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9" r:id="rId4"/>
    <p:sldId id="281" r:id="rId5"/>
    <p:sldId id="301" r:id="rId6"/>
    <p:sldId id="299" r:id="rId7"/>
    <p:sldId id="300" r:id="rId8"/>
    <p:sldId id="271" r:id="rId9"/>
    <p:sldId id="283" r:id="rId10"/>
    <p:sldId id="291" r:id="rId11"/>
    <p:sldId id="290" r:id="rId12"/>
    <p:sldId id="292" r:id="rId13"/>
    <p:sldId id="293" r:id="rId14"/>
    <p:sldId id="294" r:id="rId15"/>
    <p:sldId id="297" r:id="rId16"/>
    <p:sldId id="298" r:id="rId17"/>
    <p:sldId id="303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5" y="1900901"/>
                <a:ext cx="5168128" cy="21299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number of failures before the first success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 3,…}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p</a:t>
                </a:r>
                <a:r>
                  <a:rPr lang="en-US" dirty="0"/>
                  <a:t> is a probability of success in one trial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5" y="1900901"/>
                <a:ext cx="5168128" cy="2129924"/>
              </a:xfrm>
              <a:blipFill>
                <a:blip r:embed="rId2"/>
                <a:stretch>
                  <a:fillRect l="-1297" t="-3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243484" y="515395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1D477-1FD0-491A-B173-B6E31E12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22" y="4129646"/>
            <a:ext cx="1973066" cy="344637"/>
          </a:xfrm>
          <a:prstGeom prst="rect">
            <a:avLst/>
          </a:prstGeom>
        </p:spPr>
      </p:pic>
      <p:pic>
        <p:nvPicPr>
          <p:cNvPr id="12" name="Рисунок 11" descr="Geometricpdf.jpg">
            <a:extLst>
              <a:ext uri="{FF2B5EF4-FFF2-40B4-BE49-F238E27FC236}">
                <a16:creationId xmlns:a16="http://schemas.microsoft.com/office/drawing/2014/main" id="{631DEDFE-70A9-4E18-8C10-8859D1917E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42" y="1900900"/>
            <a:ext cx="4225736" cy="255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BA5F1-D8E0-4CDF-8E42-00318AA8C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769" y="4986176"/>
            <a:ext cx="1973066" cy="7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4" y="1900900"/>
                <a:ext cx="5382733" cy="17846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number of failures before the </a:t>
                </a:r>
                <a:r>
                  <a:rPr lang="en-US" b="1" i="1" dirty="0">
                    <a:solidFill>
                      <a:schemeClr val="accent1">
                        <a:lumMod val="75000"/>
                      </a:schemeClr>
                    </a:solidFill>
                  </a:rPr>
                  <a:t>r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-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th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 success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 3,…}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p</a:t>
                </a:r>
                <a:r>
                  <a:rPr lang="en-US" dirty="0"/>
                  <a:t> is a probability of success in one trial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4" y="1900900"/>
                <a:ext cx="5382733" cy="1784692"/>
              </a:xfrm>
              <a:blipFill>
                <a:blip r:embed="rId2"/>
                <a:stretch>
                  <a:fillRect l="-1246" t="-3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243484" y="515395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611163-15CD-4B21-B8AD-857F5ADE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05" y="4032484"/>
            <a:ext cx="2701793" cy="358331"/>
          </a:xfrm>
          <a:prstGeom prst="rect">
            <a:avLst/>
          </a:prstGeom>
        </p:spPr>
      </p:pic>
      <p:pic>
        <p:nvPicPr>
          <p:cNvPr id="20" name="Рисунок 19" descr="https://upload.wikimedia.org/wikipedia/commons/8/83/Negbinomial.gif">
            <a:extLst>
              <a:ext uri="{FF2B5EF4-FFF2-40B4-BE49-F238E27FC236}">
                <a16:creationId xmlns:a16="http://schemas.microsoft.com/office/drawing/2014/main" id="{7A509074-625C-4FDC-B9AE-0CB4E00D59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679" y="1737360"/>
            <a:ext cx="2380615" cy="141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F8E385-4DD2-4D33-86FC-FA68C6FE456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78" y="4823037"/>
            <a:ext cx="2355215" cy="138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75E06FD-F0CA-4891-A5FA-05E3FB985E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78" y="3188117"/>
            <a:ext cx="2389505" cy="14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399222-87EE-48A0-84AB-92360FE85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4769" y="4945831"/>
            <a:ext cx="2303055" cy="8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4" y="1900900"/>
                <a:ext cx="5382733" cy="17846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number of successes in </a:t>
                </a:r>
                <a:r>
                  <a:rPr lang="en-US" b="1" i="1" dirty="0">
                    <a:solidFill>
                      <a:schemeClr val="accent1">
                        <a:lumMod val="75000"/>
                      </a:schemeClr>
                    </a:solidFill>
                  </a:rPr>
                  <a:t>n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 trials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p</a:t>
                </a:r>
                <a:r>
                  <a:rPr lang="en-US" dirty="0"/>
                  <a:t> is a probability of success in one trial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4" y="1900900"/>
                <a:ext cx="5382733" cy="1784692"/>
              </a:xfrm>
              <a:blipFill>
                <a:blip r:embed="rId2"/>
                <a:stretch>
                  <a:fillRect l="-1246" t="-3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243484" y="515395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2E7D7E-224A-4FE1-9A26-EFDB2020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04" y="3957380"/>
            <a:ext cx="2532215" cy="3583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A15E32-FACF-43C3-A65F-09A4561EAC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04050" y="1802675"/>
            <a:ext cx="4090670" cy="2727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23B8A-26DE-4FAE-AB70-91F411141D55}"/>
              </a:ext>
            </a:extLst>
          </p:cNvPr>
          <p:cNvSpPr txBox="1"/>
          <p:nvPr/>
        </p:nvSpPr>
        <p:spPr>
          <a:xfrm>
            <a:off x="5709337" y="5153955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B2A3E7-D60B-4011-B747-7F9763674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820" y="4951761"/>
            <a:ext cx="1716407" cy="773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0BBC7-0903-4CB4-A788-59817D60A47A}"/>
              </a:ext>
            </a:extLst>
          </p:cNvPr>
          <p:cNvSpPr txBox="1"/>
          <p:nvPr/>
        </p:nvSpPr>
        <p:spPr>
          <a:xfrm>
            <a:off x="8567898" y="5153955"/>
            <a:ext cx="274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Heaviside step function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CE4257-C1C3-465A-AD67-7997789A0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102" y="4986598"/>
            <a:ext cx="1843953" cy="7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5" y="1900901"/>
                <a:ext cx="5345409" cy="19328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number of events occurred in a fixed interval of time if these events occur independently and with a known constant rate </a:t>
                </a:r>
                <a:r>
                  <a:rPr lang="el-GR" b="1" dirty="0">
                    <a:solidFill>
                      <a:schemeClr val="accent1">
                        <a:lumMod val="75000"/>
                      </a:schemeClr>
                    </a:solidFill>
                  </a:rPr>
                  <a:t>λ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 3,…}</m:t>
                    </m:r>
                  </m:oMath>
                </a14:m>
                <a:endParaRPr lang="en-US" i="1" dirty="0"/>
              </a:p>
              <a:p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5" y="1900901"/>
                <a:ext cx="5345409" cy="1932868"/>
              </a:xfrm>
              <a:blipFill>
                <a:blip r:embed="rId3"/>
                <a:stretch>
                  <a:fillRect l="-1254" t="-3470" r="-1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6714B-7097-443F-9024-90B0124AF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22" y="4193535"/>
            <a:ext cx="1716407" cy="629931"/>
          </a:xfrm>
          <a:prstGeom prst="rect">
            <a:avLst/>
          </a:prstGeom>
        </p:spPr>
      </p:pic>
      <p:pic>
        <p:nvPicPr>
          <p:cNvPr id="9" name="Рисунок 8" descr="Plot of the Poisson PMF">
            <a:extLst>
              <a:ext uri="{FF2B5EF4-FFF2-40B4-BE49-F238E27FC236}">
                <a16:creationId xmlns:a16="http://schemas.microsoft.com/office/drawing/2014/main" id="{7F0341FF-B504-40B8-8D8A-7BEB5E76930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990" y="1900901"/>
            <a:ext cx="3462655" cy="25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6D21341-6D50-4334-A1A5-F3C18FCE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F1313DF-5D86-4F47-88E7-CAC6ACE24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90405"/>
              </p:ext>
            </p:extLst>
          </p:nvPr>
        </p:nvGraphicFramePr>
        <p:xfrm>
          <a:off x="4637313" y="5225143"/>
          <a:ext cx="2000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500" imgH="419100" progId="Equation.DSMT4">
                  <p:embed/>
                </p:oleObj>
              </mc:Choice>
              <mc:Fallback>
                <p:oleObj name="Equation" r:id="rId6" imgW="13335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313" y="5225143"/>
                        <a:ext cx="20002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8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D2702-03FC-46B7-9332-2B2A8006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/>
              <a:t>Poisson distribution generator</a:t>
            </a:r>
            <a:endParaRPr lang="ru-RU" sz="4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440C716-2648-4B74-B8EA-BEEDDF90E890}"/>
              </a:ext>
            </a:extLst>
          </p:cNvPr>
          <p:cNvSpPr txBox="1">
            <a:spLocks/>
          </p:cNvSpPr>
          <p:nvPr/>
        </p:nvSpPr>
        <p:spPr>
          <a:xfrm>
            <a:off x="1097280" y="318192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44F3EF-5739-450A-A21A-C3D10694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65" y="4086430"/>
            <a:ext cx="2891676" cy="746978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920890C-CF1C-4671-A4EB-1CFA422EA682}"/>
              </a:ext>
            </a:extLst>
          </p:cNvPr>
          <p:cNvGrpSpPr/>
          <p:nvPr/>
        </p:nvGrpSpPr>
        <p:grpSpPr>
          <a:xfrm>
            <a:off x="7410995" y="626287"/>
            <a:ext cx="4155708" cy="4890273"/>
            <a:chOff x="6844938" y="234401"/>
            <a:chExt cx="4155708" cy="48902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0653DB-6593-4108-BA6C-0B7603D09DBA}"/>
                </a:ext>
              </a:extLst>
            </p:cNvPr>
            <p:cNvSpPr txBox="1"/>
            <p:nvPr/>
          </p:nvSpPr>
          <p:spPr>
            <a:xfrm>
              <a:off x="10071091" y="3244333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77BF2-4438-44C6-9C06-83F3D8A592C0}"/>
                </a:ext>
              </a:extLst>
            </p:cNvPr>
            <p:cNvSpPr txBox="1"/>
            <p:nvPr/>
          </p:nvSpPr>
          <p:spPr>
            <a:xfrm>
              <a:off x="7858297" y="32443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ru-RU" dirty="0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390250F-847F-4F85-925F-810634863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184"/>
            <a:stretch/>
          </p:blipFill>
          <p:spPr>
            <a:xfrm>
              <a:off x="6844938" y="234401"/>
              <a:ext cx="4155708" cy="4890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12283" cy="2910824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Football manager game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football manager">
            <a:extLst>
              <a:ext uri="{FF2B5EF4-FFF2-40B4-BE49-F238E27FC236}">
                <a16:creationId xmlns:a16="http://schemas.microsoft.com/office/drawing/2014/main" id="{ED743132-C973-4A25-B876-B318D457C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r="12702"/>
          <a:stretch/>
        </p:blipFill>
        <p:spPr bwMode="auto">
          <a:xfrm>
            <a:off x="4183380" y="1845733"/>
            <a:ext cx="7543800" cy="433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football manager">
            <a:extLst>
              <a:ext uri="{FF2B5EF4-FFF2-40B4-BE49-F238E27FC236}">
                <a16:creationId xmlns:a16="http://schemas.microsoft.com/office/drawing/2014/main" id="{F9128600-1F4B-41F4-8266-4350DD60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61" y="1845732"/>
            <a:ext cx="7824238" cy="44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56331-5F09-4915-8D41-454F66B1361B}"/>
              </a:ext>
            </a:extLst>
          </p:cNvPr>
          <p:cNvSpPr txBox="1"/>
          <p:nvPr/>
        </p:nvSpPr>
        <p:spPr>
          <a:xfrm rot="20164918">
            <a:off x="360886" y="2306628"/>
            <a:ext cx="215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Basketball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0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C0F5E-CE76-4E6E-9B7F-81C28FCE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36" y="418011"/>
            <a:ext cx="3856778" cy="1233741"/>
          </a:xfrm>
        </p:spPr>
        <p:txBody>
          <a:bodyPr/>
          <a:lstStyle/>
          <a:p>
            <a:r>
              <a:rPr lang="en-US" dirty="0"/>
              <a:t>Laboratory #12</a:t>
            </a:r>
            <a:endParaRPr lang="ru-RU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6CFEB9CB-D433-4707-A1C0-2C21A6C8E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3"/>
          <a:stretch/>
        </p:blipFill>
        <p:spPr bwMode="auto">
          <a:xfrm>
            <a:off x="4269229" y="0"/>
            <a:ext cx="7922771" cy="53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football manager tournament grid">
            <a:extLst>
              <a:ext uri="{FF2B5EF4-FFF2-40B4-BE49-F238E27FC236}">
                <a16:creationId xmlns:a16="http://schemas.microsoft.com/office/drawing/2014/main" id="{60F50370-DB2C-4592-932A-8B1B94C7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0016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3C8D4-DD64-4EC1-B420-A09A51905758}"/>
              </a:ext>
            </a:extLst>
          </p:cNvPr>
          <p:cNvSpPr txBox="1"/>
          <p:nvPr/>
        </p:nvSpPr>
        <p:spPr>
          <a:xfrm>
            <a:off x="7637417" y="5817326"/>
            <a:ext cx="244413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 Poisson distribution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77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F987F-9571-4B11-863A-172C9167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processing for discrete RVs with infinite number of values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B98DB-A46E-4D17-83DA-6988291CA1C6}"/>
              </a:ext>
            </a:extLst>
          </p:cNvPr>
          <p:cNvSpPr txBox="1"/>
          <p:nvPr/>
        </p:nvSpPr>
        <p:spPr>
          <a:xfrm>
            <a:off x="1158240" y="2394857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X</a:t>
            </a:r>
            <a:r>
              <a:rPr lang="en-US" sz="2000" dirty="0"/>
              <a:t>: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B315A2-5297-47E1-9353-2DA70686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90" y="2188766"/>
            <a:ext cx="1684385" cy="81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9D95E-3A3B-4A28-9173-DBCED2B6632C}"/>
              </a:ext>
            </a:extLst>
          </p:cNvPr>
          <p:cNvSpPr txBox="1"/>
          <p:nvPr/>
        </p:nvSpPr>
        <p:spPr>
          <a:xfrm>
            <a:off x="1097280" y="3282394"/>
            <a:ext cx="432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(geometric distribution </a:t>
            </a:r>
            <a:r>
              <a:rPr lang="en-US" sz="2000" i="1" dirty="0"/>
              <a:t>p</a:t>
            </a:r>
            <a:r>
              <a:rPr lang="en-US" sz="2000" dirty="0"/>
              <a:t>=0.8):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5BA49B-F025-4ADC-9527-9B52D5CD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14" y="3682504"/>
            <a:ext cx="8858745" cy="759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E842D7-9D8F-47BD-9B39-E93472163E9E}"/>
              </a:ext>
            </a:extLst>
          </p:cNvPr>
          <p:cNvSpPr txBox="1"/>
          <p:nvPr/>
        </p:nvSpPr>
        <p:spPr>
          <a:xfrm>
            <a:off x="1097280" y="4542253"/>
            <a:ext cx="24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“Similar” distribution: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3FE824-BD3D-40E0-A353-DB0DAC26C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53" y="3310130"/>
            <a:ext cx="1973066" cy="344637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3F8CD633-8C41-4AD5-BEF4-0D8FA9914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70187"/>
              </p:ext>
            </p:extLst>
          </p:nvPr>
        </p:nvGraphicFramePr>
        <p:xfrm>
          <a:off x="1637211" y="5059680"/>
          <a:ext cx="3466012" cy="731520"/>
        </p:xfrm>
        <a:graphic>
          <a:graphicData uri="http://schemas.openxmlformats.org/drawingml/2006/table">
            <a:tbl>
              <a:tblPr/>
              <a:tblGrid>
                <a:gridCol w="866503">
                  <a:extLst>
                    <a:ext uri="{9D8B030D-6E8A-4147-A177-3AD203B41FA5}">
                      <a16:colId xmlns:a16="http://schemas.microsoft.com/office/drawing/2014/main" val="751550056"/>
                    </a:ext>
                  </a:extLst>
                </a:gridCol>
                <a:gridCol w="866503">
                  <a:extLst>
                    <a:ext uri="{9D8B030D-6E8A-4147-A177-3AD203B41FA5}">
                      <a16:colId xmlns:a16="http://schemas.microsoft.com/office/drawing/2014/main" val="2360470783"/>
                    </a:ext>
                  </a:extLst>
                </a:gridCol>
                <a:gridCol w="866503">
                  <a:extLst>
                    <a:ext uri="{9D8B030D-6E8A-4147-A177-3AD203B41FA5}">
                      <a16:colId xmlns:a16="http://schemas.microsoft.com/office/drawing/2014/main" val="348678476"/>
                    </a:ext>
                  </a:extLst>
                </a:gridCol>
                <a:gridCol w="866503">
                  <a:extLst>
                    <a:ext uri="{9D8B030D-6E8A-4147-A177-3AD203B41FA5}">
                      <a16:colId xmlns:a16="http://schemas.microsoft.com/office/drawing/2014/main" val="1649377027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56385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25645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7C2835F-4657-46A4-9203-70A36E54E4F9}"/>
              </a:ext>
            </a:extLst>
          </p:cNvPr>
          <p:cNvSpPr txBox="1"/>
          <p:nvPr/>
        </p:nvSpPr>
        <p:spPr>
          <a:xfrm>
            <a:off x="4075612" y="1765097"/>
            <a:ext cx="3737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only for chi-squared criteria!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12283" cy="2910824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Statistics processing of simulation of discrete random variable with infinite number of values</a:t>
            </a:r>
            <a:br>
              <a:rPr lang="ru-RU" dirty="0"/>
            </a:br>
            <a:br>
              <a:rPr lang="ru-RU" i="1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AFE487-C440-4266-B543-6ED38CD5D2B5}"/>
              </a:ext>
            </a:extLst>
          </p:cNvPr>
          <p:cNvSpPr/>
          <p:nvPr/>
        </p:nvSpPr>
        <p:spPr>
          <a:xfrm>
            <a:off x="1550938" y="3662259"/>
            <a:ext cx="3326674" cy="1938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DA834-3F7C-4DAD-985C-744505339DC8}"/>
              </a:ext>
            </a:extLst>
          </p:cNvPr>
          <p:cNvSpPr txBox="1"/>
          <p:nvPr/>
        </p:nvSpPr>
        <p:spPr>
          <a:xfrm>
            <a:off x="1655440" y="3793758"/>
            <a:ext cx="94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 1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A60E4-BCAB-44C4-A39D-95378AAE9857}"/>
              </a:ext>
            </a:extLst>
          </p:cNvPr>
          <p:cNvSpPr txBox="1"/>
          <p:nvPr/>
        </p:nvSpPr>
        <p:spPr>
          <a:xfrm>
            <a:off x="1655440" y="4195747"/>
            <a:ext cx="94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 2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F9E13-87CC-42DD-8890-92EBCA45F4DC}"/>
              </a:ext>
            </a:extLst>
          </p:cNvPr>
          <p:cNvSpPr txBox="1"/>
          <p:nvPr/>
        </p:nvSpPr>
        <p:spPr>
          <a:xfrm>
            <a:off x="1611898" y="4697288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experiments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5B0A-0B02-4ED4-A8B6-7FECC781E5E8}"/>
              </a:ext>
            </a:extLst>
          </p:cNvPr>
          <p:cNvSpPr/>
          <p:nvPr/>
        </p:nvSpPr>
        <p:spPr>
          <a:xfrm>
            <a:off x="2630800" y="3865212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3279F5-2480-4F41-94F9-DBC0B32F1C64}"/>
              </a:ext>
            </a:extLst>
          </p:cNvPr>
          <p:cNvSpPr/>
          <p:nvPr/>
        </p:nvSpPr>
        <p:spPr>
          <a:xfrm>
            <a:off x="2630800" y="4266082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3D95FD2-09DF-4D7E-BD83-8060D8A4B926}"/>
              </a:ext>
            </a:extLst>
          </p:cNvPr>
          <p:cNvSpPr/>
          <p:nvPr/>
        </p:nvSpPr>
        <p:spPr>
          <a:xfrm>
            <a:off x="3974728" y="4768742"/>
            <a:ext cx="687479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CD9634B4-5CFD-49A7-8B66-424D3DDF1C70}"/>
              </a:ext>
            </a:extLst>
          </p:cNvPr>
          <p:cNvSpPr/>
          <p:nvPr/>
        </p:nvSpPr>
        <p:spPr>
          <a:xfrm>
            <a:off x="5030013" y="4271859"/>
            <a:ext cx="1045029" cy="469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8F44E44-291E-47A9-93D6-F3155BA1E7C6}"/>
              </a:ext>
            </a:extLst>
          </p:cNvPr>
          <p:cNvSpPr/>
          <p:nvPr/>
        </p:nvSpPr>
        <p:spPr>
          <a:xfrm>
            <a:off x="6227443" y="2455817"/>
            <a:ext cx="4867277" cy="37882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1115D38-3194-46E4-A9C0-04F3AF340AE3}"/>
              </a:ext>
            </a:extLst>
          </p:cNvPr>
          <p:cNvSpPr/>
          <p:nvPr/>
        </p:nvSpPr>
        <p:spPr>
          <a:xfrm>
            <a:off x="6582052" y="2550235"/>
            <a:ext cx="4162697" cy="251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1E7A53E-7BA6-4DE2-918E-06ED4F8C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52" y="2562212"/>
            <a:ext cx="4162697" cy="2506291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31BC1F4-37E5-4C09-9F61-9C99AC140847}"/>
              </a:ext>
            </a:extLst>
          </p:cNvPr>
          <p:cNvSpPr/>
          <p:nvPr/>
        </p:nvSpPr>
        <p:spPr>
          <a:xfrm>
            <a:off x="2700469" y="5176356"/>
            <a:ext cx="1027611" cy="3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4215B3-B159-41E7-B431-45F4820F4162}"/>
              </a:ext>
            </a:extLst>
          </p:cNvPr>
          <p:cNvSpPr txBox="1"/>
          <p:nvPr/>
        </p:nvSpPr>
        <p:spPr>
          <a:xfrm>
            <a:off x="6336468" y="5160972"/>
            <a:ext cx="28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2.897 (error = 8%)</a:t>
            </a:r>
          </a:p>
          <a:p>
            <a:r>
              <a:rPr lang="en-US" dirty="0"/>
              <a:t>Variance: 2.072 (error = 9%)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351FB6-7B20-454B-8F09-AD164AFCDC01}"/>
              </a:ext>
            </a:extLst>
          </p:cNvPr>
          <p:cNvSpPr txBox="1"/>
          <p:nvPr/>
        </p:nvSpPr>
        <p:spPr>
          <a:xfrm>
            <a:off x="6336468" y="5841008"/>
            <a:ext cx="275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Chi-squared: 13.51 &gt; 9.488 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445E31-BDE7-41F2-B76B-E25E253F77D2}"/>
              </a:ext>
            </a:extLst>
          </p:cNvPr>
          <p:cNvSpPr txBox="1"/>
          <p:nvPr/>
        </p:nvSpPr>
        <p:spPr>
          <a:xfrm>
            <a:off x="8995954" y="58410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50F4AC-48CA-4C61-A163-9D04488283D9}"/>
              </a:ext>
            </a:extLst>
          </p:cNvPr>
          <p:cNvSpPr/>
          <p:nvPr/>
        </p:nvSpPr>
        <p:spPr>
          <a:xfrm>
            <a:off x="5551834" y="2899445"/>
            <a:ext cx="1333850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BG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CA8AF0-29E5-462F-8D22-C685DCBDDA83}"/>
              </a:ext>
            </a:extLst>
          </p:cNvPr>
          <p:cNvSpPr/>
          <p:nvPr/>
        </p:nvSpPr>
        <p:spPr>
          <a:xfrm>
            <a:off x="7927315" y="2899445"/>
            <a:ext cx="1802237" cy="105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Transformation</a:t>
            </a:r>
            <a:endParaRPr lang="ru-RU" sz="20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DDDF8A5-B9DA-48F8-9D23-AE9EFEFC5B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85684" y="3429000"/>
            <a:ext cx="104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FA400E-A495-48C5-BA5E-2402ACA46FFA}"/>
              </a:ext>
            </a:extLst>
          </p:cNvPr>
          <p:cNvSpPr txBox="1"/>
          <p:nvPr/>
        </p:nvSpPr>
        <p:spPr>
          <a:xfrm>
            <a:off x="7236497" y="30699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40D2C55-6442-4D40-BC8C-334FAEA11400}"/>
              </a:ext>
            </a:extLst>
          </p:cNvPr>
          <p:cNvCxnSpPr>
            <a:stCxn id="7" idx="3"/>
          </p:cNvCxnSpPr>
          <p:nvPr/>
        </p:nvCxnSpPr>
        <p:spPr>
          <a:xfrm>
            <a:off x="9729552" y="3429000"/>
            <a:ext cx="1426128" cy="1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EB8045-EB3C-413B-8626-F498FFB5362A}"/>
              </a:ext>
            </a:extLst>
          </p:cNvPr>
          <p:cNvSpPr txBox="1"/>
          <p:nvPr/>
        </p:nvSpPr>
        <p:spPr>
          <a:xfrm>
            <a:off x="10771183" y="3059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17E44790-1836-461D-804C-D01914A6ABB3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objects and base generator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3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C629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C629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937F37-553A-43AC-A662-A14F6C39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RV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03E4B0-FFDB-409A-B385-1C07555CB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of generation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23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D324A-6DA5-4AC6-BE19-5697CEC1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RV given by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FBEA9-BE3F-41CB-B3C2-EE2B8EAE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219" y="3955054"/>
            <a:ext cx="485418" cy="458326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A</a:t>
            </a:r>
            <a:r>
              <a:rPr lang="en-US" sz="2400" i="1" baseline="-25000" dirty="0">
                <a:solidFill>
                  <a:schemeClr val="accent2"/>
                </a:solidFill>
              </a:rPr>
              <a:t>1</a:t>
            </a:r>
            <a:endParaRPr lang="ru-RU" sz="2400" i="1" dirty="0">
              <a:solidFill>
                <a:schemeClr val="accent2"/>
              </a:solidFill>
            </a:endParaRPr>
          </a:p>
        </p:txBody>
      </p:sp>
      <p:graphicFrame>
        <p:nvGraphicFramePr>
          <p:cNvPr id="27" name="Объект 26">
            <a:extLst>
              <a:ext uri="{FF2B5EF4-FFF2-40B4-BE49-F238E27FC236}">
                <a16:creationId xmlns:a16="http://schemas.microsoft.com/office/drawing/2014/main" id="{7C016655-C321-4F75-A392-A7AD2A787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47305"/>
              </p:ext>
            </p:extLst>
          </p:nvPr>
        </p:nvGraphicFramePr>
        <p:xfrm>
          <a:off x="-2124887" y="2071219"/>
          <a:ext cx="11112126" cy="117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40053" imgH="636053" progId="Word.Document.12">
                  <p:embed/>
                </p:oleObj>
              </mc:Choice>
              <mc:Fallback>
                <p:oleObj name="Document" r:id="rId2" imgW="6040053" imgH="636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124887" y="2071219"/>
                        <a:ext cx="11112126" cy="117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8">
            <a:extLst>
              <a:ext uri="{FF2B5EF4-FFF2-40B4-BE49-F238E27FC236}">
                <a16:creationId xmlns:a16="http://schemas.microsoft.com/office/drawing/2014/main" id="{7825E46F-9709-4CCA-A410-933DFB60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8B3C0D6-9362-406F-83E1-D01672CF7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391" y="2929840"/>
            <a:ext cx="960179" cy="74633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3DEAFF6-89A4-44B6-B7B5-E1A62DD96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471" y="3123841"/>
            <a:ext cx="1517037" cy="358331"/>
          </a:xfrm>
          <a:prstGeom prst="rect">
            <a:avLst/>
          </a:prstGeom>
        </p:spPr>
      </p:pic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372DEE7-9EE4-47B7-8430-B269159EBA61}"/>
              </a:ext>
            </a:extLst>
          </p:cNvPr>
          <p:cNvCxnSpPr/>
          <p:nvPr/>
        </p:nvCxnSpPr>
        <p:spPr>
          <a:xfrm flipV="1">
            <a:off x="2080727" y="2789982"/>
            <a:ext cx="0" cy="12035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бъект 2">
            <a:extLst>
              <a:ext uri="{FF2B5EF4-FFF2-40B4-BE49-F238E27FC236}">
                <a16:creationId xmlns:a16="http://schemas.microsoft.com/office/drawing/2014/main" id="{07372E0A-E099-493B-A307-80F29A3BE534}"/>
              </a:ext>
            </a:extLst>
          </p:cNvPr>
          <p:cNvSpPr txBox="1">
            <a:spLocks/>
          </p:cNvSpPr>
          <p:nvPr/>
        </p:nvSpPr>
        <p:spPr>
          <a:xfrm>
            <a:off x="2566145" y="3956908"/>
            <a:ext cx="485418" cy="458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A</a:t>
            </a:r>
            <a:r>
              <a:rPr lang="en-US" sz="2400" i="1" baseline="-25000" dirty="0">
                <a:solidFill>
                  <a:schemeClr val="accent2"/>
                </a:solidFill>
              </a:rPr>
              <a:t>2</a:t>
            </a:r>
            <a:endParaRPr lang="ru-RU" sz="2400" i="1" dirty="0">
              <a:solidFill>
                <a:schemeClr val="accent2"/>
              </a:solidFill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E20834D-FE8B-41CD-9B10-840582A44444}"/>
              </a:ext>
            </a:extLst>
          </p:cNvPr>
          <p:cNvCxnSpPr/>
          <p:nvPr/>
        </p:nvCxnSpPr>
        <p:spPr>
          <a:xfrm flipV="1">
            <a:off x="2743653" y="2791836"/>
            <a:ext cx="0" cy="12035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>
            <a:extLst>
              <a:ext uri="{FF2B5EF4-FFF2-40B4-BE49-F238E27FC236}">
                <a16:creationId xmlns:a16="http://schemas.microsoft.com/office/drawing/2014/main" id="{B34FDC08-9CBE-46E4-93B6-F094DFB57987}"/>
              </a:ext>
            </a:extLst>
          </p:cNvPr>
          <p:cNvSpPr txBox="1">
            <a:spLocks/>
          </p:cNvSpPr>
          <p:nvPr/>
        </p:nvSpPr>
        <p:spPr>
          <a:xfrm>
            <a:off x="3291893" y="3993502"/>
            <a:ext cx="485418" cy="458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…</a:t>
            </a:r>
            <a:endParaRPr lang="ru-RU" sz="2400" i="1" dirty="0">
              <a:solidFill>
                <a:schemeClr val="accent2"/>
              </a:solidFill>
            </a:endParaRP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88AFFEA5-2A50-451E-A085-1590C469F8D3}"/>
              </a:ext>
            </a:extLst>
          </p:cNvPr>
          <p:cNvSpPr txBox="1">
            <a:spLocks/>
          </p:cNvSpPr>
          <p:nvPr/>
        </p:nvSpPr>
        <p:spPr>
          <a:xfrm>
            <a:off x="4026178" y="3955054"/>
            <a:ext cx="485418" cy="458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A</a:t>
            </a:r>
            <a:r>
              <a:rPr lang="en-US" sz="2400" i="1" baseline="-25000" dirty="0">
                <a:solidFill>
                  <a:schemeClr val="accent2"/>
                </a:solidFill>
              </a:rPr>
              <a:t>m</a:t>
            </a:r>
            <a:endParaRPr lang="ru-RU" sz="2400" i="1" dirty="0">
              <a:solidFill>
                <a:schemeClr val="accent2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A74842C-BA55-4EC6-9525-290916AF9DB2}"/>
              </a:ext>
            </a:extLst>
          </p:cNvPr>
          <p:cNvCxnSpPr/>
          <p:nvPr/>
        </p:nvCxnSpPr>
        <p:spPr>
          <a:xfrm flipV="1">
            <a:off x="4203686" y="2789982"/>
            <a:ext cx="0" cy="12035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12FD91D-FCD6-4AE5-9B52-E0BC7C0497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817"/>
          <a:stretch/>
        </p:blipFill>
        <p:spPr>
          <a:xfrm>
            <a:off x="6039380" y="1762998"/>
            <a:ext cx="5293808" cy="470107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7629588-4E6F-4A2F-831F-B91D19BCDDA8}"/>
              </a:ext>
            </a:extLst>
          </p:cNvPr>
          <p:cNvSpPr txBox="1"/>
          <p:nvPr/>
        </p:nvSpPr>
        <p:spPr>
          <a:xfrm>
            <a:off x="10288781" y="406973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D39920-873E-4EE0-AC56-769EB30D5D05}"/>
              </a:ext>
            </a:extLst>
          </p:cNvPr>
          <p:cNvSpPr txBox="1"/>
          <p:nvPr/>
        </p:nvSpPr>
        <p:spPr>
          <a:xfrm>
            <a:off x="7459569" y="40840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8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36" grpId="0"/>
      <p:bldP spid="37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12283" cy="2910824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Dice game (+cheating dice)</a:t>
            </a:r>
            <a:endParaRPr lang="ru-RU" dirty="0"/>
          </a:p>
        </p:txBody>
      </p:sp>
      <p:pic>
        <p:nvPicPr>
          <p:cNvPr id="4" name="Picture 2" descr="https://upload.wikimedia.org/wikipedia/commons/thumb/e/e5/Dice_%28typical_role_playing_game_dice%29.jpg/1280px-Dice_%28typical_role_playing_game_dice%29.jpg">
            <a:extLst>
              <a:ext uri="{FF2B5EF4-FFF2-40B4-BE49-F238E27FC236}">
                <a16:creationId xmlns:a16="http://schemas.microsoft.com/office/drawing/2014/main" id="{FA3316B2-F66B-439F-A6DE-B476EA88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16" y="1948520"/>
            <a:ext cx="5480304" cy="413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9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0E8FF-C9F0-418D-9A9F-C95FCFFD49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128863"/>
            <a:ext cx="5338763" cy="1449387"/>
          </a:xfrm>
        </p:spPr>
        <p:txBody>
          <a:bodyPr/>
          <a:lstStyle/>
          <a:p>
            <a:r>
              <a:rPr lang="en-US" dirty="0"/>
              <a:t>Statistical processing for discrete RVs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44078-074C-4E8B-8664-EC330B9DEC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6706" y="3974007"/>
            <a:ext cx="3919538" cy="398463"/>
          </a:xfrm>
        </p:spPr>
        <p:txBody>
          <a:bodyPr>
            <a:normAutofit/>
          </a:bodyPr>
          <a:lstStyle/>
          <a:p>
            <a:r>
              <a:rPr lang="en-US" dirty="0"/>
              <a:t>Mathematical expectation (mean):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A57EB0A-9ECC-4033-BE55-9BB8D9297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135173"/>
              </p:ext>
            </p:extLst>
          </p:nvPr>
        </p:nvGraphicFramePr>
        <p:xfrm>
          <a:off x="-2089374" y="1851381"/>
          <a:ext cx="11112126" cy="117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40053" imgH="636053" progId="Word.Document.12">
                  <p:embed/>
                </p:oleObj>
              </mc:Choice>
              <mc:Fallback>
                <p:oleObj name="Document" r:id="rId2" imgW="6040053" imgH="636053" progId="Word.Document.12">
                  <p:embed/>
                  <p:pic>
                    <p:nvPicPr>
                      <p:cNvPr id="27" name="Объект 26">
                        <a:extLst>
                          <a:ext uri="{FF2B5EF4-FFF2-40B4-BE49-F238E27FC236}">
                            <a16:creationId xmlns:a16="http://schemas.microsoft.com/office/drawing/2014/main" id="{7C016655-C321-4F75-A392-A7AD2A7877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89374" y="1851381"/>
                        <a:ext cx="11112126" cy="117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EB6EB0-1CCC-40FF-ADA3-B1DA4DA14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538" y="3794220"/>
            <a:ext cx="1506037" cy="758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F5F2CC-EFCD-4AE5-9F98-4ADECCF44518}"/>
              </a:ext>
            </a:extLst>
          </p:cNvPr>
          <p:cNvSpPr txBox="1"/>
          <p:nvPr/>
        </p:nvSpPr>
        <p:spPr>
          <a:xfrm>
            <a:off x="1097280" y="4646694"/>
            <a:ext cx="115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Variance:</a:t>
            </a:r>
            <a:endParaRPr lang="ru-RU" sz="2000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15D088A-F58A-441D-8404-3DC8FB884A1F}"/>
              </a:ext>
            </a:extLst>
          </p:cNvPr>
          <p:cNvCxnSpPr>
            <a:cxnSpLocks/>
          </p:cNvCxnSpPr>
          <p:nvPr/>
        </p:nvCxnSpPr>
        <p:spPr>
          <a:xfrm>
            <a:off x="7209218" y="313529"/>
            <a:ext cx="0" cy="584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68D056-C6C7-442D-9BF0-C0BED1730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184" y="313529"/>
            <a:ext cx="830178" cy="688774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3C42204-ADA2-480E-885D-8C0185634CAA}"/>
              </a:ext>
            </a:extLst>
          </p:cNvPr>
          <p:cNvSpPr/>
          <p:nvPr/>
        </p:nvSpPr>
        <p:spPr>
          <a:xfrm>
            <a:off x="7485748" y="1053014"/>
            <a:ext cx="4534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number of appearances of value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(they are named as frequencies),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total number of trials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6FACB0C-9805-4B03-9D0B-4DD02DDF238B}"/>
              </a:ext>
            </a:extLst>
          </p:cNvPr>
          <p:cNvSpPr/>
          <p:nvPr/>
        </p:nvSpPr>
        <p:spPr>
          <a:xfrm>
            <a:off x="7448365" y="128863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Relative frequencies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91B52837-819F-47D7-B278-8ACEDE86FA9D}"/>
              </a:ext>
            </a:extLst>
          </p:cNvPr>
          <p:cNvSpPr txBox="1">
            <a:spLocks/>
          </p:cNvSpPr>
          <p:nvPr/>
        </p:nvSpPr>
        <p:spPr>
          <a:xfrm>
            <a:off x="7448365" y="2121177"/>
            <a:ext cx="3488714" cy="3981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Empiric expectation (average):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5182FB7-1696-460B-BD27-0A2EEA3D5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842" y="2442229"/>
            <a:ext cx="1411583" cy="735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15D371-1DB7-490F-8D21-03609E41CB63}"/>
              </a:ext>
            </a:extLst>
          </p:cNvPr>
          <p:cNvSpPr txBox="1"/>
          <p:nvPr/>
        </p:nvSpPr>
        <p:spPr>
          <a:xfrm>
            <a:off x="7448365" y="3254892"/>
            <a:ext cx="197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Empiric variance:</a:t>
            </a:r>
            <a:endParaRPr lang="ru-RU" sz="2000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A4FE8F5-077D-4898-A432-423E155E07BC}"/>
              </a:ext>
            </a:extLst>
          </p:cNvPr>
          <p:cNvCxnSpPr>
            <a:cxnSpLocks/>
          </p:cNvCxnSpPr>
          <p:nvPr/>
        </p:nvCxnSpPr>
        <p:spPr>
          <a:xfrm>
            <a:off x="1296140" y="1669002"/>
            <a:ext cx="6098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019C89-AB5F-4730-B6E3-7C0384C763EE}"/>
              </a:ext>
            </a:extLst>
          </p:cNvPr>
          <p:cNvSpPr txBox="1"/>
          <p:nvPr/>
        </p:nvSpPr>
        <p:spPr>
          <a:xfrm>
            <a:off x="7527262" y="4485265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errors: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2A7230E-8121-47FA-BCF3-189E35DA8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445" y="4450710"/>
            <a:ext cx="1566167" cy="50135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C024CDC-7123-452E-AC20-E392433BA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6333" y="4976059"/>
            <a:ext cx="1650466" cy="5013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9BBBC1-CFFF-4C29-8BD9-E56B4E26574D}"/>
              </a:ext>
            </a:extLst>
          </p:cNvPr>
          <p:cNvSpPr txBox="1"/>
          <p:nvPr/>
        </p:nvSpPr>
        <p:spPr>
          <a:xfrm>
            <a:off x="7527262" y="5529666"/>
            <a:ext cx="16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errors:</a:t>
            </a:r>
            <a:endParaRPr lang="ru-RU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1439EBC-A8F4-4090-9C4C-DDE3358DA9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4591" y="5578144"/>
            <a:ext cx="1011450" cy="73319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62F241A-89FE-48B3-AF3C-D27044A199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1611" y="5572132"/>
            <a:ext cx="1051201" cy="7331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28600-FB8A-4965-B605-CA8700AC87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00869" y="3553184"/>
            <a:ext cx="2268453" cy="7351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B42A39-ED29-4298-923D-01C0EA6653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5547" y="4485265"/>
            <a:ext cx="4996290" cy="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1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968B6-221C-487F-A4B3-D85A0166580C}"/>
              </a:ext>
            </a:extLst>
          </p:cNvPr>
          <p:cNvSpPr txBox="1">
            <a:spLocks/>
          </p:cNvSpPr>
          <p:nvPr/>
        </p:nvSpPr>
        <p:spPr>
          <a:xfrm>
            <a:off x="1097280" y="128863"/>
            <a:ext cx="5338763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Statistical processing for discrete RVs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46046-AFAC-42F2-AFAC-3CCCDC6DA6EC}"/>
              </a:ext>
            </a:extLst>
          </p:cNvPr>
          <p:cNvSpPr txBox="1"/>
          <p:nvPr/>
        </p:nvSpPr>
        <p:spPr>
          <a:xfrm>
            <a:off x="1107731" y="1879247"/>
            <a:ext cx="222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Chi-squared test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7D09CC0-628B-486E-9DEF-FF77E4FDC3DC}"/>
              </a:ext>
            </a:extLst>
          </p:cNvPr>
          <p:cNvSpPr/>
          <p:nvPr/>
        </p:nvSpPr>
        <p:spPr>
          <a:xfrm>
            <a:off x="278299" y="4099933"/>
            <a:ext cx="6113417" cy="13951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49CC9-BBE9-46DD-A00C-6235D96F8A63}"/>
              </a:ext>
            </a:extLst>
          </p:cNvPr>
          <p:cNvSpPr txBox="1"/>
          <p:nvPr/>
        </p:nvSpPr>
        <p:spPr>
          <a:xfrm>
            <a:off x="278298" y="4099933"/>
            <a:ext cx="611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Hypothesis that empiric distribution corresponds to the theoretical one is not true if and only if 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A841F5-5BCD-4BC0-B81E-3CA5B196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23" y="4874523"/>
            <a:ext cx="1718966" cy="543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92BF6F-55A4-4AEB-B65F-4B017C6FB0A1}"/>
              </a:ext>
            </a:extLst>
          </p:cNvPr>
          <p:cNvSpPr txBox="1"/>
          <p:nvPr/>
        </p:nvSpPr>
        <p:spPr>
          <a:xfrm>
            <a:off x="4081980" y="5611440"/>
            <a:ext cx="230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is a significance level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2EF7D2-60FB-4F8E-BEDD-327C38542831}"/>
              </a:ext>
            </a:extLst>
          </p:cNvPr>
          <p:cNvGrpSpPr/>
          <p:nvPr/>
        </p:nvGrpSpPr>
        <p:grpSpPr>
          <a:xfrm>
            <a:off x="6761795" y="1236617"/>
            <a:ext cx="5408709" cy="4864560"/>
            <a:chOff x="6761795" y="1236617"/>
            <a:chExt cx="5408709" cy="4864560"/>
          </a:xfrm>
        </p:grpSpPr>
        <p:pic>
          <p:nvPicPr>
            <p:cNvPr id="10" name="Рисунок 9" descr="Изображение выглядит как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D6376201-3951-4987-8796-9F7499B5E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78"/>
            <a:stretch/>
          </p:blipFill>
          <p:spPr>
            <a:xfrm>
              <a:off x="6761795" y="1236617"/>
              <a:ext cx="5408709" cy="4864560"/>
            </a:xfrm>
            <a:prstGeom prst="rect">
              <a:avLst/>
            </a:prstGeom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342FCED-73A2-4A2D-8436-72C3C99662AB}"/>
                </a:ext>
              </a:extLst>
            </p:cNvPr>
            <p:cNvSpPr/>
            <p:nvPr/>
          </p:nvSpPr>
          <p:spPr>
            <a:xfrm>
              <a:off x="6761795" y="2340912"/>
              <a:ext cx="354056" cy="2786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58670AC9-D970-4528-9CAC-EEFF701E5526}"/>
                </a:ext>
              </a:extLst>
            </p:cNvPr>
            <p:cNvSpPr/>
            <p:nvPr/>
          </p:nvSpPr>
          <p:spPr>
            <a:xfrm>
              <a:off x="9646527" y="2340912"/>
              <a:ext cx="354056" cy="2786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4DDA64-E1BD-4D51-84ED-8A32429C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741" y="2721114"/>
            <a:ext cx="173223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12283" cy="2910824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Statistics processing of discrete random variable simulation </a:t>
            </a:r>
            <a:br>
              <a:rPr lang="ru-RU" dirty="0"/>
            </a:br>
            <a:br>
              <a:rPr lang="ru-RU" i="1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AFE487-C440-4266-B543-6ED38CD5D2B5}"/>
              </a:ext>
            </a:extLst>
          </p:cNvPr>
          <p:cNvSpPr/>
          <p:nvPr/>
        </p:nvSpPr>
        <p:spPr>
          <a:xfrm>
            <a:off x="1517771" y="3118797"/>
            <a:ext cx="3326674" cy="30915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DA834-3F7C-4DAD-985C-744505339DC8}"/>
              </a:ext>
            </a:extLst>
          </p:cNvPr>
          <p:cNvSpPr txBox="1"/>
          <p:nvPr/>
        </p:nvSpPr>
        <p:spPr>
          <a:xfrm>
            <a:off x="1578731" y="3201920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1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A60E4-BCAB-44C4-A39D-95378AAE9857}"/>
              </a:ext>
            </a:extLst>
          </p:cNvPr>
          <p:cNvSpPr txBox="1"/>
          <p:nvPr/>
        </p:nvSpPr>
        <p:spPr>
          <a:xfrm>
            <a:off x="1578731" y="3603909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2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2F20C-89A0-48BC-813D-9339CCAC477F}"/>
              </a:ext>
            </a:extLst>
          </p:cNvPr>
          <p:cNvSpPr txBox="1"/>
          <p:nvPr/>
        </p:nvSpPr>
        <p:spPr>
          <a:xfrm>
            <a:off x="1578731" y="4020263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3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CDF15-71D8-4795-9BCE-E3680F18CC5E}"/>
              </a:ext>
            </a:extLst>
          </p:cNvPr>
          <p:cNvSpPr txBox="1"/>
          <p:nvPr/>
        </p:nvSpPr>
        <p:spPr>
          <a:xfrm>
            <a:off x="1579545" y="4436617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4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7E777-4F84-4C93-9F17-F976536E56F6}"/>
              </a:ext>
            </a:extLst>
          </p:cNvPr>
          <p:cNvSpPr txBox="1"/>
          <p:nvPr/>
        </p:nvSpPr>
        <p:spPr>
          <a:xfrm>
            <a:off x="1578731" y="4838606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5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F9E13-87CC-42DD-8890-92EBCA45F4DC}"/>
              </a:ext>
            </a:extLst>
          </p:cNvPr>
          <p:cNvSpPr txBox="1"/>
          <p:nvPr/>
        </p:nvSpPr>
        <p:spPr>
          <a:xfrm>
            <a:off x="1578731" y="5306888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experiments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5B0A-0B02-4ED4-A8B6-7FECC781E5E8}"/>
              </a:ext>
            </a:extLst>
          </p:cNvPr>
          <p:cNvSpPr/>
          <p:nvPr/>
        </p:nvSpPr>
        <p:spPr>
          <a:xfrm>
            <a:off x="2554091" y="3273374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3279F5-2480-4F41-94F9-DBC0B32F1C64}"/>
              </a:ext>
            </a:extLst>
          </p:cNvPr>
          <p:cNvSpPr/>
          <p:nvPr/>
        </p:nvSpPr>
        <p:spPr>
          <a:xfrm>
            <a:off x="2554091" y="3674244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42F57F8-753C-4F3E-AF55-CAB993A4B0F1}"/>
              </a:ext>
            </a:extLst>
          </p:cNvPr>
          <p:cNvSpPr/>
          <p:nvPr/>
        </p:nvSpPr>
        <p:spPr>
          <a:xfrm>
            <a:off x="2554091" y="4077352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5FBB374-5BAA-4F1A-BF39-E01F0D14329A}"/>
              </a:ext>
            </a:extLst>
          </p:cNvPr>
          <p:cNvSpPr/>
          <p:nvPr/>
        </p:nvSpPr>
        <p:spPr>
          <a:xfrm>
            <a:off x="2554091" y="4518327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574AE12-8A42-44E7-A40E-6894D5AD6FB1}"/>
              </a:ext>
            </a:extLst>
          </p:cNvPr>
          <p:cNvSpPr/>
          <p:nvPr/>
        </p:nvSpPr>
        <p:spPr>
          <a:xfrm>
            <a:off x="2554091" y="4916724"/>
            <a:ext cx="609600" cy="226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3D95FD2-09DF-4D7E-BD83-8060D8A4B926}"/>
              </a:ext>
            </a:extLst>
          </p:cNvPr>
          <p:cNvSpPr/>
          <p:nvPr/>
        </p:nvSpPr>
        <p:spPr>
          <a:xfrm>
            <a:off x="3941561" y="5378342"/>
            <a:ext cx="687479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CD9634B4-5CFD-49A7-8B66-424D3DDF1C70}"/>
              </a:ext>
            </a:extLst>
          </p:cNvPr>
          <p:cNvSpPr/>
          <p:nvPr/>
        </p:nvSpPr>
        <p:spPr>
          <a:xfrm>
            <a:off x="5030013" y="4271859"/>
            <a:ext cx="1045029" cy="469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8F44E44-291E-47A9-93D6-F3155BA1E7C6}"/>
              </a:ext>
            </a:extLst>
          </p:cNvPr>
          <p:cNvSpPr/>
          <p:nvPr/>
        </p:nvSpPr>
        <p:spPr>
          <a:xfrm>
            <a:off x="6227443" y="2455817"/>
            <a:ext cx="4867277" cy="37882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1115D38-3194-46E4-A9C0-04F3AF340AE3}"/>
              </a:ext>
            </a:extLst>
          </p:cNvPr>
          <p:cNvSpPr/>
          <p:nvPr/>
        </p:nvSpPr>
        <p:spPr>
          <a:xfrm>
            <a:off x="6582052" y="2550235"/>
            <a:ext cx="4162697" cy="251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1E7A53E-7BA6-4DE2-918E-06ED4F8C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52" y="2562212"/>
            <a:ext cx="4162697" cy="2506291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31BC1F4-37E5-4C09-9F61-9C99AC140847}"/>
              </a:ext>
            </a:extLst>
          </p:cNvPr>
          <p:cNvSpPr/>
          <p:nvPr/>
        </p:nvSpPr>
        <p:spPr>
          <a:xfrm>
            <a:off x="2667302" y="5785956"/>
            <a:ext cx="1027611" cy="3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4215B3-B159-41E7-B431-45F4820F4162}"/>
              </a:ext>
            </a:extLst>
          </p:cNvPr>
          <p:cNvSpPr txBox="1"/>
          <p:nvPr/>
        </p:nvSpPr>
        <p:spPr>
          <a:xfrm>
            <a:off x="6336468" y="5160972"/>
            <a:ext cx="28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2.897 (error = 8%)</a:t>
            </a:r>
          </a:p>
          <a:p>
            <a:r>
              <a:rPr lang="en-US" dirty="0"/>
              <a:t>Variance: 2.072 (error = 9%)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7DA7D-8E43-4150-9419-AC6A9B163062}"/>
              </a:ext>
            </a:extLst>
          </p:cNvPr>
          <p:cNvSpPr txBox="1"/>
          <p:nvPr/>
        </p:nvSpPr>
        <p:spPr>
          <a:xfrm>
            <a:off x="6336468" y="5841008"/>
            <a:ext cx="275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Chi-squared: 13.51 &gt; 9.488 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52523-ABB2-4CAE-B532-B0F1E1E89EEB}"/>
              </a:ext>
            </a:extLst>
          </p:cNvPr>
          <p:cNvSpPr txBox="1"/>
          <p:nvPr/>
        </p:nvSpPr>
        <p:spPr>
          <a:xfrm>
            <a:off x="8995954" y="58410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discrete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656" y="4473264"/>
            <a:ext cx="4445104" cy="494149"/>
          </a:xfrm>
        </p:spPr>
        <p:txBody>
          <a:bodyPr>
            <a:normAutofit/>
          </a:bodyPr>
          <a:lstStyle/>
          <a:p>
            <a:r>
              <a:rPr lang="en-US" dirty="0"/>
              <a:t>Int is a truncating operation</a:t>
            </a:r>
            <a:endParaRPr lang="ru-RU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D6AD26-2273-4977-BC61-5219E312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0" r="35896" b="19989"/>
          <a:stretch/>
        </p:blipFill>
        <p:spPr>
          <a:xfrm>
            <a:off x="1188533" y="2420714"/>
            <a:ext cx="3209544" cy="9301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0A7A26-4EC2-4C1A-B732-673D57B2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56" y="3892357"/>
            <a:ext cx="1945566" cy="344637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08A3A47F-E747-465C-9812-BF4AC27F3EAD}"/>
              </a:ext>
            </a:extLst>
          </p:cNvPr>
          <p:cNvSpPr txBox="1">
            <a:spLocks/>
          </p:cNvSpPr>
          <p:nvPr/>
        </p:nvSpPr>
        <p:spPr>
          <a:xfrm>
            <a:off x="1097280" y="1813596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From 0 to </a:t>
            </a:r>
            <a:r>
              <a:rPr lang="en-US" sz="2400" spc="200" dirty="0">
                <a:solidFill>
                  <a:schemeClr val="tx2"/>
                </a:solidFill>
                <a:latin typeface="+mj-lt"/>
              </a:rPr>
              <a:t>n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: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6362856" y="181359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From </a:t>
            </a:r>
            <a:r>
              <a:rPr lang="en-US" sz="2400" spc="200" dirty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en-US" sz="2400" spc="200" dirty="0">
                <a:solidFill>
                  <a:schemeClr val="tx2"/>
                </a:solidFill>
                <a:latin typeface="+mj-lt"/>
              </a:rPr>
              <a:t>b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:</a:t>
            </a:r>
          </a:p>
        </p:txBody>
      </p:sp>
      <p:pic>
        <p:nvPicPr>
          <p:cNvPr id="17" name="Рисунок 16" descr="Discrete uniform probability mass function for n=5">
            <a:extLst>
              <a:ext uri="{FF2B5EF4-FFF2-40B4-BE49-F238E27FC236}">
                <a16:creationId xmlns:a16="http://schemas.microsoft.com/office/drawing/2014/main" id="{69B23241-D899-4195-ADF0-933D281D961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798" y="1900900"/>
            <a:ext cx="2865707" cy="212514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2CE6E378-C5E8-493E-A326-A917703DF165}"/>
              </a:ext>
            </a:extLst>
          </p:cNvPr>
          <p:cNvSpPr txBox="1">
            <a:spLocks/>
          </p:cNvSpPr>
          <p:nvPr/>
        </p:nvSpPr>
        <p:spPr>
          <a:xfrm>
            <a:off x="6710575" y="4264463"/>
            <a:ext cx="4763929" cy="1343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- </a:t>
            </a:r>
            <a:r>
              <a:rPr lang="en-US" i="1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a</a:t>
            </a:r>
            <a:endParaRPr lang="ru-RU" i="1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1F2E5EE-9C7A-4B77-9E63-E136902A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580" y="4738879"/>
            <a:ext cx="1945566" cy="344637"/>
          </a:xfrm>
          <a:prstGeom prst="rect">
            <a:avLst/>
          </a:prstGeom>
        </p:spPr>
      </p:pic>
      <p:sp>
        <p:nvSpPr>
          <p:cNvPr id="25" name="Объект 2">
            <a:extLst>
              <a:ext uri="{FF2B5EF4-FFF2-40B4-BE49-F238E27FC236}">
                <a16:creationId xmlns:a16="http://schemas.microsoft.com/office/drawing/2014/main" id="{8EC935F8-60E3-48E6-8A77-A9372068C80C}"/>
              </a:ext>
            </a:extLst>
          </p:cNvPr>
          <p:cNvSpPr txBox="1">
            <a:spLocks/>
          </p:cNvSpPr>
          <p:nvPr/>
        </p:nvSpPr>
        <p:spPr>
          <a:xfrm>
            <a:off x="2211355" y="5821607"/>
            <a:ext cx="5553225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if x from {1, 2, .., n} then use formula:</a:t>
            </a:r>
            <a:endParaRPr lang="ru-RU" i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BCBB1D-348F-4BDE-97B1-C8FF833BF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720" y="5846115"/>
            <a:ext cx="1730156" cy="344637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149D6D0C-E3D8-4242-882B-1935071F5F73}"/>
              </a:ext>
            </a:extLst>
          </p:cNvPr>
          <p:cNvSpPr txBox="1">
            <a:spLocks/>
          </p:cNvSpPr>
          <p:nvPr/>
        </p:nvSpPr>
        <p:spPr>
          <a:xfrm>
            <a:off x="1163828" y="3323452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</p:spTree>
    <p:extLst>
      <p:ext uri="{BB962C8B-B14F-4D97-AF65-F5344CB8AC3E}">
        <p14:creationId xmlns:p14="http://schemas.microsoft.com/office/powerpoint/2010/main" val="5140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8" grpId="0" uiExpand="1" build="p"/>
      <p:bldP spid="25" grpId="0" uiExpand="1" build="p"/>
      <p:bldP spid="13" grpId="0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510</Words>
  <Application>Microsoft Office PowerPoint</Application>
  <PresentationFormat>Широкоэкранный</PresentationFormat>
  <Paragraphs>118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Ретро</vt:lpstr>
      <vt:lpstr>Document</vt:lpstr>
      <vt:lpstr>Equation</vt:lpstr>
      <vt:lpstr>Simulation</vt:lpstr>
      <vt:lpstr>Random objects</vt:lpstr>
      <vt:lpstr>Discrete RV</vt:lpstr>
      <vt:lpstr>Discrete RV given by distribution</vt:lpstr>
      <vt:lpstr>Laboratory #10</vt:lpstr>
      <vt:lpstr>Statistical processing for discrete RVs</vt:lpstr>
      <vt:lpstr>Презентация PowerPoint</vt:lpstr>
      <vt:lpstr>Laboratory #11</vt:lpstr>
      <vt:lpstr>Uniform discrete distribution</vt:lpstr>
      <vt:lpstr>Geometric distribution</vt:lpstr>
      <vt:lpstr>Negative binomial distribution</vt:lpstr>
      <vt:lpstr>Binomial distribution</vt:lpstr>
      <vt:lpstr>Poisson distribution</vt:lpstr>
      <vt:lpstr>Poisson distribution generator</vt:lpstr>
      <vt:lpstr>Laboratory #12</vt:lpstr>
      <vt:lpstr>Laboratory #12</vt:lpstr>
      <vt:lpstr>Statistical processing for discrete RVs with infinite number of values</vt:lpstr>
      <vt:lpstr>Laboratory #13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Alexander Moiseev</cp:lastModifiedBy>
  <cp:revision>38</cp:revision>
  <dcterms:created xsi:type="dcterms:W3CDTF">2019-02-22T04:17:08Z</dcterms:created>
  <dcterms:modified xsi:type="dcterms:W3CDTF">2021-04-20T09:11:53Z</dcterms:modified>
</cp:coreProperties>
</file>