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1" r:id="rId4"/>
    <p:sldId id="274" r:id="rId5"/>
    <p:sldId id="282" r:id="rId6"/>
    <p:sldId id="283" r:id="rId7"/>
    <p:sldId id="271" r:id="rId8"/>
    <p:sldId id="284" r:id="rId9"/>
    <p:sldId id="285" r:id="rId10"/>
    <p:sldId id="286" r:id="rId11"/>
    <p:sldId id="267" r:id="rId12"/>
    <p:sldId id="292" r:id="rId13"/>
    <p:sldId id="293" r:id="rId14"/>
    <p:sldId id="288" r:id="rId15"/>
    <p:sldId id="290" r:id="rId16"/>
    <p:sldId id="291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102E-31DA-4DB6-A14B-28D3E5B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081210" cy="2130026"/>
          </a:xfrm>
        </p:spPr>
        <p:txBody>
          <a:bodyPr>
            <a:normAutofit/>
          </a:bodyPr>
          <a:lstStyle/>
          <a:p>
            <a:r>
              <a:rPr lang="en-US" sz="4000" dirty="0"/>
              <a:t>Continuous-time Markov process simulation</a:t>
            </a:r>
            <a:endParaRPr lang="ru-R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F9F97E-3DE3-4ACF-900E-2E174F32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59" y="354827"/>
            <a:ext cx="5083771" cy="57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5155475" cy="1450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 processing </a:t>
            </a:r>
            <a:r>
              <a:rPr lang="en-US" b="1"/>
              <a:t>for random </a:t>
            </a:r>
            <a:r>
              <a:rPr lang="en-US" b="1" dirty="0"/>
              <a:t>processes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DDA9-046D-414A-856E-0DA7D5520C08}"/>
              </a:ext>
            </a:extLst>
          </p:cNvPr>
          <p:cNvSpPr txBox="1"/>
          <p:nvPr/>
        </p:nvSpPr>
        <p:spPr>
          <a:xfrm>
            <a:off x="1201782" y="1985555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Algorithm 1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D41B68DC-39E6-4F53-90A6-6EB6A4C62385}"/>
              </a:ext>
            </a:extLst>
          </p:cNvPr>
          <p:cNvGraphicFramePr>
            <a:graphicFrameLocks noGrp="1"/>
          </p:cNvGraphicFramePr>
          <p:nvPr/>
        </p:nvGraphicFramePr>
        <p:xfrm>
          <a:off x="2965934" y="4389856"/>
          <a:ext cx="3177300" cy="590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297">
                  <a:extLst>
                    <a:ext uri="{9D8B030D-6E8A-4147-A177-3AD203B41FA5}">
                      <a16:colId xmlns:a16="http://schemas.microsoft.com/office/drawing/2014/main" val="3797507335"/>
                    </a:ext>
                  </a:extLst>
                </a:gridCol>
                <a:gridCol w="572460">
                  <a:extLst>
                    <a:ext uri="{9D8B030D-6E8A-4147-A177-3AD203B41FA5}">
                      <a16:colId xmlns:a16="http://schemas.microsoft.com/office/drawing/2014/main" val="3366538516"/>
                    </a:ext>
                  </a:extLst>
                </a:gridCol>
                <a:gridCol w="469181">
                  <a:extLst>
                    <a:ext uri="{9D8B030D-6E8A-4147-A177-3AD203B41FA5}">
                      <a16:colId xmlns:a16="http://schemas.microsoft.com/office/drawing/2014/main" val="2237106949"/>
                    </a:ext>
                  </a:extLst>
                </a:gridCol>
                <a:gridCol w="469181">
                  <a:extLst>
                    <a:ext uri="{9D8B030D-6E8A-4147-A177-3AD203B41FA5}">
                      <a16:colId xmlns:a16="http://schemas.microsoft.com/office/drawing/2014/main" val="2116021016"/>
                    </a:ext>
                  </a:extLst>
                </a:gridCol>
                <a:gridCol w="469181">
                  <a:extLst>
                    <a:ext uri="{9D8B030D-6E8A-4147-A177-3AD203B41FA5}">
                      <a16:colId xmlns:a16="http://schemas.microsoft.com/office/drawing/2014/main" val="259287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State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…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7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Frequency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51084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6FE834-1242-4506-BC4A-1509F9BB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069" y="167357"/>
            <a:ext cx="4261473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5155475" cy="1450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 processing for random processes</a:t>
            </a:r>
            <a:endParaRPr lang="ru-RU" dirty="0"/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D41B68DC-39E6-4F53-90A6-6EB6A4C62385}"/>
              </a:ext>
            </a:extLst>
          </p:cNvPr>
          <p:cNvGraphicFramePr>
            <a:graphicFrameLocks noGrp="1"/>
          </p:cNvGraphicFramePr>
          <p:nvPr/>
        </p:nvGraphicFramePr>
        <p:xfrm>
          <a:off x="2642252" y="4528249"/>
          <a:ext cx="4302834" cy="592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986">
                  <a:extLst>
                    <a:ext uri="{9D8B030D-6E8A-4147-A177-3AD203B41FA5}">
                      <a16:colId xmlns:a16="http://schemas.microsoft.com/office/drawing/2014/main" val="3797507335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3366538516"/>
                    </a:ext>
                  </a:extLst>
                </a:gridCol>
                <a:gridCol w="816571">
                  <a:extLst>
                    <a:ext uri="{9D8B030D-6E8A-4147-A177-3AD203B41FA5}">
                      <a16:colId xmlns:a16="http://schemas.microsoft.com/office/drawing/2014/main" val="2237106949"/>
                    </a:ext>
                  </a:extLst>
                </a:gridCol>
                <a:gridCol w="816571">
                  <a:extLst>
                    <a:ext uri="{9D8B030D-6E8A-4147-A177-3AD203B41FA5}">
                      <a16:colId xmlns:a16="http://schemas.microsoft.com/office/drawing/2014/main" val="2116021016"/>
                    </a:ext>
                  </a:extLst>
                </a:gridCol>
                <a:gridCol w="816571">
                  <a:extLst>
                    <a:ext uri="{9D8B030D-6E8A-4147-A177-3AD203B41FA5}">
                      <a16:colId xmlns:a16="http://schemas.microsoft.com/office/drawing/2014/main" val="259287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State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…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7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Duration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12.087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7.449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16.328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510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E9F2EEC-5840-4FB8-AE53-D317156DED5A}"/>
              </a:ext>
            </a:extLst>
          </p:cNvPr>
          <p:cNvSpPr txBox="1"/>
          <p:nvPr/>
        </p:nvSpPr>
        <p:spPr>
          <a:xfrm>
            <a:off x="1201782" y="1985555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Algorithm 2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C9A971-858E-469A-996E-F0B61FB5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7" y="100295"/>
            <a:ext cx="4541914" cy="66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Ð³Ð¾Ð´Ð° Ð´Ð»Ñ ÑÑÑÐ¸ÑÑÐ¾Ð²">
            <a:extLst>
              <a:ext uri="{FF2B5EF4-FFF2-40B4-BE49-F238E27FC236}">
                <a16:creationId xmlns:a16="http://schemas.microsoft.com/office/drawing/2014/main" id="{AB9EDC5E-38A1-4C26-809A-590E200E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758652"/>
            <a:ext cx="6846484" cy="4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04919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Weather simulation</a:t>
            </a:r>
          </a:p>
          <a:p>
            <a:pPr indent="0">
              <a:buNone/>
            </a:pPr>
            <a:r>
              <a:rPr lang="en-US" dirty="0"/>
              <a:t>Example. Let state 1 means clear, state 2 means cloudy, and state 3 means overcast. </a:t>
            </a:r>
          </a:p>
          <a:p>
            <a:pPr indent="0">
              <a:buNone/>
            </a:pPr>
            <a:r>
              <a:rPr lang="en-US" dirty="0"/>
              <a:t>You may use the following transition rate matrix (time unit = 1 day):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7A593-90FF-4EF0-83BC-6488DAB5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51" y="4707809"/>
            <a:ext cx="1969179" cy="103031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FCD0CAC-7AEB-4F14-98DE-16023DEF1C00}"/>
              </a:ext>
            </a:extLst>
          </p:cNvPr>
          <p:cNvSpPr txBox="1"/>
          <p:nvPr/>
        </p:nvSpPr>
        <p:spPr>
          <a:xfrm>
            <a:off x="1097280" y="5900022"/>
            <a:ext cx="95064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C00000"/>
                </a:solidFill>
              </a:rPr>
              <a:t>Task: </a:t>
            </a:r>
            <a:r>
              <a:rPr lang="en-US" sz="2000" dirty="0">
                <a:solidFill>
                  <a:srgbClr val="C00000"/>
                </a:solidFill>
              </a:rPr>
              <a:t>Simulate with visualization. Make statistical processing. Show stationary distribution</a:t>
            </a:r>
            <a:endParaRPr lang="ru-R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Wiener process (Brownian motion)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A6A0E5-6B85-41F8-9355-B095AB30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89" y="4822200"/>
            <a:ext cx="3005588" cy="9388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A0F81-C834-498D-B7A5-B3FD72C1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160425"/>
            <a:ext cx="10544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Brownian motion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52E66-D66B-4119-9A66-076521EA6B1D}"/>
              </a:ext>
            </a:extLst>
          </p:cNvPr>
          <p:cNvSpPr txBox="1"/>
          <p:nvPr/>
        </p:nvSpPr>
        <p:spPr>
          <a:xfrm>
            <a:off x="1175657" y="2920482"/>
            <a:ext cx="870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μ</a:t>
            </a:r>
            <a:r>
              <a:rPr lang="en-US" sz="2000" dirty="0"/>
              <a:t> is called as a </a:t>
            </a:r>
            <a:r>
              <a:rPr lang="en-US" sz="2000" dirty="0">
                <a:solidFill>
                  <a:schemeClr val="accent2"/>
                </a:solidFill>
              </a:rPr>
              <a:t>drift</a:t>
            </a:r>
            <a:r>
              <a:rPr lang="en-US" sz="2000" dirty="0"/>
              <a:t>  and   </a:t>
            </a:r>
            <a:r>
              <a:rPr lang="el-GR" sz="2000" dirty="0"/>
              <a:t>σ</a:t>
            </a:r>
            <a:r>
              <a:rPr lang="en-US" sz="2000" dirty="0"/>
              <a:t> is called as a </a:t>
            </a:r>
            <a:r>
              <a:rPr lang="en-US" sz="2000" dirty="0">
                <a:solidFill>
                  <a:schemeClr val="accent2"/>
                </a:solidFill>
              </a:rPr>
              <a:t>volatility </a:t>
            </a:r>
            <a:r>
              <a:rPr lang="en-US" sz="2000" dirty="0"/>
              <a:t>parameter (standard deviation)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C8BF6-E265-405B-B028-90CEDA16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64" y="2085792"/>
            <a:ext cx="4950381" cy="4023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1F93B-C542-4A5F-A279-7A118635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38" y="4822200"/>
            <a:ext cx="438950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Brownian motion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52E66-D66B-4119-9A66-076521EA6B1D}"/>
              </a:ext>
            </a:extLst>
          </p:cNvPr>
          <p:cNvSpPr txBox="1"/>
          <p:nvPr/>
        </p:nvSpPr>
        <p:spPr>
          <a:xfrm>
            <a:off x="1175657" y="2920482"/>
            <a:ext cx="345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μ</a:t>
            </a:r>
            <a:r>
              <a:rPr lang="en-US" sz="2000" dirty="0"/>
              <a:t> is a </a:t>
            </a:r>
            <a:r>
              <a:rPr lang="en-US" sz="2000" dirty="0">
                <a:solidFill>
                  <a:schemeClr val="accent2"/>
                </a:solidFill>
              </a:rPr>
              <a:t>drift</a:t>
            </a:r>
            <a:r>
              <a:rPr lang="en-US" sz="2000" dirty="0"/>
              <a:t>   and   </a:t>
            </a:r>
            <a:r>
              <a:rPr lang="el-GR" sz="2000" dirty="0"/>
              <a:t>σ</a:t>
            </a:r>
            <a:r>
              <a:rPr lang="en-US" sz="2000" dirty="0"/>
              <a:t> is a </a:t>
            </a:r>
            <a:r>
              <a:rPr lang="en-US" sz="2000" dirty="0">
                <a:solidFill>
                  <a:schemeClr val="accent2"/>
                </a:solidFill>
              </a:rPr>
              <a:t>volatility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D589C-3CCB-4F2E-AA07-5288F2029D77}"/>
              </a:ext>
            </a:extLst>
          </p:cNvPr>
          <p:cNvSpPr txBox="1"/>
          <p:nvPr/>
        </p:nvSpPr>
        <p:spPr>
          <a:xfrm>
            <a:off x="2994360" y="4792482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 it yourself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B82C5-9DDE-49D1-B42D-6573B626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55" y="3508232"/>
            <a:ext cx="6767147" cy="10668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88CD20-27EC-4441-A308-696A91EF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69" y="2208247"/>
            <a:ext cx="3468925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= #4 new version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Currency exchange game</a:t>
            </a:r>
          </a:p>
          <a:p>
            <a:pPr indent="0">
              <a:buNone/>
            </a:pPr>
            <a:r>
              <a:rPr lang="en-US" dirty="0"/>
              <a:t>Modify model using Geometric Brownian motion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1D7266-1724-482B-8316-EC55425208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7864" y="2243668"/>
            <a:ext cx="4419600" cy="3733800"/>
          </a:xfrm>
          <a:prstGeom prst="rect">
            <a:avLst/>
          </a:prstGeom>
        </p:spPr>
      </p:pic>
      <p:pic>
        <p:nvPicPr>
          <p:cNvPr id="4098" name="Picture 2" descr="Get your foreign currency exchange with Money Corp at Southampton Airport ">
            <a:extLst>
              <a:ext uri="{FF2B5EF4-FFF2-40B4-BE49-F238E27FC236}">
                <a16:creationId xmlns:a16="http://schemas.microsoft.com/office/drawing/2014/main" id="{76B1EFC9-A845-47EC-89C8-DAAC227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25" y="4003993"/>
            <a:ext cx="3146748" cy="15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Random </a:t>
            </a:r>
            <a:r>
              <a:rPr lang="en-US" sz="2800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2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68B8-26BF-4023-9370-C6E9E4D5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C9F6F-1BEA-400C-A622-0D9352884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1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(discrete-time) Markov chain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35A11-3ED0-4DB9-9CDE-B2F69037783C}"/>
              </a:ext>
            </a:extLst>
          </p:cNvPr>
          <p:cNvSpPr txBox="1"/>
          <p:nvPr/>
        </p:nvSpPr>
        <p:spPr>
          <a:xfrm>
            <a:off x="1097280" y="2011389"/>
            <a:ext cx="88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States: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8F10E-E2BF-4197-9733-DFD7F0BDD961}"/>
              </a:ext>
            </a:extLst>
          </p:cNvPr>
          <p:cNvSpPr txBox="1"/>
          <p:nvPr/>
        </p:nvSpPr>
        <p:spPr>
          <a:xfrm>
            <a:off x="1097280" y="2517474"/>
            <a:ext cx="208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epochs:</a:t>
            </a:r>
            <a:endParaRPr lang="ru-RU" sz="20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46BCDE-19D9-4D29-836E-4D36F9C93BD2}"/>
              </a:ext>
            </a:extLst>
          </p:cNvPr>
          <p:cNvCxnSpPr/>
          <p:nvPr/>
        </p:nvCxnSpPr>
        <p:spPr>
          <a:xfrm>
            <a:off x="4124131" y="2232333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B10DF9-6D94-4CF6-BE86-A6AC067C4729}"/>
              </a:ext>
            </a:extLst>
          </p:cNvPr>
          <p:cNvSpPr txBox="1"/>
          <p:nvPr/>
        </p:nvSpPr>
        <p:spPr>
          <a:xfrm>
            <a:off x="5803641" y="200736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 2, …,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FA44C33-8157-4091-9F31-D8C5DFC8575B}"/>
              </a:ext>
            </a:extLst>
          </p:cNvPr>
          <p:cNvCxnSpPr/>
          <p:nvPr/>
        </p:nvCxnSpPr>
        <p:spPr>
          <a:xfrm>
            <a:off x="4124131" y="2727307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E463B5-0863-470E-BAC3-9D5A374C3728}"/>
              </a:ext>
            </a:extLst>
          </p:cNvPr>
          <p:cNvSpPr txBox="1"/>
          <p:nvPr/>
        </p:nvSpPr>
        <p:spPr>
          <a:xfrm>
            <a:off x="5803641" y="2511863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 2, … </a:t>
            </a:r>
            <a:endParaRPr lang="ru-RU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FC83F-1C4D-4450-94CA-960BF522CAC0}"/>
              </a:ext>
            </a:extLst>
          </p:cNvPr>
          <p:cNvSpPr txBox="1"/>
          <p:nvPr/>
        </p:nvSpPr>
        <p:spPr>
          <a:xfrm>
            <a:off x="1097280" y="3228944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Markov property:</a:t>
            </a:r>
            <a:r>
              <a:rPr lang="en-US" sz="2000" dirty="0"/>
              <a:t> the conditional probability distribution of future states of the process depends only on the current state, not on any the previous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F718B-100D-401B-8F24-0AECE1BB5A6B}"/>
              </a:ext>
            </a:extLst>
          </p:cNvPr>
          <p:cNvSpPr txBox="1"/>
          <p:nvPr/>
        </p:nvSpPr>
        <p:spPr>
          <a:xfrm>
            <a:off x="1097280" y="4754275"/>
            <a:ext cx="2639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probabilities: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CE89B-78E0-4D78-802F-D55201F4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11" y="2047781"/>
            <a:ext cx="1432684" cy="3596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8717B8-47A8-48DB-9953-DD24EC03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47" y="2547459"/>
            <a:ext cx="774259" cy="3596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B05509-D33D-4F32-8AC1-033D9CD3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29" y="4726158"/>
            <a:ext cx="3060457" cy="4145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C552BD-41D5-4AD8-BE31-EDB7E75F9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057" y="4332932"/>
            <a:ext cx="2103302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3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2EC66-2C0F-4B8B-82DB-5068F4FD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(discrete-time) Markov chain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219C1B-023D-4E5B-BE22-17BF8469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74" y="3161350"/>
            <a:ext cx="3962400" cy="1076325"/>
          </a:xfrm>
          <a:prstGeom prst="rect">
            <a:avLst/>
          </a:prstGeom>
        </p:spPr>
      </p:pic>
      <p:pic>
        <p:nvPicPr>
          <p:cNvPr id="1026" name="Picture 2" descr="Ð¦ÐµÐ¿Ñ ÐÐ°ÑÐºÐ¾Ð²Ð° â ÑÑÐ¾ Ð¿ÑÐ¾ÑÑÐ¾: Ð¾Ð±ÑÑÑÐ½ÑÐµÐ¼ Ð½Ð° Ð¿Ð°Ð»ÑÑÐ°Ñ">
            <a:extLst>
              <a:ext uri="{FF2B5EF4-FFF2-40B4-BE49-F238E27FC236}">
                <a16:creationId xmlns:a16="http://schemas.microsoft.com/office/drawing/2014/main" id="{97244E6F-8DF6-45B3-B6B5-AE6BDC33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34" y="1990220"/>
            <a:ext cx="4406692" cy="32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gophers.ru/img/markovchain/markovchain.png">
            <a:extLst>
              <a:ext uri="{FF2B5EF4-FFF2-40B4-BE49-F238E27FC236}">
                <a16:creationId xmlns:a16="http://schemas.microsoft.com/office/drawing/2014/main" id="{7BD20A45-41A7-46EE-ADB9-9867D5CB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84" y="2322013"/>
            <a:ext cx="6550991" cy="259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F3B7D-E8C3-4824-AA48-23A24EAD9FEE}"/>
              </a:ext>
            </a:extLst>
          </p:cNvPr>
          <p:cNvSpPr txBox="1"/>
          <p:nvPr/>
        </p:nvSpPr>
        <p:spPr>
          <a:xfrm>
            <a:off x="3646170" y="4112621"/>
            <a:ext cx="16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Twitter botnet</a:t>
            </a: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325 -0.45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-2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325 -0.322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102E-31DA-4DB6-A14B-28D3E5B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Markov chain simulation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2A4CD-CCE3-422F-865C-07A9ECC9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27F639-50D3-43DE-8AA8-782EE68F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66" y="-12170"/>
            <a:ext cx="5767316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</a:t>
            </a:r>
            <a:r>
              <a:rPr lang="en-US" dirty="0">
                <a:highlight>
                  <a:srgbClr val="FFFF00"/>
                </a:highlight>
              </a:rPr>
              <a:t>#9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99806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One-eye bandito</a:t>
            </a:r>
          </a:p>
          <a:p>
            <a:pPr indent="0">
              <a:buNone/>
            </a:pPr>
            <a:r>
              <a:rPr lang="en-US" dirty="0"/>
              <a:t>After the player presses the button, the indicator accepts one of the colors arranged in the following order: green, yellow, red. Colors are arranged in the specified order in a single line. It is known that the probability of a transition to an adjacent color is equal to 0.4, the probabilities that the color does not change, or that the transition is made to a non-neighboring color are equal each other. </a:t>
            </a:r>
          </a:p>
          <a:p>
            <a:pPr indent="0">
              <a:buNone/>
            </a:pPr>
            <a:r>
              <a:rPr lang="en-US" dirty="0"/>
              <a:t>The player bets on the next color and wins 2 times more if he guessed.</a:t>
            </a:r>
            <a:endParaRPr lang="ru-RU" dirty="0"/>
          </a:p>
        </p:txBody>
      </p:sp>
      <p:pic>
        <p:nvPicPr>
          <p:cNvPr id="1026" name="Picture 2" descr="ÐÐ°Ð»ÐµÐ½ÑÐºÐ¸Ð¹ Ð¿ÑÑÐ¸ÑÑÑÐ¹ Ð±Ð°Ð½Ð´Ð¸Ñ">
            <a:extLst>
              <a:ext uri="{FF2B5EF4-FFF2-40B4-BE49-F238E27FC236}">
                <a16:creationId xmlns:a16="http://schemas.microsoft.com/office/drawing/2014/main" id="{10098779-E1C6-4087-B6B5-7D50DEFF6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6519" r="8065"/>
          <a:stretch/>
        </p:blipFill>
        <p:spPr bwMode="auto">
          <a:xfrm>
            <a:off x="7498080" y="1845734"/>
            <a:ext cx="4248444" cy="44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2B2-E16C-4759-A659-A865290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process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1E98-31B0-4CCA-8028-A35A404241CD}"/>
              </a:ext>
            </a:extLst>
          </p:cNvPr>
          <p:cNvSpPr txBox="1"/>
          <p:nvPr/>
        </p:nvSpPr>
        <p:spPr>
          <a:xfrm>
            <a:off x="1097280" y="2011389"/>
            <a:ext cx="88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States: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4E293-C104-423C-8A72-F48195DC609A}"/>
              </a:ext>
            </a:extLst>
          </p:cNvPr>
          <p:cNvSpPr txBox="1"/>
          <p:nvPr/>
        </p:nvSpPr>
        <p:spPr>
          <a:xfrm>
            <a:off x="1097280" y="2485473"/>
            <a:ext cx="226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Rates of transitions: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AB732-A54C-4682-AB88-FEA7071EFC76}"/>
              </a:ext>
            </a:extLst>
          </p:cNvPr>
          <p:cNvSpPr txBox="1"/>
          <p:nvPr/>
        </p:nvSpPr>
        <p:spPr>
          <a:xfrm>
            <a:off x="3546730" y="4506899"/>
            <a:ext cx="2463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rate matrix: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10E08-8DBD-456B-845B-B4FCC0D97290}"/>
              </a:ext>
            </a:extLst>
          </p:cNvPr>
          <p:cNvSpPr txBox="1"/>
          <p:nvPr/>
        </p:nvSpPr>
        <p:spPr>
          <a:xfrm>
            <a:off x="5714777" y="5601691"/>
            <a:ext cx="3349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infinitesimal generator matrix</a:t>
            </a:r>
            <a:endParaRPr lang="ru-RU" sz="20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8D0076E-9208-4D1E-9B36-04CC535B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13" y="2031596"/>
            <a:ext cx="1432684" cy="3596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E10FDA-6189-412A-B6EB-AC4061F9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97" y="2497887"/>
            <a:ext cx="2085013" cy="4145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D41C71-D98F-4499-85EE-71FE08A2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30" y="3128615"/>
            <a:ext cx="4157832" cy="8169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148D42-F698-4D76-A4E4-6AA9D6BBE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617" y="4204414"/>
            <a:ext cx="1591194" cy="11339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C399F9-D02F-4778-811D-53FBE5A16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152" y="4103397"/>
            <a:ext cx="2060627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2B2-E16C-4759-A659-A865290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process</a:t>
            </a:r>
            <a:endParaRPr lang="ru-RU" dirty="0"/>
          </a:p>
        </p:txBody>
      </p:sp>
      <p:pic>
        <p:nvPicPr>
          <p:cNvPr id="4" name="Picture 6" descr="https://studfiles.net/html/2706/180/html_Jn032iDFHz.UJnq/img-SieTuE.png">
            <a:extLst>
              <a:ext uri="{FF2B5EF4-FFF2-40B4-BE49-F238E27FC236}">
                <a16:creationId xmlns:a16="http://schemas.microsoft.com/office/drawing/2014/main" id="{C2AE8EA0-47D3-4581-800D-C62D9F45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9" y="2794268"/>
            <a:ext cx="6332011" cy="16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826FD-BBB6-40FC-A535-1A038CAD4FEB}"/>
              </a:ext>
            </a:extLst>
          </p:cNvPr>
          <p:cNvSpPr txBox="1"/>
          <p:nvPr/>
        </p:nvSpPr>
        <p:spPr>
          <a:xfrm>
            <a:off x="7809956" y="3429000"/>
            <a:ext cx="334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Birth-and-death process (BDP)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688B389-FE6F-4D4A-8108-A3E894EB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571274" cy="412501"/>
          </a:xfrm>
        </p:spPr>
        <p:txBody>
          <a:bodyPr>
            <a:normAutofit lnSpcReduction="10000"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EXAMPLE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027B16-8FD5-492D-9EDA-6F7CCDFB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41" y="4463841"/>
            <a:ext cx="4212052" cy="17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363</Words>
  <Application>Microsoft Office PowerPoint</Application>
  <PresentationFormat>Широкоэкранный</PresentationFormat>
  <Paragraphs>78</Paragraphs>
  <Slides>17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Ретро</vt:lpstr>
      <vt:lpstr>Simulation</vt:lpstr>
      <vt:lpstr>Random objects</vt:lpstr>
      <vt:lpstr>Random processes</vt:lpstr>
      <vt:lpstr>(discrete-time) Markov chain</vt:lpstr>
      <vt:lpstr>(discrete-time) Markov chain</vt:lpstr>
      <vt:lpstr>Markov chain simulation</vt:lpstr>
      <vt:lpstr>Laboratory #9</vt:lpstr>
      <vt:lpstr>Continuous-time Markov process</vt:lpstr>
      <vt:lpstr>Continuous-time Markov process</vt:lpstr>
      <vt:lpstr>Continuous-time Markov process simulation</vt:lpstr>
      <vt:lpstr>Statistical processing for random processes</vt:lpstr>
      <vt:lpstr>Statistical processing for random processes</vt:lpstr>
      <vt:lpstr>Laboratory #15</vt:lpstr>
      <vt:lpstr>Wiener process (Brownian motion)</vt:lpstr>
      <vt:lpstr>Arithmetic Brownian motion</vt:lpstr>
      <vt:lpstr>Geometric Brownian motion</vt:lpstr>
      <vt:lpstr>Laboratory #16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45</cp:revision>
  <dcterms:created xsi:type="dcterms:W3CDTF">2019-03-07T03:18:42Z</dcterms:created>
  <dcterms:modified xsi:type="dcterms:W3CDTF">2021-05-11T08:37:49Z</dcterms:modified>
</cp:coreProperties>
</file>