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8" r:id="rId3"/>
    <p:sldId id="296" r:id="rId4"/>
    <p:sldId id="281" r:id="rId5"/>
    <p:sldId id="313" r:id="rId6"/>
    <p:sldId id="283" r:id="rId7"/>
    <p:sldId id="291" r:id="rId8"/>
    <p:sldId id="290" r:id="rId9"/>
    <p:sldId id="299" r:id="rId10"/>
    <p:sldId id="300" r:id="rId11"/>
    <p:sldId id="292" r:id="rId12"/>
    <p:sldId id="293" r:id="rId13"/>
    <p:sldId id="302" r:id="rId14"/>
    <p:sldId id="301" r:id="rId15"/>
    <p:sldId id="303" r:id="rId16"/>
    <p:sldId id="305" r:id="rId17"/>
    <p:sldId id="304" r:id="rId18"/>
    <p:sldId id="306" r:id="rId19"/>
    <p:sldId id="307" r:id="rId20"/>
    <p:sldId id="267" r:id="rId21"/>
    <p:sldId id="276" r:id="rId22"/>
    <p:sldId id="277" r:id="rId23"/>
    <p:sldId id="278" r:id="rId24"/>
    <p:sldId id="279" r:id="rId25"/>
    <p:sldId id="317" r:id="rId26"/>
    <p:sldId id="316" r:id="rId27"/>
    <p:sldId id="308" r:id="rId28"/>
    <p:sldId id="309" r:id="rId29"/>
    <p:sldId id="310" r:id="rId30"/>
    <p:sldId id="311" r:id="rId31"/>
    <p:sldId id="31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4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US" sz="4000"/>
              <a:t>RV given by histogram</a:t>
            </a:r>
            <a:endParaRPr lang="ru-RU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BB49F60-0068-4194-ABC6-3790DB3B88F3}"/>
              </a:ext>
            </a:extLst>
          </p:cNvPr>
          <p:cNvGrpSpPr/>
          <p:nvPr/>
        </p:nvGrpSpPr>
        <p:grpSpPr>
          <a:xfrm>
            <a:off x="5843451" y="330993"/>
            <a:ext cx="5676337" cy="5618521"/>
            <a:chOff x="0" y="391886"/>
            <a:chExt cx="5676337" cy="5618521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54D39989-5A4D-4AB2-977D-9E2CB88F5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8701"/>
            <a:stretch/>
          </p:blipFill>
          <p:spPr>
            <a:xfrm>
              <a:off x="0" y="391886"/>
              <a:ext cx="5676337" cy="56185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1093B1-AE1C-4B00-8521-40245DD6449C}"/>
                </a:ext>
              </a:extLst>
            </p:cNvPr>
            <p:cNvSpPr txBox="1"/>
            <p:nvPr/>
          </p:nvSpPr>
          <p:spPr>
            <a:xfrm>
              <a:off x="1418253" y="324433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49EBF7-C166-45C9-87B5-F48DE19A5526}"/>
                </a:ext>
              </a:extLst>
            </p:cNvPr>
            <p:cNvSpPr txBox="1"/>
            <p:nvPr/>
          </p:nvSpPr>
          <p:spPr>
            <a:xfrm>
              <a:off x="4059080" y="3244334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986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 method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1097"/>
            <a:ext cx="2284969" cy="3583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case where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9EF728-10FF-4964-A275-B712FABA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89" y="1791587"/>
            <a:ext cx="2144934" cy="7600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F9D884-75E4-40B5-ADC3-800A1445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11097"/>
            <a:ext cx="673730" cy="3583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BC96FC-D203-4ECB-BE90-4BB754958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372" y="1810249"/>
            <a:ext cx="944138" cy="7600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9A4AEC8-A5EA-497E-8F67-3D08D2BF6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445" y="1992434"/>
            <a:ext cx="1031219" cy="35833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9F26FFD-A804-4B30-B6ED-6334B59B5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978" y="1791587"/>
            <a:ext cx="1445997" cy="773720"/>
          </a:xfrm>
          <a:prstGeom prst="rect">
            <a:avLst/>
          </a:prstGeom>
        </p:spPr>
      </p:pic>
      <p:sp>
        <p:nvSpPr>
          <p:cNvPr id="17" name="Объект 2">
            <a:extLst>
              <a:ext uri="{FF2B5EF4-FFF2-40B4-BE49-F238E27FC236}">
                <a16:creationId xmlns:a16="http://schemas.microsoft.com/office/drawing/2014/main" id="{E36EBD6B-B369-43DB-8F6F-E4E5EF9C8C18}"/>
              </a:ext>
            </a:extLst>
          </p:cNvPr>
          <p:cNvSpPr txBox="1">
            <a:spLocks/>
          </p:cNvSpPr>
          <p:nvPr/>
        </p:nvSpPr>
        <p:spPr>
          <a:xfrm>
            <a:off x="1097280" y="3059509"/>
            <a:ext cx="1477970" cy="369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Algorithm: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917C33E-B201-4960-A9C0-0527F58B30D0}"/>
              </a:ext>
            </a:extLst>
          </p:cNvPr>
          <p:cNvSpPr/>
          <p:nvPr/>
        </p:nvSpPr>
        <p:spPr>
          <a:xfrm>
            <a:off x="1097280" y="3429000"/>
            <a:ext cx="6204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Generate discrete RV </a:t>
            </a:r>
            <a:r>
              <a:rPr lang="el-GR" sz="2000" dirty="0"/>
              <a:t>β</a:t>
            </a:r>
            <a:r>
              <a:rPr lang="en-US" sz="2000" dirty="0"/>
              <a:t> with probability mass function </a:t>
            </a:r>
            <a:endParaRPr lang="ru-RU" sz="20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B9602CE-2F26-4002-9DBD-2BCD73C66764}"/>
              </a:ext>
            </a:extLst>
          </p:cNvPr>
          <p:cNvSpPr/>
          <p:nvPr/>
        </p:nvSpPr>
        <p:spPr>
          <a:xfrm>
            <a:off x="1097280" y="3861013"/>
            <a:ext cx="4199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US" sz="2000" dirty="0"/>
              <a:t>Generate continuous RV </a:t>
            </a:r>
            <a:r>
              <a:rPr lang="el-GR" sz="2000" dirty="0"/>
              <a:t>ξ</a:t>
            </a:r>
            <a:r>
              <a:rPr lang="en-US" sz="2000" dirty="0"/>
              <a:t> with PDF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53FCC6-D3BB-4B86-9780-2469DB6C4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1144" y="3454803"/>
            <a:ext cx="2717834" cy="3743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16C0AD-FF23-46E2-8D85-E0105DED9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0852" y="3889006"/>
            <a:ext cx="718645" cy="4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6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uiExpand="1" build="p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Hyperexponential</a:t>
            </a:r>
            <a:r>
              <a:rPr lang="en-US" dirty="0"/>
              <a:t>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04" y="1900900"/>
            <a:ext cx="10034975" cy="115273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models RV that is a mix of exponential RVs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traditionally, is used as an approximation for distributions with coefficient of variation CV &gt;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(CV = </a:t>
            </a:r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D21341-6D50-4334-A1A5-F3C18FCE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3EC21B5-ABF1-4FB6-AA74-CC06F8FE6F53}"/>
              </a:ext>
            </a:extLst>
          </p:cNvPr>
          <p:cNvSpPr txBox="1">
            <a:spLocks/>
          </p:cNvSpPr>
          <p:nvPr/>
        </p:nvSpPr>
        <p:spPr>
          <a:xfrm>
            <a:off x="1196206" y="4335433"/>
            <a:ext cx="1477970" cy="369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Algorithm: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4A9EEF-4D4C-4F0C-B5EF-BDF297ACEA69}"/>
              </a:ext>
            </a:extLst>
          </p:cNvPr>
          <p:cNvSpPr/>
          <p:nvPr/>
        </p:nvSpPr>
        <p:spPr>
          <a:xfrm>
            <a:off x="1196206" y="4704924"/>
            <a:ext cx="7911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Generate discrete RV </a:t>
            </a:r>
            <a:r>
              <a:rPr lang="en-US" sz="2000" i="1" dirty="0"/>
              <a:t>i</a:t>
            </a:r>
            <a:r>
              <a:rPr lang="en-US" sz="2000" dirty="0"/>
              <a:t> with probability mass function </a:t>
            </a:r>
            <a:r>
              <a:rPr lang="el-GR" sz="2000" dirty="0"/>
              <a:t>π</a:t>
            </a:r>
            <a:r>
              <a:rPr lang="en-US" sz="2000" i="1" baseline="-25000" dirty="0"/>
              <a:t>i</a:t>
            </a:r>
            <a:r>
              <a:rPr lang="en-US" sz="2000" dirty="0"/>
              <a:t> , </a:t>
            </a:r>
            <a:r>
              <a:rPr lang="en-US" sz="2000" i="1" dirty="0"/>
              <a:t>i</a:t>
            </a:r>
            <a:r>
              <a:rPr lang="en-US" sz="2000" dirty="0"/>
              <a:t> = 1, 2, …,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414F53D-FD84-4AC6-9AD0-2E646D9A23C0}"/>
              </a:ext>
            </a:extLst>
          </p:cNvPr>
          <p:cNvSpPr/>
          <p:nvPr/>
        </p:nvSpPr>
        <p:spPr>
          <a:xfrm>
            <a:off x="1196206" y="5244268"/>
            <a:ext cx="5653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US" sz="2000" dirty="0"/>
              <a:t>Generate exponential RV </a:t>
            </a:r>
            <a:r>
              <a:rPr lang="el-GR" sz="2000" dirty="0"/>
              <a:t>ξ</a:t>
            </a:r>
            <a:r>
              <a:rPr lang="en-US" sz="2000" dirty="0"/>
              <a:t> with intensity </a:t>
            </a:r>
            <a:r>
              <a:rPr lang="el-GR" sz="2000" dirty="0"/>
              <a:t>λ</a:t>
            </a:r>
            <a:r>
              <a:rPr lang="en-US" sz="2000" i="1" baseline="-25000" dirty="0"/>
              <a:t>i </a:t>
            </a:r>
            <a:r>
              <a:rPr lang="en-US" sz="2000" dirty="0"/>
              <a:t>:</a:t>
            </a:r>
            <a:endParaRPr lang="ru-RU" sz="2000" baseline="-25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79E40E-840E-4636-8CC0-F95AB4C9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494" y="5093737"/>
            <a:ext cx="1088508" cy="7600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999B15-DF7D-4A31-9875-3CC39A9E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06" y="3206691"/>
            <a:ext cx="2259515" cy="7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method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05" y="1919563"/>
            <a:ext cx="4207075" cy="369332"/>
          </a:xfrm>
        </p:spPr>
        <p:txBody>
          <a:bodyPr>
            <a:noAutofit/>
          </a:bodyPr>
          <a:lstStyle/>
          <a:p>
            <a:r>
              <a:rPr lang="en-US" dirty="0"/>
              <a:t>is used when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PDF is given in the form </a:t>
            </a:r>
            <a:br>
              <a:rPr lang="en-US" dirty="0"/>
            </a:br>
            <a:endParaRPr lang="en-US" i="1" baseline="-25000" dirty="0"/>
          </a:p>
          <a:p>
            <a:r>
              <a:rPr lang="en-US" dirty="0"/>
              <a:t> </a:t>
            </a:r>
            <a:endParaRPr lang="ru-RU" i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D21341-6D50-4334-A1A5-F3C18FCE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8EDB14-7363-4425-BF2F-840F7BF5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80" y="1734083"/>
            <a:ext cx="1702656" cy="7029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4BF176-0CD9-4E20-A787-1A4AE8028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03" y="1931120"/>
            <a:ext cx="832155" cy="3600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D0265A-3166-497D-A583-F3A70DFE1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91" y="1711165"/>
            <a:ext cx="2060145" cy="7737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2FCBD2-6915-4722-BB6C-83E5A7819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493" y="2678645"/>
            <a:ext cx="3189938" cy="2077000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CA31A9B8-33BC-4D65-90C4-41A638C6FA27}"/>
              </a:ext>
            </a:extLst>
          </p:cNvPr>
          <p:cNvSpPr txBox="1">
            <a:spLocks/>
          </p:cNvSpPr>
          <p:nvPr/>
        </p:nvSpPr>
        <p:spPr>
          <a:xfrm>
            <a:off x="1120705" y="2580140"/>
            <a:ext cx="6834098" cy="4879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Theorem. </a:t>
            </a:r>
            <a:r>
              <a:rPr lang="en-US" dirty="0">
                <a:solidFill>
                  <a:schemeClr val="tx1"/>
                </a:solidFill>
              </a:rPr>
              <a:t>If two-dimensional RV (</a:t>
            </a:r>
            <a:r>
              <a:rPr lang="el-GR" dirty="0">
                <a:solidFill>
                  <a:schemeClr val="tx1"/>
                </a:solidFill>
              </a:rPr>
              <a:t>ξ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l-GR" dirty="0">
                <a:solidFill>
                  <a:schemeClr val="tx1"/>
                </a:solidFill>
              </a:rPr>
              <a:t>η</a:t>
            </a:r>
            <a:r>
              <a:rPr lang="en-US" dirty="0">
                <a:solidFill>
                  <a:schemeClr val="tx1"/>
                </a:solidFill>
              </a:rPr>
              <a:t>) has PDF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842538E-690C-419C-9980-5FC1FD37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05" y="4228687"/>
            <a:ext cx="1702656" cy="70296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B1A7F33-E4BA-4A68-852D-92ED30057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521" y="2919909"/>
            <a:ext cx="3089073" cy="112976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7AE10D-EA2A-4A65-86D8-389308B81CD9}"/>
              </a:ext>
            </a:extLst>
          </p:cNvPr>
          <p:cNvSpPr/>
          <p:nvPr/>
        </p:nvSpPr>
        <p:spPr>
          <a:xfrm>
            <a:off x="1120705" y="4389447"/>
            <a:ext cx="1705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then </a:t>
            </a:r>
            <a:r>
              <a:rPr lang="el-GR" sz="2000" dirty="0"/>
              <a:t>ξ</a:t>
            </a:r>
            <a:r>
              <a:rPr lang="en-US" sz="2000" dirty="0"/>
              <a:t> has PDF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502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method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D21341-6D50-4334-A1A5-F3C18FCE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3EC21B5-ABF1-4FB6-AA74-CC06F8FE6F53}"/>
              </a:ext>
            </a:extLst>
          </p:cNvPr>
          <p:cNvSpPr txBox="1">
            <a:spLocks/>
          </p:cNvSpPr>
          <p:nvPr/>
        </p:nvSpPr>
        <p:spPr>
          <a:xfrm>
            <a:off x="1120705" y="3209235"/>
            <a:ext cx="1477970" cy="369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Algorithm: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4A9EEF-4D4C-4F0C-B5EF-BDF297ACEA69}"/>
              </a:ext>
            </a:extLst>
          </p:cNvPr>
          <p:cNvSpPr/>
          <p:nvPr/>
        </p:nvSpPr>
        <p:spPr>
          <a:xfrm>
            <a:off x="1120705" y="3793474"/>
            <a:ext cx="46430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Generate two independent uniform RV:</a:t>
            </a:r>
            <a:endParaRPr lang="ru-RU" sz="20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414F53D-FD84-4AC6-9AD0-2E646D9A23C0}"/>
              </a:ext>
            </a:extLst>
          </p:cNvPr>
          <p:cNvSpPr/>
          <p:nvPr/>
        </p:nvSpPr>
        <p:spPr>
          <a:xfrm>
            <a:off x="1148697" y="4779501"/>
            <a:ext cx="754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 startAt="2"/>
            </a:pPr>
            <a:r>
              <a:rPr lang="en-US" sz="2000" dirty="0"/>
              <a:t>If </a:t>
            </a:r>
            <a:endParaRPr lang="ru-RU" sz="20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15C4FA-BD2D-42F4-9C92-3BAA589233C5}"/>
              </a:ext>
            </a:extLst>
          </p:cNvPr>
          <p:cNvSpPr txBox="1"/>
          <p:nvPr/>
        </p:nvSpPr>
        <p:spPr>
          <a:xfrm>
            <a:off x="1120705" y="1927058"/>
            <a:ext cx="1013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E.g., let </a:t>
            </a:r>
            <a:endParaRPr lang="ru-RU" sz="20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580AD10-51CA-4EBA-AB65-247B3078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10" y="1975190"/>
            <a:ext cx="973929" cy="33094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824BE73-FFD5-4CB8-B93E-86623BF0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64" y="1933731"/>
            <a:ext cx="1702656" cy="4587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09B9CD-D208-4CBA-9AE5-7D2460D93787}"/>
              </a:ext>
            </a:extLst>
          </p:cNvPr>
          <p:cNvSpPr txBox="1"/>
          <p:nvPr/>
        </p:nvSpPr>
        <p:spPr>
          <a:xfrm>
            <a:off x="3276843" y="1906289"/>
            <a:ext cx="577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</a:t>
            </a:r>
            <a:endParaRPr lang="ru-RU" sz="2000" dirty="0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DAAEE68-615C-4CC2-BF77-F79DFA0CCFA2}"/>
              </a:ext>
            </a:extLst>
          </p:cNvPr>
          <p:cNvGrpSpPr/>
          <p:nvPr/>
        </p:nvGrpSpPr>
        <p:grpSpPr>
          <a:xfrm>
            <a:off x="8065815" y="1787360"/>
            <a:ext cx="3189938" cy="2077000"/>
            <a:chOff x="8065815" y="1787360"/>
            <a:chExt cx="3189938" cy="207700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8BCED95F-7453-41EF-BFFE-DC94F258F342}"/>
                </a:ext>
              </a:extLst>
            </p:cNvPr>
            <p:cNvGrpSpPr/>
            <p:nvPr/>
          </p:nvGrpSpPr>
          <p:grpSpPr>
            <a:xfrm>
              <a:off x="8065815" y="1787360"/>
              <a:ext cx="3189938" cy="2077000"/>
              <a:chOff x="8065815" y="1787360"/>
              <a:chExt cx="3189938" cy="2077000"/>
            </a:xfrm>
          </p:grpSpPr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3B2FCBD2-6915-4722-BB6C-83E5A7819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5815" y="1787360"/>
                <a:ext cx="3189938" cy="2077000"/>
              </a:xfrm>
              <a:prstGeom prst="rect">
                <a:avLst/>
              </a:prstGeom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5C8D21A-B9A8-4256-BFEE-DC66353357E9}"/>
                  </a:ext>
                </a:extLst>
              </p:cNvPr>
              <p:cNvSpPr/>
              <p:nvPr/>
            </p:nvSpPr>
            <p:spPr>
              <a:xfrm>
                <a:off x="8565501" y="2631232"/>
                <a:ext cx="2295331" cy="90506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D8619B-8F03-4651-90AC-DF225C4A5CED}"/>
                </a:ext>
              </a:extLst>
            </p:cNvPr>
            <p:cNvSpPr txBox="1"/>
            <p:nvPr/>
          </p:nvSpPr>
          <p:spPr>
            <a:xfrm>
              <a:off x="10375641" y="2641194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G</a:t>
              </a:r>
              <a:r>
                <a:rPr lang="en-US" sz="1400" baseline="-25000" dirty="0"/>
                <a:t>1</a:t>
              </a:r>
              <a:endParaRPr lang="ru-RU" sz="14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36441C-6FEF-4207-927E-290BE4BEAAA2}"/>
                </a:ext>
              </a:extLst>
            </p:cNvPr>
            <p:cNvSpPr txBox="1"/>
            <p:nvPr/>
          </p:nvSpPr>
          <p:spPr>
            <a:xfrm>
              <a:off x="8426681" y="3515651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a</a:t>
              </a:r>
              <a:endParaRPr lang="ru-RU" sz="1400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6EFECE-A954-479A-879B-211A51C5AEF8}"/>
                </a:ext>
              </a:extLst>
            </p:cNvPr>
            <p:cNvSpPr txBox="1"/>
            <p:nvPr/>
          </p:nvSpPr>
          <p:spPr>
            <a:xfrm>
              <a:off x="10697815" y="3477546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</a:t>
              </a:r>
              <a:endParaRPr lang="ru-RU" sz="1400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CFA01B-B8C2-4CC5-A579-CA04520EA43F}"/>
                </a:ext>
              </a:extLst>
            </p:cNvPr>
            <p:cNvSpPr txBox="1"/>
            <p:nvPr/>
          </p:nvSpPr>
          <p:spPr>
            <a:xfrm>
              <a:off x="9057369" y="2380722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M</a:t>
              </a:r>
              <a:endParaRPr lang="ru-RU" sz="140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361CE-0291-4127-817C-FCB55F141083}"/>
                </a:ext>
              </a:extLst>
            </p:cNvPr>
            <p:cNvSpPr txBox="1"/>
            <p:nvPr/>
          </p:nvSpPr>
          <p:spPr>
            <a:xfrm>
              <a:off x="9119885" y="35156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  <a:endParaRPr lang="ru-RU" sz="1400" dirty="0"/>
            </a:p>
          </p:txBody>
        </p:sp>
      </p:grp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1412A35-AB06-440B-876E-446463042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896" y="2569381"/>
            <a:ext cx="1803486" cy="35833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BF587BC-BBBB-4EC6-8F93-ECD80CC94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2258" y="3806724"/>
            <a:ext cx="1915775" cy="7737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ED1D54-D4FF-4D3F-B42D-6EF9CB9BBEE6}"/>
              </a:ext>
            </a:extLst>
          </p:cNvPr>
          <p:cNvSpPr txBox="1"/>
          <p:nvPr/>
        </p:nvSpPr>
        <p:spPr>
          <a:xfrm>
            <a:off x="2976189" y="4779501"/>
            <a:ext cx="453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then </a:t>
            </a:r>
            <a:r>
              <a:rPr lang="el-GR" sz="2000" dirty="0"/>
              <a:t>ξ</a:t>
            </a:r>
            <a:r>
              <a:rPr lang="en-US" sz="2000" dirty="0"/>
              <a:t>  is a result, else repeat from step 1.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0CAB64-B3C4-479D-8A4C-AC6C7CC349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690" y="4788210"/>
            <a:ext cx="1119922" cy="4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14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24413-F037-476B-831E-BDE09CA0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RV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444573-0AE3-4B6D-A0A3-C21FC79D6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methods of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57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(normal)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05" y="1900901"/>
            <a:ext cx="5288484" cy="1450757"/>
          </a:xfrm>
        </p:spPr>
        <p:txBody>
          <a:bodyPr>
            <a:normAutofit/>
          </a:bodyPr>
          <a:lstStyle/>
          <a:p>
            <a:r>
              <a:rPr lang="en-US" dirty="0"/>
              <a:t>is a probability distribution traditionally used for modeling of 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some continuous variable which takes values nearby given mean 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80B1D6-4E43-4D1A-9303-36ABAF86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46" y="3186312"/>
            <a:ext cx="1374959" cy="401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991ABA-14E5-4F0F-9818-08076B7D6276}"/>
              </a:ext>
            </a:extLst>
          </p:cNvPr>
          <p:cNvSpPr txBox="1"/>
          <p:nvPr/>
        </p:nvSpPr>
        <p:spPr>
          <a:xfrm>
            <a:off x="1407329" y="3750337"/>
            <a:ext cx="3370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i="1" dirty="0"/>
              <a:t>a</a:t>
            </a:r>
            <a:r>
              <a:rPr lang="en-US" sz="2000" dirty="0"/>
              <a:t> is the mean (expectation)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σ is the standard deviation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σ</a:t>
            </a:r>
            <a:r>
              <a:rPr lang="en-US" sz="2000" baseline="30000" dirty="0"/>
              <a:t>2</a:t>
            </a:r>
            <a:r>
              <a:rPr lang="en-US" sz="2000" dirty="0"/>
              <a:t> is the variance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244B13-0695-45C0-B0D4-85B8CDAE3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64" y="4932902"/>
            <a:ext cx="2474925" cy="817085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486AAE7-F487-4F57-8B8D-C0DDED2AB2FC}"/>
              </a:ext>
            </a:extLst>
          </p:cNvPr>
          <p:cNvGrpSpPr/>
          <p:nvPr/>
        </p:nvGrpSpPr>
        <p:grpSpPr>
          <a:xfrm>
            <a:off x="6718530" y="1832658"/>
            <a:ext cx="4888752" cy="3802910"/>
            <a:chOff x="6718530" y="1832658"/>
            <a:chExt cx="4888752" cy="3802910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0972D2A9-B8D8-4B2C-9446-EDAD44CE9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8530" y="1832658"/>
              <a:ext cx="4888752" cy="3802910"/>
            </a:xfrm>
            <a:prstGeom prst="rect">
              <a:avLst/>
            </a:prstGeom>
          </p:spPr>
        </p:pic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029DBB33-BAA3-4152-B046-8A9B9E368E9F}"/>
                </a:ext>
              </a:extLst>
            </p:cNvPr>
            <p:cNvCxnSpPr/>
            <p:nvPr/>
          </p:nvCxnSpPr>
          <p:spPr>
            <a:xfrm flipV="1">
              <a:off x="9274629" y="1900901"/>
              <a:ext cx="0" cy="3440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62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(normal) distribution</a:t>
            </a:r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1097280" y="1852260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B7603-292B-4C8E-8C1E-3A63375E71AC}"/>
              </a:ext>
            </a:extLst>
          </p:cNvPr>
          <p:cNvSpPr txBox="1"/>
          <p:nvPr/>
        </p:nvSpPr>
        <p:spPr>
          <a:xfrm>
            <a:off x="1797638" y="2977956"/>
            <a:ext cx="232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Standard normal RV:</a:t>
            </a:r>
            <a:endParaRPr lang="ru-RU" sz="20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A9101ED-515C-4617-98AF-7C5535E4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391" y="3033429"/>
            <a:ext cx="1173297" cy="34463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C582A20-E516-43F7-A8E5-3F961283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1515"/>
            <a:ext cx="1989107" cy="80339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6ACB406-FB67-4F87-8683-A2150EE40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806" y="4603645"/>
            <a:ext cx="1317668" cy="3309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8F6C5B-118C-4B40-AB18-29A81C95EFC6}"/>
              </a:ext>
            </a:extLst>
          </p:cNvPr>
          <p:cNvSpPr txBox="1"/>
          <p:nvPr/>
        </p:nvSpPr>
        <p:spPr>
          <a:xfrm>
            <a:off x="3523239" y="4569061"/>
            <a:ext cx="2269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Normal RV </a:t>
            </a:r>
            <a:r>
              <a:rPr lang="en-US" sz="2000" i="1" dirty="0"/>
              <a:t>N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  <a:r>
              <a:rPr lang="el-GR" sz="2000" dirty="0"/>
              <a:t>σ</a:t>
            </a:r>
            <a:r>
              <a:rPr lang="en-US" sz="2000" baseline="30000" dirty="0"/>
              <a:t>2</a:t>
            </a:r>
            <a:r>
              <a:rPr lang="en-US" sz="2000" dirty="0"/>
              <a:t>):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318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D5F2624-1033-4C07-8012-3070072338CD}"/>
              </a:ext>
            </a:extLst>
          </p:cNvPr>
          <p:cNvSpPr/>
          <p:nvPr/>
        </p:nvSpPr>
        <p:spPr>
          <a:xfrm>
            <a:off x="7694517" y="3341360"/>
            <a:ext cx="3576863" cy="29194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</a:t>
            </a:r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8440333" y="3457294"/>
            <a:ext cx="2093789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Generators: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A764D3F-AA28-48AC-A83E-5A4A5D24550F}"/>
              </a:ext>
            </a:extLst>
          </p:cNvPr>
          <p:cNvSpPr txBox="1">
            <a:spLocks/>
          </p:cNvSpPr>
          <p:nvPr/>
        </p:nvSpPr>
        <p:spPr>
          <a:xfrm>
            <a:off x="1097280" y="1928937"/>
            <a:ext cx="10058400" cy="8133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1-2. </a:t>
            </a:r>
            <a:r>
              <a:rPr lang="en-US" sz="2400" cap="all" spc="200" dirty="0">
                <a:solidFill>
                  <a:schemeClr val="tx2"/>
                </a:solidFill>
              </a:rPr>
              <a:t>Generators 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based on central limit theorem</a:t>
            </a:r>
            <a:br>
              <a:rPr lang="en-US" sz="2400" cap="all" spc="200" dirty="0">
                <a:solidFill>
                  <a:schemeClr val="tx2"/>
                </a:solidFill>
                <a:latin typeface="+mj-lt"/>
              </a:rPr>
            </a:b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      (Summing up method)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4C3DB-C3FC-48BC-9AE2-9599E8BACCC4}"/>
              </a:ext>
            </a:extLst>
          </p:cNvPr>
          <p:cNvSpPr txBox="1"/>
          <p:nvPr/>
        </p:nvSpPr>
        <p:spPr>
          <a:xfrm>
            <a:off x="1097280" y="2941249"/>
            <a:ext cx="1149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Idea:   let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4310ED-E6B4-49FA-9EC5-382B33FA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820" y="2941249"/>
            <a:ext cx="3859049" cy="401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161BF3-10A0-4D98-9FF3-6BCB49ABE6B2}"/>
              </a:ext>
            </a:extLst>
          </p:cNvPr>
          <p:cNvSpPr txBox="1"/>
          <p:nvPr/>
        </p:nvSpPr>
        <p:spPr>
          <a:xfrm>
            <a:off x="6201159" y="2941249"/>
            <a:ext cx="3737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 some RV identically distributed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9B508-643F-4E89-B7A5-8DAD4C3604C8}"/>
              </a:ext>
            </a:extLst>
          </p:cNvPr>
          <p:cNvSpPr txBox="1"/>
          <p:nvPr/>
        </p:nvSpPr>
        <p:spPr>
          <a:xfrm>
            <a:off x="1816721" y="3660833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then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BD4725-44DA-44CC-94DB-C70D8CBB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066" y="3517192"/>
            <a:ext cx="4303619" cy="7463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FF37CF-5AF1-42E6-B53E-D7952B00C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384" y="4665456"/>
            <a:ext cx="802059" cy="3583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3A085C-9695-4FFC-B78D-B1F869A49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913" y="4514060"/>
            <a:ext cx="1216838" cy="65960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254CE0-161A-420F-8CCE-B36CAB6B6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288" y="4514060"/>
            <a:ext cx="1274129" cy="6596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D47CA8-A8F9-4CFD-929C-4901FD04D407}"/>
              </a:ext>
            </a:extLst>
          </p:cNvPr>
          <p:cNvSpPr txBox="1"/>
          <p:nvPr/>
        </p:nvSpPr>
        <p:spPr>
          <a:xfrm>
            <a:off x="1097280" y="4643808"/>
            <a:ext cx="505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ED9DCD-B943-47DA-970F-DAC36FE6B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2813" y="5268418"/>
            <a:ext cx="2188475" cy="7600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EE280E-03E3-47DB-A0DC-4D6C5D788799}"/>
              </a:ext>
            </a:extLst>
          </p:cNvPr>
          <p:cNvSpPr txBox="1"/>
          <p:nvPr/>
        </p:nvSpPr>
        <p:spPr>
          <a:xfrm>
            <a:off x="1097280" y="5448376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then</a:t>
            </a:r>
            <a:endParaRPr lang="ru-RU" sz="20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5474059-D02A-4F17-A166-95B7FF471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0070" y="4155729"/>
            <a:ext cx="1416207" cy="7166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5910E5-6D0A-4FF3-896D-F62FEB0511D2}"/>
              </a:ext>
            </a:extLst>
          </p:cNvPr>
          <p:cNvSpPr txBox="1"/>
          <p:nvPr/>
        </p:nvSpPr>
        <p:spPr>
          <a:xfrm>
            <a:off x="7935198" y="4314229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= 12: </a:t>
            </a:r>
            <a:endParaRPr lang="ru-RU" sz="20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5D47FC0-22F2-4F36-BC40-BE07080B47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0333" y="5096892"/>
            <a:ext cx="2344304" cy="7029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E2677EF-1B88-4FB8-B520-F60FDEDA30F9}"/>
              </a:ext>
            </a:extLst>
          </p:cNvPr>
          <p:cNvSpPr txBox="1"/>
          <p:nvPr/>
        </p:nvSpPr>
        <p:spPr>
          <a:xfrm>
            <a:off x="7958071" y="5226715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2.</a:t>
            </a:r>
            <a:endParaRPr lang="ru-RU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  <p:bldP spid="9" grpId="0"/>
      <p:bldP spid="3" grpId="0"/>
      <p:bldP spid="5" grpId="0"/>
      <p:bldP spid="6" grpId="0"/>
      <p:bldP spid="21" grpId="0"/>
      <p:bldP spid="22" grpId="0"/>
      <p:bldP spid="19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</a:t>
            </a: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A764D3F-AA28-48AC-A83E-5A4A5D24550F}"/>
              </a:ext>
            </a:extLst>
          </p:cNvPr>
          <p:cNvSpPr txBox="1">
            <a:spLocks/>
          </p:cNvSpPr>
          <p:nvPr/>
        </p:nvSpPr>
        <p:spPr>
          <a:xfrm>
            <a:off x="1097280" y="1967310"/>
            <a:ext cx="10058400" cy="457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3. </a:t>
            </a:r>
            <a:r>
              <a:rPr lang="en-US" sz="2400" cap="all" spc="200" dirty="0">
                <a:solidFill>
                  <a:schemeClr val="tx2"/>
                </a:solidFill>
              </a:rPr>
              <a:t>Generator 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based on Box-Muller transform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40F719-14B6-462D-AECC-EA6D9A1C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99" y="3295756"/>
            <a:ext cx="2785194" cy="4572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3A1435-A64D-4E92-B797-7CFA06C6E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08" y="3295756"/>
            <a:ext cx="2752537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2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AF64D-59BC-4500-9CD1-012C1C00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Random objects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88774F-DE5E-4488-9B5B-22879A8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Random </a:t>
            </a:r>
            <a:r>
              <a:rPr lang="en-US" sz="2800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point processes</a:t>
            </a:r>
          </a:p>
          <a:p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50F4AC-48CA-4C61-A163-9D04488283D9}"/>
              </a:ext>
            </a:extLst>
          </p:cNvPr>
          <p:cNvSpPr/>
          <p:nvPr/>
        </p:nvSpPr>
        <p:spPr>
          <a:xfrm>
            <a:off x="5551834" y="2899445"/>
            <a:ext cx="1333850" cy="10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BG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CA8AF0-29E5-462F-8D22-C685DCBDDA83}"/>
              </a:ext>
            </a:extLst>
          </p:cNvPr>
          <p:cNvSpPr/>
          <p:nvPr/>
        </p:nvSpPr>
        <p:spPr>
          <a:xfrm>
            <a:off x="7927315" y="2899445"/>
            <a:ext cx="1802237" cy="105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Transformation</a:t>
            </a:r>
            <a:endParaRPr lang="ru-RU" sz="20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DDDF8A5-B9DA-48F8-9D23-AE9EFEFC5BD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85684" y="3429000"/>
            <a:ext cx="1041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FA400E-A495-48C5-BA5E-2402ACA46FFA}"/>
              </a:ext>
            </a:extLst>
          </p:cNvPr>
          <p:cNvSpPr txBox="1"/>
          <p:nvPr/>
        </p:nvSpPr>
        <p:spPr>
          <a:xfrm>
            <a:off x="7236497" y="30699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40D2C55-6442-4D40-BC8C-334FAEA11400}"/>
              </a:ext>
            </a:extLst>
          </p:cNvPr>
          <p:cNvCxnSpPr>
            <a:stCxn id="7" idx="3"/>
          </p:cNvCxnSpPr>
          <p:nvPr/>
        </p:nvCxnSpPr>
        <p:spPr>
          <a:xfrm>
            <a:off x="9729552" y="3429000"/>
            <a:ext cx="1426128" cy="1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EB8045-EB3C-413B-8626-F498FFB5362A}"/>
              </a:ext>
            </a:extLst>
          </p:cNvPr>
          <p:cNvSpPr txBox="1"/>
          <p:nvPr/>
        </p:nvSpPr>
        <p:spPr>
          <a:xfrm>
            <a:off x="10771183" y="3059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17E44790-1836-461D-804C-D01914A6ABB3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objects and base generator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C629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C629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9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2EABC-6E8D-4EA6-8F07-7AEF01FC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processing for continuous RVs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AA3E140-F795-40E2-A3B7-32EDCF4A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4457"/>
            <a:ext cx="10058400" cy="924949"/>
          </a:xfrm>
        </p:spPr>
        <p:txBody>
          <a:bodyPr>
            <a:normAutofit/>
          </a:bodyPr>
          <a:lstStyle/>
          <a:p>
            <a:r>
              <a:rPr lang="en-US" dirty="0"/>
              <a:t>1. When you model some random variable, you obtain its values (sample):</a:t>
            </a:r>
          </a:p>
          <a:p>
            <a:r>
              <a:rPr lang="en-US" sz="1800" dirty="0"/>
              <a:t>2.234, 0.167, 3.1, 3.47, 1.104, -0.345, -1.241, 2.133, -1.02, -0.546, 2.654, 1.13, -1.987, -2.02, 1.55, 3.14</a:t>
            </a:r>
            <a:endParaRPr lang="ru-RU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82A1E-62D2-4577-86E6-8FCB59665481}"/>
              </a:ext>
            </a:extLst>
          </p:cNvPr>
          <p:cNvSpPr txBox="1"/>
          <p:nvPr/>
        </p:nvSpPr>
        <p:spPr>
          <a:xfrm>
            <a:off x="1097280" y="2829406"/>
            <a:ext cx="7566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Prepare grid of intervals:</a:t>
            </a:r>
          </a:p>
          <a:p>
            <a:r>
              <a:rPr lang="en-US" sz="2000" dirty="0"/>
              <a:t>	a) (-5; -4] (-4; -3] (-3; -2] (-2; -1] (-1; 0] (0; 1] (1; 2] (2; 3] (3; 4] (4; 5]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6203D38-E889-4424-88C6-D6041E6DF79F}"/>
              </a:ext>
            </a:extLst>
          </p:cNvPr>
          <p:cNvSpPr/>
          <p:nvPr/>
        </p:nvSpPr>
        <p:spPr>
          <a:xfrm>
            <a:off x="1558835" y="3537292"/>
            <a:ext cx="3100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b) min = -2.02; max = 3.47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B40B68D-54BE-4BCA-853A-C20DEC6B24F3}"/>
              </a:ext>
            </a:extLst>
          </p:cNvPr>
          <p:cNvSpPr/>
          <p:nvPr/>
        </p:nvSpPr>
        <p:spPr>
          <a:xfrm>
            <a:off x="1938386" y="3937402"/>
            <a:ext cx="5049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-&gt; (-3; -2] (-2; -1] (-1; 0] (0; 1] (1; 2] (2; 3] (3; 4]</a:t>
            </a:r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F18286-CF07-4315-A2E7-2039C60AD5F1}"/>
              </a:ext>
            </a:extLst>
          </p:cNvPr>
          <p:cNvSpPr/>
          <p:nvPr/>
        </p:nvSpPr>
        <p:spPr>
          <a:xfrm>
            <a:off x="1951786" y="4412755"/>
            <a:ext cx="2275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-&gt; (max-min) = 5.49</a:t>
            </a:r>
            <a:endParaRPr lang="ru-RU" sz="20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B37FDE3-947E-4E5E-A7B6-0EB306F0C499}"/>
              </a:ext>
            </a:extLst>
          </p:cNvPr>
          <p:cNvSpPr/>
          <p:nvPr/>
        </p:nvSpPr>
        <p:spPr>
          <a:xfrm>
            <a:off x="2253963" y="4812865"/>
            <a:ext cx="6845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-&gt; we want to have </a:t>
            </a:r>
            <a:r>
              <a:rPr lang="en-US" sz="2000" i="1" dirty="0"/>
              <a:t>k</a:t>
            </a:r>
            <a:r>
              <a:rPr lang="en-US" sz="2000" dirty="0"/>
              <a:t> = 5 intervals: (max-min)/5 = 5.49/5 = 1,098</a:t>
            </a:r>
            <a:endParaRPr lang="ru-RU" sz="2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C2FE196-712B-4459-8FAD-07B9753B057C}"/>
              </a:ext>
            </a:extLst>
          </p:cNvPr>
          <p:cNvSpPr/>
          <p:nvPr/>
        </p:nvSpPr>
        <p:spPr>
          <a:xfrm>
            <a:off x="3108961" y="5212975"/>
            <a:ext cx="7967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-&gt; [-2.02; -1.471] (-0.922; 0.176] (0.176; 1.274] (1.274; 2.372] (2.372; 3.47]</a:t>
            </a:r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F123D-87B5-40ED-9841-D36A3DF383DF}"/>
              </a:ext>
            </a:extLst>
          </p:cNvPr>
          <p:cNvSpPr txBox="1"/>
          <p:nvPr/>
        </p:nvSpPr>
        <p:spPr>
          <a:xfrm>
            <a:off x="3506681" y="5553927"/>
            <a:ext cx="737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 practice: take 5.49+0.01 instead of 5.49 to slightly expand the boundaries)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625E1E6-D35A-4621-8669-F08F629761A7}"/>
              </a:ext>
            </a:extLst>
          </p:cNvPr>
          <p:cNvSpPr/>
          <p:nvPr/>
        </p:nvSpPr>
        <p:spPr>
          <a:xfrm>
            <a:off x="2253963" y="5888383"/>
            <a:ext cx="38654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-&gt; choose </a:t>
            </a:r>
            <a:r>
              <a:rPr lang="en-US" sz="2000" i="1" dirty="0"/>
              <a:t>k</a:t>
            </a:r>
            <a:r>
              <a:rPr lang="en-US" sz="2000" dirty="0"/>
              <a:t> using a special method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096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81640-20A4-4D64-AF25-0CC68DFC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methods of choosing the number of intervals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F76BD9-0DDA-45FB-BE25-CD46E3D6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B32ED-F0E5-49C7-91E7-5BAD5552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C3E1A3-B346-4212-8616-8F30E419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113" y="42862"/>
            <a:ext cx="78105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2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81640-20A4-4D64-AF25-0CC68DFC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methods of choosing the number of intervals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F76BD9-0DDA-45FB-BE25-CD46E3D6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B32ED-F0E5-49C7-91E7-5BAD5552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D58133-C999-4E57-A9A0-149EA519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933" y="0"/>
            <a:ext cx="7158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20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F1AA4-2E96-4C3B-8137-A02D4791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of histogram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6E5618B-88A4-4AB6-BFA9-B32612B2E7F9}"/>
              </a:ext>
            </a:extLst>
          </p:cNvPr>
          <p:cNvGraphicFramePr>
            <a:graphicFrameLocks noGrp="1"/>
          </p:cNvGraphicFramePr>
          <p:nvPr/>
        </p:nvGraphicFramePr>
        <p:xfrm>
          <a:off x="1806507" y="274172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78039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71411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66217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06524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26509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47897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01375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743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(-3; -2]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(-2; -1]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(-1; 0]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(0; 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(1; 2]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(2; 3]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(3; 4]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391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FF1F68-B4C7-4B50-B7F6-7A2EE117FE0F}"/>
              </a:ext>
            </a:extLst>
          </p:cNvPr>
          <p:cNvSpPr txBox="1"/>
          <p:nvPr/>
        </p:nvSpPr>
        <p:spPr>
          <a:xfrm>
            <a:off x="1097280" y="2053552"/>
            <a:ext cx="999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Count how many times values have matched to each interval. Write the result into the table: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99684-1D60-4365-8C82-DFF4A19EB310}"/>
              </a:ext>
            </a:extLst>
          </p:cNvPr>
          <p:cNvSpPr txBox="1"/>
          <p:nvPr/>
        </p:nvSpPr>
        <p:spPr>
          <a:xfrm>
            <a:off x="1097280" y="3731130"/>
            <a:ext cx="8670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Divide all counts by the total number of values (sample size). Rewrite the table:</a:t>
            </a:r>
            <a:endParaRPr lang="ru-RU" sz="20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2D0FBA-4757-48DD-B923-FFA414F64FAD}"/>
              </a:ext>
            </a:extLst>
          </p:cNvPr>
          <p:cNvGraphicFramePr>
            <a:graphicFrameLocks noGrp="1"/>
          </p:cNvGraphicFramePr>
          <p:nvPr/>
        </p:nvGraphicFramePr>
        <p:xfrm>
          <a:off x="1837509" y="4378961"/>
          <a:ext cx="8097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2">
                  <a:extLst>
                    <a:ext uri="{9D8B030D-6E8A-4147-A177-3AD203B41FA5}">
                      <a16:colId xmlns:a16="http://schemas.microsoft.com/office/drawing/2014/main" val="257803997"/>
                    </a:ext>
                  </a:extLst>
                </a:gridCol>
                <a:gridCol w="923109">
                  <a:extLst>
                    <a:ext uri="{9D8B030D-6E8A-4147-A177-3AD203B41FA5}">
                      <a16:colId xmlns:a16="http://schemas.microsoft.com/office/drawing/2014/main" val="1587141177"/>
                    </a:ext>
                  </a:extLst>
                </a:gridCol>
                <a:gridCol w="850524">
                  <a:extLst>
                    <a:ext uri="{9D8B030D-6E8A-4147-A177-3AD203B41FA5}">
                      <a16:colId xmlns:a16="http://schemas.microsoft.com/office/drawing/2014/main" val="2756621767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6006524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32826509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298478978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92013756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33743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(-3; -2]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(-2; -1]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(-1; 0]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(0; 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(1; 2]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(2; 3]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(3; 4]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39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5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F1AA4-2E96-4C3B-8137-A02D4791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99684-1D60-4365-8C82-DFF4A19EB310}"/>
              </a:ext>
            </a:extLst>
          </p:cNvPr>
          <p:cNvSpPr txBox="1"/>
          <p:nvPr/>
        </p:nvSpPr>
        <p:spPr>
          <a:xfrm>
            <a:off x="1097280" y="2932233"/>
            <a:ext cx="2808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5. Draw histogram graph:</a:t>
            </a:r>
            <a:endParaRPr lang="ru-RU" sz="20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2D0FBA-4757-48DD-B923-FFA414F64FAD}"/>
              </a:ext>
            </a:extLst>
          </p:cNvPr>
          <p:cNvGraphicFramePr>
            <a:graphicFrameLocks noGrp="1"/>
          </p:cNvGraphicFramePr>
          <p:nvPr/>
        </p:nvGraphicFramePr>
        <p:xfrm>
          <a:off x="1670667" y="1905269"/>
          <a:ext cx="8097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42">
                  <a:extLst>
                    <a:ext uri="{9D8B030D-6E8A-4147-A177-3AD203B41FA5}">
                      <a16:colId xmlns:a16="http://schemas.microsoft.com/office/drawing/2014/main" val="257803997"/>
                    </a:ext>
                  </a:extLst>
                </a:gridCol>
                <a:gridCol w="923109">
                  <a:extLst>
                    <a:ext uri="{9D8B030D-6E8A-4147-A177-3AD203B41FA5}">
                      <a16:colId xmlns:a16="http://schemas.microsoft.com/office/drawing/2014/main" val="1587141177"/>
                    </a:ext>
                  </a:extLst>
                </a:gridCol>
                <a:gridCol w="850524">
                  <a:extLst>
                    <a:ext uri="{9D8B030D-6E8A-4147-A177-3AD203B41FA5}">
                      <a16:colId xmlns:a16="http://schemas.microsoft.com/office/drawing/2014/main" val="2756621767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6006524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3282650914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298478978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920137561"/>
                    </a:ext>
                  </a:extLst>
                </a:gridCol>
                <a:gridCol w="1012125">
                  <a:extLst>
                    <a:ext uri="{9D8B030D-6E8A-4147-A177-3AD203B41FA5}">
                      <a16:colId xmlns:a16="http://schemas.microsoft.com/office/drawing/2014/main" val="133743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(-3; -2]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(-2; -1]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(-1; 0]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(0; 1]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(1; 2]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(2; 3]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(3; 4]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39108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B9DD25-A0FA-4675-87D5-0B6634C7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31" y="3317639"/>
            <a:ext cx="4779938" cy="29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D87F3-6F67-4BA1-8A14-E39D9F6D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for continuous distribution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136ED3-2247-49D5-A622-B580C3E7D8CE}"/>
              </a:ext>
            </a:extLst>
          </p:cNvPr>
          <p:cNvSpPr/>
          <p:nvPr/>
        </p:nvSpPr>
        <p:spPr>
          <a:xfrm>
            <a:off x="1309097" y="2268975"/>
            <a:ext cx="1890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Chi-squared test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1EFB0F-800F-4499-B26B-9791D4B4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473" y="2150924"/>
            <a:ext cx="1747680" cy="7141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2D4F85-6854-44DF-9579-47DA45E1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04" y="1911877"/>
            <a:ext cx="2755820" cy="7141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43DD8D-3774-4514-A88F-7DEC607C4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304" y="2800589"/>
            <a:ext cx="2132335" cy="60764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09FE52-1B4A-43B1-94A6-BB244C5C8A1B}"/>
              </a:ext>
            </a:extLst>
          </p:cNvPr>
          <p:cNvSpPr/>
          <p:nvPr/>
        </p:nvSpPr>
        <p:spPr>
          <a:xfrm>
            <a:off x="1309097" y="4502622"/>
            <a:ext cx="3226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Empiric average and variance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A7BDE2-8055-44B5-AAD7-BD9F9828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623" y="5098767"/>
            <a:ext cx="1338529" cy="6775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FCAB27-BE95-41B7-9A01-2256E4F96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098768"/>
            <a:ext cx="2157438" cy="6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1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80192" cy="2425850"/>
          </a:xfrm>
        </p:spPr>
        <p:txBody>
          <a:bodyPr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Simulate normal RV using any method. Perform statistics processing of the results: </a:t>
            </a:r>
            <a:br>
              <a:rPr lang="en-US" dirty="0"/>
            </a:br>
            <a:r>
              <a:rPr lang="en-US" dirty="0"/>
              <a:t>   a) Build histogram; </a:t>
            </a:r>
            <a:br>
              <a:rPr lang="en-US" dirty="0"/>
            </a:br>
            <a:r>
              <a:rPr lang="en-US" dirty="0"/>
              <a:t>   b) Estimate accuracy for sample size equal to 10, 100, 1000, 10000.</a:t>
            </a:r>
            <a:br>
              <a:rPr lang="en-US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AFE487-C440-4266-B543-6ED38CD5D2B5}"/>
              </a:ext>
            </a:extLst>
          </p:cNvPr>
          <p:cNvSpPr/>
          <p:nvPr/>
        </p:nvSpPr>
        <p:spPr>
          <a:xfrm>
            <a:off x="1623568" y="4271584"/>
            <a:ext cx="3326674" cy="19384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DA834-3F7C-4DAD-985C-744505339DC8}"/>
              </a:ext>
            </a:extLst>
          </p:cNvPr>
          <p:cNvSpPr txBox="1"/>
          <p:nvPr/>
        </p:nvSpPr>
        <p:spPr>
          <a:xfrm>
            <a:off x="1728070" y="440308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A60E4-BCAB-44C4-A39D-95378AAE9857}"/>
              </a:ext>
            </a:extLst>
          </p:cNvPr>
          <p:cNvSpPr txBox="1"/>
          <p:nvPr/>
        </p:nvSpPr>
        <p:spPr>
          <a:xfrm>
            <a:off x="1728070" y="480507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F9E13-87CC-42DD-8890-92EBCA45F4DC}"/>
              </a:ext>
            </a:extLst>
          </p:cNvPr>
          <p:cNvSpPr txBox="1"/>
          <p:nvPr/>
        </p:nvSpPr>
        <p:spPr>
          <a:xfrm>
            <a:off x="1684528" y="5306613"/>
            <a:ext cx="127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size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5B0A-0B02-4ED4-A8B6-7FECC781E5E8}"/>
              </a:ext>
            </a:extLst>
          </p:cNvPr>
          <p:cNvSpPr/>
          <p:nvPr/>
        </p:nvSpPr>
        <p:spPr>
          <a:xfrm>
            <a:off x="2982104" y="4484655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3279F5-2480-4F41-94F9-DBC0B32F1C64}"/>
              </a:ext>
            </a:extLst>
          </p:cNvPr>
          <p:cNvSpPr/>
          <p:nvPr/>
        </p:nvSpPr>
        <p:spPr>
          <a:xfrm>
            <a:off x="2982104" y="4885938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3D95FD2-09DF-4D7E-BD83-8060D8A4B926}"/>
              </a:ext>
            </a:extLst>
          </p:cNvPr>
          <p:cNvSpPr/>
          <p:nvPr/>
        </p:nvSpPr>
        <p:spPr>
          <a:xfrm>
            <a:off x="2982104" y="5378067"/>
            <a:ext cx="687479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CD9634B4-5CFD-49A7-8B66-424D3DDF1C70}"/>
              </a:ext>
            </a:extLst>
          </p:cNvPr>
          <p:cNvSpPr/>
          <p:nvPr/>
        </p:nvSpPr>
        <p:spPr>
          <a:xfrm>
            <a:off x="5083180" y="4908415"/>
            <a:ext cx="1045029" cy="469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8F44E44-291E-47A9-93D6-F3155BA1E7C6}"/>
              </a:ext>
            </a:extLst>
          </p:cNvPr>
          <p:cNvSpPr/>
          <p:nvPr/>
        </p:nvSpPr>
        <p:spPr>
          <a:xfrm>
            <a:off x="6227443" y="2455817"/>
            <a:ext cx="4867277" cy="37882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1115D38-3194-46E4-A9C0-04F3AF340AE3}"/>
              </a:ext>
            </a:extLst>
          </p:cNvPr>
          <p:cNvSpPr/>
          <p:nvPr/>
        </p:nvSpPr>
        <p:spPr>
          <a:xfrm>
            <a:off x="6582052" y="2550235"/>
            <a:ext cx="4162697" cy="2510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31BC1F4-37E5-4C09-9F61-9C99AC140847}"/>
              </a:ext>
            </a:extLst>
          </p:cNvPr>
          <p:cNvSpPr/>
          <p:nvPr/>
        </p:nvSpPr>
        <p:spPr>
          <a:xfrm>
            <a:off x="2773099" y="5785681"/>
            <a:ext cx="1027611" cy="3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4215B3-B159-41E7-B431-45F4820F4162}"/>
              </a:ext>
            </a:extLst>
          </p:cNvPr>
          <p:cNvSpPr txBox="1"/>
          <p:nvPr/>
        </p:nvSpPr>
        <p:spPr>
          <a:xfrm>
            <a:off x="6336468" y="5160972"/>
            <a:ext cx="28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2.897 (error = 8%)</a:t>
            </a:r>
          </a:p>
          <a:p>
            <a:r>
              <a:rPr lang="en-US" dirty="0"/>
              <a:t>Variance: 2.072 (error = 9%)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7DA7D-8E43-4150-9419-AC6A9B163062}"/>
              </a:ext>
            </a:extLst>
          </p:cNvPr>
          <p:cNvSpPr txBox="1"/>
          <p:nvPr/>
        </p:nvSpPr>
        <p:spPr>
          <a:xfrm>
            <a:off x="6336468" y="5841008"/>
            <a:ext cx="275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Chi-squared: 13.51 &gt; 11.07 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52523-ABB2-4CAE-B532-B0F1E1E89EEB}"/>
              </a:ext>
            </a:extLst>
          </p:cNvPr>
          <p:cNvSpPr txBox="1"/>
          <p:nvPr/>
        </p:nvSpPr>
        <p:spPr>
          <a:xfrm>
            <a:off x="8995954" y="58410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E1C6B97-4D92-4AA0-AA92-E32397C1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85" y="2550235"/>
            <a:ext cx="4138764" cy="24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04" y="1900901"/>
            <a:ext cx="5733102" cy="19180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is widely used in applied probability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models arbitrary distributions in analytical models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be used as approximation of some distribution with non-negative values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allows easy customization of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91ABA-14E5-4F0F-9818-08076B7D6276}"/>
              </a:ext>
            </a:extLst>
          </p:cNvPr>
          <p:cNvSpPr txBox="1"/>
          <p:nvPr/>
        </p:nvSpPr>
        <p:spPr>
          <a:xfrm>
            <a:off x="7287023" y="2157118"/>
            <a:ext cx="4161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i="1" dirty="0"/>
              <a:t>k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  <a:r>
              <a:rPr lang="el-GR" sz="2000" i="1" dirty="0"/>
              <a:t>α</a:t>
            </a:r>
            <a:r>
              <a:rPr lang="en-US" sz="2000" dirty="0"/>
              <a:t> are shape parameters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l-GR" sz="2000" dirty="0"/>
              <a:t>θ</a:t>
            </a:r>
            <a:r>
              <a:rPr lang="en-US" sz="2000" dirty="0"/>
              <a:t> and </a:t>
            </a:r>
            <a:r>
              <a:rPr lang="el-GR" sz="2000" dirty="0"/>
              <a:t>β</a:t>
            </a:r>
            <a:r>
              <a:rPr lang="en-US" sz="2000" dirty="0"/>
              <a:t> are scale (rate) parameters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BD549E-1516-44EF-8297-9C058D2E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92" y="3846233"/>
            <a:ext cx="1363500" cy="4061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59B5A3-3B2A-4102-9BAA-FE0D53EE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15" y="4392888"/>
            <a:ext cx="1888277" cy="6732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5C3389-5AAC-43DA-BD8D-9F742125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086" y="4392888"/>
            <a:ext cx="1931816" cy="6732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8F37FE-29CB-45C5-8609-BB8BAFE9D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708" y="5355626"/>
            <a:ext cx="1574327" cy="7029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BDEE3F-E8C5-47D8-8ACE-7AD288946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8522" y="5403100"/>
            <a:ext cx="2333762" cy="608021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5F73EA6-DD1F-4E56-898D-6968FDC66107}"/>
              </a:ext>
            </a:extLst>
          </p:cNvPr>
          <p:cNvCxnSpPr/>
          <p:nvPr/>
        </p:nvCxnSpPr>
        <p:spPr>
          <a:xfrm>
            <a:off x="6951306" y="2071396"/>
            <a:ext cx="0" cy="405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7BB3429-2D73-426E-B342-30C33A75B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6291" y="3141354"/>
            <a:ext cx="1128076" cy="28681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B2D34CD-A8A1-4EDC-A32E-CAF375E8A8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2153" y="3874122"/>
            <a:ext cx="2651377" cy="6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US" sz="4000"/>
              <a:t>Gamma distribution</a:t>
            </a:r>
            <a:endParaRPr lang="ru-RU" sz="400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7BFACD2-9A6C-457F-A806-5101C098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40" y="427651"/>
            <a:ext cx="7303770" cy="568735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656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with one parameter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2A09A-FEBA-42DA-AFCD-9C3A09CB7832}"/>
              </a:ext>
            </a:extLst>
          </p:cNvPr>
          <p:cNvSpPr txBox="1"/>
          <p:nvPr/>
        </p:nvSpPr>
        <p:spPr>
          <a:xfrm>
            <a:off x="1097280" y="1838131"/>
            <a:ext cx="10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scale = 1</a:t>
            </a:r>
            <a:endParaRPr lang="ru-RU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6FB98F-227A-4190-AD43-D1ED6170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38" y="2110080"/>
            <a:ext cx="1102259" cy="68699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FAB168-E7CD-425A-87EB-51301619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59" y="2038186"/>
            <a:ext cx="1915775" cy="83078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C18FB80-E98A-4E68-A128-8CF6503EA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89035"/>
            <a:ext cx="1517037" cy="4153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466A7-CFC6-460B-9258-C5EF42585DDD}"/>
              </a:ext>
            </a:extLst>
          </p:cNvPr>
          <p:cNvSpPr txBox="1"/>
          <p:nvPr/>
        </p:nvSpPr>
        <p:spPr>
          <a:xfrm>
            <a:off x="1097280" y="4757313"/>
            <a:ext cx="2083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integer then</a:t>
            </a:r>
            <a:endParaRPr lang="ru-RU" sz="20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3471E62-7B51-42D4-BA3A-AAF7306DB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138" y="4599250"/>
            <a:ext cx="1152291" cy="7535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50AFEA-D6E0-46CF-AA76-734136CB8FD0}"/>
              </a:ext>
            </a:extLst>
          </p:cNvPr>
          <p:cNvSpPr txBox="1"/>
          <p:nvPr/>
        </p:nvSpPr>
        <p:spPr>
          <a:xfrm>
            <a:off x="1097280" y="5576153"/>
            <a:ext cx="749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= 1, it coincides with exponential distribution with parameter </a:t>
            </a:r>
            <a:r>
              <a:rPr lang="el-GR" sz="2000" dirty="0"/>
              <a:t>λ</a:t>
            </a:r>
            <a:r>
              <a:rPr lang="en-US" sz="2000" dirty="0"/>
              <a:t> = 1</a:t>
            </a:r>
            <a:endParaRPr lang="ru-RU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AB7577-D604-41A0-8E4D-DC6011AE80A5}"/>
              </a:ext>
            </a:extLst>
          </p:cNvPr>
          <p:cNvSpPr txBox="1"/>
          <p:nvPr/>
        </p:nvSpPr>
        <p:spPr>
          <a:xfrm>
            <a:off x="1097280" y="3323365"/>
            <a:ext cx="135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Properties:</a:t>
            </a:r>
            <a:endParaRPr lang="ru-RU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4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937F37-553A-43AC-A662-A14F6C39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RV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03E4B0-FFDB-409A-B385-1C07555CB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of generation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715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generator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1B418-A4B0-40F6-BF85-DCF0868C55BE}"/>
              </a:ext>
            </a:extLst>
          </p:cNvPr>
          <p:cNvSpPr txBox="1"/>
          <p:nvPr/>
        </p:nvSpPr>
        <p:spPr>
          <a:xfrm>
            <a:off x="1371600" y="2155371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1.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04570C-D785-4C33-9900-8E7B94B1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30" y="2168813"/>
            <a:ext cx="2563610" cy="379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BF8EB-7740-4815-956A-92CD95221A1D}"/>
              </a:ext>
            </a:extLst>
          </p:cNvPr>
          <p:cNvSpPr txBox="1"/>
          <p:nvPr/>
        </p:nvSpPr>
        <p:spPr>
          <a:xfrm>
            <a:off x="1371600" y="2773437"/>
            <a:ext cx="267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2.</a:t>
            </a:r>
            <a:r>
              <a:rPr lang="en-US" sz="2000" dirty="0"/>
              <a:t> If </a:t>
            </a:r>
            <a:r>
              <a:rPr lang="el-GR" sz="2000" dirty="0"/>
              <a:t>δ</a:t>
            </a:r>
            <a:r>
              <a:rPr lang="en-US" sz="2000" dirty="0"/>
              <a:t> &gt; 0 then generate</a:t>
            </a: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F30B65-6FC4-4CE9-BCCC-A487CEFB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42" y="2765797"/>
            <a:ext cx="256659" cy="387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16F7E-EB42-4893-9244-7A9CB24DF7BA}"/>
              </a:ext>
            </a:extLst>
          </p:cNvPr>
          <p:cNvSpPr txBox="1"/>
          <p:nvPr/>
        </p:nvSpPr>
        <p:spPr>
          <a:xfrm>
            <a:off x="1371600" y="3362097"/>
            <a:ext cx="4482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3.</a:t>
            </a:r>
            <a:r>
              <a:rPr lang="en-US" sz="2000" dirty="0"/>
              <a:t> If </a:t>
            </a:r>
            <a:r>
              <a:rPr lang="en-US" sz="2000" i="1" dirty="0"/>
              <a:t>d</a:t>
            </a:r>
            <a:r>
              <a:rPr lang="en-US" sz="2000" dirty="0"/>
              <a:t> &gt; 0 then generate </a:t>
            </a:r>
            <a:r>
              <a:rPr lang="en-US" sz="2000" i="1" dirty="0"/>
              <a:t>d</a:t>
            </a:r>
            <a:r>
              <a:rPr lang="en-US" sz="2000" dirty="0"/>
              <a:t> exponential RV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C9550-F4D3-4BEC-9C30-612D50DA3CDC}"/>
              </a:ext>
            </a:extLst>
          </p:cNvPr>
          <p:cNvSpPr txBox="1"/>
          <p:nvPr/>
        </p:nvSpPr>
        <p:spPr>
          <a:xfrm>
            <a:off x="1371600" y="3943118"/>
            <a:ext cx="551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4.</a:t>
            </a:r>
            <a:r>
              <a:rPr lang="en-US" sz="2000" dirty="0"/>
              <a:t> Sum up all generated values and divide sum on </a:t>
            </a:r>
            <a:r>
              <a:rPr lang="el-GR" sz="2000" dirty="0"/>
              <a:t>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667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for gamma distribution with one parameter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1B418-A4B0-40F6-BF85-DCF0868C55BE}"/>
              </a:ext>
            </a:extLst>
          </p:cNvPr>
          <p:cNvSpPr txBox="1"/>
          <p:nvPr/>
        </p:nvSpPr>
        <p:spPr>
          <a:xfrm>
            <a:off x="1315615" y="2505603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1.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BF8EB-7740-4815-956A-92CD95221A1D}"/>
              </a:ext>
            </a:extLst>
          </p:cNvPr>
          <p:cNvSpPr txBox="1"/>
          <p:nvPr/>
        </p:nvSpPr>
        <p:spPr>
          <a:xfrm>
            <a:off x="1318726" y="3156393"/>
            <a:ext cx="2810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2.</a:t>
            </a:r>
            <a:r>
              <a:rPr lang="en-US" sz="2000" dirty="0"/>
              <a:t> Generate two base RV: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16F7E-EB42-4893-9244-7A9CB24DF7BA}"/>
              </a:ext>
            </a:extLst>
          </p:cNvPr>
          <p:cNvSpPr txBox="1"/>
          <p:nvPr/>
        </p:nvSpPr>
        <p:spPr>
          <a:xfrm>
            <a:off x="1315615" y="380086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3.</a:t>
            </a:r>
            <a:r>
              <a:rPr lang="en-US" sz="2000" dirty="0"/>
              <a:t> If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C9550-F4D3-4BEC-9C30-612D50DA3CDC}"/>
              </a:ext>
            </a:extLst>
          </p:cNvPr>
          <p:cNvSpPr txBox="1"/>
          <p:nvPr/>
        </p:nvSpPr>
        <p:spPr>
          <a:xfrm>
            <a:off x="1315616" y="5152072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4.</a:t>
            </a:r>
            <a:r>
              <a:rPr lang="en-US" sz="2000" dirty="0"/>
              <a:t> If</a:t>
            </a: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3EE930-70C9-4FBB-9946-404BD04C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86" y="1918271"/>
            <a:ext cx="256659" cy="387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122EE2-6C8E-4677-A9FB-F4A62035B492}"/>
              </a:ext>
            </a:extLst>
          </p:cNvPr>
          <p:cNvSpPr txBox="1"/>
          <p:nvPr/>
        </p:nvSpPr>
        <p:spPr>
          <a:xfrm>
            <a:off x="1714251" y="1905857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65DAE7-8591-4090-AB90-3E1894A58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48" y="1955316"/>
            <a:ext cx="868363" cy="3216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C9A8CF-52D7-4F86-98CE-77FDD3BAD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251" y="2343626"/>
            <a:ext cx="1031219" cy="6869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B45F80-EDB6-4B76-9A2C-671068CE4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675" y="3190469"/>
            <a:ext cx="701229" cy="358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EA17E5-5BA7-498A-B529-671EB113794C}"/>
              </a:ext>
            </a:extLst>
          </p:cNvPr>
          <p:cNvSpPr txBox="1"/>
          <p:nvPr/>
        </p:nvSpPr>
        <p:spPr>
          <a:xfrm>
            <a:off x="2654348" y="380086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then</a:t>
            </a:r>
            <a:endParaRPr lang="ru-RU" sz="20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3EFE464-56AA-4198-BA03-E02C4825B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391" y="3842644"/>
            <a:ext cx="701229" cy="35833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61DD871-0B58-44FB-BD19-1C82B43A2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7348" y="3482907"/>
            <a:ext cx="2846163" cy="9015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9B5E6E-62BF-490A-A7CF-2CD1F48FE5D0}"/>
              </a:ext>
            </a:extLst>
          </p:cNvPr>
          <p:cNvSpPr txBox="1"/>
          <p:nvPr/>
        </p:nvSpPr>
        <p:spPr>
          <a:xfrm>
            <a:off x="2657881" y="439710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else</a:t>
            </a:r>
            <a:endParaRPr lang="ru-RU" sz="20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96E20A-797B-4925-812C-0963867F7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7348" y="4260511"/>
            <a:ext cx="3373230" cy="67329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CB5D4FD-2414-4397-A7F4-EDDEF56528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0871" y="5152072"/>
            <a:ext cx="1473497" cy="4016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D74B75-6AD3-44D5-A488-302EBC1D7C2F}"/>
              </a:ext>
            </a:extLst>
          </p:cNvPr>
          <p:cNvSpPr txBox="1"/>
          <p:nvPr/>
        </p:nvSpPr>
        <p:spPr>
          <a:xfrm>
            <a:off x="3377348" y="5152072"/>
            <a:ext cx="1946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then go to step 2</a:t>
            </a:r>
            <a:endParaRPr lang="ru-RU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1EFB9-6BDE-4908-8F70-763880FCEED8}"/>
              </a:ext>
            </a:extLst>
          </p:cNvPr>
          <p:cNvSpPr txBox="1"/>
          <p:nvPr/>
        </p:nvSpPr>
        <p:spPr>
          <a:xfrm>
            <a:off x="3377348" y="5519023"/>
            <a:ext cx="2545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else take </a:t>
            </a:r>
            <a:r>
              <a:rPr lang="el-GR" sz="2000" dirty="0"/>
              <a:t>η</a:t>
            </a:r>
            <a:r>
              <a:rPr lang="en-US" sz="2000" baseline="-25000" dirty="0"/>
              <a:t>1</a:t>
            </a:r>
            <a:r>
              <a:rPr lang="en-US" sz="2000" dirty="0"/>
              <a:t> as a result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5988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4" grpId="0"/>
      <p:bldP spid="17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472DEB5-0F2F-48C8-AFB7-A6F2BA0B80CD}"/>
              </a:ext>
            </a:extLst>
          </p:cNvPr>
          <p:cNvSpPr/>
          <p:nvPr/>
        </p:nvSpPr>
        <p:spPr>
          <a:xfrm>
            <a:off x="7399176" y="1396785"/>
            <a:ext cx="3974840" cy="5159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D324A-6DA5-4AC6-BE19-5697CEC1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RV</a:t>
            </a:r>
            <a:endParaRPr lang="ru-RU" dirty="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825E46F-9709-4CCA-A410-933DFB60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C574EB8-B378-4822-B6A1-FF8EC1A8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l-GR" dirty="0"/>
              <a:t>ξ</a:t>
            </a:r>
            <a:r>
              <a:rPr lang="en-US" dirty="0"/>
              <a:t> be a continuous random variable</a:t>
            </a:r>
          </a:p>
          <a:p>
            <a:r>
              <a:rPr lang="en-US" dirty="0"/>
              <a:t> 		  is a cumulative distribution function (CDF)</a:t>
            </a:r>
          </a:p>
          <a:p>
            <a:r>
              <a:rPr lang="en-US" dirty="0"/>
              <a:t> 		is a probability density function (PDF)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EB630F-3E63-4583-8CEE-15B23132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79" y="2286220"/>
            <a:ext cx="1768655" cy="4061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1338DA-2BA9-438A-BFFE-0B62975B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79" y="2653555"/>
            <a:ext cx="1517037" cy="5021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8D3124-8A20-4CB4-919B-361DAA228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36" y="204362"/>
            <a:ext cx="4440046" cy="29513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E41FCA-22CB-410E-BAE0-D3C627972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722" y="3155674"/>
            <a:ext cx="4440046" cy="295131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3" y="3657599"/>
            <a:ext cx="2035520" cy="80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D324A-6DA5-4AC6-BE19-5697CEC1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RV</a:t>
            </a:r>
            <a:endParaRPr lang="ru-RU" dirty="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825E46F-9709-4CCA-A410-933DFB60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8F8B3A-AEBB-424D-A610-9587B5CD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3962"/>
            <a:ext cx="960179" cy="3446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EE6D0A-23FE-4267-8CA0-C85CF07D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55201"/>
            <a:ext cx="3018033" cy="11297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BDC4A0-9432-437D-AC5F-D16E3B6FA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58" y="2363934"/>
            <a:ext cx="4641262" cy="36196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364E45B4-5C06-480F-B78F-214BF0A31002}"/>
              </a:ext>
            </a:extLst>
          </p:cNvPr>
          <p:cNvSpPr txBox="1">
            <a:spLocks/>
          </p:cNvSpPr>
          <p:nvPr/>
        </p:nvSpPr>
        <p:spPr>
          <a:xfrm>
            <a:off x="1097280" y="4873566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35A2285-C592-4155-82E9-53D3EC943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050" y="4939360"/>
            <a:ext cx="1874526" cy="3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method </a:t>
            </a:r>
            <a:br>
              <a:rPr lang="en-US" dirty="0"/>
            </a:br>
            <a:r>
              <a:rPr lang="en-US" dirty="0"/>
              <a:t>(inverse function)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09B46CC4-6E31-4F34-9B2C-A01057ABA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(∙)↑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09B46CC4-6E31-4F34-9B2C-A01057ABA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9ECC5C-E7A1-436C-A613-C6248A52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08" y="3429000"/>
            <a:ext cx="5879931" cy="4397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C27766-CF82-41FE-AC83-8455FBEBD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08" y="4141775"/>
            <a:ext cx="1517037" cy="4450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39EA97-35B1-4F0B-B445-1FD392C67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316" y="5193141"/>
            <a:ext cx="1379083" cy="5044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82FDB8-7E83-416C-B6A5-605EB547E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567" y="5193141"/>
            <a:ext cx="1768655" cy="5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705" y="1900901"/>
                <a:ext cx="5168128" cy="14507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a probability distribution of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 interval between two consequent appearances of events with intensity </a:t>
                </a:r>
                <a:r>
                  <a:rPr lang="el-GR" b="1" dirty="0">
                    <a:solidFill>
                      <a:schemeClr val="accent1">
                        <a:lumMod val="75000"/>
                      </a:schemeClr>
                    </a:solidFill>
                  </a:rPr>
                  <a:t>λ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705" y="1900901"/>
                <a:ext cx="5168128" cy="1450757"/>
              </a:xfrm>
              <a:blipFill>
                <a:blip r:embed="rId2"/>
                <a:stretch>
                  <a:fillRect l="-1297" t="-46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1243484" y="5153955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A6BD00-C32F-4BB4-9277-1A95BC2C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021" y="1900900"/>
            <a:ext cx="3903495" cy="30442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A72A73-763C-4489-8F18-F60E30D9C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84" y="3468291"/>
            <a:ext cx="1617867" cy="4313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2480D9-8FC0-44E2-9859-0FCF69ADC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236" y="3461443"/>
            <a:ext cx="1445997" cy="4450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B2008-1F80-4DC5-9378-17B98B2D8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426" y="4945136"/>
            <a:ext cx="3187611" cy="7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 given by histogram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04" y="1900900"/>
            <a:ext cx="5982620" cy="403761"/>
          </a:xfrm>
        </p:spPr>
        <p:txBody>
          <a:bodyPr>
            <a:normAutofit/>
          </a:bodyPr>
          <a:lstStyle/>
          <a:p>
            <a:r>
              <a:rPr lang="en-US" dirty="0"/>
              <a:t>Usually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obtained from practice (experiments)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409829-7C7A-4403-808A-F71FB50C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324" y="1737360"/>
            <a:ext cx="4252031" cy="4421400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559A2B6-53BD-4FF5-9E25-9DC8AEAC4BED}"/>
              </a:ext>
            </a:extLst>
          </p:cNvPr>
          <p:cNvGrpSpPr/>
          <p:nvPr/>
        </p:nvGrpSpPr>
        <p:grpSpPr>
          <a:xfrm>
            <a:off x="1097280" y="2304661"/>
            <a:ext cx="3847944" cy="2505434"/>
            <a:chOff x="1097280" y="2304661"/>
            <a:chExt cx="3847944" cy="2505434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7B7B8A7E-1FA7-4515-9386-B180DC1C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2304661"/>
              <a:ext cx="3847944" cy="2505434"/>
            </a:xfrm>
            <a:prstGeom prst="rect">
              <a:avLst/>
            </a:prstGeom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45575DE-4AE6-4B76-BCEC-34C34564F484}"/>
                </a:ext>
              </a:extLst>
            </p:cNvPr>
            <p:cNvSpPr/>
            <p:nvPr/>
          </p:nvSpPr>
          <p:spPr>
            <a:xfrm>
              <a:off x="3181739" y="2504884"/>
              <a:ext cx="1483567" cy="2985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is equal to area</a:t>
              </a:r>
              <a:endParaRPr lang="ru-RU" sz="1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8DD5FA-4245-4CC8-A730-2616066160DB}"/>
              </a:ext>
            </a:extLst>
          </p:cNvPr>
          <p:cNvSpPr txBox="1"/>
          <p:nvPr/>
        </p:nvSpPr>
        <p:spPr>
          <a:xfrm>
            <a:off x="1120704" y="5038531"/>
            <a:ext cx="116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area: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E310A3-6C6B-441D-8767-AFE3D963E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661" y="4864866"/>
            <a:ext cx="2087645" cy="71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9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 given by histogram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33400"/>
            <a:ext cx="1393993" cy="4037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Algorithm: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6EF0E0-AA1F-455B-AB2C-CDE34201CC45}"/>
              </a:ext>
            </a:extLst>
          </p:cNvPr>
          <p:cNvGrpSpPr/>
          <p:nvPr/>
        </p:nvGrpSpPr>
        <p:grpSpPr>
          <a:xfrm>
            <a:off x="7988462" y="1831541"/>
            <a:ext cx="3847944" cy="2505434"/>
            <a:chOff x="1097280" y="2304661"/>
            <a:chExt cx="3847944" cy="2505434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7B7B8A7E-1FA7-4515-9386-B180DC1C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304661"/>
              <a:ext cx="3847944" cy="2505434"/>
            </a:xfrm>
            <a:prstGeom prst="rect">
              <a:avLst/>
            </a:prstGeom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45575DE-4AE6-4B76-BCEC-34C34564F484}"/>
                </a:ext>
              </a:extLst>
            </p:cNvPr>
            <p:cNvSpPr/>
            <p:nvPr/>
          </p:nvSpPr>
          <p:spPr>
            <a:xfrm>
              <a:off x="3181739" y="2504884"/>
              <a:ext cx="1483567" cy="2985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is equal to area</a:t>
              </a:r>
              <a:endParaRPr lang="ru-RU" sz="1400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4A37BB-2F0B-48C7-8DDD-F71C3C90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60" y="1994501"/>
            <a:ext cx="4732148" cy="12028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B4C31A-CA69-4679-8B30-9F81D0D91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04" y="3576949"/>
            <a:ext cx="6402722" cy="7600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AEA95D-489A-4C1F-8469-7F112C321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891" y="4537452"/>
            <a:ext cx="6045233" cy="3583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FD3EB32-A799-4546-B62B-2B53E17A6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891" y="5111826"/>
            <a:ext cx="1274129" cy="7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1097</Words>
  <Application>Microsoft Office PowerPoint</Application>
  <PresentationFormat>Широкоэкранный</PresentationFormat>
  <Paragraphs>200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Ретро</vt:lpstr>
      <vt:lpstr>Simulation</vt:lpstr>
      <vt:lpstr>Random objects</vt:lpstr>
      <vt:lpstr>Continuous RV</vt:lpstr>
      <vt:lpstr>Continuous RV</vt:lpstr>
      <vt:lpstr>Uniform RV</vt:lpstr>
      <vt:lpstr>Straightforward method  (inverse function)</vt:lpstr>
      <vt:lpstr>Exponential distribution</vt:lpstr>
      <vt:lpstr>RV given by histogram</vt:lpstr>
      <vt:lpstr>RV given by histogram</vt:lpstr>
      <vt:lpstr>RV given by histogram</vt:lpstr>
      <vt:lpstr>Superposition method</vt:lpstr>
      <vt:lpstr>Hyperexponential distribution</vt:lpstr>
      <vt:lpstr>Rejection method</vt:lpstr>
      <vt:lpstr>Rejection method</vt:lpstr>
      <vt:lpstr>Continuous RV</vt:lpstr>
      <vt:lpstr>Gaussian (normal) distribution</vt:lpstr>
      <vt:lpstr>Gaussian (normal) distribution</vt:lpstr>
      <vt:lpstr>Standard normal distribution</vt:lpstr>
      <vt:lpstr>Standard normal distribution</vt:lpstr>
      <vt:lpstr>Statistical processing for continuous RVs</vt:lpstr>
      <vt:lpstr>Special methods of choosing the number of intervals</vt:lpstr>
      <vt:lpstr>Special methods of choosing the number of intervals</vt:lpstr>
      <vt:lpstr>Constructing of histogram</vt:lpstr>
      <vt:lpstr>Histogram</vt:lpstr>
      <vt:lpstr>Statistics for continuous distribution</vt:lpstr>
      <vt:lpstr>Laboratory #14</vt:lpstr>
      <vt:lpstr>Gamma distribution</vt:lpstr>
      <vt:lpstr>Gamma distribution</vt:lpstr>
      <vt:lpstr>Gamma distribution with one parameter</vt:lpstr>
      <vt:lpstr>Gamma distribution generator</vt:lpstr>
      <vt:lpstr>Generator for gamma distribution with one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Alexander Moiseev</cp:lastModifiedBy>
  <cp:revision>42</cp:revision>
  <dcterms:created xsi:type="dcterms:W3CDTF">2019-03-05T11:26:18Z</dcterms:created>
  <dcterms:modified xsi:type="dcterms:W3CDTF">2021-05-04T08:30:55Z</dcterms:modified>
</cp:coreProperties>
</file>