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9" r:id="rId1"/>
  </p:sldMasterIdLst>
  <p:sldIdLst>
    <p:sldId id="262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8E8A7D-8453-7FA3-2FEA-77605C162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099EA96-0B9A-6309-7BC3-173802AD3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35E2CF-7F4B-2CA7-3DF6-ABF4FC22C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3B06C-040E-40C9-809D-6D8BA926BC5A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D032A5-CAB6-FA58-9713-76536D5C4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0AA0F0-B7A8-1AFE-2F1F-4D24E67AB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301F-E295-456B-8613-43C01FF89C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884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06947D-F8F9-97D2-54F7-41FD3050E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626460F-D23F-7676-2A71-385B0CA50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C19800-8519-69F6-6D28-C9EFA3A79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3B06C-040E-40C9-809D-6D8BA926BC5A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E7D063-0F3E-5EE9-80A3-7A6A96095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6AA408-CD24-8A9D-6E85-AD961B35C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301F-E295-456B-8613-43C01FF89C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045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FE65BD6-43CC-7619-A791-76146BACB9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5E1FCAE-0EF5-7D13-DBEB-91015A01A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9C661B-4CAE-D697-BA8D-0093220F5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3B06C-040E-40C9-809D-6D8BA926BC5A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8971C1-6573-386B-CBB0-018E106A1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1764BE-F7BE-A4C9-D878-11FC3A7D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301F-E295-456B-8613-43C01FF89C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146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FF9FC3-17FD-7A75-2154-F06463421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D7578F-0DD9-6411-44C3-C0BC9E52E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FAE63A-FE8D-027E-CD09-0268CBA01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3B06C-040E-40C9-809D-6D8BA926BC5A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64BC4D-9DE8-DE8D-68AD-4DAF4A5DF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2E3ED6-D641-296F-0BA6-6EB3793D9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301F-E295-456B-8613-43C01FF89C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7004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C83577-129F-C6D6-7FC9-5554CEC37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05E73E-C36D-8C52-1281-A0B75FF0D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7990F9-3FCF-7E81-59D3-C31810BAC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3B06C-040E-40C9-809D-6D8BA926BC5A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0494B1-C84D-843B-73F5-3F4580207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7A12E3-5979-0CD9-9402-B85CE301A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301F-E295-456B-8613-43C01FF89C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571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2FBB6F-8E3D-F7DD-5021-07F1FDA5C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12E646-14C8-1465-5C4E-59D134919F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C6F1687-2D7B-E156-F89F-2EB22CD89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510EB38-B341-3CAD-27F4-5DB9FB3A4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3B06C-040E-40C9-809D-6D8BA926BC5A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E7B7A6-1826-2B35-3915-63E1C0E8D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2B56E0-B3CC-EE5F-2CAB-C6059626D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301F-E295-456B-8613-43C01FF89C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313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6853EC-179C-FF89-8EF5-7F885476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CA5476-81CC-E7E6-5EF3-536E069C9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B2D76AB-8A8B-AE60-2AB9-A61F1A217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FAA6C9D-9449-1214-8683-191AF00D2E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D54828D-C2AD-C4F6-E6C7-7AB7152A46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164DEEF-E8E2-017A-9710-0D61DAFE8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3B06C-040E-40C9-809D-6D8BA926BC5A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D0F47DE-2170-77FC-2CF9-6D991E7D4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D9ED200-638A-0DC1-45EF-7FC7DFED0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301F-E295-456B-8613-43C01FF89C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539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BDD1B7-72EC-BFD5-DDED-9196D777F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5DF7325-DF58-262C-C016-BBB191BC0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3B06C-040E-40C9-809D-6D8BA926BC5A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B429ECC-E09A-2A24-BB47-124B59E78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AA6DFC6-E0F0-3F01-D672-8188A351A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301F-E295-456B-8613-43C01FF89C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539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80181BF-2B3F-85E1-B147-4C628D24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3B06C-040E-40C9-809D-6D8BA926BC5A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D58EEA4-30C2-FB62-394F-FA439C55F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E00AEFE-B6F0-F822-7AB1-7E8436957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301F-E295-456B-8613-43C01FF89C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542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4E35B7-160B-3424-EC0C-BC21D31AD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F70CC9-FBA3-CE17-F298-190CA049E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2C353C6-9FAF-DF0D-D20A-10A3E2A61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1F84CCA-8648-6DD7-1D3D-3146E35C5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3B06C-040E-40C9-809D-6D8BA926BC5A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034051B-D22B-B798-C009-B7C75BAB4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A64CCB-150C-4753-22B8-84C443117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301F-E295-456B-8613-43C01FF89C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40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88C0A0-E38F-6C9C-8F15-C2C44D2B8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43F586D-1B0B-C091-22E2-0C2500F365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A9E27D7-777D-5B0B-C24E-F2429DE94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45BF5E-3ED2-4503-A78B-389D4F9BA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3B06C-040E-40C9-809D-6D8BA926BC5A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8808A0-A6FE-4EBD-DFFF-6C694E94B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7CB46DF-8D73-FC29-FE95-3359E450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2301F-E295-456B-8613-43C01FF89C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640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4EC097-7AF8-E4D9-C869-BF3AE6DF8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056B8B-10CE-F4B8-183C-D8CA0D4AC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2B83BC-6161-A150-40D8-1D1FBC4E11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3B06C-040E-40C9-809D-6D8BA926BC5A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0652B4-FB2A-1E8C-0399-B1C3FDB921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A34E12-1802-71A1-C6BB-70A80901C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2301F-E295-456B-8613-43C01FF89C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134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667000" y="0"/>
            <a:ext cx="6858000" cy="3365500"/>
          </a:xfrm>
        </p:spPr>
        <p:txBody>
          <a:bodyPr>
            <a:no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РГУ НЕФТИ И ГАЗА (НИУ) ИМЕНИ И.М. ГУБКИНА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Факультет: Автоматики и вычислительной техники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Кафедра: Информатики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Направление: </a:t>
            </a:r>
            <a:r>
              <a:rPr lang="ru-RU" sz="1800" b="1" dirty="0"/>
              <a:t>09.03.01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Информатика и вычислительная техника 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АА – Интегрированные автоматизированные информационные системы 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</a:t>
            </a:r>
            <a:br>
              <a:rPr lang="ru-RU"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 </a:t>
            </a:r>
            <a:b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Создание электронной библиотеки научных статей с применением нейронной сети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63828" y="4016025"/>
            <a:ext cx="4479325" cy="1837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</a:t>
            </a:r>
          </a:p>
          <a:p>
            <a:pPr>
              <a:lnSpc>
                <a:spcPct val="150000"/>
              </a:lnSpc>
            </a:pPr>
            <a:r>
              <a:rPr lang="ru-RU" sz="1800" kern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к.ф.м.н</a:t>
            </a:r>
            <a:r>
              <a:rPr lang="ru-RU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доцент кафедры информатики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Вишневская Елена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Александровна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48501" y="4016025"/>
            <a:ext cx="3058145" cy="1883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АА-22-08</a:t>
            </a:r>
          </a:p>
          <a:p>
            <a:pPr>
              <a:lnSpc>
                <a:spcPct val="150000"/>
              </a:lnSpc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Сафуанов Артур</a:t>
            </a:r>
          </a:p>
          <a:p>
            <a:pPr>
              <a:lnSpc>
                <a:spcPct val="150000"/>
              </a:lnSpc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Ришатович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708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178966-17CA-84A3-8373-7253E2198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 и практическая ценность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7B1C21-70AB-B754-0D69-534566B56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5159"/>
            <a:ext cx="10515600" cy="558288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Данный проект подтвердил возможность эффективного применения нейронных сетей для автоматической классификации научных статей.</a:t>
            </a:r>
            <a:endParaRPr lang="ru-RU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процессе работы были полностью выполнены следующие задачи: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kern="0" dirty="0">
                <a:latin typeface="Times New Roman" panose="02020603050405020304" pitchFamily="18" charset="0"/>
              </a:rPr>
              <a:t>Проанализированы существующие решения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Собраны и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предобработаны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данные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kern="0" dirty="0">
                <a:latin typeface="Times New Roman" panose="02020603050405020304" pitchFamily="18" charset="0"/>
              </a:rPr>
              <a:t>Выбрана и настроена модель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kern="0" dirty="0">
                <a:latin typeface="Times New Roman" panose="02020603050405020304" pitchFamily="18" charset="0"/>
              </a:rPr>
              <a:t>Интегрирована с базой данных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800" kern="0" dirty="0">
                <a:latin typeface="Times New Roman" panose="02020603050405020304" pitchFamily="18" charset="0"/>
              </a:rPr>
              <a:t>Оценена эффективность</a:t>
            </a:r>
          </a:p>
          <a:p>
            <a:pPr marL="0" indent="0">
              <a:buNone/>
            </a:pPr>
            <a:r>
              <a:rPr lang="ru-RU" sz="1800" kern="0" dirty="0">
                <a:latin typeface="Times New Roman" panose="02020603050405020304" pitchFamily="18" charset="0"/>
              </a:rPr>
              <a:t>Перспективы дальнейшего развития:</a:t>
            </a:r>
          </a:p>
          <a:p>
            <a:r>
              <a:rPr lang="ru-RU" sz="1800" kern="0" dirty="0">
                <a:latin typeface="Times New Roman" panose="02020603050405020304" pitchFamily="18" charset="0"/>
              </a:rPr>
              <a:t>Расширение набора категорий для классификации.</a:t>
            </a:r>
          </a:p>
          <a:p>
            <a:r>
              <a:rPr lang="ru-RU" sz="1800" kern="0" dirty="0">
                <a:latin typeface="Times New Roman" panose="02020603050405020304" pitchFamily="18" charset="0"/>
              </a:rPr>
              <a:t>Внедрение механизмов переобучения модели на новых данных.</a:t>
            </a:r>
          </a:p>
          <a:p>
            <a:r>
              <a:rPr lang="ru-RU" sz="1800" kern="0" dirty="0">
                <a:latin typeface="Times New Roman" panose="02020603050405020304" pitchFamily="18" charset="0"/>
              </a:rPr>
              <a:t>Разработка дополнительных функций.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800" kern="0" dirty="0">
                <a:latin typeface="Times New Roman" panose="02020603050405020304" pitchFamily="18" charset="0"/>
              </a:rPr>
              <a:t>Таким образом, работа вносит вклад в область автоматизации обработки научных текстов и может служить основой для более масштабных проектов на будущее в университете.</a:t>
            </a:r>
          </a:p>
          <a:p>
            <a:pPr marL="0" indent="0">
              <a:buNone/>
            </a:pPr>
            <a:endParaRPr lang="ru-RU" sz="1800" kern="0" dirty="0">
              <a:latin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9A7512-827B-A742-42DB-4A9473174B89}"/>
              </a:ext>
            </a:extLst>
          </p:cNvPr>
          <p:cNvSpPr txBox="1"/>
          <p:nvPr/>
        </p:nvSpPr>
        <p:spPr>
          <a:xfrm>
            <a:off x="11607282" y="6307494"/>
            <a:ext cx="513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936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0540A-BB32-E7DF-E181-12A936290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7CE0D7-86D3-6AF7-458B-CE112FA4E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0270"/>
            <a:ext cx="10515600" cy="3828726"/>
          </a:xfrm>
        </p:spPr>
        <p:txBody>
          <a:bodyPr/>
          <a:lstStyle/>
          <a:p>
            <a:pPr marL="0" indent="0">
              <a:buNone/>
            </a:pPr>
            <a:r>
              <a:rPr lang="ru-RU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условиях стремительного роста объема научных публикаций традиционные методы организации и классификации статей становятся неэффективными. Ежегодно в базах данных, таких как elibrary.ru, </a:t>
            </a:r>
            <a:r>
              <a:rPr lang="ru-RU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Scopus</a:t>
            </a:r>
            <a:r>
              <a:rPr lang="ru-RU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 Web </a:t>
            </a:r>
            <a:r>
              <a:rPr lang="ru-RU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ru-RU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нейронных сетей для категоризации текстов в электронных библиотеках.</a:t>
            </a:r>
            <a:r>
              <a:rPr lang="ru-RU" sz="2000" i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Science, появляются миллионы новых работ, что делает ручную обработку информации практически невозможной.</a:t>
            </a:r>
            <a:endParaRPr lang="ru-RU" sz="2000" kern="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Объект исследования: процесс автоматической классификации научных статей. </a:t>
            </a:r>
            <a:endParaRPr lang="ru-RU" sz="2000" dirty="0"/>
          </a:p>
          <a:p>
            <a:pPr marL="0" indent="0">
              <a:buNone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Предмет исследования: </a:t>
            </a:r>
            <a:r>
              <a:rPr lang="ru-RU" sz="2000" dirty="0">
                <a:latin typeface="Times New Roman" panose="02020603050405020304" pitchFamily="18" charset="0"/>
              </a:rPr>
              <a:t>применение нейронных сетей для категоризации текстов в электронных библиотеках.  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022B27-30C0-0BEF-3075-F80232FBC32A}"/>
              </a:ext>
            </a:extLst>
          </p:cNvPr>
          <p:cNvSpPr txBox="1"/>
          <p:nvPr/>
        </p:nvSpPr>
        <p:spPr>
          <a:xfrm>
            <a:off x="11607282" y="6307494"/>
            <a:ext cx="298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256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2583E9-D29F-A053-4A42-4895F7AB9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757169-1113-BA4C-C0F2-BA19919FA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003"/>
            <a:ext cx="11353800" cy="542108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sz="3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Разработать прототип электронной библиотеки научных статей с автоматической классификацией материалов с </a:t>
            </a:r>
          </a:p>
          <a:p>
            <a:pPr marL="0" indent="0">
              <a:buNone/>
            </a:pPr>
            <a:r>
              <a:rPr lang="ru-RU" sz="3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помощью нейронной сети.</a:t>
            </a:r>
          </a:p>
          <a:p>
            <a:pPr marL="0" indent="0">
              <a:buNone/>
            </a:pPr>
            <a:endParaRPr lang="ru-RU" sz="33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tabLst>
                <a:tab pos="270510" algn="l"/>
              </a:tabLst>
            </a:pPr>
            <a:r>
              <a:rPr lang="ru-RU" sz="33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Проанализировать существующие решения</a:t>
            </a:r>
            <a:r>
              <a:rPr lang="ru-RU" sz="3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изучение современных методов обработки естественного языка (NLP) и их применимости для классификации научных текстов.</a:t>
            </a:r>
          </a:p>
          <a:p>
            <a:pPr>
              <a:lnSpc>
                <a:spcPct val="150000"/>
              </a:lnSpc>
              <a:tabLst>
                <a:tab pos="457200" algn="l"/>
              </a:tabLst>
            </a:pPr>
            <a:r>
              <a:rPr lang="ru-RU" sz="33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Собрать и </a:t>
            </a:r>
            <a:r>
              <a:rPr lang="ru-RU" sz="33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предобработать</a:t>
            </a:r>
            <a:r>
              <a:rPr lang="ru-RU" sz="33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данные</a:t>
            </a:r>
            <a:r>
              <a:rPr lang="ru-RU" sz="3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загрузка статей из открытых источников (например, elibrary.ru) и их очистка от служебной информации (авторы, библиография, технические элементы).</a:t>
            </a:r>
          </a:p>
          <a:p>
            <a:pPr>
              <a:lnSpc>
                <a:spcPct val="150000"/>
              </a:lnSpc>
              <a:tabLst>
                <a:tab pos="457200" algn="l"/>
              </a:tabLst>
            </a:pPr>
            <a:r>
              <a:rPr lang="ru-RU" sz="33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Выбрать и настроить модель</a:t>
            </a:r>
            <a:r>
              <a:rPr lang="ru-RU" sz="3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тестирование нейросетевых архитектур (в частности, mDeBERTa-v3 от </a:t>
            </a:r>
            <a:r>
              <a:rPr lang="ru-RU" sz="3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Hugging</a:t>
            </a:r>
            <a:r>
              <a:rPr lang="ru-RU" sz="3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Face) для задач </a:t>
            </a:r>
            <a:r>
              <a:rPr lang="ru-RU" sz="3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zero-shot</a:t>
            </a:r>
            <a:r>
              <a:rPr lang="ru-RU" sz="3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классификации.</a:t>
            </a:r>
          </a:p>
          <a:p>
            <a:pPr>
              <a:lnSpc>
                <a:spcPct val="150000"/>
              </a:lnSpc>
              <a:tabLst>
                <a:tab pos="457200" algn="l"/>
              </a:tabLst>
            </a:pPr>
            <a:r>
              <a:rPr lang="ru-RU" sz="33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Интегрировать с базой данных</a:t>
            </a:r>
            <a:r>
              <a:rPr lang="ru-RU" sz="3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сохранение результатов классификации в </a:t>
            </a:r>
            <a:r>
              <a:rPr lang="ru-RU" sz="33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PostgreSQL</a:t>
            </a:r>
            <a:r>
              <a:rPr lang="ru-RU" sz="3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для дальнейшего использования.</a:t>
            </a:r>
          </a:p>
          <a:p>
            <a:pPr>
              <a:lnSpc>
                <a:spcPct val="150000"/>
              </a:lnSpc>
              <a:tabLst>
                <a:tab pos="457200" algn="l"/>
              </a:tabLst>
            </a:pPr>
            <a:r>
              <a:rPr lang="ru-RU" sz="33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Оценить эффективность</a:t>
            </a:r>
            <a:r>
              <a:rPr lang="ru-RU" sz="3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проверка точности модели на реальных данных и сравнение с альтернативными методами.</a:t>
            </a:r>
          </a:p>
          <a:p>
            <a:pPr marL="0" indent="0">
              <a:buNone/>
            </a:pPr>
            <a:endParaRPr lang="ru-RU" sz="2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8FEAF3-5F37-8640-1AE3-378303360B1A}"/>
              </a:ext>
            </a:extLst>
          </p:cNvPr>
          <p:cNvSpPr txBox="1"/>
          <p:nvPr/>
        </p:nvSpPr>
        <p:spPr>
          <a:xfrm>
            <a:off x="11607282" y="6307494"/>
            <a:ext cx="298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748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386ED-BAA6-575A-77C3-331375433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Сбор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A4D12F-B47A-9C3F-FBEF-0F2696041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723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первом этапе работы был проведен сбор научных статей для формирования датасета. Основным источником выступила платформа elibrary.ru — крупнейшая российская электронная библиотека научных публикаций.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C1ADC64-3610-7E41-69B2-16271D3F6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252" y="3018454"/>
            <a:ext cx="7555050" cy="3063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964267-F023-66D0-21D0-0FD6E7F443C6}"/>
              </a:ext>
            </a:extLst>
          </p:cNvPr>
          <p:cNvSpPr txBox="1"/>
          <p:nvPr/>
        </p:nvSpPr>
        <p:spPr>
          <a:xfrm>
            <a:off x="11607282" y="6307494"/>
            <a:ext cx="298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211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E6278F-EF54-31C4-FC2A-11E87B8EC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Предобработка текстов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EAB6BA-B82F-4D3F-9F93-812B3C363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714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Поскольку научные статьи содержат значительное количество служебной информации, была реализована многоэтапная очистка текста. Основные шаги включали:</a:t>
            </a:r>
          </a:p>
          <a:p>
            <a:pPr>
              <a:lnSpc>
                <a:spcPct val="150000"/>
              </a:lnSpc>
            </a:pPr>
            <a:r>
              <a:rPr lang="ru-RU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Извлечение текста из PDF - </a:t>
            </a:r>
            <a:r>
              <a:rPr lang="ru-RU" sz="20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использованием библиотеки PyPDF2 текст извлекался постранично, после чего объединялся в единую строку.</a:t>
            </a:r>
            <a:endParaRPr lang="ru-RU" sz="20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Удаление технических элементов - </a:t>
            </a:r>
            <a:r>
              <a:rPr lang="ru-RU" sz="2000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ля этого применялись регулярные выражения, которые фильтровали.</a:t>
            </a:r>
            <a:endParaRPr lang="ru-RU" sz="2000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Очистка от специальных символов - удалялись </a:t>
            </a:r>
            <a:r>
              <a:rPr lang="ru-RU" sz="20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ru-RU" sz="20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-адреса, URL-ссылки, а также нестандартные символы.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08F8F-1384-C098-22E9-CF610FCF3DEC}"/>
              </a:ext>
            </a:extLst>
          </p:cNvPr>
          <p:cNvSpPr txBox="1"/>
          <p:nvPr/>
        </p:nvSpPr>
        <p:spPr>
          <a:xfrm>
            <a:off x="11607282" y="6307494"/>
            <a:ext cx="298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079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9A9045-FA8C-14CB-B556-EDE5AE036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Загрузка и тестирование 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C4822C-DF0D-7B7F-1F51-3048CB29F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5733"/>
            <a:ext cx="4330959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классификации статей была выбрана модель mDeBERTa-v3 от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Hugging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Face — мультиязычная нейросетевая архитектура, оптимизированная для задач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zero-shot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классификации.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5B1BB3E-18C4-57BA-DC9C-B33B020F7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314" y="1726523"/>
            <a:ext cx="4783494" cy="44504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229DAB-4432-CEA7-E291-075F6145118F}"/>
              </a:ext>
            </a:extLst>
          </p:cNvPr>
          <p:cNvSpPr txBox="1"/>
          <p:nvPr/>
        </p:nvSpPr>
        <p:spPr>
          <a:xfrm>
            <a:off x="11607282" y="6307494"/>
            <a:ext cx="298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780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10A85F-A533-F715-BC2F-745BD110B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39669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-файла с предсказаниями</a:t>
            </a:r>
            <a:r>
              <a:rPr lang="ru-RU" dirty="0"/>
              <a:t>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147A6C-BAC9-0AC9-59FD-AC056CDA2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331"/>
            <a:ext cx="6570306" cy="4351338"/>
          </a:xfrm>
        </p:spPr>
        <p:txBody>
          <a:bodyPr/>
          <a:lstStyle/>
          <a:p>
            <a:pPr indent="450215">
              <a:lnSpc>
                <a:spcPct val="150000"/>
              </a:lnSpc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Результаты классификации всех статей были сохранены в CSV-файл predictions.csv, где:</a:t>
            </a:r>
          </a:p>
          <a:p>
            <a:pPr marL="514350" indent="-285750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Каждая строка соответствовала одной статье.</a:t>
            </a:r>
          </a:p>
          <a:p>
            <a:pPr marL="514350" indent="-285750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Столбцы отражали пять тематических категорий.</a:t>
            </a:r>
          </a:p>
          <a:p>
            <a:pPr indent="450215">
              <a:lnSpc>
                <a:spcPct val="150000"/>
              </a:lnSpc>
              <a:buNone/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F5F7737-E28F-D94D-589C-2E44B2E90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185" y="1474236"/>
            <a:ext cx="2739549" cy="51238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887133-108F-B123-0DD2-58A5F678A1F7}"/>
              </a:ext>
            </a:extLst>
          </p:cNvPr>
          <p:cNvSpPr txBox="1"/>
          <p:nvPr/>
        </p:nvSpPr>
        <p:spPr>
          <a:xfrm>
            <a:off x="11607282" y="6307494"/>
            <a:ext cx="298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750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4F8816-5C6C-FA47-4A4B-BD95F4F42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метрик качества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8B5985-A8E0-BC13-88D9-D4499EDBD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3238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проверки эффективности модели применялись стандартные метрики классификации.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F70D312-309D-44C9-4E0C-6B2403712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389" y="1928262"/>
            <a:ext cx="3870438" cy="182264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744B460-5DE3-3BCA-A9A4-D0EA8F202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134" y="3325710"/>
            <a:ext cx="4544060" cy="32524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1CBB8F-F56F-7A62-CA53-66A99DE72E4A}"/>
              </a:ext>
            </a:extLst>
          </p:cNvPr>
          <p:cNvSpPr txBox="1"/>
          <p:nvPr/>
        </p:nvSpPr>
        <p:spPr>
          <a:xfrm>
            <a:off x="11607282" y="6307494"/>
            <a:ext cx="298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65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0B80DC-0900-FB09-F868-F14EB490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с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наполнение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F57950-5734-6B35-5024-AA93C1C86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33800" cy="150057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 хранения классифицированных статей была разработана база данных в 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PostgreSQL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B021E95-4B84-11F9-08B4-F19520E2B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387" y="3531798"/>
            <a:ext cx="9837342" cy="93899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E430846-7CF7-0F92-1358-FC3D9DE27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874" y="4862846"/>
            <a:ext cx="8696251" cy="15553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2722C9-91D6-CFB8-DC86-46028CF331F9}"/>
              </a:ext>
            </a:extLst>
          </p:cNvPr>
          <p:cNvSpPr txBox="1"/>
          <p:nvPr/>
        </p:nvSpPr>
        <p:spPr>
          <a:xfrm>
            <a:off x="11607282" y="6307494"/>
            <a:ext cx="2985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3563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568</Words>
  <Application>Microsoft Office PowerPoint</Application>
  <PresentationFormat>Широкоэкранный</PresentationFormat>
  <Paragraphs>61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Тема Office</vt:lpstr>
      <vt:lpstr>РГУ НЕФТИ И ГАЗА (НИУ) ИМЕНИ И.М. ГУБКИНА Факультет: Автоматики и вычислительной техники Кафедра: Информатики Направление: 09.03.01 Информатика и вычислительная техника  АА – Интегрированные автоматизированные информационные системы    КУРСОВАЯ РАБОТА на тему  Создание электронной библиотеки научных статей с применением нейронной сети.</vt:lpstr>
      <vt:lpstr>Актуальность</vt:lpstr>
      <vt:lpstr>Цель и задачи работы</vt:lpstr>
      <vt:lpstr>Сбор данных</vt:lpstr>
      <vt:lpstr>Предобработка текстов</vt:lpstr>
      <vt:lpstr>Загрузка и тестирование модели</vt:lpstr>
      <vt:lpstr>Формирование CSV-файла с предсказаниями </vt:lpstr>
      <vt:lpstr>Оценка метрик качества</vt:lpstr>
      <vt:lpstr>Интеграция с PostgreSQL и наполнение</vt:lpstr>
      <vt:lpstr>Заключение и практическая ценность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Артур Сафуанов</dc:creator>
  <cp:lastModifiedBy>Артур Сафуанов</cp:lastModifiedBy>
  <cp:revision>20</cp:revision>
  <dcterms:created xsi:type="dcterms:W3CDTF">2025-05-27T07:30:04Z</dcterms:created>
  <dcterms:modified xsi:type="dcterms:W3CDTF">2025-05-27T08:47:57Z</dcterms:modified>
</cp:coreProperties>
</file>