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media/image5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95" r:id="rId5"/>
    <p:sldId id="296" r:id="rId6"/>
    <p:sldId id="302" r:id="rId7"/>
    <p:sldId id="300" r:id="rId8"/>
    <p:sldId id="303" r:id="rId9"/>
    <p:sldId id="309" r:id="rId10"/>
    <p:sldId id="311" r:id="rId11"/>
    <p:sldId id="317" r:id="rId12"/>
    <p:sldId id="312" r:id="rId13"/>
    <p:sldId id="313" r:id="rId14"/>
    <p:sldId id="319" r:id="rId15"/>
    <p:sldId id="318" r:id="rId16"/>
    <p:sldId id="320" r:id="rId17"/>
    <p:sldId id="321" r:id="rId18"/>
    <p:sldId id="322" r:id="rId19"/>
    <p:sldId id="323" r:id="rId20"/>
    <p:sldId id="324" r:id="rId21"/>
    <p:sldId id="325" r:id="rId22"/>
    <p:sldId id="327" r:id="rId23"/>
    <p:sldId id="326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15" r:id="rId34"/>
    <p:sldId id="316" r:id="rId35"/>
    <p:sldId id="337" r:id="rId36"/>
    <p:sldId id="338" r:id="rId37"/>
    <p:sldId id="307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E17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8"/>
    <p:restoredTop sz="94674"/>
  </p:normalViewPr>
  <p:slideViewPr>
    <p:cSldViewPr snapToGrid="0">
      <p:cViewPr varScale="1">
        <p:scale>
          <a:sx n="124" d="100"/>
          <a:sy n="124" d="100"/>
        </p:scale>
        <p:origin x="11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en-US" noProof="0" smtClean="0"/>
              <a:t>4/8/25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4/8/25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503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034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692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168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614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011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980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51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860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4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55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818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273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84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984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533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3849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82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51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91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4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47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718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0773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1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2.svg"/><Relationship Id="rId5" Type="http://schemas.openxmlformats.org/officeDocument/2006/relationships/image" Target="../media/image23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.svg"/><Relationship Id="rId5" Type="http://schemas.openxmlformats.org/officeDocument/2006/relationships/image" Target="../media/image20.sv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A7CA37-2759-8993-5203-D2747B36C6B3}"/>
              </a:ext>
            </a:extLst>
          </p:cNvPr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00D63E-B693-D953-63F5-89CB8B5E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DAA9A7-573A-7590-9F18-29CEBDFF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/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B53BE92-83FD-FF81-9A46-2BE63AF7E3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198D3C-9CAC-D900-FF8B-362D06973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F6A37D-274A-6536-6B9F-3C0BECFC1A27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043AA-89BD-0976-56D8-D18178D20E46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C5F4C8-5870-AAF4-A67F-A5228C6BF2FC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A929BE-F915-AFC1-E614-278FC36E3BF7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65477-B192-43AC-7B40-B7CB8F1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BA743E-DC82-CDDB-C66E-BCEA251C9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F48B0C-F2BC-2C8E-C91A-ED4C5F78D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/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4AA3A1-8845-72E3-EA51-1DF7CD0E45A9}"/>
              </a:ext>
            </a:extLst>
          </p:cNvPr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27" fmla="*/ 493112 w 2880705"/>
              <a:gd name="connsiteY27" fmla="*/ 91440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25" fmla="*/ 400495 w 2880705"/>
              <a:gd name="connsiteY25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0" fmla="*/ 2481031 w 2880705"/>
              <a:gd name="connsiteY0" fmla="*/ 0 h 1268364"/>
              <a:gd name="connsiteX1" fmla="*/ 2498924 w 2880705"/>
              <a:gd name="connsiteY1" fmla="*/ 35003 h 1268364"/>
              <a:gd name="connsiteX2" fmla="*/ 2858575 w 2880705"/>
              <a:gd name="connsiteY2" fmla="*/ 500288 h 1268364"/>
              <a:gd name="connsiteX3" fmla="*/ 2838986 w 2880705"/>
              <a:gd name="connsiteY3" fmla="*/ 649428 h 1268364"/>
              <a:gd name="connsiteX4" fmla="*/ 2738097 w 2880705"/>
              <a:gd name="connsiteY4" fmla="*/ 665308 h 1268364"/>
              <a:gd name="connsiteX5" fmla="*/ 2182705 w 2880705"/>
              <a:gd name="connsiteY5" fmla="*/ 468588 h 1268364"/>
              <a:gd name="connsiteX6" fmla="*/ 2046327 w 2880705"/>
              <a:gd name="connsiteY6" fmla="*/ 533203 h 1268364"/>
              <a:gd name="connsiteX7" fmla="*/ 2040213 w 2880705"/>
              <a:gd name="connsiteY7" fmla="*/ 572281 h 1268364"/>
              <a:gd name="connsiteX8" fmla="*/ 2056426 w 2880705"/>
              <a:gd name="connsiteY8" fmla="*/ 1159182 h 1268364"/>
              <a:gd name="connsiteX9" fmla="*/ 1952502 w 2880705"/>
              <a:gd name="connsiteY9" fmla="*/ 1268327 h 1268364"/>
              <a:gd name="connsiteX10" fmla="*/ 1861578 w 2880705"/>
              <a:gd name="connsiteY10" fmla="*/ 1222139 h 1268364"/>
              <a:gd name="connsiteX11" fmla="*/ 1528403 w 2880705"/>
              <a:gd name="connsiteY11" fmla="*/ 737893 h 1268364"/>
              <a:gd name="connsiteX12" fmla="*/ 1379916 w 2880705"/>
              <a:gd name="connsiteY12" fmla="*/ 710385 h 1268364"/>
              <a:gd name="connsiteX13" fmla="*/ 1352296 w 2880705"/>
              <a:gd name="connsiteY13" fmla="*/ 737893 h 1268364"/>
              <a:gd name="connsiteX14" fmla="*/ 1019120 w 2880705"/>
              <a:gd name="connsiteY14" fmla="*/ 1220954 h 1268364"/>
              <a:gd name="connsiteX15" fmla="*/ 870655 w 2880705"/>
              <a:gd name="connsiteY15" fmla="*/ 1248551 h 1268364"/>
              <a:gd name="connsiteX16" fmla="*/ 824272 w 2880705"/>
              <a:gd name="connsiteY16" fmla="*/ 1157997 h 1268364"/>
              <a:gd name="connsiteX17" fmla="*/ 840485 w 2880705"/>
              <a:gd name="connsiteY17" fmla="*/ 571096 h 1268364"/>
              <a:gd name="connsiteX18" fmla="*/ 737233 w 2880705"/>
              <a:gd name="connsiteY18" fmla="*/ 461314 h 1268364"/>
              <a:gd name="connsiteX19" fmla="*/ 697993 w 2880705"/>
              <a:gd name="connsiteY19" fmla="*/ 467403 h 1268364"/>
              <a:gd name="connsiteX20" fmla="*/ 142602 w 2880705"/>
              <a:gd name="connsiteY20" fmla="*/ 665308 h 1268364"/>
              <a:gd name="connsiteX21" fmla="*/ 6183 w 2880705"/>
              <a:gd name="connsiteY21" fmla="*/ 600767 h 1268364"/>
              <a:gd name="connsiteX22" fmla="*/ 22123 w 2880705"/>
              <a:gd name="connsiteY22" fmla="*/ 500288 h 1268364"/>
              <a:gd name="connsiteX23" fmla="*/ 381774 w 2880705"/>
              <a:gd name="connsiteY23" fmla="*/ 35003 h 1268364"/>
              <a:gd name="connsiteX0" fmla="*/ 2498924 w 2880705"/>
              <a:gd name="connsiteY0" fmla="*/ 0 h 1233361"/>
              <a:gd name="connsiteX1" fmla="*/ 2858575 w 2880705"/>
              <a:gd name="connsiteY1" fmla="*/ 465285 h 1233361"/>
              <a:gd name="connsiteX2" fmla="*/ 2838986 w 2880705"/>
              <a:gd name="connsiteY2" fmla="*/ 614425 h 1233361"/>
              <a:gd name="connsiteX3" fmla="*/ 2738097 w 2880705"/>
              <a:gd name="connsiteY3" fmla="*/ 630305 h 1233361"/>
              <a:gd name="connsiteX4" fmla="*/ 2182705 w 2880705"/>
              <a:gd name="connsiteY4" fmla="*/ 433585 h 1233361"/>
              <a:gd name="connsiteX5" fmla="*/ 2046327 w 2880705"/>
              <a:gd name="connsiteY5" fmla="*/ 498200 h 1233361"/>
              <a:gd name="connsiteX6" fmla="*/ 2040213 w 2880705"/>
              <a:gd name="connsiteY6" fmla="*/ 537278 h 1233361"/>
              <a:gd name="connsiteX7" fmla="*/ 2056426 w 2880705"/>
              <a:gd name="connsiteY7" fmla="*/ 1124179 h 1233361"/>
              <a:gd name="connsiteX8" fmla="*/ 1952502 w 2880705"/>
              <a:gd name="connsiteY8" fmla="*/ 1233324 h 1233361"/>
              <a:gd name="connsiteX9" fmla="*/ 1861578 w 2880705"/>
              <a:gd name="connsiteY9" fmla="*/ 1187136 h 1233361"/>
              <a:gd name="connsiteX10" fmla="*/ 1528403 w 2880705"/>
              <a:gd name="connsiteY10" fmla="*/ 702890 h 1233361"/>
              <a:gd name="connsiteX11" fmla="*/ 1379916 w 2880705"/>
              <a:gd name="connsiteY11" fmla="*/ 675382 h 1233361"/>
              <a:gd name="connsiteX12" fmla="*/ 1352296 w 2880705"/>
              <a:gd name="connsiteY12" fmla="*/ 702890 h 1233361"/>
              <a:gd name="connsiteX13" fmla="*/ 1019120 w 2880705"/>
              <a:gd name="connsiteY13" fmla="*/ 1185951 h 1233361"/>
              <a:gd name="connsiteX14" fmla="*/ 870655 w 2880705"/>
              <a:gd name="connsiteY14" fmla="*/ 1213548 h 1233361"/>
              <a:gd name="connsiteX15" fmla="*/ 824272 w 2880705"/>
              <a:gd name="connsiteY15" fmla="*/ 1122994 h 1233361"/>
              <a:gd name="connsiteX16" fmla="*/ 840485 w 2880705"/>
              <a:gd name="connsiteY16" fmla="*/ 536093 h 1233361"/>
              <a:gd name="connsiteX17" fmla="*/ 737233 w 2880705"/>
              <a:gd name="connsiteY17" fmla="*/ 426311 h 1233361"/>
              <a:gd name="connsiteX18" fmla="*/ 697993 w 2880705"/>
              <a:gd name="connsiteY18" fmla="*/ 432400 h 1233361"/>
              <a:gd name="connsiteX19" fmla="*/ 142602 w 2880705"/>
              <a:gd name="connsiteY19" fmla="*/ 630305 h 1233361"/>
              <a:gd name="connsiteX20" fmla="*/ 6183 w 2880705"/>
              <a:gd name="connsiteY20" fmla="*/ 565764 h 1233361"/>
              <a:gd name="connsiteX21" fmla="*/ 22123 w 2880705"/>
              <a:gd name="connsiteY21" fmla="*/ 465285 h 1233361"/>
              <a:gd name="connsiteX22" fmla="*/ 381774 w 2880705"/>
              <a:gd name="connsiteY22" fmla="*/ 0 h 12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070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3044952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0016" y="2414016"/>
            <a:ext cx="6583680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8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C9221FC8-2BB9-51ED-AD75-F3DA69B77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6574536" cy="3575702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FD0AD33A-C558-BAD3-917E-5B4B19A7EE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2395330"/>
            <a:ext cx="3044952" cy="3548270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112B4A7F-636D-E778-07E2-6DF38208D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625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4755A184-019A-F123-39BD-CCF7D5AD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414016"/>
            <a:ext cx="10369296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0400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7A6335E-1CFA-0E70-1695-5CA3DD34CD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F7460C2-031D-BEAF-5D50-5EB2EE12FD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ABB4718-B006-02FE-7314-47F208D43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/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0334B6-DF16-7242-A7D9-2DDFA3809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/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D571FF-D824-2576-5313-49C6B90D0BA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8D35E1-3ADB-80C8-35F4-D6BE1406EB4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9C1E76-4674-DFBA-7F96-BB8E48B26A54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91B16-0910-3CDF-B2AC-05CAF18A373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994A0D-9205-6216-8DB6-77AE73F954F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4536" y="1252728"/>
            <a:ext cx="4709160" cy="4407408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1340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09A88521-F488-989D-FFA3-A0C06CD00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9E475B3-1076-1058-A4BB-9BC97CDECC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6DE143-81C4-5939-FE72-9A1ADD94EDBF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939A39-9BEC-1E21-EEF4-DC9BD79578F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41C48-2742-E3AE-1AFE-3B5536E6E893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E3CFD-1E26-F0E6-F8A0-2101065C4AD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41235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FA9F8E-98FD-2BBB-7DD4-F23A9B14E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/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58A02CD-F2ED-C094-2730-49C12A8E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/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E6DC10C-8C81-9429-D5F9-6EB7FC9D6D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B1E7B1-038F-0F7F-FAE5-7F4CD3179FC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060834-B189-1F42-9165-B6210D7027E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7E209A-E581-ABC3-A617-C901F28124A8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6ABAF1-5A8D-4885-E604-3DC4031F8EDA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1230"/>
            <a:ext cx="6102910" cy="339242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0E01B79-AB38-3928-E3CD-A01BAD76E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BD56E58-153D-AEE0-2645-21D4EC0DEE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16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661879-8BB2-9B44-4808-D084A3E19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/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A761252-C913-3CF7-AC34-67059E47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A3A9AD9-6503-8C71-1BB3-20AB9DBC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/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7B7F959-FCEF-9706-A9E0-63891438D12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A201636-46DA-EE86-725B-0BF079486FB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6C4DEA-53F9-0603-0348-B4F6B47DE2DD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2A50A7-615B-3BE0-58E7-198D6EED0F24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5297555"/>
            <a:ext cx="6102910" cy="78320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951085B-C05B-94B5-00F9-5ACF3BD1DA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9C46807-5F41-58D6-4A0F-B7AC1A2262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969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0" name="Text Placeholder 44">
            <a:extLst>
              <a:ext uri="{FF2B5EF4-FFF2-40B4-BE49-F238E27FC236}">
                <a16:creationId xmlns:a16="http://schemas.microsoft.com/office/drawing/2014/main" id="{79D6BCA4-7C1D-9F94-D166-58452D226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8442" y="1252728"/>
            <a:ext cx="4709160" cy="51206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920240"/>
            <a:ext cx="4709160" cy="3730752"/>
          </a:xfrm>
        </p:spPr>
        <p:txBody>
          <a:bodyPr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31141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AB2BDC9-9712-CD70-1BD7-F6B599F12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/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35E793C-6F72-DDEF-95A8-0FC3837D68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9001048-3DF1-E8E7-EF50-C8384EFFAD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36E215-7EF3-EB95-2C36-4DC9DAD83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5F1472E-B4F5-980C-C8C1-A4C71401376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E5B29A6-AF56-B063-E1FE-B98B61F8978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0C90F1-4A5A-59C9-08FA-D376ADEA425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0BE390-7705-1512-CA07-ECECC251C8C0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05E64D-460D-9EE0-04DB-902A0E07BF33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729984" cy="3392424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4498847"/>
            <a:ext cx="4288536" cy="1581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077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EA02ED6-AD03-E493-4F16-EABBDBE9A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54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2064" indent="-512064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EC7A5A9-0787-CEEE-5A05-4F00CF3E6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777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E618821D-849B-4E0C-473A-BDAB30A6BB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66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AD6-D43A-9EC6-C0E9-0DED7CC2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98" y="654828"/>
            <a:ext cx="10369296" cy="3054096"/>
          </a:xfrm>
        </p:spPr>
        <p:txBody>
          <a:bodyPr>
            <a:normAutofit/>
          </a:bodyPr>
          <a:lstStyle/>
          <a:p>
            <a:r>
              <a:rPr lang="ru-RU" sz="8000" dirty="0"/>
              <a:t>Кластеризация</a:t>
            </a:r>
            <a:endParaRPr lang="en-US" sz="8000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C9F3C-FAB7-3DF8-7E2F-BF8270339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1200" y="3698739"/>
            <a:ext cx="4080584" cy="1557430"/>
          </a:xfrm>
        </p:spPr>
        <p:txBody>
          <a:bodyPr>
            <a:noAutofit/>
          </a:bodyPr>
          <a:lstStyle/>
          <a:p>
            <a:r>
              <a:rPr lang="ru-RU" sz="1800" noProof="0" dirty="0"/>
              <a:t>Работу выполнили </a:t>
            </a:r>
          </a:p>
          <a:p>
            <a:r>
              <a:rPr lang="ru-RU" sz="1800" noProof="0" dirty="0"/>
              <a:t>студенты группы АА-22-08</a:t>
            </a:r>
          </a:p>
          <a:p>
            <a:r>
              <a:rPr lang="ru-RU" sz="1800" dirty="0" err="1"/>
              <a:t>Коргин</a:t>
            </a:r>
            <a:r>
              <a:rPr lang="ru-RU" sz="1800" dirty="0"/>
              <a:t> Артём</a:t>
            </a:r>
          </a:p>
          <a:p>
            <a:r>
              <a:rPr lang="ru-RU" sz="1800" noProof="0" dirty="0" err="1"/>
              <a:t>Сафуанов</a:t>
            </a:r>
            <a:r>
              <a:rPr lang="ru-RU" sz="1800" noProof="0" dirty="0"/>
              <a:t> Артур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73248956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4D193-370D-174A-0058-6B0E1DAA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9BE6252-BF23-FF2C-749F-600D9102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910323-31B8-C754-DE6A-A085DB6E0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81" y="116761"/>
            <a:ext cx="4982262" cy="2645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61FF84-1863-72F8-502F-0325FBDCC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599" y="2666085"/>
            <a:ext cx="5201838" cy="4051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1E56A-AEFB-ADA9-931A-E97E943D5DCA}"/>
              </a:ext>
            </a:extLst>
          </p:cNvPr>
          <p:cNvSpPr txBox="1"/>
          <p:nvPr/>
        </p:nvSpPr>
        <p:spPr>
          <a:xfrm>
            <a:off x="419879" y="485192"/>
            <a:ext cx="526246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Helvetica" pitchFamily="2" charset="0"/>
              </a:rPr>
              <a:t>Д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авайте </a:t>
            </a:r>
            <a:r>
              <a:rPr lang="ru-RU" sz="2000" dirty="0">
                <a:solidFill>
                  <a:srgbClr val="000000"/>
                </a:solidFill>
                <a:latin typeface="Helvetica" pitchFamily="2" charset="0"/>
              </a:rPr>
              <a:t>посмотрим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на еще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один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подход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Helvetica" pitchFamily="2" charset="0"/>
              </a:rPr>
              <a:t>к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проведению кластеризации: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основанный на плотности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пространственной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кластеризации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для приложений с шумами</a:t>
            </a:r>
            <a:r>
              <a:rPr lang="en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Подход </a:t>
            </a:r>
            <a:r>
              <a:rPr lang="en" sz="2000" b="1" dirty="0">
                <a:solidFill>
                  <a:srgbClr val="000000"/>
                </a:solidFill>
                <a:effectLst/>
                <a:latin typeface="Times"/>
              </a:rPr>
              <a:t>DBSCAN</a:t>
            </a:r>
            <a:r>
              <a:rPr lang="en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не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выдвигает допущений</a:t>
            </a:r>
            <a:r>
              <a:rPr lang="en-US" sz="2000" dirty="0">
                <a:solidFill>
                  <a:srgbClr val="000000"/>
                </a:solidFill>
                <a:latin typeface="Times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о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сферических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кластерах, как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делает алгоритм </a:t>
            </a:r>
            <a:r>
              <a:rPr lang="en" sz="2000" b="1" dirty="0">
                <a:solidFill>
                  <a:srgbClr val="000000"/>
                </a:solidFill>
                <a:effectLst/>
                <a:latin typeface="Times"/>
              </a:rPr>
              <a:t>K-Means</a:t>
            </a:r>
            <a:r>
              <a:rPr lang="en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и не разделяет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набор данных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на иерархии,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требующие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указываемой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вручную точки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подрезания. Из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самого названия следует, что кластеризация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на базе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плотности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назначает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метки кластеров,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основываясь на плотных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областях точек. В </a:t>
            </a:r>
            <a:r>
              <a:rPr lang="en" sz="2000" b="1" dirty="0">
                <a:solidFill>
                  <a:srgbClr val="000000"/>
                </a:solidFill>
                <a:effectLst/>
                <a:latin typeface="Times"/>
              </a:rPr>
              <a:t>DBSCAN</a:t>
            </a:r>
            <a:r>
              <a:rPr lang="en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понятие плотности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определяется как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количество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внутри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указанного радиуса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Helvetica" pitchFamily="2" charset="0"/>
              </a:rPr>
              <a:t>ɛ</a:t>
            </a:r>
            <a:r>
              <a:rPr lang="ru-RU" sz="20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07797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25238-1B83-5D5F-0B6F-F0BEB05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5B003E-2CDF-1639-CC2B-CEAE234D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07" y="1232649"/>
            <a:ext cx="7529805" cy="4616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DE26CC-D774-6C6D-1561-CE5F27D366FF}"/>
              </a:ext>
            </a:extLst>
          </p:cNvPr>
          <p:cNvSpPr txBox="1"/>
          <p:nvPr/>
        </p:nvSpPr>
        <p:spPr>
          <a:xfrm>
            <a:off x="268256" y="529755"/>
            <a:ext cx="36319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После пометки точек как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ядерных, граничных или шумовых алгоритм </a:t>
            </a:r>
            <a:r>
              <a:rPr lang="en" b="1" dirty="0">
                <a:solidFill>
                  <a:srgbClr val="000000"/>
                </a:solidFill>
                <a:effectLst/>
                <a:latin typeface="Times"/>
              </a:rPr>
              <a:t>DBSCAN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сводится к двум простым шагам: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Сформировать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отдельный кластер для каждой ядерной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или связной группы ядерных точек. (Ядерные считаются связными, если точки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расположены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не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дальше чем </a:t>
            </a:r>
            <a:r>
              <a:rPr lang="ru-RU" dirty="0" err="1">
                <a:solidFill>
                  <a:srgbClr val="000000"/>
                </a:solidFill>
                <a:effectLst/>
                <a:latin typeface="Helvetica" pitchFamily="2" charset="0"/>
              </a:rPr>
              <a:t>ɛ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Назначить каждую граничную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точку кластеру, к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которому принадлежит соответствующая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ей ядерная точка.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0F342-D808-E625-2183-14E17FC6C95C}"/>
              </a:ext>
            </a:extLst>
          </p:cNvPr>
          <p:cNvSpPr txBox="1"/>
          <p:nvPr/>
        </p:nvSpPr>
        <p:spPr>
          <a:xfrm>
            <a:off x="3776565" y="139960"/>
            <a:ext cx="79053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rgbClr val="000000"/>
                </a:solidFill>
                <a:latin typeface="Helvetica" pitchFamily="2" charset="0"/>
              </a:rPr>
              <a:t>Алгоритм </a:t>
            </a:r>
            <a:r>
              <a:rPr lang="en" sz="6600" b="1" dirty="0">
                <a:solidFill>
                  <a:srgbClr val="000000"/>
                </a:solidFill>
                <a:latin typeface="Helvetica" pitchFamily="2" charset="0"/>
              </a:rPr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157006733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938-D66D-B9FE-DF06-5A7E770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503" y="1632858"/>
            <a:ext cx="5161497" cy="1284164"/>
          </a:xfrm>
        </p:spPr>
        <p:txBody>
          <a:bodyPr/>
          <a:lstStyle/>
          <a:p>
            <a:r>
              <a:rPr lang="ru-RU" sz="5400" b="1" i="1" dirty="0"/>
              <a:t>Сеточная кластеризация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DB26CE-F420-0736-2477-6F433A223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681" y="4086808"/>
            <a:ext cx="2882046" cy="1105028"/>
          </a:xfrm>
        </p:spPr>
        <p:txBody>
          <a:bodyPr>
            <a:normAutofit/>
          </a:bodyPr>
          <a:lstStyle/>
          <a:p>
            <a:pPr algn="l" rtl="0"/>
            <a:r>
              <a:rPr lang="en" sz="5400" dirty="0"/>
              <a:t>CLIQUE</a:t>
            </a:r>
          </a:p>
        </p:txBody>
      </p:sp>
    </p:spTree>
    <p:extLst>
      <p:ext uri="{BB962C8B-B14F-4D97-AF65-F5344CB8AC3E}">
        <p14:creationId xmlns:p14="http://schemas.microsoft.com/office/powerpoint/2010/main" val="13297501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216FB-75D5-8B60-A9CB-3632750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23441-6A39-8079-D1BA-58F8BF5FF5C2}"/>
              </a:ext>
            </a:extLst>
          </p:cNvPr>
          <p:cNvSpPr txBox="1"/>
          <p:nvPr/>
        </p:nvSpPr>
        <p:spPr>
          <a:xfrm>
            <a:off x="482860" y="214233"/>
            <a:ext cx="57033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Сеточная кластеризация (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Grid-based Clustering)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метод кластеризации, который делит пространство данных на ячейки (сетку) и группирует их, основываясь на плотности точек в этих ячейках. Этот подход особенно эффективен для работы с большими объемами данных и многомерными пространствами, так как оперирует не отдельными точками, а ячейками сетки, что снижает вычислительную сложность.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0CA6BC-28A1-3AF1-28C8-A7436600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903" y="177282"/>
            <a:ext cx="4458219" cy="30593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C6AB37-B881-88B4-5684-9F9E0F1DE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70" y="2806549"/>
            <a:ext cx="5215812" cy="39254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FFEE327-883A-FFBC-FB04-926C76D8D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485" y="3145756"/>
            <a:ext cx="4777273" cy="36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321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25238-1B83-5D5F-0B6F-F0BEB05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0F342-D808-E625-2183-14E17FC6C95C}"/>
              </a:ext>
            </a:extLst>
          </p:cNvPr>
          <p:cNvSpPr txBox="1"/>
          <p:nvPr/>
        </p:nvSpPr>
        <p:spPr>
          <a:xfrm>
            <a:off x="2404966" y="261258"/>
            <a:ext cx="79053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rgbClr val="000000"/>
                </a:solidFill>
                <a:latin typeface="Helvetica" pitchFamily="2" charset="0"/>
              </a:rPr>
              <a:t>Алгоритм </a:t>
            </a:r>
            <a:r>
              <a:rPr lang="en" sz="6600" b="1" dirty="0">
                <a:solidFill>
                  <a:srgbClr val="000000"/>
                </a:solidFill>
                <a:latin typeface="Helvetica" pitchFamily="2" charset="0"/>
              </a:rPr>
              <a:t>CLIQUE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69155-B695-BE27-73DF-0E52C0E277BD}"/>
              </a:ext>
            </a:extLst>
          </p:cNvPr>
          <p:cNvSpPr txBox="1"/>
          <p:nvPr/>
        </p:nvSpPr>
        <p:spPr>
          <a:xfrm>
            <a:off x="1194319" y="1698171"/>
            <a:ext cx="102076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Шаги алгоритма сеточной кластеризации (на примере простой реализации):</a:t>
            </a:r>
            <a:b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 Создание сетки - разбиение пространства на ячейки.</a:t>
            </a:r>
            <a:b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 Подсчет точек в каждой ячейке - для каждой точки определить, в какую ячейку она попадает.</a:t>
            </a:r>
            <a:b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 Определение плотных ячеек - задать минимальный порог плотности и отметить ячейки как плотные, если они превышают порог.</a:t>
            </a:r>
          </a:p>
          <a:p>
            <a:endParaRPr lang="ru-RU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4. Объединение соседних плотных ячеек - проверить соседние ячейки (по горизонтали, вертикали, диагонали) и объединить их в кластеры.</a:t>
            </a:r>
          </a:p>
        </p:txBody>
      </p:sp>
    </p:spTree>
    <p:extLst>
      <p:ext uri="{BB962C8B-B14F-4D97-AF65-F5344CB8AC3E}">
        <p14:creationId xmlns:p14="http://schemas.microsoft.com/office/powerpoint/2010/main" val="374095167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938-D66D-B9FE-DF06-5A7E770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148" y="1726164"/>
            <a:ext cx="5161497" cy="1284164"/>
          </a:xfrm>
        </p:spPr>
        <p:txBody>
          <a:bodyPr/>
          <a:lstStyle/>
          <a:p>
            <a:r>
              <a:rPr lang="ru-RU" sz="5400" b="1" i="1" dirty="0"/>
              <a:t>Спектральная кластеризация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9E1460A3-2956-85C8-CC4B-4335ABEC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8" y="3346579"/>
            <a:ext cx="5085183" cy="25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4318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216FB-75D5-8B60-A9CB-3632750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1A447-0ED2-8D5A-1F6D-6932AF4179EA}"/>
              </a:ext>
            </a:extLst>
          </p:cNvPr>
          <p:cNvSpPr txBox="1"/>
          <p:nvPr/>
        </p:nvSpPr>
        <p:spPr>
          <a:xfrm>
            <a:off x="240263" y="220643"/>
            <a:ext cx="4313075" cy="5349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Спектральная кластеризация</a:t>
            </a:r>
            <a:r>
              <a:rPr lang="ru-RU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— это метод, основанный на спектральном анализе графов, который позволяет находить кластеры произвольной формы. В отличие от </a:t>
            </a:r>
            <a:r>
              <a:rPr lang="en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</a:t>
            </a:r>
            <a:r>
              <a:rPr lang="en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или </a:t>
            </a:r>
            <a:r>
              <a:rPr lang="en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DBSCAN</a:t>
            </a:r>
            <a:r>
              <a:rPr lang="en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он работает с </a:t>
            </a:r>
            <a:r>
              <a:rPr lang="ru-RU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матрицей схожести</a:t>
            </a:r>
            <a:r>
              <a:rPr lang="ru-RU" sz="2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данных, преобразуя задачу кластеризации в задачу разделения графа на подграфы.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F34B87-D38C-C9F3-D421-06429EA0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67" y="93305"/>
            <a:ext cx="5561045" cy="24632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5DB879-8505-7781-0D9E-DDA13C3C9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564" y="2462669"/>
            <a:ext cx="5547342" cy="43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615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25238-1B83-5D5F-0B6F-F0BEB05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0F342-D808-E625-2183-14E17FC6C95C}"/>
              </a:ext>
            </a:extLst>
          </p:cNvPr>
          <p:cNvSpPr txBox="1"/>
          <p:nvPr/>
        </p:nvSpPr>
        <p:spPr>
          <a:xfrm>
            <a:off x="130629" y="149289"/>
            <a:ext cx="119494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rgbClr val="000000"/>
                </a:solidFill>
                <a:latin typeface="Helvetica" pitchFamily="2" charset="0"/>
              </a:rPr>
              <a:t>Алгоритм </a:t>
            </a:r>
            <a:r>
              <a:rPr lang="en" sz="6600" b="1" dirty="0" err="1">
                <a:solidFill>
                  <a:srgbClr val="000000"/>
                </a:solidFill>
                <a:latin typeface="Helvetica" pitchFamily="2" charset="0"/>
              </a:rPr>
              <a:t>SpectralClustering</a:t>
            </a:r>
            <a:endParaRPr lang="en" sz="6600" b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" sz="6600" b="1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FAD24-00F6-1709-9A93-A751265D14B7}"/>
              </a:ext>
            </a:extLst>
          </p:cNvPr>
          <p:cNvSpPr txBox="1"/>
          <p:nvPr/>
        </p:nvSpPr>
        <p:spPr>
          <a:xfrm>
            <a:off x="699796" y="1548881"/>
            <a:ext cx="1074886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1. Построение матрицы схожести между точками, используя различные метрики схожести</a:t>
            </a:r>
            <a:br>
              <a:rPr lang="ru-RU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sz="2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 Построение матрицы Лапласа - используется для нормализации графа</a:t>
            </a:r>
          </a:p>
          <a:p>
            <a:endParaRPr lang="ru-RU" sz="2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 Вычисление собственных векторов - находятся первые </a:t>
            </a:r>
            <a:r>
              <a:rPr lang="en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</a:t>
            </a:r>
            <a:r>
              <a:rPr lang="ru-RU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собственных векторов матрицы Лапласа (где </a:t>
            </a:r>
            <a:r>
              <a:rPr lang="en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 — </a:t>
            </a:r>
            <a:r>
              <a:rPr lang="ru-RU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число кластеров). Эти векторы задают новое пространство, где кластеры лучше разделены.</a:t>
            </a:r>
            <a:br>
              <a:rPr lang="ru-RU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sz="2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4. Кластеризация в новом пространстве - собственные векторы объединяются в матрицу, и к ним применяется </a:t>
            </a:r>
            <a:r>
              <a:rPr lang="en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 </a:t>
            </a:r>
            <a:r>
              <a:rPr lang="ru-RU" sz="2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для финальной кластеризации.</a:t>
            </a:r>
          </a:p>
        </p:txBody>
      </p:sp>
    </p:spTree>
    <p:extLst>
      <p:ext uri="{BB962C8B-B14F-4D97-AF65-F5344CB8AC3E}">
        <p14:creationId xmlns:p14="http://schemas.microsoft.com/office/powerpoint/2010/main" val="106509804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923B4-7DEB-DEF4-8DFC-7BB91B11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65" y="3069092"/>
            <a:ext cx="6163466" cy="2596745"/>
          </a:xfrm>
        </p:spPr>
        <p:txBody>
          <a:bodyPr/>
          <a:lstStyle/>
          <a:p>
            <a:r>
              <a:rPr lang="ru-RU" dirty="0"/>
              <a:t>Основные этапы кластерного анализа</a:t>
            </a:r>
            <a:endParaRPr lang="en-US" noProof="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8750F5E-2756-2CFE-8AD5-7C06886DF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B4B245D-CCAE-6B39-A3F6-7D1FE2FEE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4" r="14161"/>
          <a:stretch/>
        </p:blipFill>
        <p:spPr bwMode="auto">
          <a:xfrm>
            <a:off x="6509801" y="1592630"/>
            <a:ext cx="4777465" cy="34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293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90627-774B-ABBB-DB59-FCA01F2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661" y="298579"/>
            <a:ext cx="7809722" cy="960120"/>
          </a:xfrm>
        </p:spPr>
        <p:txBody>
          <a:bodyPr/>
          <a:lstStyle/>
          <a:p>
            <a:r>
              <a:rPr lang="ru-RU" sz="6600" dirty="0"/>
              <a:t>Подготовка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61F3B0-2593-9D2B-09A8-3381E930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522B35-55F7-2CA0-C551-4FF1DC0C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2" y="1526851"/>
            <a:ext cx="5428103" cy="39128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A7A915-CD50-EC68-3D8C-7B961FDD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09" y="1520889"/>
            <a:ext cx="5193159" cy="39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3497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AA7CE2-A5EF-7FC6-52F2-9247EEB3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187" y="1291958"/>
            <a:ext cx="5278644" cy="4226593"/>
          </a:xfrm>
        </p:spPr>
        <p:txBody>
          <a:bodyPr>
            <a:normAutofit/>
          </a:bodyPr>
          <a:lstStyle/>
          <a:p>
            <a:r>
              <a:rPr lang="ru-RU" sz="6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</a:t>
            </a:r>
            <a:endParaRPr lang="en-US" sz="1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13B62-3BDE-376D-E230-868DEE817A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2813" y="1109079"/>
            <a:ext cx="5397910" cy="48909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effectLst/>
                <a:latin typeface="Helvetica" pitchFamily="2" charset="0"/>
              </a:rPr>
              <a:t>- её целью является найти в данных естественное группирование, при котором элементы в одном кластере будут больше похожими друг на друга, чем на элементы из других кластеров. 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effectLst/>
                <a:latin typeface="Helvetica" pitchFamily="2" charset="0"/>
              </a:rPr>
              <a:t>Данный прием относится к обучению без учителя, позволяющий обнаруживать скрытые структуры в данных, где правильный ответ заранее не известен.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A3BFA-13D7-7E37-B206-CCDCC1A2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80344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7876A-9C51-9407-58E0-28696ECF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736"/>
            <a:ext cx="4700016" cy="4407408"/>
          </a:xfrm>
        </p:spPr>
        <p:txBody>
          <a:bodyPr>
            <a:normAutofit/>
          </a:bodyPr>
          <a:lstStyle/>
          <a:p>
            <a:r>
              <a:rPr lang="ru-RU" sz="5400" dirty="0"/>
              <a:t>Выбор меры близости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23520-DF65-8F8D-64ED-AAC6474D3A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227" y="261258"/>
            <a:ext cx="5582693" cy="6363477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Выбор меры близости (или метрики расстояния) в методах кластеризации определяет, как вычисляется "похожесть" или "различие" между объектами данных. Это критически важный шаг, так как от него зависит форма и качество кластеров. Разные метрики подходят для разных типов данных и задач.</a:t>
            </a:r>
          </a:p>
          <a:p>
            <a:endParaRPr lang="ru-RU" sz="20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</a:t>
            </a:r>
            <a:r>
              <a:rPr lang="en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 умолчанию использует евклидово расстояние. В реализации </a:t>
            </a:r>
            <a:r>
              <a:rPr lang="en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scikit-learn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метрика жестко задана и не может быть изменена (алгоритм основан на минимизации </a:t>
            </a:r>
            <a:r>
              <a:rPr lang="ru-RU" sz="20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внутрикластерной</a:t>
            </a:r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дисперсии).</a:t>
            </a:r>
            <a:endParaRPr lang="ru-RU" sz="20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DBSCAN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позволяет выбирать метрику через параметр </a:t>
            </a:r>
            <a:r>
              <a:rPr lang="en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metric. </a:t>
            </a:r>
            <a:endParaRPr lang="ru-RU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ru-RU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8F4027-862F-9781-54FC-86693D2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7CB2F8-71FF-3506-E40C-70153B05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354" y="5488993"/>
            <a:ext cx="4508500" cy="50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B60FDA-019C-CE16-99F5-2CFE8CE4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91" y="6171681"/>
            <a:ext cx="4708104" cy="3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7310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90627-774B-ABBB-DB59-FCA01F2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326571"/>
            <a:ext cx="7809722" cy="960120"/>
          </a:xfrm>
        </p:spPr>
        <p:txBody>
          <a:bodyPr/>
          <a:lstStyle/>
          <a:p>
            <a:r>
              <a:rPr lang="ru-RU" sz="6600" dirty="0"/>
              <a:t>Выбор алгоритма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61F3B0-2593-9D2B-09A8-3381E930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9458AF-69F3-8E0A-588D-C517B043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328186"/>
            <a:ext cx="5537082" cy="41955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66677F-74E2-9EA2-58F3-0962B05E3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71" y="1324947"/>
            <a:ext cx="5589112" cy="41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401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7876A-9C51-9407-58E0-28696ECF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306" y="1215405"/>
            <a:ext cx="4700016" cy="4407408"/>
          </a:xfrm>
        </p:spPr>
        <p:txBody>
          <a:bodyPr>
            <a:normAutofit/>
          </a:bodyPr>
          <a:lstStyle/>
          <a:p>
            <a:r>
              <a:rPr lang="ru-RU" sz="5400" dirty="0"/>
              <a:t>Определение числа кластеров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8F4027-862F-9781-54FC-86693D23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BCF747-5FFF-0584-33C9-840231BC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29" y="1129004"/>
            <a:ext cx="6450359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6896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CD882B-ABF9-080C-3A94-50A62315110A}"/>
              </a:ext>
            </a:extLst>
          </p:cNvPr>
          <p:cNvSpPr txBox="1"/>
          <p:nvPr/>
        </p:nvSpPr>
        <p:spPr>
          <a:xfrm>
            <a:off x="3872204" y="447869"/>
            <a:ext cx="6949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кластеризации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F7B9D-A339-7F73-1CF3-6BE8908FD132}"/>
              </a:ext>
            </a:extLst>
          </p:cNvPr>
          <p:cNvSpPr txBox="1"/>
          <p:nvPr/>
        </p:nvSpPr>
        <p:spPr>
          <a:xfrm>
            <a:off x="1632857" y="2845837"/>
            <a:ext cx="102076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chemeClr val="bg1"/>
                </a:solidFill>
              </a:rPr>
              <a:t>Внутренние метрики: </a:t>
            </a:r>
            <a:r>
              <a:rPr lang="ru-RU" sz="4800" b="1" dirty="0">
                <a:solidFill>
                  <a:schemeClr val="bg1"/>
                </a:solidFill>
              </a:rPr>
              <a:t>Индекс силуэта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chemeClr val="bg1"/>
                </a:solidFill>
              </a:rPr>
              <a:t>Внешние метрики: </a:t>
            </a:r>
            <a:r>
              <a:rPr lang="en-US" sz="4800" b="1" dirty="0">
                <a:solidFill>
                  <a:schemeClr val="bg1"/>
                </a:solidFill>
              </a:rPr>
              <a:t>Adjusted Rand Index</a:t>
            </a:r>
            <a:endParaRPr lang="ru-R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0802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21690-0F36-11D2-B018-DDA3E722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436FD-6BEE-747A-B05E-90BDCB974AA9}"/>
              </a:ext>
            </a:extLst>
          </p:cNvPr>
          <p:cNvSpPr txBox="1"/>
          <p:nvPr/>
        </p:nvSpPr>
        <p:spPr>
          <a:xfrm>
            <a:off x="1369266" y="949634"/>
            <a:ext cx="101633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Чтобы вычислить коэффициент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силуэта одиночного</a:t>
            </a:r>
            <a:r>
              <a:rPr lang="ru-RU" dirty="0">
                <a:solidFill>
                  <a:srgbClr val="0F0F0F"/>
                </a:solidFill>
                <a:latin typeface="Helvetica" pitchFamily="2" charset="0"/>
              </a:rPr>
              <a:t> о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бразца в наборе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данных, мы можем выполнить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описанные</a:t>
            </a:r>
            <a:r>
              <a:rPr lang="ru-RU" dirty="0">
                <a:solidFill>
                  <a:srgbClr val="050505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ниже три шага.</a:t>
            </a:r>
          </a:p>
          <a:p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Вычислить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связность кластера </a:t>
            </a:r>
            <a:r>
              <a:rPr lang="en" i="1" dirty="0">
                <a:solidFill>
                  <a:srgbClr val="0F0F0F"/>
                </a:solidFill>
                <a:effectLst/>
                <a:latin typeface="Helvetica" pitchFamily="2" charset="0"/>
              </a:rPr>
              <a:t>a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en" i="1" dirty="0">
                <a:solidFill>
                  <a:srgbClr val="0F0F0F"/>
                </a:solidFill>
                <a:effectLst/>
                <a:latin typeface="Helvetica" pitchFamily="2" charset="0"/>
              </a:rPr>
              <a:t>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как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среднее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расстояние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между</a:t>
            </a:r>
            <a:r>
              <a:rPr lang="ru-RU" dirty="0">
                <a:solidFill>
                  <a:srgbClr val="050505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об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разцом</a:t>
            </a:r>
            <a:r>
              <a:rPr lang="ru-RU" dirty="0">
                <a:solidFill>
                  <a:srgbClr val="050505"/>
                </a:solidFill>
                <a:latin typeface="Helvetica" pitchFamily="2" charset="0"/>
              </a:rPr>
              <a:t> </a:t>
            </a:r>
            <a:r>
              <a:rPr lang="en" i="1" dirty="0">
                <a:solidFill>
                  <a:srgbClr val="0F0F0F"/>
                </a:solidFill>
                <a:effectLst/>
                <a:latin typeface="Helvetica" pitchFamily="2" charset="0"/>
              </a:rPr>
              <a:t>x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en" i="1" dirty="0">
                <a:solidFill>
                  <a:srgbClr val="0F0F0F"/>
                </a:solidFill>
                <a:effectLst/>
                <a:latin typeface="Helvetica" pitchFamily="2" charset="0"/>
              </a:rPr>
              <a:t>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и</a:t>
            </a:r>
            <a:r>
              <a:rPr lang="ru-RU" dirty="0">
                <a:solidFill>
                  <a:srgbClr val="0F0F0F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всеми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остальными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точками</a:t>
            </a:r>
            <a:r>
              <a:rPr lang="ru-RU" dirty="0">
                <a:solidFill>
                  <a:srgbClr val="050505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в</a:t>
            </a:r>
            <a:r>
              <a:rPr lang="ru-RU" dirty="0">
                <a:solidFill>
                  <a:srgbClr val="050505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том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же</a:t>
            </a:r>
            <a:r>
              <a:rPr lang="ru-RU" dirty="0">
                <a:solidFill>
                  <a:srgbClr val="0F0F0F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самом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клас</a:t>
            </a:r>
            <a:r>
              <a:rPr lang="ru-RU" dirty="0">
                <a:solidFill>
                  <a:srgbClr val="1E1E1E"/>
                </a:solidFill>
                <a:effectLst/>
                <a:latin typeface="Helvetica" pitchFamily="2" charset="0"/>
              </a:rPr>
              <a:t>те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ре.</a:t>
            </a:r>
          </a:p>
          <a:p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Вычислить отделение кластера </a:t>
            </a:r>
            <a:r>
              <a:rPr lang="en" i="1" dirty="0">
                <a:solidFill>
                  <a:srgbClr val="050505"/>
                </a:solidFill>
                <a:effectLst/>
                <a:latin typeface="Helvetica" pitchFamily="2" charset="0"/>
              </a:rPr>
              <a:t>b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en" i="1" dirty="0">
                <a:solidFill>
                  <a:srgbClr val="050505"/>
                </a:solidFill>
                <a:effectLst/>
                <a:latin typeface="Helvetica" pitchFamily="2" charset="0"/>
              </a:rPr>
              <a:t>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от следующего ближайшего кластера как</a:t>
            </a:r>
            <a:r>
              <a:rPr lang="ru-RU" dirty="0">
                <a:solidFill>
                  <a:srgbClr val="050505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среднее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расстояние между образцом </a:t>
            </a:r>
            <a:r>
              <a:rPr lang="en" dirty="0">
                <a:solidFill>
                  <a:srgbClr val="0F0F0F"/>
                </a:solidFill>
                <a:effectLst/>
                <a:latin typeface="Helvetica" pitchFamily="2" charset="0"/>
              </a:rPr>
              <a:t>x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en" dirty="0">
                <a:solidFill>
                  <a:srgbClr val="0F0F0F"/>
                </a:solidFill>
                <a:effectLst/>
                <a:latin typeface="Helvetica" pitchFamily="2" charset="0"/>
              </a:rPr>
              <a:t>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и всеми </a:t>
            </a:r>
            <a:r>
              <a:rPr lang="ru-RU" dirty="0">
                <a:solidFill>
                  <a:srgbClr val="0F0F0F"/>
                </a:solidFill>
                <a:effectLst/>
                <a:latin typeface="Helvetica" pitchFamily="2" charset="0"/>
              </a:rPr>
              <a:t>образцами в </a:t>
            </a:r>
            <a:r>
              <a:rPr lang="ru-RU" dirty="0">
                <a:solidFill>
                  <a:srgbClr val="050505"/>
                </a:solidFill>
                <a:effectLst/>
                <a:latin typeface="Helvetica" pitchFamily="2" charset="0"/>
              </a:rPr>
              <a:t>ближайшем кластере.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Вычислить силуэт </a:t>
            </a:r>
            <a:r>
              <a:rPr lang="en" dirty="0">
                <a:solidFill>
                  <a:srgbClr val="000000"/>
                </a:solidFill>
                <a:effectLst/>
                <a:latin typeface="Helvetica" pitchFamily="2" charset="0"/>
              </a:rPr>
              <a:t>s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en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как разность между связностью и отделением кластера, деленную на большее среди них значение:</a:t>
            </a:r>
          </a:p>
          <a:p>
            <a:endParaRPr lang="ru-RU" dirty="0">
              <a:solidFill>
                <a:srgbClr val="050505"/>
              </a:solidFill>
              <a:effectLst/>
              <a:latin typeface="Helvetica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2955F4-4582-4FBD-80E4-728435C0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32" y="3289559"/>
            <a:ext cx="3441700" cy="147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63C147-D2D9-07A1-B116-41ED1B6907DC}"/>
              </a:ext>
            </a:extLst>
          </p:cNvPr>
          <p:cNvSpPr txBox="1"/>
          <p:nvPr/>
        </p:nvSpPr>
        <p:spPr>
          <a:xfrm>
            <a:off x="5309119" y="3722912"/>
            <a:ext cx="6328488" cy="286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Коэффициент силуэта ограничен диапазоном от </a:t>
            </a:r>
            <a:r>
              <a:rPr lang="ru-RU" dirty="0">
                <a:solidFill>
                  <a:srgbClr val="000000"/>
                </a:solidFill>
                <a:effectLst/>
                <a:latin typeface="Times"/>
              </a:rPr>
              <a:t>-1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до </a:t>
            </a:r>
            <a:r>
              <a:rPr lang="ru-RU" dirty="0">
                <a:solidFill>
                  <a:srgbClr val="000000"/>
                </a:solidFill>
                <a:effectLst/>
                <a:latin typeface="Times"/>
              </a:rPr>
              <a:t>1.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Основываясь на предыдущем уравнении, мы можем отметить, что коэффициент силуэта равен 0 в случае равенства отделения и связности кластера </a:t>
            </a:r>
            <a:r>
              <a:rPr lang="ru-RU" dirty="0">
                <a:solidFill>
                  <a:srgbClr val="000000"/>
                </a:solidFill>
                <a:effectLst/>
                <a:latin typeface="Times"/>
              </a:rPr>
              <a:t>(</a:t>
            </a:r>
            <a:r>
              <a:rPr lang="en" dirty="0">
                <a:solidFill>
                  <a:srgbClr val="000000"/>
                </a:solidFill>
                <a:effectLst/>
                <a:latin typeface="Times"/>
              </a:rPr>
              <a:t>b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en" dirty="0">
                <a:solidFill>
                  <a:srgbClr val="000000"/>
                </a:solidFill>
                <a:effectLst/>
                <a:latin typeface="Times"/>
              </a:rPr>
              <a:t> =</a:t>
            </a:r>
            <a:r>
              <a:rPr lang="ru-RU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" i="1" dirty="0">
                <a:solidFill>
                  <a:srgbClr val="000000"/>
                </a:solidFill>
                <a:effectLst/>
                <a:latin typeface="Helvetica" pitchFamily="2" charset="0"/>
              </a:rPr>
              <a:t>a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en" i="1" dirty="0">
                <a:solidFill>
                  <a:srgbClr val="000000"/>
                </a:solidFill>
                <a:effectLst/>
                <a:latin typeface="Helvetica" pitchFamily="2" charset="0"/>
              </a:rPr>
              <a:t>).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Кроме того, мы приближаемся к идеальному коэффициенту силуэта, если </a:t>
            </a:r>
            <a:r>
              <a:rPr lang="en" i="1" dirty="0">
                <a:solidFill>
                  <a:srgbClr val="000000"/>
                </a:solidFill>
                <a:effectLst/>
                <a:latin typeface="Helvetica" pitchFamily="2" charset="0"/>
              </a:rPr>
              <a:t>b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en" i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dirty="0">
                <a:solidFill>
                  <a:srgbClr val="000000"/>
                </a:solidFill>
                <a:effectLst/>
                <a:latin typeface="Helvetica" pitchFamily="2" charset="0"/>
              </a:rPr>
              <a:t>&gt;&gt; </a:t>
            </a:r>
            <a:r>
              <a:rPr lang="en" i="1" dirty="0">
                <a:solidFill>
                  <a:srgbClr val="000000"/>
                </a:solidFill>
                <a:effectLst/>
                <a:latin typeface="Helvetica" pitchFamily="2" charset="0"/>
              </a:rPr>
              <a:t>a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en" i="1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ru-RU" i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т.к. </a:t>
            </a:r>
            <a:r>
              <a:rPr lang="en" dirty="0">
                <a:solidFill>
                  <a:srgbClr val="000000"/>
                </a:solidFill>
                <a:effectLst/>
                <a:latin typeface="Times"/>
              </a:rPr>
              <a:t>b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ru-RU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количественно определяет, насколько образец не похож на образцы из других кластеров, и </a:t>
            </a:r>
            <a:r>
              <a:rPr lang="en" i="1" dirty="0">
                <a:solidFill>
                  <a:srgbClr val="000000"/>
                </a:solidFill>
                <a:effectLst/>
                <a:latin typeface="Helvetica" pitchFamily="2" charset="0"/>
              </a:rPr>
              <a:t>a</a:t>
            </a:r>
            <a:r>
              <a:rPr lang="ru-RU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(</a:t>
            </a:r>
            <a:r>
              <a:rPr lang="en-US" i="1" baseline="30000" dirty="0" err="1">
                <a:solidFill>
                  <a:srgbClr val="0F0F0F"/>
                </a:solidFill>
                <a:effectLst/>
                <a:latin typeface="Helvetica" pitchFamily="2" charset="0"/>
              </a:rPr>
              <a:t>i</a:t>
            </a:r>
            <a:r>
              <a:rPr lang="en-US" i="1" baseline="30000" dirty="0">
                <a:solidFill>
                  <a:srgbClr val="0F0F0F"/>
                </a:solidFill>
                <a:effectLst/>
                <a:latin typeface="Helvetica" pitchFamily="2" charset="0"/>
              </a:rPr>
              <a:t>)</a:t>
            </a:r>
            <a:r>
              <a:rPr lang="ru-RU" i="1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сообщает о том, в какой степени он похож на остальные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образцы в своем кластере.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9B16D-7364-BE50-2AD8-5F2901784695}"/>
              </a:ext>
            </a:extLst>
          </p:cNvPr>
          <p:cNvSpPr txBox="1"/>
          <p:nvPr/>
        </p:nvSpPr>
        <p:spPr>
          <a:xfrm>
            <a:off x="1387928" y="118579"/>
            <a:ext cx="102286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Внутренние метрики: </a:t>
            </a:r>
            <a:r>
              <a:rPr lang="ru-RU" sz="4400" b="1" dirty="0"/>
              <a:t>Индекс силуэта</a:t>
            </a:r>
          </a:p>
        </p:txBody>
      </p:sp>
    </p:spTree>
    <p:extLst>
      <p:ext uri="{BB962C8B-B14F-4D97-AF65-F5344CB8AC3E}">
        <p14:creationId xmlns:p14="http://schemas.microsoft.com/office/powerpoint/2010/main" val="278546831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90627-774B-ABBB-DB59-FCA01F2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4" y="242596"/>
            <a:ext cx="9853126" cy="922798"/>
          </a:xfrm>
        </p:spPr>
        <p:txBody>
          <a:bodyPr/>
          <a:lstStyle/>
          <a:p>
            <a:r>
              <a:rPr lang="ru-RU" sz="5400" dirty="0"/>
              <a:t>Построение графика силуэтов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61F3B0-2593-9D2B-09A8-3381E930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C2DB45-A40F-8919-C2EF-0B7163544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15" y="1296955"/>
            <a:ext cx="5790714" cy="43294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694099-07AB-3738-F886-D5B3CB98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1325983"/>
            <a:ext cx="5508030" cy="42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222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21690-0F36-11D2-B018-DDA3E722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9B16D-7364-BE50-2AD8-5F2901784695}"/>
              </a:ext>
            </a:extLst>
          </p:cNvPr>
          <p:cNvSpPr txBox="1"/>
          <p:nvPr/>
        </p:nvSpPr>
        <p:spPr>
          <a:xfrm>
            <a:off x="1509226" y="174562"/>
            <a:ext cx="102286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Внешние метрики: </a:t>
            </a:r>
            <a:r>
              <a:rPr lang="en-US" sz="4000" b="1" dirty="0"/>
              <a:t>Adjusted Rand Index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BB3AC-1DF7-A0CD-3E64-358657B94B64}"/>
              </a:ext>
            </a:extLst>
          </p:cNvPr>
          <p:cNvSpPr txBox="1"/>
          <p:nvPr/>
        </p:nvSpPr>
        <p:spPr>
          <a:xfrm>
            <a:off x="279917" y="1446245"/>
            <a:ext cx="50945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Adjusted Rand Index (ARI)</a:t>
            </a:r>
            <a:r>
              <a:rPr lang="en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—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это метрика для оценки качества кластеризации, которая сравнивает предсказанные кластеры с истинными (эталонными) метками. Она корректирует </a:t>
            </a:r>
            <a:r>
              <a:rPr lang="en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Rand Index (</a:t>
            </a:r>
            <a:r>
              <a:rPr lang="en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Rand Index (RI)</a:t>
            </a:r>
            <a:r>
              <a:rPr lang="en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измеряет процент пар точек, которые согласуются в истинной и предсказанной кластеризации</a:t>
            </a:r>
            <a:r>
              <a:rPr lang="en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для учета случайного совпадения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кластеризаций</a:t>
            </a:r>
            <a:r>
              <a:rPr lang="ru-RU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что делает ее более интерпретируемой. </a:t>
            </a:r>
            <a:endParaRPr lang="en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5CCE8-0C50-89D5-A95B-44D71A12BB0F}"/>
              </a:ext>
            </a:extLst>
          </p:cNvPr>
          <p:cNvSpPr txBox="1"/>
          <p:nvPr/>
        </p:nvSpPr>
        <p:spPr>
          <a:xfrm>
            <a:off x="5775647" y="1754154"/>
            <a:ext cx="55112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 = 1: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Идеальное совпадение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кластеризаций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ARI = 0: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Случайное совпадение.</a:t>
            </a:r>
          </a:p>
          <a:p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ARI &lt; 0: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Хуже случайного (редко встречается на практике).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F4F35F-FB0F-5B69-D02C-1F8427C8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533" y="4497354"/>
            <a:ext cx="6759860" cy="11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265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25238-1B83-5D5F-0B6F-F0BEB05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7EA0E1-9BD7-E3F3-21C3-69AA2E93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4" y="265792"/>
            <a:ext cx="5512877" cy="38863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209E98-8B26-72B3-7229-A83AEAC14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89" y="0"/>
            <a:ext cx="4431962" cy="34336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10276C-4053-FB5C-807F-AF389B916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457" y="3368350"/>
            <a:ext cx="4506408" cy="33257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15382F-18C6-BCC1-2138-C9787E47B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15" y="4447592"/>
            <a:ext cx="5967706" cy="10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2316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923B4-7DEB-DEF4-8DFC-7BB91B11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728" y="2855167"/>
            <a:ext cx="6671386" cy="2295331"/>
          </a:xfrm>
        </p:spPr>
        <p:txBody>
          <a:bodyPr/>
          <a:lstStyle/>
          <a:p>
            <a:r>
              <a:rPr lang="ru-RU" sz="8800" noProof="0" dirty="0"/>
              <a:t>Проблемы и ограничения</a:t>
            </a:r>
            <a:endParaRPr lang="en-US" sz="8800" noProof="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8750F5E-2756-2CFE-8AD5-7C06886DF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52251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216FB-75D5-8B60-A9CB-3632750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716EF-53A6-D379-D814-189DF046E068}"/>
              </a:ext>
            </a:extLst>
          </p:cNvPr>
          <p:cNvSpPr txBox="1"/>
          <p:nvPr/>
        </p:nvSpPr>
        <p:spPr>
          <a:xfrm>
            <a:off x="419878" y="242597"/>
            <a:ext cx="1109642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Субъективность выбора числа кластеров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Выбор оптимального числа кластеров — одна из ключевых проблем в кластеризации. Несмотря на существование методов, таких как локтевой метод, силуэтный анализ или индекс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Калински-Харабаса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ни один из них не даёт однозначного ответа.</a:t>
            </a:r>
          </a:p>
          <a:p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Локтевой метод анализирует изменение суммы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внутрикластерных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расстояний при увеличении числа кластеров. «Локоть» на графике — точка, после которой добавление новых кластеров не даёт значимого улучшения. Однако определение положения этого «локтя» часто субъективно: визуально он может выглядеть как плавный изгиб, что приводит к разным интерпретациям.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Силуэтный коэффициент оценивает компактность и разделимость кластеров. Максимальное значение силуэта считается оптимальным, но на практике максимум может соответствовать слишком детализированному или, наоборот, обобщённому разбиению.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Экспертная оценка играет ключевую роль. Например, в маркетинге выбор числа кластеров может зависеть от бизнес-задач: выделение 3–5 сегментов часто удобнее для интерпретации, даже если математически оптимальным является 7 кластеров.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Таким образом, число кластеров остаётся компромиссом между математической строгостью, визуальной логикой и предметной целесообразностью.</a:t>
            </a:r>
          </a:p>
        </p:txBody>
      </p:sp>
    </p:spTree>
    <p:extLst>
      <p:ext uri="{BB962C8B-B14F-4D97-AF65-F5344CB8AC3E}">
        <p14:creationId xmlns:p14="http://schemas.microsoft.com/office/powerpoint/2010/main" val="11212722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0AB4B-75DA-96CF-696F-81CAD364F2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31978" y="165375"/>
            <a:ext cx="6801957" cy="766723"/>
          </a:xfrm>
        </p:spPr>
        <p:txBody>
          <a:bodyPr>
            <a:normAutofit fontScale="92500"/>
          </a:bodyPr>
          <a:lstStyle/>
          <a:p>
            <a:r>
              <a:rPr lang="ru-RU" sz="4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кластерного анализа:</a:t>
            </a:r>
            <a:endParaRPr lang="en-US" sz="4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A67BBF3F-6411-1AE2-F72E-DEEDA1237D1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46840" y="1368844"/>
            <a:ext cx="4876111" cy="1439249"/>
          </a:xfrm>
        </p:spPr>
        <p:txBody>
          <a:bodyPr>
            <a:normAutofit/>
          </a:bodyPr>
          <a:lstStyle/>
          <a:p>
            <a:r>
              <a:rPr lang="ru-RU" sz="2400" i="1" u="sng" dirty="0"/>
              <a:t>Иерархическая кластеризация: </a:t>
            </a:r>
            <a:r>
              <a:rPr lang="ru-RU" sz="2400" b="0" dirty="0" err="1"/>
              <a:t>Дендрограммы</a:t>
            </a:r>
            <a:endParaRPr lang="ru-RU" sz="2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9707F6-6AC2-C8B7-76D8-04AC85BD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E0F50-111A-67C7-DC6D-952D29364344}"/>
              </a:ext>
            </a:extLst>
          </p:cNvPr>
          <p:cNvSpPr txBox="1"/>
          <p:nvPr/>
        </p:nvSpPr>
        <p:spPr>
          <a:xfrm>
            <a:off x="7402215" y="1380422"/>
            <a:ext cx="3440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u="sng" dirty="0"/>
              <a:t>Разделительная кластеризация: </a:t>
            </a:r>
          </a:p>
          <a:p>
            <a:r>
              <a:rPr lang="en-US" sz="2400" dirty="0"/>
              <a:t>K-</a:t>
            </a:r>
            <a:r>
              <a:rPr lang="ru-RU" sz="2400" dirty="0"/>
              <a:t>средних (</a:t>
            </a:r>
            <a:r>
              <a:rPr lang="en-US" sz="2400" dirty="0"/>
              <a:t>k-means)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BB46F-3197-9698-F690-C9793F2D51BD}"/>
              </a:ext>
            </a:extLst>
          </p:cNvPr>
          <p:cNvSpPr txBox="1"/>
          <p:nvPr/>
        </p:nvSpPr>
        <p:spPr>
          <a:xfrm>
            <a:off x="1078108" y="3317685"/>
            <a:ext cx="4762253" cy="859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u="sng" dirty="0"/>
              <a:t>Плотностная кластеризация: </a:t>
            </a:r>
            <a:r>
              <a:rPr lang="en-US" sz="2400" dirty="0"/>
              <a:t>DBSCAN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14531-8EB8-09FA-191D-09B9022A385B}"/>
              </a:ext>
            </a:extLst>
          </p:cNvPr>
          <p:cNvSpPr txBox="1"/>
          <p:nvPr/>
        </p:nvSpPr>
        <p:spPr>
          <a:xfrm>
            <a:off x="7555599" y="3240178"/>
            <a:ext cx="3092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u="sng" dirty="0"/>
              <a:t>Сеточная кластеризация</a:t>
            </a: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76D7B236-DFB0-3C95-8F40-87F9D0C6EA6D}"/>
              </a:ext>
            </a:extLst>
          </p:cNvPr>
          <p:cNvSpPr/>
          <p:nvPr/>
        </p:nvSpPr>
        <p:spPr>
          <a:xfrm>
            <a:off x="483748" y="1392248"/>
            <a:ext cx="454250" cy="448353"/>
          </a:xfrm>
          <a:prstGeom prst="roundRect">
            <a:avLst/>
          </a:prstGeom>
          <a:solidFill>
            <a:srgbClr val="EFFE17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01E80-6A77-13F5-56D1-A60F3EE5C9BB}"/>
              </a:ext>
            </a:extLst>
          </p:cNvPr>
          <p:cNvSpPr txBox="1"/>
          <p:nvPr/>
        </p:nvSpPr>
        <p:spPr>
          <a:xfrm>
            <a:off x="4858609" y="4832021"/>
            <a:ext cx="36246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u="sng" dirty="0"/>
              <a:t>Спектральная кластеризация</a:t>
            </a: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9CFB7136-0C87-831E-3972-9A5F7054D83D}"/>
              </a:ext>
            </a:extLst>
          </p:cNvPr>
          <p:cNvSpPr/>
          <p:nvPr/>
        </p:nvSpPr>
        <p:spPr>
          <a:xfrm>
            <a:off x="547657" y="3385247"/>
            <a:ext cx="454250" cy="448353"/>
          </a:xfrm>
          <a:prstGeom prst="roundRect">
            <a:avLst/>
          </a:prstGeom>
          <a:solidFill>
            <a:srgbClr val="EFFE17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757FBF58-FDC9-21B6-FFDE-51D528F068E3}"/>
              </a:ext>
            </a:extLst>
          </p:cNvPr>
          <p:cNvSpPr/>
          <p:nvPr/>
        </p:nvSpPr>
        <p:spPr>
          <a:xfrm>
            <a:off x="6789175" y="1450257"/>
            <a:ext cx="454250" cy="448353"/>
          </a:xfrm>
          <a:prstGeom prst="roundRect">
            <a:avLst/>
          </a:prstGeom>
          <a:solidFill>
            <a:srgbClr val="EFFE17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52D8507B-B807-C5F4-9C59-495F19D4664B}"/>
              </a:ext>
            </a:extLst>
          </p:cNvPr>
          <p:cNvSpPr/>
          <p:nvPr/>
        </p:nvSpPr>
        <p:spPr>
          <a:xfrm>
            <a:off x="6871766" y="3308555"/>
            <a:ext cx="454250" cy="448353"/>
          </a:xfrm>
          <a:prstGeom prst="roundRect">
            <a:avLst/>
          </a:prstGeom>
          <a:solidFill>
            <a:srgbClr val="EFFE17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C9A47BD0-0511-0F92-7D78-E22525D875A5}"/>
              </a:ext>
            </a:extLst>
          </p:cNvPr>
          <p:cNvSpPr/>
          <p:nvPr/>
        </p:nvSpPr>
        <p:spPr>
          <a:xfrm>
            <a:off x="4264251" y="4924978"/>
            <a:ext cx="454250" cy="448353"/>
          </a:xfrm>
          <a:prstGeom prst="roundRect">
            <a:avLst/>
          </a:prstGeom>
          <a:solidFill>
            <a:srgbClr val="EFFE17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440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0E0BD2-07E9-825D-E992-BFBA2486DEF4}"/>
              </a:ext>
            </a:extLst>
          </p:cNvPr>
          <p:cNvSpPr txBox="1"/>
          <p:nvPr/>
        </p:nvSpPr>
        <p:spPr>
          <a:xfrm>
            <a:off x="167950" y="382556"/>
            <a:ext cx="1161894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Чувствительность к начальным условиям (на примере </a:t>
            </a:r>
            <a:r>
              <a:rPr lang="en" sz="2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K-means)</a:t>
            </a:r>
            <a:br>
              <a:rPr lang="en" sz="2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" sz="24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алгоритм, который сильно зависит от начального положения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центроидов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Это связано с его итеративной природой: центры кластеров обновляются на основе средних значений точек, что может приводить к попаданию в локальные минимумы.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Пример: Если начальные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центроиды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случайно попадут в плотную область одного кластера, алгоритм может объединить два естественных кластера в один или, наоборот, разделить один кластер на части.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K-means++ —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улучшенная инициализация, которая уменьшает эту проблему, выбирая начальные центры так, чтобы они находились далеко друг от друга. Однако даже это не гарантирует полной устойчивости.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Решение: Многократный запуск алгоритма с разными начальными условиями и выбор лучшего результата по критерию инерции (сумме квадратов расстояний).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Эта чувствительность делает 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менее надёжным для данных с неочевидной структурой или большим количеством шума.</a:t>
            </a:r>
          </a:p>
        </p:txBody>
      </p:sp>
    </p:spTree>
    <p:extLst>
      <p:ext uri="{BB962C8B-B14F-4D97-AF65-F5344CB8AC3E}">
        <p14:creationId xmlns:p14="http://schemas.microsoft.com/office/powerpoint/2010/main" val="71846980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84D89-FB8A-11DF-F9E9-95A76282CD08}"/>
              </a:ext>
            </a:extLst>
          </p:cNvPr>
          <p:cNvSpPr txBox="1"/>
          <p:nvPr/>
        </p:nvSpPr>
        <p:spPr>
          <a:xfrm>
            <a:off x="671804" y="233265"/>
            <a:ext cx="107115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Проблема «шума» в данных</a:t>
            </a:r>
          </a:p>
          <a:p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Шумовые точки (выбросы) могут серьёзно исказить результаты кластеризации, особенно в алгоритмах, которые предполагают, что все точки принадлежат какому-либо кластеру.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выбросы «притягивают» </a:t>
            </a:r>
            <a:r>
              <a:rPr lang="ru-RU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центроиды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смещая их положение. Например, один удалённый выброс может создать отдельный кластер, даже если он не имеет смысла.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DBSCAN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другие алгоритмы, основанные на плотности, более устойчивы. Они помечают выбросы как шум (метка -1), не включая их в кластеры. Однако настройка параметров 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eps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</a:t>
            </a:r>
            <a:r>
              <a:rPr lang="en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min_samples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критична: слишком маленький 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eps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приведёт к тому, что разреженные области будут считаться шумом, а слишком большой — к объединению разных кластеров.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Стратегии борьбы с шумом: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Предварительная обработка данных: удаление выбросов, нормализация.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Использование алгоритмов, устойчивых к шуму (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DBSCAN, HDBSCAN, OPTICS).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Анализ кластеров на устойчивость: если удаление части данных меняет результат, кластеризация ненадёжна.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Шум особенно опасен в задачах, где кластеры используются для принятия решений (например, сегментация клиентов), так как ложные кластеры могут привести к ошибочным выводам.</a:t>
            </a:r>
          </a:p>
        </p:txBody>
      </p:sp>
    </p:spTree>
    <p:extLst>
      <p:ext uri="{BB962C8B-B14F-4D97-AF65-F5344CB8AC3E}">
        <p14:creationId xmlns:p14="http://schemas.microsoft.com/office/powerpoint/2010/main" val="1540174589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C151B-904A-7088-C3C4-ED95C31FA79B}"/>
              </a:ext>
            </a:extLst>
          </p:cNvPr>
          <p:cNvSpPr txBox="1"/>
          <p:nvPr/>
        </p:nvSpPr>
        <p:spPr>
          <a:xfrm>
            <a:off x="233265" y="345231"/>
            <a:ext cx="11585511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Интерпретируемость результатов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Проблема: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Кластеры могут быть статистически корректными, но бессмысленными в реальном контексте.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Причины: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Использование нерелевантных признаков (например, группировка по случайным или шумовым данным).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Отсутствие связи с предметной областью (алгоритм выявляет математические, а не содержательные паттерны).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Переобучение на шум или артефакты данных.</a:t>
            </a:r>
          </a:p>
          <a:p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Решение:</a:t>
            </a: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Отбор признаков — фокусироваться на показателях, значимых для задачи.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Экспертная валидация — проверять, соответствуют ли кластеры реальным категориям.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Анализ характеристик — сравнивать средние значения, распределения признаков внутри кластеров.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Объяснимые алгоритмы — использовать методы, которые формируют прозрачные правила (например, иерархическая кластеризация).</a:t>
            </a:r>
          </a:p>
        </p:txBody>
      </p:sp>
    </p:spTree>
    <p:extLst>
      <p:ext uri="{BB962C8B-B14F-4D97-AF65-F5344CB8AC3E}">
        <p14:creationId xmlns:p14="http://schemas.microsoft.com/office/powerpoint/2010/main" val="187334177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25238-1B83-5D5F-0B6F-F0BEB05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D3DFB-470D-6D0D-BAA0-71440E50F167}"/>
              </a:ext>
            </a:extLst>
          </p:cNvPr>
          <p:cNvSpPr txBox="1"/>
          <p:nvPr/>
        </p:nvSpPr>
        <p:spPr>
          <a:xfrm>
            <a:off x="597160" y="531845"/>
            <a:ext cx="1056225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Заключение</a:t>
            </a:r>
          </a:p>
          <a:p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Кластерный анализ остается одним из фундаментальных инструментов в исследовании данных. Его ключевые этапы включают: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Выбор метода (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K-means, DBSCAN,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иерархическая кластеризация) в зависимости от структуры данных и целей.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Предобработку данных (нормализация, борьба с шумом), критичную для качества результатов.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Оценку кластеров с использованием метрик (</a:t>
            </a:r>
            <a:r>
              <a:rPr lang="e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Adjusted Rand Index,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силуэтный коэффициент) и экспертной интерпретации.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Кластеризация находит применение в самых разных областях: от сегментации клиентов в маркетинге до анализа геномных данных в биологии. Её ценность заключается в способности выявлять скрытые паттерны и структурировать информацию без явных меток.</a:t>
            </a:r>
          </a:p>
        </p:txBody>
      </p:sp>
    </p:spTree>
    <p:extLst>
      <p:ext uri="{BB962C8B-B14F-4D97-AF65-F5344CB8AC3E}">
        <p14:creationId xmlns:p14="http://schemas.microsoft.com/office/powerpoint/2010/main" val="2696518011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D2DB-7DE2-D0BE-C37D-0E23A805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1146539"/>
            <a:ext cx="4700016" cy="4407408"/>
          </a:xfrm>
        </p:spPr>
        <p:txBody>
          <a:bodyPr/>
          <a:lstStyle/>
          <a:p>
            <a:r>
              <a:rPr lang="ru-RU" noProof="0" dirty="0"/>
              <a:t>Спасибо за внимание!</a:t>
            </a:r>
            <a:endParaRPr lang="en-US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C06170-596B-0DB7-1E43-2ECFAB01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5" y="1651633"/>
            <a:ext cx="5131600" cy="34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62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938-D66D-B9FE-DF06-5A7E770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736" y="1622322"/>
            <a:ext cx="4937760" cy="1321456"/>
          </a:xfrm>
        </p:spPr>
        <p:txBody>
          <a:bodyPr/>
          <a:lstStyle/>
          <a:p>
            <a:r>
              <a:rPr lang="ru-RU" sz="5400" b="1" i="1" dirty="0"/>
              <a:t>Иерархическая кластеризация</a:t>
            </a:r>
            <a:endParaRPr lang="en-US" sz="5400" b="1" i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CD04-296F-07E9-6C35-BAC037C1A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131" y="4336025"/>
            <a:ext cx="5214951" cy="805398"/>
          </a:xfrm>
        </p:spPr>
        <p:txBody>
          <a:bodyPr>
            <a:normAutofit lnSpcReduction="10000"/>
          </a:bodyPr>
          <a:lstStyle/>
          <a:p>
            <a:r>
              <a:rPr lang="ru-RU" sz="5400" b="0" dirty="0" err="1"/>
              <a:t>Дендрограммы</a:t>
            </a:r>
            <a:endParaRPr lang="en-US" sz="5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443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4D193-370D-174A-0058-6B0E1DAA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9BE6252-BF23-FF2C-749F-600D9102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1C2CE-999E-54E8-48C4-42CFCC3F92A8}"/>
              </a:ext>
            </a:extLst>
          </p:cNvPr>
          <p:cNvSpPr txBox="1"/>
          <p:nvPr/>
        </p:nvSpPr>
        <p:spPr>
          <a:xfrm>
            <a:off x="214604" y="261257"/>
            <a:ext cx="5365102" cy="5710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60606"/>
                </a:solidFill>
                <a:effectLst/>
                <a:latin typeface="Helvetica" pitchFamily="2" charset="0"/>
              </a:rPr>
              <a:t>Алгоритмы иерархической кластеризации позволяют строить </a:t>
            </a:r>
            <a:r>
              <a:rPr lang="ru-RU" sz="1600" dirty="0" err="1">
                <a:solidFill>
                  <a:srgbClr val="060606"/>
                </a:solidFill>
                <a:latin typeface="Helvetica" pitchFamily="2" charset="0"/>
              </a:rPr>
              <a:t>дендрограммы</a:t>
            </a:r>
            <a:r>
              <a:rPr lang="ru-RU" sz="1600" dirty="0">
                <a:solidFill>
                  <a:srgbClr val="060606"/>
                </a:solidFill>
                <a:latin typeface="Helvetica" pitchFamily="2" charset="0"/>
              </a:rPr>
              <a:t> </a:t>
            </a:r>
            <a:r>
              <a:rPr lang="ru-RU" sz="1600" dirty="0">
                <a:solidFill>
                  <a:srgbClr val="060606"/>
                </a:solidFill>
                <a:effectLst/>
                <a:latin typeface="Helvetica" pitchFamily="2" charset="0"/>
              </a:rPr>
              <a:t>(древовидные диаграммы с визуализацией двоичной иерархической кластеризации), которые могут помочь с интерпретацией</a:t>
            </a:r>
          </a:p>
          <a:p>
            <a:r>
              <a:rPr lang="ru-RU" sz="1600" dirty="0">
                <a:solidFill>
                  <a:srgbClr val="060606"/>
                </a:solidFill>
                <a:effectLst/>
                <a:latin typeface="Helvetica" pitchFamily="2" charset="0"/>
              </a:rPr>
              <a:t>результатов за счет содержательной систематизации. Нам не нужно указывать количество кластеров заранее.</a:t>
            </a:r>
          </a:p>
          <a:p>
            <a:endParaRPr lang="ru-RU" sz="1600" dirty="0">
              <a:solidFill>
                <a:srgbClr val="060606"/>
              </a:solidFill>
              <a:effectLst/>
              <a:latin typeface="Times"/>
            </a:endParaRPr>
          </a:p>
          <a:p>
            <a:r>
              <a:rPr lang="ru-RU" sz="1600" dirty="0">
                <a:solidFill>
                  <a:srgbClr val="060606"/>
                </a:solidFill>
                <a:effectLst/>
                <a:latin typeface="Helvetica" pitchFamily="2" charset="0"/>
              </a:rPr>
              <a:t>Существуют два основных подхода к иерархической кластеризации </a:t>
            </a:r>
            <a:r>
              <a:rPr lang="ru-RU" sz="1600" b="1" dirty="0" err="1">
                <a:solidFill>
                  <a:srgbClr val="060606"/>
                </a:solidFill>
                <a:effectLst/>
                <a:latin typeface="Helvetica" pitchFamily="2" charset="0"/>
              </a:rPr>
              <a:t>агломеративный</a:t>
            </a:r>
            <a:r>
              <a:rPr lang="en" sz="1600" dirty="0">
                <a:solidFill>
                  <a:srgbClr val="060606"/>
                </a:solidFill>
                <a:effectLst/>
                <a:latin typeface="Helvetica" pitchFamily="2" charset="0"/>
              </a:rPr>
              <a:t> </a:t>
            </a:r>
            <a:r>
              <a:rPr lang="ru-RU" sz="1600" dirty="0">
                <a:solidFill>
                  <a:srgbClr val="060606"/>
                </a:solidFill>
                <a:effectLst/>
                <a:latin typeface="Helvetica" pitchFamily="2" charset="0"/>
              </a:rPr>
              <a:t>и </a:t>
            </a:r>
            <a:r>
              <a:rPr lang="ru-RU" sz="1600" b="1" dirty="0" err="1">
                <a:solidFill>
                  <a:srgbClr val="060606"/>
                </a:solidFill>
                <a:effectLst/>
                <a:latin typeface="Helvetica" pitchFamily="2" charset="0"/>
              </a:rPr>
              <a:t>дивизивный</a:t>
            </a:r>
            <a:r>
              <a:rPr lang="en" sz="1600" i="1" dirty="0">
                <a:solidFill>
                  <a:srgbClr val="151515"/>
                </a:solidFill>
                <a:effectLst/>
                <a:latin typeface="Helvetica" pitchFamily="2" charset="0"/>
              </a:rPr>
              <a:t>. </a:t>
            </a:r>
            <a:r>
              <a:rPr lang="ru-RU" sz="1600" dirty="0">
                <a:solidFill>
                  <a:srgbClr val="060606"/>
                </a:solidFill>
                <a:effectLst/>
                <a:latin typeface="Helvetica" pitchFamily="2" charset="0"/>
              </a:rPr>
              <a:t>В </a:t>
            </a:r>
            <a:r>
              <a:rPr lang="ru-RU" sz="1600" dirty="0" err="1">
                <a:solidFill>
                  <a:srgbClr val="060606"/>
                </a:solidFill>
                <a:effectLst/>
                <a:latin typeface="Helvetica" pitchFamily="2" charset="0"/>
              </a:rPr>
              <a:t>дивизивной</a:t>
            </a:r>
            <a:r>
              <a:rPr lang="ru-RU" sz="1600" dirty="0">
                <a:solidFill>
                  <a:srgbClr val="060606"/>
                </a:solidFill>
                <a:effectLst/>
                <a:latin typeface="Helvetica" pitchFamily="2" charset="0"/>
              </a:rPr>
              <a:t> иерархической кластеризации мы начинаем с одного кластера, который охватывает весь набор данных, и итеративно разделяем его на меньшие кластеры до тех пор, пока каждый кластер не станет содержать один образец. В свою очередь </a:t>
            </a:r>
            <a:r>
              <a:rPr lang="ru-RU" sz="1600" dirty="0" err="1">
                <a:solidFill>
                  <a:srgbClr val="060606"/>
                </a:solidFill>
                <a:effectLst/>
                <a:latin typeface="Helvetica" pitchFamily="2" charset="0"/>
              </a:rPr>
              <a:t>агломеративная</a:t>
            </a:r>
            <a:r>
              <a:rPr lang="ru-RU" sz="1600" dirty="0">
                <a:solidFill>
                  <a:srgbClr val="060606"/>
                </a:solidFill>
                <a:effectLst/>
                <a:latin typeface="Helvetica" pitchFamily="2" charset="0"/>
              </a:rPr>
              <a:t> иерархическая кластеризация имеет противоположный подход. Мы начинаем с того, что делаем каждый образец индивидуальным кластером и объединяем ближайшие пары кластеров до тех пор, пока не останется один кластер.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423744-93D4-FF7A-95C3-4D5397028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398" y="224454"/>
            <a:ext cx="4932954" cy="29759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0EC98A-8D7E-E7FE-2DEB-BFCBCC45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376" y="3167193"/>
            <a:ext cx="6043010" cy="333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8809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938-D66D-B9FE-DF06-5A7E770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710" y="1464906"/>
            <a:ext cx="5400014" cy="1508222"/>
          </a:xfrm>
        </p:spPr>
        <p:txBody>
          <a:bodyPr/>
          <a:lstStyle/>
          <a:p>
            <a:r>
              <a:rPr lang="ru-RU" sz="5400" b="1" i="1" dirty="0"/>
              <a:t>Разделительная кластеризация</a:t>
            </a:r>
            <a:endParaRPr lang="en-US" sz="5400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CD04-296F-07E9-6C35-BAC037C1A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6229" y="3649286"/>
            <a:ext cx="3761003" cy="1706486"/>
          </a:xfrm>
        </p:spPr>
        <p:txBody>
          <a:bodyPr>
            <a:normAutofit/>
          </a:bodyPr>
          <a:lstStyle/>
          <a:p>
            <a:r>
              <a:rPr lang="en-US" sz="5400" dirty="0"/>
              <a:t>K-</a:t>
            </a:r>
            <a:r>
              <a:rPr lang="ru-RU" sz="5400" dirty="0"/>
              <a:t>средних (</a:t>
            </a:r>
            <a:r>
              <a:rPr lang="en-US" sz="5400" dirty="0"/>
              <a:t>k-means)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5639291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216FB-75D5-8B60-A9CB-3632750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DA7667-6651-7630-DCC5-BA4CB0E3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46" y="128095"/>
            <a:ext cx="5184452" cy="27179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E08688-6017-A75C-778D-ACCD72A5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138" y="2808513"/>
            <a:ext cx="5082061" cy="4049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E1505-CE7A-E9DD-F207-AEF69D5DEAF6}"/>
              </a:ext>
            </a:extLst>
          </p:cNvPr>
          <p:cNvSpPr txBox="1"/>
          <p:nvPr/>
        </p:nvSpPr>
        <p:spPr>
          <a:xfrm>
            <a:off x="370892" y="309886"/>
            <a:ext cx="501287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Алгоритм </a:t>
            </a:r>
            <a:r>
              <a:rPr lang="en" b="1" dirty="0">
                <a:solidFill>
                  <a:srgbClr val="000000"/>
                </a:solidFill>
                <a:effectLst/>
                <a:latin typeface="Times"/>
              </a:rPr>
              <a:t>K-Means</a:t>
            </a:r>
            <a:r>
              <a:rPr lang="en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относится к категории кластеризации на основе прототипов.</a:t>
            </a:r>
          </a:p>
          <a:p>
            <a:b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Кластеризация на основе прототипов означает, что каждый кластер представляется прототипом, который обычно будет либо </a:t>
            </a:r>
            <a:r>
              <a:rPr lang="ru-RU" dirty="0" err="1">
                <a:solidFill>
                  <a:srgbClr val="000000"/>
                </a:solidFill>
                <a:effectLst/>
                <a:latin typeface="Helvetica" pitchFamily="2" charset="0"/>
              </a:rPr>
              <a:t>центроидом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 (средним)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подобных точек с непрерывными признаками, либо </a:t>
            </a:r>
            <a:r>
              <a:rPr lang="ru-RU" dirty="0" err="1">
                <a:solidFill>
                  <a:srgbClr val="000000"/>
                </a:solidFill>
                <a:effectLst/>
                <a:latin typeface="Helvetica" pitchFamily="2" charset="0"/>
              </a:rPr>
              <a:t>медоидом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 (наиболее репрезентативной точкой или точкой, сводящей к минимуму расстояние до всех остальных точек, которые принадлежат индивидуальному кластеру) в случае категориальных признаков. Наряду с тем, что алгоритм </a:t>
            </a:r>
            <a:r>
              <a:rPr lang="en" b="1" dirty="0">
                <a:solidFill>
                  <a:srgbClr val="000000"/>
                </a:solidFill>
                <a:effectLst/>
                <a:latin typeface="Times"/>
              </a:rPr>
              <a:t>K-Means</a:t>
            </a:r>
            <a:r>
              <a:rPr lang="ru-RU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очень хорош в идентификации кластеров со сферической формой, одним из его недостатков является необходимость заранее указывать количество</a:t>
            </a:r>
            <a:r>
              <a:rPr lang="ru-RU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кластеров </a:t>
            </a:r>
            <a:r>
              <a:rPr lang="en" i="1" dirty="0">
                <a:solidFill>
                  <a:srgbClr val="000000"/>
                </a:solidFill>
                <a:effectLst/>
                <a:latin typeface="Helvetica" pitchFamily="2" charset="0"/>
              </a:rPr>
              <a:t>k.</a:t>
            </a:r>
            <a:endParaRPr lang="e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8549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25238-1B83-5D5F-0B6F-F0BEB05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B3AF7-64D8-2209-4644-3903276A59CC}"/>
              </a:ext>
            </a:extLst>
          </p:cNvPr>
          <p:cNvSpPr txBox="1"/>
          <p:nvPr/>
        </p:nvSpPr>
        <p:spPr>
          <a:xfrm>
            <a:off x="2385638" y="149838"/>
            <a:ext cx="77753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rgbClr val="000000"/>
                </a:solidFill>
                <a:effectLst/>
                <a:latin typeface="Helvetica" pitchFamily="2" charset="0"/>
              </a:rPr>
              <a:t>Алгоритм </a:t>
            </a:r>
            <a:r>
              <a:rPr lang="en" sz="6600" b="1" dirty="0">
                <a:solidFill>
                  <a:srgbClr val="000000"/>
                </a:solidFill>
                <a:effectLst/>
                <a:latin typeface="Times"/>
              </a:rPr>
              <a:t>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727A8-2D42-E9BB-F228-2CE4C1E78051}"/>
              </a:ext>
            </a:extLst>
          </p:cNvPr>
          <p:cNvSpPr txBox="1"/>
          <p:nvPr/>
        </p:nvSpPr>
        <p:spPr>
          <a:xfrm>
            <a:off x="877077" y="1194316"/>
            <a:ext cx="106368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Случайным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образом выбрать </a:t>
            </a:r>
            <a:r>
              <a:rPr lang="en" sz="2400" i="1" dirty="0">
                <a:solidFill>
                  <a:srgbClr val="000000"/>
                </a:solidFill>
                <a:effectLst/>
                <a:latin typeface="Times"/>
              </a:rPr>
              <a:t>k </a:t>
            </a:r>
            <a:r>
              <a:rPr lang="ru-RU" sz="2400" dirty="0" err="1">
                <a:solidFill>
                  <a:srgbClr val="000000"/>
                </a:solidFill>
                <a:effectLst/>
                <a:latin typeface="Helvetica" pitchFamily="2" charset="0"/>
              </a:rPr>
              <a:t>центроидов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образцов в качестве начальных центров кластеров.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Назначить каждый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образец ближайшему </a:t>
            </a:r>
            <a:r>
              <a:rPr lang="ru-RU" sz="2400" dirty="0" err="1">
                <a:solidFill>
                  <a:srgbClr val="000000"/>
                </a:solidFill>
                <a:effectLst/>
                <a:latin typeface="Helvetica" pitchFamily="2" charset="0"/>
              </a:rPr>
              <a:t>центроиду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µ</a:t>
            </a:r>
            <a:r>
              <a:rPr lang="ru-RU" sz="2400" baseline="30000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effectLst/>
                <a:latin typeface="Helvetica" pitchFamily="2" charset="0"/>
              </a:rPr>
              <a:t>j</a:t>
            </a:r>
            <a:r>
              <a:rPr lang="ru-RU" sz="2400" baseline="3000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sz="2400" dirty="0">
                <a:solidFill>
                  <a:srgbClr val="000000"/>
                </a:solidFill>
                <a:effectLst/>
                <a:latin typeface="Helvetica" pitchFamily="2" charset="0"/>
              </a:rPr>
              <a:t>j ∈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 { </a:t>
            </a:r>
            <a:r>
              <a:rPr lang="en" sz="2400" dirty="0">
                <a:solidFill>
                  <a:srgbClr val="000000"/>
                </a:solidFill>
                <a:effectLst/>
                <a:latin typeface="Times"/>
              </a:rPr>
              <a:t>l, ... , k}.</a:t>
            </a:r>
            <a:endParaRPr lang="en" sz="2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Переместить каждый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Helvetica" pitchFamily="2" charset="0"/>
              </a:rPr>
              <a:t>центроид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 в центр образцов, которые ему были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назначены.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Повторять шаги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Times"/>
              </a:rPr>
              <a:t>2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effectLst/>
                <a:latin typeface="Times"/>
              </a:rPr>
              <a:t>3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до</a:t>
            </a:r>
            <a:r>
              <a:rPr lang="ru-RU" sz="2400" dirty="0">
                <a:solidFill>
                  <a:srgbClr val="000000"/>
                </a:solidFill>
                <a:latin typeface="Times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тех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пор, пока назначения кластеров не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перестанут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изменяться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или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не будет достигнуто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максимальное количество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из</a:t>
            </a:r>
            <a:r>
              <a:rPr lang="ru-RU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Helvetica" pitchFamily="2" charset="0"/>
              </a:rPr>
              <a:t>итераций.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EA951A-B6CC-9180-9613-3612C4D38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9" y="4426468"/>
            <a:ext cx="5158403" cy="11328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5024C9-660B-86CC-157B-AB22C1F1F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057" y="4334128"/>
            <a:ext cx="4365301" cy="13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533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938-D66D-B9FE-DF06-5A7E770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503" y="1632858"/>
            <a:ext cx="5161497" cy="1284164"/>
          </a:xfrm>
        </p:spPr>
        <p:txBody>
          <a:bodyPr/>
          <a:lstStyle/>
          <a:p>
            <a:r>
              <a:rPr lang="ru-RU" sz="5400" b="1" i="1" dirty="0"/>
              <a:t>Плотностная кластеризация</a:t>
            </a:r>
            <a:endParaRPr lang="en-US" sz="5400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CD04-296F-07E9-6C35-BAC037C1A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681" y="4086808"/>
            <a:ext cx="2882046" cy="1105028"/>
          </a:xfrm>
        </p:spPr>
        <p:txBody>
          <a:bodyPr>
            <a:normAutofit/>
          </a:bodyPr>
          <a:lstStyle/>
          <a:p>
            <a:r>
              <a:rPr lang="en-US" sz="5400" dirty="0"/>
              <a:t>DBSCAN</a:t>
            </a:r>
            <a:endParaRPr lang="en-US" sz="5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842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55923798_win32_SD_v4" id="{3D8FC83D-704E-40C5-860A-C6057A0723C2}" vid="{E41FF0D7-A26A-4343-8E7E-06E05981B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1D3FD1E-E7C9-4C78-8858-57AD8631A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1997</Words>
  <Application>Microsoft Macintosh PowerPoint</Application>
  <PresentationFormat>Широкоэкранный</PresentationFormat>
  <Paragraphs>181</Paragraphs>
  <Slides>34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Congenial</vt:lpstr>
      <vt:lpstr>Courier New</vt:lpstr>
      <vt:lpstr>Helvetica</vt:lpstr>
      <vt:lpstr>Helvetica Neue</vt:lpstr>
      <vt:lpstr>Times</vt:lpstr>
      <vt:lpstr>Times New Roman</vt:lpstr>
      <vt:lpstr>Custom</vt:lpstr>
      <vt:lpstr>Кластеризация</vt:lpstr>
      <vt:lpstr>Кластеризация</vt:lpstr>
      <vt:lpstr>Презентация PowerPoint</vt:lpstr>
      <vt:lpstr>Иерархическая кластеризация</vt:lpstr>
      <vt:lpstr>Презентация PowerPoint</vt:lpstr>
      <vt:lpstr>Разделительная кластеризация</vt:lpstr>
      <vt:lpstr>Презентация PowerPoint</vt:lpstr>
      <vt:lpstr>Презентация PowerPoint</vt:lpstr>
      <vt:lpstr>Плотностная кластеризация</vt:lpstr>
      <vt:lpstr>Презентация PowerPoint</vt:lpstr>
      <vt:lpstr>Презентация PowerPoint</vt:lpstr>
      <vt:lpstr>Сеточная кластеризация</vt:lpstr>
      <vt:lpstr>Презентация PowerPoint</vt:lpstr>
      <vt:lpstr>Презентация PowerPoint</vt:lpstr>
      <vt:lpstr>Спектральная кластеризация</vt:lpstr>
      <vt:lpstr>Презентация PowerPoint</vt:lpstr>
      <vt:lpstr>Презентация PowerPoint</vt:lpstr>
      <vt:lpstr>Основные этапы кластерного анализа</vt:lpstr>
      <vt:lpstr>Подготовка данных</vt:lpstr>
      <vt:lpstr>Выбор меры близости</vt:lpstr>
      <vt:lpstr>Выбор алгоритма</vt:lpstr>
      <vt:lpstr>Определение числа кластеров</vt:lpstr>
      <vt:lpstr>Презентация PowerPoint</vt:lpstr>
      <vt:lpstr>Презентация PowerPoint</vt:lpstr>
      <vt:lpstr>Построение графика силуэтов</vt:lpstr>
      <vt:lpstr>Презентация PowerPoint</vt:lpstr>
      <vt:lpstr>Презентация PowerPoint</vt:lpstr>
      <vt:lpstr>Проблемы и ограничения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PCA– метод главных компонентов</dc:title>
  <cp:lastModifiedBy>Артем Коргин</cp:lastModifiedBy>
  <cp:revision>35</cp:revision>
  <dcterms:created xsi:type="dcterms:W3CDTF">2023-08-29T05:38:16Z</dcterms:created>
  <dcterms:modified xsi:type="dcterms:W3CDTF">2025-04-08T22:28:59Z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