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Proxima Nova"/>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3178b21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3178b21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3178b21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3178b21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3178b21e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3178b21e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3178b21e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3178b21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2c385a31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2c385a31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2c385a317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2c385a31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3178b21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3178b21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2c385a317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2c385a31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2c385a31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2c385a31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3178b21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3178b21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178b21e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3178b21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3178b21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3178b21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TUTORKEY: AN ONLINE TUTOR FINDER APP</a:t>
            </a:r>
            <a:endParaRPr/>
          </a:p>
        </p:txBody>
      </p:sp>
      <p:sp>
        <p:nvSpPr>
          <p:cNvPr id="87" name="Google Shape;87;p13"/>
          <p:cNvSpPr txBox="1"/>
          <p:nvPr>
            <p:ph idx="1" type="subTitle"/>
          </p:nvPr>
        </p:nvSpPr>
        <p:spPr>
          <a:xfrm>
            <a:off x="729625" y="3172900"/>
            <a:ext cx="7688100" cy="17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By, SAFWA NIZAMUDEEN				Guide: Prof.SHEERA SHAMSU</a:t>
            </a:r>
            <a:endParaRPr sz="1800"/>
          </a:p>
          <a:p>
            <a:pPr indent="0" lvl="0" marL="0" rtl="0" algn="l">
              <a:spcBef>
                <a:spcPts val="0"/>
              </a:spcBef>
              <a:spcAft>
                <a:spcPts val="0"/>
              </a:spcAft>
              <a:buNone/>
            </a:pPr>
            <a:r>
              <a:rPr lang="en-GB" sz="1800"/>
              <a:t>Roll No: MCA23-153</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152400" y="152400"/>
            <a:ext cx="2909350" cy="4838700"/>
          </a:xfrm>
          <a:prstGeom prst="rect">
            <a:avLst/>
          </a:prstGeom>
          <a:noFill/>
          <a:ln>
            <a:noFill/>
          </a:ln>
        </p:spPr>
      </p:pic>
      <p:pic>
        <p:nvPicPr>
          <p:cNvPr id="144" name="Google Shape;144;p22"/>
          <p:cNvPicPr preferRelativeResize="0"/>
          <p:nvPr/>
        </p:nvPicPr>
        <p:blipFill>
          <a:blip r:embed="rId4">
            <a:alphaModFix/>
          </a:blip>
          <a:stretch>
            <a:fillRect/>
          </a:stretch>
        </p:blipFill>
        <p:spPr>
          <a:xfrm>
            <a:off x="3214150" y="152400"/>
            <a:ext cx="2602600" cy="4838700"/>
          </a:xfrm>
          <a:prstGeom prst="rect">
            <a:avLst/>
          </a:prstGeom>
          <a:noFill/>
          <a:ln>
            <a:noFill/>
          </a:ln>
        </p:spPr>
      </p:pic>
      <p:pic>
        <p:nvPicPr>
          <p:cNvPr id="145" name="Google Shape;145;p22"/>
          <p:cNvPicPr preferRelativeResize="0"/>
          <p:nvPr/>
        </p:nvPicPr>
        <p:blipFill>
          <a:blip r:embed="rId5">
            <a:alphaModFix/>
          </a:blip>
          <a:stretch>
            <a:fillRect/>
          </a:stretch>
        </p:blipFill>
        <p:spPr>
          <a:xfrm>
            <a:off x="5969150" y="152400"/>
            <a:ext cx="3022450" cy="475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152400" y="152400"/>
            <a:ext cx="2959899" cy="4838701"/>
          </a:xfrm>
          <a:prstGeom prst="rect">
            <a:avLst/>
          </a:prstGeom>
          <a:noFill/>
          <a:ln>
            <a:noFill/>
          </a:ln>
        </p:spPr>
      </p:pic>
      <p:pic>
        <p:nvPicPr>
          <p:cNvPr id="151" name="Google Shape;151;p23"/>
          <p:cNvPicPr preferRelativeResize="0"/>
          <p:nvPr/>
        </p:nvPicPr>
        <p:blipFill>
          <a:blip r:embed="rId4">
            <a:alphaModFix/>
          </a:blip>
          <a:stretch>
            <a:fillRect/>
          </a:stretch>
        </p:blipFill>
        <p:spPr>
          <a:xfrm>
            <a:off x="3176225" y="269280"/>
            <a:ext cx="2959900" cy="4780019"/>
          </a:xfrm>
          <a:prstGeom prst="rect">
            <a:avLst/>
          </a:prstGeom>
          <a:noFill/>
          <a:ln>
            <a:noFill/>
          </a:ln>
        </p:spPr>
      </p:pic>
      <p:pic>
        <p:nvPicPr>
          <p:cNvPr id="152" name="Google Shape;152;p23"/>
          <p:cNvPicPr preferRelativeResize="0"/>
          <p:nvPr/>
        </p:nvPicPr>
        <p:blipFill>
          <a:blip r:embed="rId5">
            <a:alphaModFix/>
          </a:blip>
          <a:stretch>
            <a:fillRect/>
          </a:stretch>
        </p:blipFill>
        <p:spPr>
          <a:xfrm>
            <a:off x="6288525" y="152400"/>
            <a:ext cx="2703075" cy="478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Enhancement</a:t>
            </a:r>
            <a:endParaRPr/>
          </a:p>
        </p:txBody>
      </p:sp>
      <p:sp>
        <p:nvSpPr>
          <p:cNvPr id="158" name="Google Shape;158;p24"/>
          <p:cNvSpPr txBox="1"/>
          <p:nvPr>
            <p:ph idx="1" type="body"/>
          </p:nvPr>
        </p:nvSpPr>
        <p:spPr>
          <a:xfrm>
            <a:off x="729450" y="1927800"/>
            <a:ext cx="7688700" cy="3033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GB" sz="1600">
                <a:solidFill>
                  <a:schemeClr val="dk2"/>
                </a:solidFill>
              </a:rPr>
              <a:t>Integrate secure payment gateways (e.g., Stripe, PayPal) for managing payments directly within the app, streamlining the process for users.</a:t>
            </a:r>
            <a:endParaRPr sz="1600">
              <a:solidFill>
                <a:schemeClr val="dk2"/>
              </a:solidFill>
            </a:endParaRPr>
          </a:p>
          <a:p>
            <a:pPr indent="-330200" lvl="0" marL="457200" rtl="0" algn="l">
              <a:spcBef>
                <a:spcPts val="0"/>
              </a:spcBef>
              <a:spcAft>
                <a:spcPts val="0"/>
              </a:spcAft>
              <a:buClr>
                <a:schemeClr val="dk2"/>
              </a:buClr>
              <a:buSzPts val="1600"/>
              <a:buChar char="●"/>
            </a:pPr>
            <a:r>
              <a:rPr lang="en-GB" sz="1600">
                <a:solidFill>
                  <a:schemeClr val="dk2"/>
                </a:solidFill>
              </a:rPr>
              <a:t>Introduce ratings and reviews to help learners make informed choices based on tutor performance and feedback from previous students.</a:t>
            </a:r>
            <a:endParaRPr sz="1600">
              <a:solidFill>
                <a:schemeClr val="dk2"/>
              </a:solidFill>
            </a:endParaRPr>
          </a:p>
          <a:p>
            <a:pPr indent="-330200" lvl="0" marL="457200" rtl="0" algn="l">
              <a:spcBef>
                <a:spcPts val="0"/>
              </a:spcBef>
              <a:spcAft>
                <a:spcPts val="0"/>
              </a:spcAft>
              <a:buClr>
                <a:schemeClr val="dk2"/>
              </a:buClr>
              <a:buSzPts val="1600"/>
              <a:buChar char="●"/>
            </a:pPr>
            <a:r>
              <a:rPr lang="en-GB" sz="1600">
                <a:solidFill>
                  <a:schemeClr val="dk2"/>
                </a:solidFill>
              </a:rPr>
              <a:t>Add in-app video calling for virtual tutoring sessions, improving convenience for both learners and tutors.</a:t>
            </a:r>
            <a:endParaRPr sz="1600">
              <a:solidFill>
                <a:schemeClr val="dk2"/>
              </a:solidFill>
            </a:endParaRPr>
          </a:p>
          <a:p>
            <a:pPr indent="-330200" lvl="0" marL="457200" rtl="0" algn="l">
              <a:spcBef>
                <a:spcPts val="0"/>
              </a:spcBef>
              <a:spcAft>
                <a:spcPts val="0"/>
              </a:spcAft>
              <a:buClr>
                <a:schemeClr val="dk2"/>
              </a:buClr>
              <a:buSzPts val="1600"/>
              <a:buChar char="●"/>
            </a:pPr>
            <a:r>
              <a:rPr lang="en-GB" sz="1600">
                <a:solidFill>
                  <a:schemeClr val="dk2"/>
                </a:solidFill>
              </a:rPr>
              <a:t>Add GPS or location services to match learners with nearby tutors for in-person sessions if desired.</a:t>
            </a:r>
            <a:endParaRPr sz="1600">
              <a:solidFill>
                <a:schemeClr val="dk2"/>
              </a:solidFill>
            </a:endParaRPr>
          </a:p>
          <a:p>
            <a:pPr indent="0" lvl="0" marL="0" rtl="0" algn="l">
              <a:spcBef>
                <a:spcPts val="1200"/>
              </a:spcBef>
              <a:spcAft>
                <a:spcPts val="1200"/>
              </a:spcAft>
              <a:buNone/>
            </a:pPr>
            <a:r>
              <a:t/>
            </a:r>
            <a:endParaRPr sz="1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lang="en-GB" sz="1500">
                <a:solidFill>
                  <a:schemeClr val="dk2"/>
                </a:solidFill>
              </a:rPr>
              <a:t>Alexandria M. Gonzales, Kristine Ane O. Beringuela, Danice Ann S. Rudio, Jan Andrei S. Cantalejo, Reycel I. Bautista, Cris Norman P. Olipas  ,and  Andrew Caezar A. Villegas , ”Project Learn: The Development and Assessment of a Cross-Platform Tutor Finder “ , College of Information and Communications Technology, Nueva Ecija University of Science and Technology, Philippines,2023</a:t>
            </a:r>
            <a:endParaRPr sz="15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93" name="Google Shape;93;p14"/>
          <p:cNvSpPr txBox="1"/>
          <p:nvPr>
            <p:ph idx="1" type="body"/>
          </p:nvPr>
        </p:nvSpPr>
        <p:spPr>
          <a:xfrm>
            <a:off x="729450" y="2078875"/>
            <a:ext cx="7688700" cy="2730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sz="2718">
                <a:solidFill>
                  <a:schemeClr val="dk2"/>
                </a:solidFill>
                <a:latin typeface="Arial"/>
                <a:ea typeface="Arial"/>
                <a:cs typeface="Arial"/>
                <a:sym typeface="Arial"/>
              </a:rPr>
              <a:t>TutorKey</a:t>
            </a:r>
            <a:r>
              <a:rPr lang="en-GB" sz="2718">
                <a:solidFill>
                  <a:schemeClr val="dk2"/>
                </a:solidFill>
                <a:latin typeface="Arial"/>
                <a:ea typeface="Arial"/>
                <a:cs typeface="Arial"/>
                <a:sym typeface="Arial"/>
              </a:rPr>
              <a:t> is a digital platform designed to bridge the gap between learners and private tutors, facilitating an efficient tutoring experience. The application aims to empower students by providing them access to qualified tutors across various subjects, promoting academic growth and enhancing lifelong learning opportunities.</a:t>
            </a:r>
            <a:endParaRPr sz="2718">
              <a:solidFill>
                <a:schemeClr val="dk2"/>
              </a:solidFill>
              <a:latin typeface="Arial"/>
              <a:ea typeface="Arial"/>
              <a:cs typeface="Arial"/>
              <a:sym typeface="Arial"/>
            </a:endParaRPr>
          </a:p>
          <a:p>
            <a:pPr indent="0" lvl="0" marL="0" rtl="0" algn="l">
              <a:spcBef>
                <a:spcPts val="1200"/>
              </a:spcBef>
              <a:spcAft>
                <a:spcPts val="0"/>
              </a:spcAft>
              <a:buNone/>
            </a:pPr>
            <a:r>
              <a:t/>
            </a:r>
            <a:endParaRPr sz="1800">
              <a:solidFill>
                <a:srgbClr val="666666"/>
              </a:solidFill>
              <a:latin typeface="Proxima Nova"/>
              <a:ea typeface="Proxima Nova"/>
              <a:cs typeface="Proxima Nova"/>
              <a:sym typeface="Proxima Nova"/>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9" name="Google Shape;99;p15"/>
          <p:cNvSpPr txBox="1"/>
          <p:nvPr>
            <p:ph idx="1" type="body"/>
          </p:nvPr>
        </p:nvSpPr>
        <p:spPr>
          <a:xfrm>
            <a:off x="729450" y="2078875"/>
            <a:ext cx="7688700" cy="2919900"/>
          </a:xfrm>
          <a:prstGeom prst="rect">
            <a:avLst/>
          </a:prstGeom>
        </p:spPr>
        <p:txBody>
          <a:bodyPr anchorCtr="0" anchor="t" bIns="91425" lIns="91425" spcFirstLastPara="1" rIns="91425" wrap="square" tIns="91425">
            <a:normAutofit fontScale="77500" lnSpcReduction="20000"/>
          </a:bodyPr>
          <a:lstStyle/>
          <a:p>
            <a:pPr indent="0" lvl="0" marL="12700" rtl="0" algn="l">
              <a:spcBef>
                <a:spcPts val="0"/>
              </a:spcBef>
              <a:spcAft>
                <a:spcPts val="0"/>
              </a:spcAft>
              <a:buNone/>
            </a:pPr>
            <a:r>
              <a:rPr lang="en-GB" sz="2164">
                <a:solidFill>
                  <a:schemeClr val="dk2"/>
                </a:solidFill>
                <a:latin typeface="Arial"/>
                <a:ea typeface="Arial"/>
                <a:cs typeface="Arial"/>
                <a:sym typeface="Arial"/>
              </a:rPr>
              <a:t>●</a:t>
            </a:r>
            <a:r>
              <a:rPr lang="en-GB" sz="2364">
                <a:solidFill>
                  <a:schemeClr val="dk2"/>
                </a:solidFill>
                <a:latin typeface="Arial"/>
                <a:ea typeface="Arial"/>
                <a:cs typeface="Arial"/>
                <a:sym typeface="Arial"/>
              </a:rPr>
              <a:t>Difficulty in finding tutors.</a:t>
            </a:r>
            <a:endParaRPr sz="2364">
              <a:solidFill>
                <a:schemeClr val="dk2"/>
              </a:solidFill>
              <a:latin typeface="Arial"/>
              <a:ea typeface="Arial"/>
              <a:cs typeface="Arial"/>
              <a:sym typeface="Arial"/>
            </a:endParaRPr>
          </a:p>
          <a:p>
            <a:pPr indent="0" lvl="0" marL="12700" rtl="0" algn="l">
              <a:spcBef>
                <a:spcPts val="0"/>
              </a:spcBef>
              <a:spcAft>
                <a:spcPts val="0"/>
              </a:spcAft>
              <a:buNone/>
            </a:pPr>
            <a:r>
              <a:rPr lang="en-GB" sz="2364">
                <a:solidFill>
                  <a:schemeClr val="dk2"/>
                </a:solidFill>
                <a:latin typeface="Arial"/>
                <a:ea typeface="Arial"/>
                <a:cs typeface="Arial"/>
                <a:sym typeface="Arial"/>
              </a:rPr>
              <a:t>●Parents and students may have concerns about the credibility and qualifications of tutors.</a:t>
            </a:r>
            <a:endParaRPr sz="2364">
              <a:solidFill>
                <a:schemeClr val="dk2"/>
              </a:solidFill>
              <a:latin typeface="Arial"/>
              <a:ea typeface="Arial"/>
              <a:cs typeface="Arial"/>
              <a:sym typeface="Arial"/>
            </a:endParaRPr>
          </a:p>
          <a:p>
            <a:pPr indent="0" lvl="0" marL="12700" rtl="0" algn="l">
              <a:spcBef>
                <a:spcPts val="0"/>
              </a:spcBef>
              <a:spcAft>
                <a:spcPts val="0"/>
              </a:spcAft>
              <a:buNone/>
            </a:pPr>
            <a:r>
              <a:rPr lang="en-GB" sz="2364">
                <a:solidFill>
                  <a:schemeClr val="dk2"/>
                </a:solidFill>
                <a:latin typeface="Arial"/>
                <a:ea typeface="Arial"/>
                <a:cs typeface="Arial"/>
                <a:sym typeface="Arial"/>
              </a:rPr>
              <a:t>● Coordinating schedules between tutors and learners can be difficult, leading to missed sessions.</a:t>
            </a:r>
            <a:endParaRPr sz="2364">
              <a:solidFill>
                <a:schemeClr val="dk2"/>
              </a:solidFill>
              <a:latin typeface="Arial"/>
              <a:ea typeface="Arial"/>
              <a:cs typeface="Arial"/>
              <a:sym typeface="Arial"/>
            </a:endParaRPr>
          </a:p>
          <a:p>
            <a:pPr indent="0" lvl="0" marL="12700" rtl="0" algn="l">
              <a:spcBef>
                <a:spcPts val="0"/>
              </a:spcBef>
              <a:spcAft>
                <a:spcPts val="0"/>
              </a:spcAft>
              <a:buNone/>
            </a:pPr>
            <a:r>
              <a:rPr lang="en-GB" sz="2364">
                <a:solidFill>
                  <a:schemeClr val="dk2"/>
                </a:solidFill>
                <a:latin typeface="Arial"/>
                <a:ea typeface="Arial"/>
                <a:cs typeface="Arial"/>
                <a:sym typeface="Arial"/>
              </a:rPr>
              <a:t>●Learners face challenges in locating tutors who match their subject needs and skill level, often lacking a centralized platform to compare tutor options effectively.</a:t>
            </a:r>
            <a:endParaRPr sz="2364">
              <a:solidFill>
                <a:schemeClr val="dk2"/>
              </a:solidFill>
              <a:latin typeface="Arial"/>
              <a:ea typeface="Arial"/>
              <a:cs typeface="Arial"/>
              <a:sym typeface="Arial"/>
            </a:endParaRPr>
          </a:p>
          <a:p>
            <a:pPr indent="0" lvl="0" marL="0" rtl="0" algn="l">
              <a:spcBef>
                <a:spcPts val="0"/>
              </a:spcBef>
              <a:spcAft>
                <a:spcPts val="0"/>
              </a:spcAft>
              <a:buNone/>
            </a:pPr>
            <a:r>
              <a:t/>
            </a:r>
            <a:endParaRPr sz="2000">
              <a:solidFill>
                <a:srgbClr val="666666"/>
              </a:solidFill>
              <a:latin typeface="Proxima Nova"/>
              <a:ea typeface="Proxima Nova"/>
              <a:cs typeface="Proxima Nova"/>
              <a:sym typeface="Proxima Nova"/>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TOOLS USED</a:t>
            </a:r>
            <a:endParaRPr/>
          </a:p>
        </p:txBody>
      </p:sp>
      <p:sp>
        <p:nvSpPr>
          <p:cNvPr id="105" name="Google Shape;105;p16"/>
          <p:cNvSpPr txBox="1"/>
          <p:nvPr>
            <p:ph idx="1" type="body"/>
          </p:nvPr>
        </p:nvSpPr>
        <p:spPr>
          <a:xfrm>
            <a:off x="729450" y="1853850"/>
            <a:ext cx="7688700" cy="300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Flutter &amp; Dart:</a:t>
            </a:r>
            <a:r>
              <a:rPr lang="en-GB" sz="1800">
                <a:solidFill>
                  <a:srgbClr val="000000"/>
                </a:solidFill>
                <a:latin typeface="Arial"/>
                <a:ea typeface="Arial"/>
                <a:cs typeface="Arial"/>
                <a:sym typeface="Arial"/>
              </a:rPr>
              <a:t> Framework and programming language used to build a cross-platform mobile app with a smooth, responsive UI for both Android and iOS.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Firebase Authentication &amp; Firestore:</a:t>
            </a:r>
            <a:r>
              <a:rPr lang="en-GB" sz="1800">
                <a:solidFill>
                  <a:srgbClr val="000000"/>
                </a:solidFill>
                <a:latin typeface="Arial"/>
                <a:ea typeface="Arial"/>
                <a:cs typeface="Arial"/>
                <a:sym typeface="Arial"/>
              </a:rPr>
              <a:t> For secure user authentication, real-time data synchronization, and backend data storage, ensuring a reliable and seamless experience</a:t>
            </a:r>
            <a:endParaRPr sz="1800">
              <a:solidFill>
                <a:srgbClr val="000000"/>
              </a:solidFill>
              <a:latin typeface="Arial"/>
              <a:ea typeface="Arial"/>
              <a:cs typeface="Arial"/>
              <a:sym typeface="Arial"/>
            </a:endParaRPr>
          </a:p>
          <a:p>
            <a:pPr indent="0" lvl="0" marL="457200" rtl="0" algn="l">
              <a:spcBef>
                <a:spcPts val="1200"/>
              </a:spcBef>
              <a:spcAft>
                <a:spcPts val="1200"/>
              </a:spcAft>
              <a:buNone/>
            </a:pPr>
            <a:r>
              <a:t/>
            </a:r>
            <a:endParaRPr b="1" sz="18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EXISTING SYSTEM</a:t>
            </a:r>
            <a:endParaRPr/>
          </a:p>
        </p:txBody>
      </p:sp>
      <p:sp>
        <p:nvSpPr>
          <p:cNvPr id="111" name="Google Shape;111;p17"/>
          <p:cNvSpPr txBox="1"/>
          <p:nvPr>
            <p:ph idx="1" type="body"/>
          </p:nvPr>
        </p:nvSpPr>
        <p:spPr>
          <a:xfrm>
            <a:off x="729450" y="2078875"/>
            <a:ext cx="7688700" cy="290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GB" sz="1800">
                <a:solidFill>
                  <a:schemeClr val="dk2"/>
                </a:solidFill>
              </a:rPr>
              <a:t>Tr</a:t>
            </a:r>
            <a:r>
              <a:rPr lang="en-GB" sz="1800">
                <a:solidFill>
                  <a:schemeClr val="dk2"/>
                </a:solidFill>
              </a:rPr>
              <a:t>aditional methods involve searching for tutors through word of mouth, local ads, or separate websites, which can be time-consuming and unreliable.</a:t>
            </a:r>
            <a:endParaRPr b="1" sz="1800">
              <a:solidFill>
                <a:schemeClr val="dk2"/>
              </a:solidFill>
            </a:endParaRPr>
          </a:p>
          <a:p>
            <a:pPr indent="-342900" lvl="0" marL="457200" rtl="0" algn="l">
              <a:spcBef>
                <a:spcPts val="0"/>
              </a:spcBef>
              <a:spcAft>
                <a:spcPts val="0"/>
              </a:spcAft>
              <a:buClr>
                <a:schemeClr val="dk2"/>
              </a:buClr>
              <a:buSzPts val="1800"/>
              <a:buFont typeface="Arial"/>
              <a:buChar char="●"/>
            </a:pPr>
            <a:r>
              <a:rPr lang="en-GB" sz="1800">
                <a:solidFill>
                  <a:schemeClr val="dk2"/>
                </a:solidFill>
              </a:rPr>
              <a:t>Often, the available information about tutors is limited to basic details, with no centralized profile showcasing qualifications, subjects, or availability.</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Most existing systems don’t offer real-time booking or scheduling tools, leading to frequent coordination issues and missed sessions.</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SYSTEM</a:t>
            </a:r>
            <a:endParaRPr/>
          </a:p>
        </p:txBody>
      </p:sp>
      <p:sp>
        <p:nvSpPr>
          <p:cNvPr id="117" name="Google Shape;117;p18"/>
          <p:cNvSpPr txBox="1"/>
          <p:nvPr>
            <p:ph idx="1" type="body"/>
          </p:nvPr>
        </p:nvSpPr>
        <p:spPr>
          <a:xfrm>
            <a:off x="729450" y="2078875"/>
            <a:ext cx="7688700" cy="2995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lang="en-GB" sz="1500">
                <a:solidFill>
                  <a:schemeClr val="dk2"/>
                </a:solidFill>
              </a:rPr>
              <a:t>Users can register or log in, selecting their role as either a "Tutee" or a "Tutor" to personalize their experience.</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Tutors can create detailed profiles with information on their qualifications, subjects taught, and  experience. This helps learners get an overview of each tutor's expertise.</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Learners can search tutors based on specific subjects, helping them quickly find a tutor for the desired topic.</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Tutors can set available slots for sessions, which learners can view before booking.</a:t>
            </a:r>
            <a:endParaRPr sz="1500">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575575"/>
            <a:ext cx="7688400" cy="46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 DIAGRAM</a:t>
            </a:r>
            <a:endParaRPr/>
          </a:p>
        </p:txBody>
      </p:sp>
      <p:pic>
        <p:nvPicPr>
          <p:cNvPr id="123" name="Google Shape;123;p19"/>
          <p:cNvPicPr preferRelativeResize="0"/>
          <p:nvPr/>
        </p:nvPicPr>
        <p:blipFill>
          <a:blip r:embed="rId3">
            <a:alphaModFix/>
          </a:blip>
          <a:stretch>
            <a:fillRect/>
          </a:stretch>
        </p:blipFill>
        <p:spPr>
          <a:xfrm>
            <a:off x="1368300" y="1346475"/>
            <a:ext cx="6963326" cy="3492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575575"/>
            <a:ext cx="7688400" cy="51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a:t>
            </a:r>
            <a:endParaRPr/>
          </a:p>
        </p:txBody>
      </p:sp>
      <p:pic>
        <p:nvPicPr>
          <p:cNvPr id="129" name="Google Shape;129;p20"/>
          <p:cNvPicPr preferRelativeResize="0"/>
          <p:nvPr/>
        </p:nvPicPr>
        <p:blipFill>
          <a:blip r:embed="rId3">
            <a:alphaModFix/>
          </a:blip>
          <a:stretch>
            <a:fillRect/>
          </a:stretch>
        </p:blipFill>
        <p:spPr>
          <a:xfrm>
            <a:off x="152400" y="1637150"/>
            <a:ext cx="2884076" cy="3353949"/>
          </a:xfrm>
          <a:prstGeom prst="rect">
            <a:avLst/>
          </a:prstGeom>
          <a:noFill/>
          <a:ln>
            <a:noFill/>
          </a:ln>
        </p:spPr>
      </p:pic>
      <p:pic>
        <p:nvPicPr>
          <p:cNvPr id="130" name="Google Shape;130;p20"/>
          <p:cNvPicPr preferRelativeResize="0"/>
          <p:nvPr/>
        </p:nvPicPr>
        <p:blipFill>
          <a:blip r:embed="rId4">
            <a:alphaModFix/>
          </a:blip>
          <a:stretch>
            <a:fillRect/>
          </a:stretch>
        </p:blipFill>
        <p:spPr>
          <a:xfrm>
            <a:off x="3188876" y="1246375"/>
            <a:ext cx="2671181" cy="3744726"/>
          </a:xfrm>
          <a:prstGeom prst="rect">
            <a:avLst/>
          </a:prstGeom>
          <a:noFill/>
          <a:ln>
            <a:noFill/>
          </a:ln>
        </p:spPr>
      </p:pic>
      <p:pic>
        <p:nvPicPr>
          <p:cNvPr id="131" name="Google Shape;131;p20"/>
          <p:cNvPicPr preferRelativeResize="0"/>
          <p:nvPr/>
        </p:nvPicPr>
        <p:blipFill>
          <a:blip r:embed="rId5">
            <a:alphaModFix/>
          </a:blip>
          <a:stretch>
            <a:fillRect/>
          </a:stretch>
        </p:blipFill>
        <p:spPr>
          <a:xfrm>
            <a:off x="6012457" y="1246375"/>
            <a:ext cx="2685697" cy="3744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152400" y="152400"/>
            <a:ext cx="3010451" cy="4838700"/>
          </a:xfrm>
          <a:prstGeom prst="rect">
            <a:avLst/>
          </a:prstGeom>
          <a:noFill/>
          <a:ln>
            <a:noFill/>
          </a:ln>
        </p:spPr>
      </p:pic>
      <p:pic>
        <p:nvPicPr>
          <p:cNvPr id="137" name="Google Shape;137;p21"/>
          <p:cNvPicPr preferRelativeResize="0"/>
          <p:nvPr/>
        </p:nvPicPr>
        <p:blipFill>
          <a:blip r:embed="rId4">
            <a:alphaModFix/>
          </a:blip>
          <a:stretch>
            <a:fillRect/>
          </a:stretch>
        </p:blipFill>
        <p:spPr>
          <a:xfrm>
            <a:off x="3352400" y="152400"/>
            <a:ext cx="3010451" cy="4838701"/>
          </a:xfrm>
          <a:prstGeom prst="rect">
            <a:avLst/>
          </a:prstGeom>
          <a:noFill/>
          <a:ln>
            <a:noFill/>
          </a:ln>
        </p:spPr>
      </p:pic>
      <p:pic>
        <p:nvPicPr>
          <p:cNvPr id="138" name="Google Shape;138;p21"/>
          <p:cNvPicPr preferRelativeResize="0"/>
          <p:nvPr/>
        </p:nvPicPr>
        <p:blipFill>
          <a:blip r:embed="rId5">
            <a:alphaModFix/>
          </a:blip>
          <a:stretch>
            <a:fillRect/>
          </a:stretch>
        </p:blipFill>
        <p:spPr>
          <a:xfrm>
            <a:off x="6515250" y="234375"/>
            <a:ext cx="2476350" cy="4756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