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  <p:sldId id="265" r:id="rId10"/>
    <p:sldId id="280" r:id="rId11"/>
    <p:sldId id="268" r:id="rId12"/>
    <p:sldId id="269" r:id="rId13"/>
    <p:sldId id="279" r:id="rId14"/>
    <p:sldId id="270" r:id="rId15"/>
    <p:sldId id="272" r:id="rId16"/>
    <p:sldId id="277" r:id="rId17"/>
    <p:sldId id="274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2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4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8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5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0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7B58-DB9D-4A65-B3A4-040C95D01D3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7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E7B58-DB9D-4A65-B3A4-040C95D01D3E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26545-188C-4572-ACBB-1D967AF9B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6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Micro Credit Defaulter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</a:t>
            </a:r>
            <a:r>
              <a:rPr lang="en-US" dirty="0" smtClean="0"/>
              <a:t> </a:t>
            </a:r>
            <a:r>
              <a:rPr lang="en-US" dirty="0" smtClean="0"/>
              <a:t>Submitted by</a:t>
            </a:r>
            <a:r>
              <a:rPr lang="en-US" dirty="0" smtClean="0"/>
              <a:t>:-M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Pujith</a:t>
            </a:r>
            <a:r>
              <a:rPr lang="en-US" dirty="0" smtClean="0"/>
              <a:t> 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8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18" y="369698"/>
            <a:ext cx="9347721" cy="607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0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Analysis &amp; Data Cleansing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Assumptions </a:t>
            </a:r>
          </a:p>
          <a:p>
            <a:r>
              <a:rPr lang="en-US" dirty="0" err="1" smtClean="0"/>
              <a:t>Unamed</a:t>
            </a:r>
            <a:r>
              <a:rPr lang="en-US" dirty="0" smtClean="0"/>
              <a:t> column is similar to index hence we cannot make decision with this column so we will drop the column.</a:t>
            </a:r>
          </a:p>
          <a:p>
            <a:r>
              <a:rPr lang="en-US" dirty="0" err="1" smtClean="0"/>
              <a:t>Pcircle</a:t>
            </a:r>
            <a:r>
              <a:rPr lang="en-US" dirty="0" smtClean="0"/>
              <a:t> column has ‘UPW’ in all the columns hence we cannot make any productive result analyzing this column, </a:t>
            </a:r>
            <a:r>
              <a:rPr lang="en-US" dirty="0"/>
              <a:t>so we will drop the column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Msisdn</a:t>
            </a:r>
            <a:r>
              <a:rPr lang="en-US" dirty="0" smtClean="0"/>
              <a:t> column again has unique id of the customers hence we remove this column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109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&amp; Data Cleansing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Pdate</a:t>
            </a:r>
            <a:r>
              <a:rPr lang="en-US" dirty="0" smtClean="0"/>
              <a:t> column is in DDMMYYYY format</a:t>
            </a:r>
            <a:r>
              <a:rPr lang="en-US" dirty="0"/>
              <a:t>, so we will drop the column.</a:t>
            </a:r>
          </a:p>
          <a:p>
            <a:r>
              <a:rPr lang="en-US" dirty="0" err="1" smtClean="0"/>
              <a:t>Undestood</a:t>
            </a:r>
            <a:r>
              <a:rPr lang="en-US" dirty="0" smtClean="0"/>
              <a:t> </a:t>
            </a:r>
            <a:r>
              <a:rPr lang="en-US" dirty="0" smtClean="0"/>
              <a:t>there is outliers in all columns after visualizing in bar plot and analyzing extent of data being skewed.</a:t>
            </a:r>
          </a:p>
          <a:p>
            <a:r>
              <a:rPr lang="en-US" dirty="0" smtClean="0"/>
              <a:t>Checked outliers removal process and found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Z</a:t>
            </a:r>
            <a:r>
              <a:rPr lang="en-US" dirty="0" err="1" smtClean="0"/>
              <a:t>score</a:t>
            </a:r>
            <a:r>
              <a:rPr lang="en-US" dirty="0" smtClean="0"/>
              <a:t>  will remove 22.96%</a:t>
            </a:r>
          </a:p>
          <a:p>
            <a:r>
              <a:rPr lang="en-US" dirty="0" smtClean="0"/>
              <a:t>Outliers </a:t>
            </a:r>
            <a:r>
              <a:rPr lang="en-US" dirty="0" smtClean="0"/>
              <a:t>removing process is not recommended as we will lose huge data.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6" y="354841"/>
            <a:ext cx="10805550" cy="585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0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Building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is assigned with all </a:t>
            </a:r>
            <a:r>
              <a:rPr lang="en-US" dirty="0" smtClean="0"/>
              <a:t>variables.</a:t>
            </a:r>
          </a:p>
          <a:p>
            <a:r>
              <a:rPr lang="en-US" dirty="0"/>
              <a:t>Y is assigned with label column </a:t>
            </a:r>
          </a:p>
          <a:p>
            <a:r>
              <a:rPr lang="en-US" dirty="0"/>
              <a:t>Split data into training and testing set </a:t>
            </a:r>
          </a:p>
          <a:p>
            <a:r>
              <a:rPr lang="en-US" dirty="0"/>
              <a:t>Tested with 30% of the data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94710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Adopted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LogisticRegression</a:t>
            </a:r>
            <a:endParaRPr lang="en-US" dirty="0"/>
          </a:p>
          <a:p>
            <a:r>
              <a:rPr lang="en-US" dirty="0" smtClean="0"/>
              <a:t>SVC</a:t>
            </a:r>
          </a:p>
          <a:p>
            <a:r>
              <a:rPr lang="en-US" dirty="0" err="1" smtClean="0"/>
              <a:t>DecisionTreeClassifier</a:t>
            </a:r>
            <a:endParaRPr lang="en-US" dirty="0"/>
          </a:p>
          <a:p>
            <a:r>
              <a:rPr lang="en-US" dirty="0" err="1" smtClean="0"/>
              <a:t>KNeighborsClassifier</a:t>
            </a:r>
            <a:endParaRPr lang="en-US" dirty="0"/>
          </a:p>
          <a:p>
            <a:r>
              <a:rPr lang="en-US" dirty="0" err="1" smtClean="0"/>
              <a:t>RandomForestClassifier</a:t>
            </a:r>
            <a:endParaRPr lang="en-US" dirty="0"/>
          </a:p>
          <a:p>
            <a:r>
              <a:rPr lang="en-US" dirty="0" err="1" smtClean="0"/>
              <a:t>AdaBoostClassifier</a:t>
            </a:r>
            <a:endParaRPr lang="en-US" dirty="0"/>
          </a:p>
          <a:p>
            <a:r>
              <a:rPr lang="en-US" dirty="0" err="1" smtClean="0"/>
              <a:t>GradientBoostingClassifier</a:t>
            </a:r>
            <a:endParaRPr lang="en-US" dirty="0"/>
          </a:p>
          <a:p>
            <a:r>
              <a:rPr lang="en-US" dirty="0" err="1" smtClean="0"/>
              <a:t>BaggingClassifier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26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6163101" cy="414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32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found </a:t>
            </a:r>
            <a:r>
              <a:rPr lang="en-IN" dirty="0" err="1" smtClean="0"/>
              <a:t>AdaBoost</a:t>
            </a:r>
            <a:r>
              <a:rPr lang="en-IN" dirty="0" smtClean="0"/>
              <a:t> Classifier</a:t>
            </a:r>
            <a:r>
              <a:rPr lang="en-US" dirty="0" smtClean="0"/>
              <a:t>as </a:t>
            </a:r>
            <a:r>
              <a:rPr lang="en-US" dirty="0" smtClean="0"/>
              <a:t>the  best fit algorithm while comparing accuracy score, cross validated score, metrics, </a:t>
            </a:r>
            <a:r>
              <a:rPr lang="en-US" dirty="0" err="1" smtClean="0"/>
              <a:t>GridSearchCV</a:t>
            </a:r>
            <a:r>
              <a:rPr lang="en-US" dirty="0" smtClean="0"/>
              <a:t> and AUC ROC curve of all the other algorithms in the prediction process. </a:t>
            </a:r>
          </a:p>
        </p:txBody>
      </p:sp>
    </p:spTree>
    <p:extLst>
      <p:ext uri="{BB962C8B-B14F-4D97-AF65-F5344CB8AC3E}">
        <p14:creationId xmlns:p14="http://schemas.microsoft.com/office/powerpoint/2010/main" val="187331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95495"/>
          </a:xfrm>
        </p:spPr>
        <p:txBody>
          <a:bodyPr/>
          <a:lstStyle/>
          <a:p>
            <a:pPr algn="just"/>
            <a:r>
              <a:rPr lang="en-US" dirty="0" smtClean="0"/>
              <a:t>                       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smtClean="0"/>
              <a:t>THANK </a:t>
            </a:r>
            <a:r>
              <a:rPr lang="en-US" dirty="0" smtClean="0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5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</a:t>
            </a:r>
            <a:r>
              <a:rPr lang="en-US" dirty="0" smtClean="0"/>
              <a:t>whether </a:t>
            </a:r>
            <a:r>
              <a:rPr lang="en-US" dirty="0"/>
              <a:t>the customer will be paying loan amount in 5 days or </a:t>
            </a:r>
            <a:r>
              <a:rPr lang="en-US" dirty="0" smtClean="0"/>
              <a:t>takes more than 5 days to payback loan.</a:t>
            </a:r>
          </a:p>
          <a:p>
            <a:r>
              <a:rPr lang="en-US" dirty="0" smtClean="0"/>
              <a:t>If the customer is taking more than 5 days to pay loan he is considered as defaulter else  non defaulter </a:t>
            </a:r>
          </a:p>
          <a:p>
            <a:r>
              <a:rPr lang="en-US" dirty="0" smtClean="0"/>
              <a:t> </a:t>
            </a:r>
            <a:r>
              <a:rPr lang="en-US" dirty="0"/>
              <a:t>The target column </a:t>
            </a:r>
            <a:r>
              <a:rPr lang="en-US" dirty="0" smtClean="0"/>
              <a:t>in our project is </a:t>
            </a:r>
            <a:r>
              <a:rPr lang="en-US" dirty="0"/>
              <a:t>label </a:t>
            </a:r>
            <a:r>
              <a:rPr lang="en-US" dirty="0" smtClean="0"/>
              <a:t>where code : -</a:t>
            </a:r>
          </a:p>
          <a:p>
            <a:pPr marL="0" indent="0">
              <a:buNone/>
            </a:pPr>
            <a:r>
              <a:rPr lang="en-US" dirty="0"/>
              <a:t>0</a:t>
            </a:r>
            <a:r>
              <a:rPr lang="en-US" dirty="0" smtClean="0"/>
              <a:t> : </a:t>
            </a:r>
            <a:r>
              <a:rPr lang="en-US" dirty="0"/>
              <a:t>Non </a:t>
            </a:r>
            <a:r>
              <a:rPr lang="en-US" dirty="0" smtClean="0"/>
              <a:t>– Defaulter</a:t>
            </a:r>
          </a:p>
          <a:p>
            <a:pPr marL="0" indent="0">
              <a:buNone/>
            </a:pPr>
            <a:r>
              <a:rPr lang="en-US" dirty="0" smtClean="0"/>
              <a:t>1 : </a:t>
            </a:r>
            <a:r>
              <a:rPr lang="en-US" dirty="0"/>
              <a:t>Defaulter</a:t>
            </a:r>
          </a:p>
        </p:txBody>
      </p:sp>
    </p:spTree>
    <p:extLst>
      <p:ext uri="{BB962C8B-B14F-4D97-AF65-F5344CB8AC3E}">
        <p14:creationId xmlns:p14="http://schemas.microsoft.com/office/powerpoint/2010/main" val="242513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In the process of understanding the columns we found: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NaN</a:t>
            </a:r>
            <a:r>
              <a:rPr lang="en-US" dirty="0" smtClean="0"/>
              <a:t> or null data is present in the dataset</a:t>
            </a:r>
          </a:p>
          <a:p>
            <a:r>
              <a:rPr lang="en-US" dirty="0" smtClean="0"/>
              <a:t>All the columns are either integer type or float type except ‘</a:t>
            </a:r>
            <a:r>
              <a:rPr lang="en-US" dirty="0" err="1" smtClean="0"/>
              <a:t>msisdn</a:t>
            </a:r>
            <a:r>
              <a:rPr lang="en-US" dirty="0" smtClean="0"/>
              <a:t>’,’</a:t>
            </a:r>
            <a:r>
              <a:rPr lang="en-US" dirty="0" err="1" smtClean="0"/>
              <a:t>pcircle</a:t>
            </a:r>
            <a:r>
              <a:rPr lang="en-US" dirty="0" smtClean="0"/>
              <a:t>’,’</a:t>
            </a:r>
            <a:r>
              <a:rPr lang="en-US" dirty="0" err="1" smtClean="0"/>
              <a:t>pdate</a:t>
            </a:r>
            <a:r>
              <a:rPr lang="en-US" dirty="0" smtClean="0"/>
              <a:t>’ columns which is object type.</a:t>
            </a:r>
          </a:p>
          <a:p>
            <a:r>
              <a:rPr lang="en-US" dirty="0" smtClean="0"/>
              <a:t>‘Unnamed: 0’ column is index column of dataset</a:t>
            </a:r>
          </a:p>
          <a:p>
            <a:r>
              <a:rPr lang="en-US" dirty="0" smtClean="0"/>
              <a:t>Further we understood unique variables of object data type is as follows:</a:t>
            </a:r>
          </a:p>
          <a:p>
            <a:pPr marL="0" indent="0">
              <a:buNone/>
            </a:pPr>
            <a:r>
              <a:rPr lang="en-US" dirty="0" err="1" smtClean="0"/>
              <a:t>Msisdn</a:t>
            </a:r>
            <a:r>
              <a:rPr lang="en-US" dirty="0" smtClean="0"/>
              <a:t> = is unique id numbers</a:t>
            </a:r>
          </a:p>
          <a:p>
            <a:pPr marL="0" indent="0">
              <a:buNone/>
            </a:pPr>
            <a:r>
              <a:rPr lang="en-US" dirty="0" err="1" smtClean="0"/>
              <a:t>Pcircle</a:t>
            </a:r>
            <a:r>
              <a:rPr lang="en-US" dirty="0" smtClean="0"/>
              <a:t>= coded as ‘UPW’ in all columns</a:t>
            </a:r>
          </a:p>
          <a:p>
            <a:pPr marL="0" indent="0">
              <a:buNone/>
            </a:pPr>
            <a:r>
              <a:rPr lang="en-US" dirty="0" err="1" smtClean="0"/>
              <a:t>Pdate</a:t>
            </a:r>
            <a:r>
              <a:rPr lang="en-US" dirty="0" smtClean="0"/>
              <a:t>= dates of loan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8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SUMMARY STATISTICS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u="sng" dirty="0" smtClean="0"/>
              <a:t>Data Description </a:t>
            </a:r>
          </a:p>
          <a:p>
            <a:r>
              <a:rPr lang="en-US" dirty="0" smtClean="0"/>
              <a:t>In this process we analyze how data is spread and is their any outliers found.</a:t>
            </a:r>
          </a:p>
          <a:p>
            <a:r>
              <a:rPr lang="en-US" dirty="0" smtClean="0"/>
              <a:t>statistical details like difference between :</a:t>
            </a:r>
          </a:p>
          <a:p>
            <a:pPr marL="0" indent="0">
              <a:buNone/>
            </a:pPr>
            <a:r>
              <a:rPr lang="en-US" dirty="0" smtClean="0"/>
              <a:t>mean &amp; Standard Deviation</a:t>
            </a:r>
          </a:p>
          <a:p>
            <a:pPr marL="0" indent="0">
              <a:buNone/>
            </a:pPr>
            <a:r>
              <a:rPr lang="en-US" dirty="0" smtClean="0"/>
              <a:t>Percentiles like minimum and Q1, Q3 and max, mean and Q2</a:t>
            </a:r>
          </a:p>
          <a:p>
            <a:pPr marL="0" indent="0">
              <a:buNone/>
            </a:pPr>
            <a:r>
              <a:rPr lang="en-US" dirty="0" smtClean="0"/>
              <a:t>to make a comparative analysis</a:t>
            </a:r>
          </a:p>
        </p:txBody>
      </p:sp>
    </p:spTree>
    <p:extLst>
      <p:ext uri="{BB962C8B-B14F-4D97-AF65-F5344CB8AC3E}">
        <p14:creationId xmlns:p14="http://schemas.microsoft.com/office/powerpoint/2010/main" val="224091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Descriptive Statistics we found the outliers are high on upper limit i.e. Q3 and maximum variables and the data is dispersed exceedingly in following columns:</a:t>
            </a:r>
          </a:p>
          <a:p>
            <a:r>
              <a:rPr lang="en-US" dirty="0" smtClean="0"/>
              <a:t>Aon</a:t>
            </a:r>
          </a:p>
          <a:p>
            <a:r>
              <a:rPr lang="en-US" dirty="0" err="1" smtClean="0"/>
              <a:t>last_rech_date_ma</a:t>
            </a:r>
            <a:endParaRPr lang="en-US" dirty="0" smtClean="0"/>
          </a:p>
          <a:p>
            <a:r>
              <a:rPr lang="en-US" dirty="0" err="1" smtClean="0"/>
              <a:t>last_rech_date_da</a:t>
            </a:r>
            <a:endParaRPr lang="en-US" dirty="0" smtClean="0"/>
          </a:p>
          <a:p>
            <a:r>
              <a:rPr lang="en-US" dirty="0" smtClean="0"/>
              <a:t>Medianmarechprebal30</a:t>
            </a:r>
          </a:p>
          <a:p>
            <a:r>
              <a:rPr lang="en-US" dirty="0" smtClean="0"/>
              <a:t>sumamnt_ma_rech90</a:t>
            </a:r>
          </a:p>
          <a:p>
            <a:r>
              <a:rPr lang="en-US" dirty="0"/>
              <a:t>fr_da_rech30</a:t>
            </a:r>
          </a:p>
        </p:txBody>
      </p:sp>
    </p:spTree>
    <p:extLst>
      <p:ext uri="{BB962C8B-B14F-4D97-AF65-F5344CB8AC3E}">
        <p14:creationId xmlns:p14="http://schemas.microsoft.com/office/powerpoint/2010/main" val="213625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SUMMARY STATISTICS</a:t>
            </a:r>
          </a:p>
          <a:p>
            <a:pPr marL="0" indent="0">
              <a:buNone/>
            </a:pPr>
            <a:r>
              <a:rPr lang="en-US" u="sng" dirty="0" smtClean="0"/>
              <a:t>2. Correlation of attributes with ‘label’ column</a:t>
            </a:r>
          </a:p>
          <a:p>
            <a:r>
              <a:rPr lang="en-US" dirty="0" smtClean="0"/>
              <a:t>Number of times main account was recharged in last 30 and 90 days</a:t>
            </a:r>
          </a:p>
          <a:p>
            <a:r>
              <a:rPr lang="en-US" dirty="0" smtClean="0"/>
              <a:t>Total amount of recharge in main account over last 30 days and 90 days</a:t>
            </a:r>
          </a:p>
          <a:p>
            <a:r>
              <a:rPr lang="en-US" dirty="0" smtClean="0"/>
              <a:t>Number of loans taken by the user in last 30 days</a:t>
            </a:r>
          </a:p>
          <a:p>
            <a:r>
              <a:rPr lang="en-US" dirty="0" smtClean="0"/>
              <a:t>Total amount of loan taken by users in last 30 days and 90 days.</a:t>
            </a:r>
          </a:p>
          <a:p>
            <a:pPr marL="0" indent="0">
              <a:buNone/>
            </a:pPr>
            <a:r>
              <a:rPr lang="en-US" dirty="0" smtClean="0"/>
              <a:t> are the columns comparatively highly positive correlated with label column.</a:t>
            </a:r>
          </a:p>
        </p:txBody>
      </p:sp>
    </p:spTree>
    <p:extLst>
      <p:ext uri="{BB962C8B-B14F-4D97-AF65-F5344CB8AC3E}">
        <p14:creationId xmlns:p14="http://schemas.microsoft.com/office/powerpoint/2010/main" val="323295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 </a:t>
            </a:r>
            <a:r>
              <a:rPr lang="en-US" dirty="0" err="1" smtClean="0"/>
              <a:t>variate</a:t>
            </a:r>
            <a:r>
              <a:rPr lang="en-US" dirty="0" smtClean="0"/>
              <a:t> analysis</a:t>
            </a:r>
          </a:p>
          <a:p>
            <a:pPr marL="0" indent="0">
              <a:buNone/>
            </a:pPr>
            <a:r>
              <a:rPr lang="en-US" dirty="0" smtClean="0"/>
              <a:t>Analyzing the counts of target column ‘label’ we found the population has not been equally distributed among defaulters and non defaulters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753" y="3199688"/>
            <a:ext cx="4843005" cy="333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7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 </a:t>
            </a:r>
            <a:r>
              <a:rPr lang="en-US" dirty="0" err="1"/>
              <a:t>variate</a:t>
            </a:r>
            <a:r>
              <a:rPr lang="en-US" dirty="0"/>
              <a:t> analysis</a:t>
            </a:r>
          </a:p>
          <a:p>
            <a:pPr marL="0" indent="0">
              <a:buNone/>
            </a:pPr>
            <a:r>
              <a:rPr lang="en-US" dirty="0" smtClean="0"/>
              <a:t>Further analysis each column under two category(defaulter, non defaulter), we found number of times main account got recharged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531" y="3152419"/>
            <a:ext cx="4976472" cy="315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7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cannot make more such comparative analysis or derive any decisions as there is more population non defaulters </a:t>
            </a:r>
          </a:p>
          <a:p>
            <a:r>
              <a:rPr lang="en-US" dirty="0" smtClean="0"/>
              <a:t>So further we making Bi </a:t>
            </a:r>
            <a:r>
              <a:rPr lang="en-US" dirty="0" err="1" smtClean="0"/>
              <a:t>variate</a:t>
            </a:r>
            <a:r>
              <a:rPr lang="en-US" dirty="0" smtClean="0"/>
              <a:t> analysis</a:t>
            </a:r>
          </a:p>
          <a:p>
            <a:r>
              <a:rPr lang="en-US" dirty="0" smtClean="0"/>
              <a:t>Bi </a:t>
            </a:r>
            <a:r>
              <a:rPr lang="en-US" dirty="0" err="1" smtClean="0"/>
              <a:t>variate</a:t>
            </a:r>
            <a:r>
              <a:rPr lang="en-US" dirty="0" smtClean="0"/>
              <a:t> analysis between highly correlated variables with label column is </a:t>
            </a:r>
            <a:r>
              <a:rPr lang="en-US" dirty="0" err="1" smtClean="0"/>
              <a:t>anayzed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1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5058</TotalTime>
  <Words>649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Micro Credit Defaulter</vt:lpstr>
      <vt:lpstr>Problem Statement</vt:lpstr>
      <vt:lpstr>Data Processing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PowerPoint Presentation</vt:lpstr>
      <vt:lpstr>Data Analysis &amp; Data Cleansing</vt:lpstr>
      <vt:lpstr>Data Analysis &amp; Data Cleansing</vt:lpstr>
      <vt:lpstr>PowerPoint Presentation</vt:lpstr>
      <vt:lpstr>Model Building </vt:lpstr>
      <vt:lpstr>Algorithms Adopted </vt:lpstr>
      <vt:lpstr>Interpretation of Results</vt:lpstr>
      <vt:lpstr>Interpretation of Results</vt:lpstr>
      <vt:lpstr>                                                                       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</dc:title>
  <dc:creator>Admin</dc:creator>
  <cp:lastModifiedBy>Microsoft account</cp:lastModifiedBy>
  <cp:revision>39</cp:revision>
  <dcterms:created xsi:type="dcterms:W3CDTF">2021-03-17T12:00:29Z</dcterms:created>
  <dcterms:modified xsi:type="dcterms:W3CDTF">2021-04-29T07:40:15Z</dcterms:modified>
</cp:coreProperties>
</file>