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jpeg" ContentType="image/jpeg"/>
  <Override PartName="/ppt/media/image1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9cb38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1675AC6-051F-482D-A654-1C78E66CF639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10/13/21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23BE103-C60E-4FB5-9522-27F3976DF6FB}" type="slidenum">
              <a:rPr b="0" lang="en-US" sz="900" spc="-1" strike="noStrike">
                <a:solidFill>
                  <a:srgbClr val="99cb38"/>
                </a:solidFill>
                <a:latin typeface="Trebuchet MS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9cb38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9cb38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9cb38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9cb38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9cb38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9cb38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B93825-192B-4232-B5ED-811533BF606D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10/13/21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F5433FD-2C23-49F7-A850-E08E03B80C98}" type="slidenum">
              <a:rPr b="0" lang="en-US" sz="900" spc="-1" strike="noStrike">
                <a:solidFill>
                  <a:srgbClr val="99cb38"/>
                </a:solidFill>
                <a:latin typeface="Trebuchet MS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9cb38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1078870-1CAE-44C3-A131-C3570D93248A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10/13/21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28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9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240A0A7-3FBC-4994-A4A2-ABCD67997CF8}" type="slidenum">
              <a:rPr b="0" lang="en-US" sz="900" spc="-1" strike="noStrike">
                <a:solidFill>
                  <a:srgbClr val="99cb38"/>
                </a:solidFill>
                <a:latin typeface="Trebuchet MS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30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Trebuchet MS"/>
              </a:rPr>
              <a:t>Car Prediction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8" name="Picture 2" descr=""/>
          <p:cNvPicPr/>
          <p:nvPr/>
        </p:nvPicPr>
        <p:blipFill>
          <a:blip r:embed="rId1"/>
          <a:stretch/>
        </p:blipFill>
        <p:spPr>
          <a:xfrm>
            <a:off x="2532960" y="1155240"/>
            <a:ext cx="5714640" cy="2895120"/>
          </a:xfrm>
          <a:prstGeom prst="rect">
            <a:avLst/>
          </a:prstGeom>
          <a:ln w="9360">
            <a:noFill/>
          </a:ln>
        </p:spPr>
      </p:pic>
    </p:spTree>
  </p:cSld>
  <p:transition spd="slow">
    <p:randomBar dir="vert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cc0000"/>
                </a:solidFill>
                <a:latin typeface="Trebuchet MS"/>
              </a:rPr>
              <a:t>ENCODE CATEGORICAL DATA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87" name="Content Placeholder 4" descr=""/>
          <p:cNvPicPr/>
          <p:nvPr/>
        </p:nvPicPr>
        <p:blipFill>
          <a:blip r:embed="rId1"/>
          <a:stretch/>
        </p:blipFill>
        <p:spPr>
          <a:xfrm>
            <a:off x="1610280" y="1930320"/>
            <a:ext cx="7488360" cy="4317480"/>
          </a:xfrm>
          <a:prstGeom prst="rect">
            <a:avLst/>
          </a:prstGeom>
          <a:ln>
            <a:noFill/>
          </a:ln>
        </p:spPr>
      </p:pic>
    </p:spTree>
  </p:cSld>
  <p:transition spd="slow">
    <p:randomBar dir="vert"/>
  </p:transition>
  <p:timing>
    <p:tnLst>
      <p:par>
        <p:cTn id="26" dur="indefinite" restart="never" nodeType="tmRoot">
          <p:childTnLst>
            <p:seq>
              <p:cTn id="2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e4d3c"/>
                </a:solidFill>
                <a:latin typeface="Trebuchet MS"/>
              </a:rPr>
              <a:t>SPLITTING DATASET INTO FEATURES AND LABEL</a:t>
            </a:r>
            <a:br/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89" name="Content Placeholder 4" descr=""/>
          <p:cNvPicPr/>
          <p:nvPr/>
        </p:nvPicPr>
        <p:blipFill>
          <a:blip r:embed="rId1"/>
          <a:stretch/>
        </p:blipFill>
        <p:spPr>
          <a:xfrm>
            <a:off x="2049840" y="2176560"/>
            <a:ext cx="5860080" cy="2504520"/>
          </a:xfrm>
          <a:prstGeom prst="rect">
            <a:avLst/>
          </a:prstGeom>
          <a:ln>
            <a:noFill/>
          </a:ln>
        </p:spPr>
      </p:pic>
    </p:spTree>
  </p:cSld>
  <p:transition spd="slow">
    <p:randomBar dir="vert"/>
  </p:transition>
  <p:timing>
    <p:tnLst>
      <p:par>
        <p:cTn id="28" dur="indefinite" restart="never" nodeType="tmRoot">
          <p:childTnLst>
            <p:seq>
              <p:cTn id="2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rebuchet MS"/>
              </a:rPr>
              <a:t>SCALE DOWN OUR DATA USING STANDARD SCALER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91" name="Content Placeholder 4" descr=""/>
          <p:cNvPicPr/>
          <p:nvPr/>
        </p:nvPicPr>
        <p:blipFill>
          <a:blip r:embed="rId1"/>
          <a:stretch/>
        </p:blipFill>
        <p:spPr>
          <a:xfrm>
            <a:off x="1528560" y="1628280"/>
            <a:ext cx="6577920" cy="4718520"/>
          </a:xfrm>
          <a:prstGeom prst="rect">
            <a:avLst/>
          </a:prstGeom>
          <a:ln>
            <a:noFill/>
          </a:ln>
        </p:spPr>
      </p:pic>
    </p:spTree>
  </p:cSld>
  <p:transition spd="slow">
    <p:randomBar dir="vert"/>
  </p:transition>
  <p:timing>
    <p:tnLst>
      <p:par>
        <p:cTn id="30" dur="indefinite" restart="never" nodeType="tmRoot">
          <p:childTnLst>
            <p:seq>
              <p:cTn id="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4d671b"/>
                </a:solidFill>
                <a:latin typeface="Trebuchet MS"/>
              </a:rPr>
              <a:t>WE SPLIT DATA INTO TRAIN AND TEST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93" name="Content Placeholder 4" descr=""/>
          <p:cNvPicPr/>
          <p:nvPr/>
        </p:nvPicPr>
        <p:blipFill>
          <a:blip r:embed="rId1"/>
          <a:stretch/>
        </p:blipFill>
        <p:spPr>
          <a:xfrm>
            <a:off x="868320" y="2375280"/>
            <a:ext cx="8582400" cy="1527480"/>
          </a:xfrm>
          <a:prstGeom prst="rect">
            <a:avLst/>
          </a:prstGeom>
          <a:ln>
            <a:noFill/>
          </a:ln>
        </p:spPr>
      </p:pic>
    </p:spTree>
  </p:cSld>
  <p:transition spd="slow">
    <p:randomBar dir="vert"/>
  </p:transition>
  <p:timing>
    <p:tnLst>
      <p:par>
        <p:cTn id="32" dur="indefinite" restart="never" nodeType="tmRoot">
          <p:childTnLst>
            <p:seq>
              <p:cTn id="3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27280" y="276876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70c0"/>
                </a:solidFill>
                <a:latin typeface="Trebuchet MS"/>
              </a:rPr>
              <a:t>HERE I COMPLETED ANALYSIS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ransition spd="slow">
    <p:randomBar dir="vert"/>
  </p:transition>
  <p:timing>
    <p:tnLst>
      <p:par>
        <p:cTn id="34" dur="indefinite" restart="never" nodeType="tmRoot">
          <p:childTnLst>
            <p:seq>
              <p:cTn id="3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77160" y="609480"/>
            <a:ext cx="9507240" cy="507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0000"/>
                </a:solidFill>
                <a:latin typeface="Trebuchet MS"/>
              </a:rPr>
              <a:t>SME: Sapna Varma</a:t>
            </a:r>
            <a:br/>
            <a:br/>
            <a:br/>
            <a:br/>
            <a:br/>
            <a:br/>
            <a:r>
              <a:rPr b="0" lang="en-US" sz="3600" spc="-1" strike="noStrike">
                <a:solidFill>
                  <a:srgbClr val="ff0000"/>
                </a:solidFill>
                <a:latin typeface="Trebuchet MS"/>
              </a:rPr>
              <a:t>                                  SUBMITTED BY:</a:t>
            </a:r>
            <a:br/>
            <a:r>
              <a:rPr b="0" lang="en-US" sz="3600" spc="-1" strike="noStrike">
                <a:solidFill>
                  <a:srgbClr val="ff0000"/>
                </a:solidFill>
                <a:latin typeface="Trebuchet MS"/>
              </a:rPr>
              <a:t>                                  Safwan I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ransition spd="slow">
    <p:randomBar dir="vert"/>
  </p:transition>
  <p:timing>
    <p:tnLst>
      <p:par>
        <p:cTn id="10" dur="indefinite" restart="never" nodeType="tmRoot">
          <p:childTnLst>
            <p:seq>
              <p:cTn id="1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297520" y="2967480"/>
            <a:ext cx="692172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d7e2dc"/>
                </a:solidFill>
                <a:latin typeface="Trebuchet MS"/>
              </a:rPr>
              <a:t>EDA ANALYSIS</a:t>
            </a:r>
            <a:endParaRPr b="0" lang="en-US" sz="6600" spc="-1" strike="noStrike">
              <a:latin typeface="Arial"/>
            </a:endParaRPr>
          </a:p>
        </p:txBody>
      </p:sp>
    </p:spTree>
  </p:cSld>
  <p:transition spd="slow">
    <p:randomBar dir="vert"/>
  </p:transition>
  <p:timing>
    <p:tnLst>
      <p:par>
        <p:cTn id="12" dur="indefinite" restart="never" nodeType="tmRoot">
          <p:childTnLst>
            <p:seq>
              <p:cTn id="1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66ea0"/>
                </a:solidFill>
                <a:latin typeface="Trebuchet MS"/>
              </a:rPr>
              <a:t>LOADING A DATA IN JUPYTER NOTEBOOK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72" name="Content Placeholder 4" descr=""/>
          <p:cNvPicPr/>
          <p:nvPr/>
        </p:nvPicPr>
        <p:blipFill>
          <a:blip r:embed="rId1"/>
          <a:stretch/>
        </p:blipFill>
        <p:spPr>
          <a:xfrm>
            <a:off x="913320" y="2160720"/>
            <a:ext cx="8125200" cy="3881160"/>
          </a:xfrm>
          <a:prstGeom prst="rect">
            <a:avLst/>
          </a:prstGeom>
          <a:ln>
            <a:noFill/>
          </a:ln>
        </p:spPr>
      </p:pic>
    </p:spTree>
  </p:cSld>
  <p:transition spd="slow">
    <p:randomBar dir="vert"/>
  </p:transition>
  <p:timing>
    <p:tnLst>
      <p:par>
        <p:cTn id="14" dur="indefinite" restart="never" nodeType="tmRoot">
          <p:childTnLst>
            <p:seq>
              <p:cTn id="1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Trebuchet MS"/>
              </a:rPr>
              <a:t>CHECKING NULL VALUE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74" name="Content Placeholder 4" descr=""/>
          <p:cNvPicPr/>
          <p:nvPr/>
        </p:nvPicPr>
        <p:blipFill>
          <a:blip r:embed="rId1"/>
          <a:stretch/>
        </p:blipFill>
        <p:spPr>
          <a:xfrm>
            <a:off x="2918160" y="1488240"/>
            <a:ext cx="3579120" cy="388116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2122560" y="5855040"/>
            <a:ext cx="5582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Trebuchet MS"/>
              </a:rPr>
              <a:t>There Is Null Value In Our Data Set.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randomBar dir="vert"/>
  </p:transition>
  <p:timing>
    <p:tnLst>
      <p:par>
        <p:cTn id="16" dur="indefinite" restart="never" nodeType="tmRoot">
          <p:childTnLst>
            <p:seq>
              <p:cTn id="1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70c0"/>
                </a:solidFill>
                <a:latin typeface="Trebuchet MS"/>
              </a:rPr>
              <a:t>CHECK INFORMATION OF OUR DATASET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77" name="Content Placeholder 4" descr=""/>
          <p:cNvPicPr/>
          <p:nvPr/>
        </p:nvPicPr>
        <p:blipFill>
          <a:blip r:embed="rId1"/>
          <a:stretch/>
        </p:blipFill>
        <p:spPr>
          <a:xfrm>
            <a:off x="2579400" y="1488240"/>
            <a:ext cx="4612680" cy="4328280"/>
          </a:xfrm>
          <a:prstGeom prst="rect">
            <a:avLst/>
          </a:prstGeom>
          <a:ln>
            <a:noFill/>
          </a:ln>
        </p:spPr>
      </p:pic>
      <p:sp>
        <p:nvSpPr>
          <p:cNvPr id="178" name="CustomShape 2"/>
          <p:cNvSpPr/>
          <p:nvPr/>
        </p:nvSpPr>
        <p:spPr>
          <a:xfrm>
            <a:off x="640440" y="6027120"/>
            <a:ext cx="58809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0070c0"/>
                </a:solidFill>
                <a:latin typeface="Trebuchet MS"/>
              </a:rPr>
              <a:t>Categorical Value Found In Data Set.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ransition spd="slow">
    <p:randomBar dir="vert"/>
  </p:transition>
  <p:timing>
    <p:tnLst>
      <p:par>
        <p:cTn id="18" dur="indefinite" restart="never" nodeType="tmRoot">
          <p:childTnLst>
            <p:seq>
              <p:cTn id="1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b050"/>
                </a:solidFill>
                <a:latin typeface="Trebuchet MS"/>
              </a:rPr>
              <a:t>CONVERT OBJECT DATA INTO FLOAT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80" name="Content Placeholder 4" descr=""/>
          <p:cNvPicPr/>
          <p:nvPr/>
        </p:nvPicPr>
        <p:blipFill>
          <a:blip r:embed="rId1"/>
          <a:stretch/>
        </p:blipFill>
        <p:spPr>
          <a:xfrm>
            <a:off x="2543760" y="1583280"/>
            <a:ext cx="5587560" cy="445860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1625400" y="6248520"/>
            <a:ext cx="4378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b050"/>
                </a:solidFill>
                <a:latin typeface="Trebuchet MS"/>
              </a:rPr>
              <a:t>Features Are Converted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randomBar dir="vert"/>
  </p:transition>
  <p:timing>
    <p:tnLst>
      <p:par>
        <p:cTn id="20" dur="indefinite" restart="never" nodeType="tmRoot">
          <p:childTnLst>
            <p:seq>
              <p:cTn id="2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Trebuchet MS"/>
              </a:rPr>
              <a:t>HANDLING MISSING VALUE WITH MEAN AND MODE</a:t>
            </a:r>
            <a:endParaRPr b="0" lang="en-US" sz="2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83" name="Content Placeholder 4" descr=""/>
          <p:cNvPicPr/>
          <p:nvPr/>
        </p:nvPicPr>
        <p:blipFill>
          <a:blip r:embed="rId1"/>
          <a:stretch/>
        </p:blipFill>
        <p:spPr>
          <a:xfrm>
            <a:off x="376920" y="1546920"/>
            <a:ext cx="9409680" cy="3693240"/>
          </a:xfrm>
          <a:prstGeom prst="rect">
            <a:avLst/>
          </a:prstGeom>
          <a:ln>
            <a:noFill/>
          </a:ln>
        </p:spPr>
      </p:pic>
    </p:spTree>
  </p:cSld>
  <p:transition spd="slow">
    <p:randomBar dir="vert"/>
  </p:transition>
  <p:timing>
    <p:tnLst>
      <p:par>
        <p:cTn id="22" dur="indefinite" restart="never" nodeType="tmRoot">
          <p:childTnLst>
            <p:seq>
              <p:cTn id="2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77160" y="609480"/>
            <a:ext cx="7934040" cy="1573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71680" indent="-571320">
              <a:lnSpc>
                <a:spcPct val="100000"/>
              </a:lnSpc>
              <a:buClr>
                <a:srgbClr val="454027"/>
              </a:buClr>
              <a:buFont typeface="Wingdings" charset="2"/>
              <a:buChar char=""/>
            </a:pPr>
            <a:r>
              <a:rPr b="0" lang="en-US" sz="3600" spc="-1" strike="noStrike">
                <a:solidFill>
                  <a:srgbClr val="454027"/>
                </a:solidFill>
                <a:latin typeface="Trebuchet MS"/>
              </a:rPr>
              <a:t>We do feature engineering adding manufacture year and brand.</a:t>
            </a:r>
            <a:br/>
            <a:br/>
            <a:br/>
            <a:br/>
            <a:r>
              <a:rPr b="0" lang="en-US" sz="3600" spc="-1" strike="noStrike">
                <a:solidFill>
                  <a:srgbClr val="454027"/>
                </a:solidFill>
                <a:latin typeface="Trebuchet MS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54640" y="2347560"/>
            <a:ext cx="79340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454027"/>
              </a:buClr>
              <a:buFont typeface="Wingdings" charset="2"/>
              <a:buChar char=""/>
            </a:pPr>
            <a:r>
              <a:rPr b="0" lang="en-US" sz="3600" spc="-1" strike="noStrike">
                <a:solidFill>
                  <a:srgbClr val="454027"/>
                </a:solidFill>
                <a:latin typeface="Trebuchet MS"/>
              </a:rPr>
              <a:t> </a:t>
            </a:r>
            <a:r>
              <a:rPr b="0" lang="en-US" sz="3600" spc="-1" strike="noStrike">
                <a:solidFill>
                  <a:srgbClr val="454027"/>
                </a:solidFill>
                <a:latin typeface="Trebuchet MS"/>
              </a:rPr>
              <a:t>We perform data analysis with plots.</a:t>
            </a:r>
            <a:endParaRPr b="0" lang="en-US" sz="3600" spc="-1" strike="noStrike">
              <a:latin typeface="Arial"/>
            </a:endParaRPr>
          </a:p>
        </p:txBody>
      </p:sp>
    </p:spTree>
  </p:cSld>
  <p:transition spd="slow">
    <p:randomBar dir="vert"/>
  </p:transition>
  <p:timing>
    <p:tnLst>
      <p:par>
        <p:cTn id="24" dur="indefinite" restart="never" nodeType="tmRoot">
          <p:childTnLst>
            <p:seq>
              <p:cTn id="2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Application>LibreOffice/6.0.7.3$Linux_X86_64 LibreOffice_project/00m0$Build-3</Application>
  <Words>119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2021-09-25T04:12:18Z</dcterms:created>
  <dc:creator>Arya</dc:creator>
  <dc:description/>
  <dc:language>en-US</dc:language>
  <cp:lastModifiedBy/>
  <dcterms:modified xsi:type="dcterms:W3CDTF">2021-10-13T11:44:01Z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