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9" r:id="rId3"/>
    <p:sldId id="344" r:id="rId4"/>
    <p:sldId id="345" r:id="rId5"/>
    <p:sldId id="359" r:id="rId6"/>
    <p:sldId id="360" r:id="rId7"/>
    <p:sldId id="358" r:id="rId8"/>
    <p:sldId id="346" r:id="rId9"/>
    <p:sldId id="361" r:id="rId10"/>
    <p:sldId id="362" r:id="rId11"/>
    <p:sldId id="366" r:id="rId12"/>
    <p:sldId id="367" r:id="rId13"/>
    <p:sldId id="368" r:id="rId14"/>
    <p:sldId id="348" r:id="rId15"/>
    <p:sldId id="363" r:id="rId16"/>
    <p:sldId id="364" r:id="rId17"/>
    <p:sldId id="369" r:id="rId18"/>
    <p:sldId id="350" r:id="rId19"/>
    <p:sldId id="381" r:id="rId20"/>
    <p:sldId id="355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56" r:id="rId33"/>
    <p:sldId id="382" r:id="rId34"/>
    <p:sldId id="383" r:id="rId35"/>
    <p:sldId id="357" r:id="rId36"/>
    <p:sldId id="385" r:id="rId37"/>
    <p:sldId id="327" r:id="rId38"/>
    <p:sldId id="329" r:id="rId39"/>
    <p:sldId id="386" r:id="rId40"/>
    <p:sldId id="330" r:id="rId41"/>
    <p:sldId id="331" r:id="rId42"/>
    <p:sldId id="387" r:id="rId43"/>
    <p:sldId id="3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6FF"/>
    <a:srgbClr val="CCECFF"/>
    <a:srgbClr val="FFF4D0"/>
    <a:srgbClr val="99CCFF"/>
    <a:srgbClr val="FFCCFF"/>
    <a:srgbClr val="CCFFCC"/>
    <a:srgbClr val="C08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 autoAdjust="0"/>
    <p:restoredTop sz="95701" autoAdjust="0"/>
  </p:normalViewPr>
  <p:slideViewPr>
    <p:cSldViewPr snapToGrid="0" snapToObjects="1">
      <p:cViewPr varScale="1">
        <p:scale>
          <a:sx n="128" d="100"/>
          <a:sy n="128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pPr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pPr/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DC3-D3D7-1743-89C0-EAFA818CFDF2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BE70-CECF-7547-931C-7B034B609EBA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2A62-0B71-E94A-B15A-CA227FEDCD3B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84E2-D435-5E46-802E-25B020ED45C0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1FB7-6A7E-7B4B-B5D4-8D85E1AA28F4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84E-5ECA-7C4F-A95E-B53B9D62461A}" type="datetime1">
              <a:rPr lang="en-GB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A796-033B-1544-A926-8BFEEEA5D153}" type="datetime1">
              <a:rPr lang="en-GB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20D0-0B32-894F-AF36-9D659545E5B6}" type="datetime1">
              <a:rPr lang="en-GB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598-0E3E-5F4D-8F6A-D7FF0C8DDF3A}" type="datetime1">
              <a:rPr lang="en-GB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96F5-DD79-724D-846F-210DD19EB70C}" type="datetime1">
              <a:rPr lang="en-GB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752A-A3A3-C041-813D-460048886412}" type="datetime1">
              <a:rPr lang="en-GB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F3BEEE2-BD34-3D48-B52A-60DC3F379468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09 </a:t>
            </a:r>
            <a:r>
              <a:rPr lang="mr-IN" dirty="0"/>
              <a:t>–</a:t>
            </a:r>
            <a:r>
              <a:rPr lang="en-US" dirty="0"/>
              <a:t> Multi-dataset Operations &amp; 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FCF5-95B0-9D4F-8326-E4C8E6D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Flattening COGROUP Result (cont’d)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F8F77-87D4-FB46-BB3C-5774AC24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3F0E0-64A5-3A4D-B092-019E8FFB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8DE60C-349B-0045-B419-AA7520EEA4FC}"/>
              </a:ext>
            </a:extLst>
          </p:cNvPr>
          <p:cNvSpPr/>
          <p:nvPr/>
        </p:nvSpPr>
        <p:spPr>
          <a:xfrm>
            <a:off x="1147375" y="1725433"/>
            <a:ext cx="6605148" cy="441297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DUMP flattened;</a:t>
            </a:r>
          </a:p>
          <a:p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(A,A,Anchorage,4,Dieter,A)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(B,B,Boston,1,Alice,B)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(B,B,Boston,8,Hannah,B)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(C,C,Chicago,6,Fredo,C)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(C,C,Chicago,9,Irina,C)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(D,D,Dallas,2,Bob,D)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(D,D,Dallas,7,George,D)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(F,F,Fargo,3,Carlos,F)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(F,F,Fargo,5,Etienne,F)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60AF405-0217-C047-AFA3-D7BEDEF8789A}"/>
              </a:ext>
            </a:extLst>
          </p:cNvPr>
          <p:cNvSpPr/>
          <p:nvPr/>
        </p:nvSpPr>
        <p:spPr>
          <a:xfrm>
            <a:off x="6571754" y="2251523"/>
            <a:ext cx="2361537" cy="1392429"/>
          </a:xfrm>
          <a:prstGeom prst="wedgeRoundRectCallout">
            <a:avLst>
              <a:gd name="adj1" fmla="val -58708"/>
              <a:gd name="adj2" fmla="val 25673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Value from grouping field is repeated. Use a FOREACH… GENERATE if needed.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FD3EFB7-E2C4-6A42-80F4-9BE179925B3B}"/>
              </a:ext>
            </a:extLst>
          </p:cNvPr>
          <p:cNvSpPr/>
          <p:nvPr/>
        </p:nvSpPr>
        <p:spPr>
          <a:xfrm>
            <a:off x="6247077" y="5406887"/>
            <a:ext cx="2093842" cy="876406"/>
          </a:xfrm>
          <a:prstGeom prst="wedgeRoundRectCallout">
            <a:avLst>
              <a:gd name="adj1" fmla="val -65543"/>
              <a:gd name="adj2" fmla="val 13879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Also notice empty bags are not included in flattened result!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COGROUP-</a:t>
            </a:r>
            <a:r>
              <a:rPr lang="en-US" dirty="0" err="1"/>
              <a:t>ing</a:t>
            </a:r>
            <a:r>
              <a:rPr lang="en-US" dirty="0"/>
              <a:t> Multiple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7051"/>
          </a:xfrm>
        </p:spPr>
        <p:txBody>
          <a:bodyPr/>
          <a:lstStyle/>
          <a:p>
            <a:r>
              <a:rPr lang="en-US" dirty="0"/>
              <a:t>COGROUP across multiple relations is similar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46" y="2533033"/>
            <a:ext cx="2081456" cy="16369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ID	name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	Anchorage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	Boston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	Chicago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	Dallas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E	Edmonton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F	Fargo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4954" y="3179114"/>
            <a:ext cx="2681670" cy="2240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ID	name	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1	Alice	B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2	Bob	D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3	Carlos	F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4	Dieter	A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5	Etienne	F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6	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Fredo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C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7	George	D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8	Hannah	B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9	Irina	C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10	Jack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5653" y="21536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5079" y="279479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salesPeople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828E3-0D23-334C-BFCD-069F6B6A3811}"/>
              </a:ext>
            </a:extLst>
          </p:cNvPr>
          <p:cNvSpPr/>
          <p:nvPr/>
        </p:nvSpPr>
        <p:spPr>
          <a:xfrm>
            <a:off x="4452730" y="4134678"/>
            <a:ext cx="4564049" cy="20238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	address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	Store 23, Alpha Business park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	No. 99, High Street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	Shop 2A, The Shopping Center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	No. 1, Star Road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E	Shop 50, The Arcade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F	No. 3, Grant Hotel Shopping Mall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8B515-54DF-614D-A404-0E6F075F8028}"/>
              </a:ext>
            </a:extLst>
          </p:cNvPr>
          <p:cNvSpPr txBox="1"/>
          <p:nvPr/>
        </p:nvSpPr>
        <p:spPr>
          <a:xfrm>
            <a:off x="5990979" y="370993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39927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COCROUP-</a:t>
            </a:r>
            <a:r>
              <a:rPr lang="en-US" dirty="0" err="1"/>
              <a:t>ing</a:t>
            </a:r>
            <a:r>
              <a:rPr lang="en-US" dirty="0"/>
              <a:t> Multiple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8557"/>
          </a:xfrm>
        </p:spPr>
        <p:txBody>
          <a:bodyPr/>
          <a:lstStyle/>
          <a:p>
            <a:r>
              <a:rPr lang="en-US" dirty="0" err="1"/>
              <a:t>cogrouping</a:t>
            </a:r>
            <a:r>
              <a:rPr lang="en-US" dirty="0"/>
              <a:t> 3 relations by a common field: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5BDD44-0D33-A349-949E-FE488E53DDDC}"/>
              </a:ext>
            </a:extLst>
          </p:cNvPr>
          <p:cNvSpPr/>
          <p:nvPr/>
        </p:nvSpPr>
        <p:spPr>
          <a:xfrm>
            <a:off x="457200" y="2488758"/>
            <a:ext cx="8093235" cy="273007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addresses = LOAD '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address.txt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 AS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(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storeID:chararray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address:chararray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grouped3 = COGROUP stores BY ID,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BY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 addresses BY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29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COGROUP Result on Multiple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2555"/>
          </a:xfrm>
        </p:spPr>
        <p:txBody>
          <a:bodyPr>
            <a:normAutofit/>
          </a:bodyPr>
          <a:lstStyle/>
          <a:p>
            <a:r>
              <a:rPr lang="en-US" dirty="0" err="1"/>
              <a:t>cogrouping</a:t>
            </a:r>
            <a:r>
              <a:rPr lang="en-US" dirty="0"/>
              <a:t> N relations results in N+1 fields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solidFill>
                <a:srgbClr val="FF0000"/>
              </a:solidFill>
              <a:latin typeface="Arial" charset="0"/>
              <a:ea typeface="Courier New" charset="0"/>
              <a:cs typeface="Arial" charset="0"/>
            </a:endParaRPr>
          </a:p>
          <a:p>
            <a:endParaRPr lang="en-US" dirty="0">
              <a:solidFill>
                <a:srgbClr val="FF0000"/>
              </a:solidFill>
              <a:latin typeface="Arial" charset="0"/>
              <a:ea typeface="Courier New" charset="0"/>
              <a:cs typeface="Arial" charset="0"/>
            </a:endParaRPr>
          </a:p>
          <a:p>
            <a:endParaRPr lang="en-US" dirty="0">
              <a:solidFill>
                <a:srgbClr val="FF0000"/>
              </a:solidFill>
              <a:latin typeface="Arial" charset="0"/>
              <a:ea typeface="Courier New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5BDD44-0D33-A349-949E-FE488E53DDDC}"/>
              </a:ext>
            </a:extLst>
          </p:cNvPr>
          <p:cNvSpPr/>
          <p:nvPr/>
        </p:nvSpPr>
        <p:spPr>
          <a:xfrm>
            <a:off x="209121" y="2735248"/>
            <a:ext cx="8477679" cy="280681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grouped3: {group: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stores: {(ID: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name: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)},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{(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staffID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 name: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)},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addresses: {(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address: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)}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}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E17E074-1FC6-EC4A-9E29-341E91DEB445}"/>
              </a:ext>
            </a:extLst>
          </p:cNvPr>
          <p:cNvSpPr/>
          <p:nvPr/>
        </p:nvSpPr>
        <p:spPr>
          <a:xfrm>
            <a:off x="3085050" y="1998623"/>
            <a:ext cx="1892523" cy="616758"/>
          </a:xfrm>
          <a:prstGeom prst="wedgeRoundRectCallout">
            <a:avLst>
              <a:gd name="adj1" fmla="val -79863"/>
              <a:gd name="adj2" fmla="val 74114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</a:t>
            </a:r>
            <a:r>
              <a:rPr lang="en-GB" sz="1400" baseline="30000" dirty="0">
                <a:solidFill>
                  <a:schemeClr val="tx1"/>
                </a:solidFill>
              </a:rPr>
              <a:t>st</a:t>
            </a:r>
            <a:r>
              <a:rPr lang="en-GB" sz="1400" dirty="0">
                <a:solidFill>
                  <a:schemeClr val="tx1"/>
                </a:solidFill>
              </a:rPr>
              <a:t> field is always called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6A3B31B-BEF2-B041-8948-CB904A42FBA1}"/>
              </a:ext>
            </a:extLst>
          </p:cNvPr>
          <p:cNvSpPr/>
          <p:nvPr/>
        </p:nvSpPr>
        <p:spPr>
          <a:xfrm>
            <a:off x="95466" y="3207806"/>
            <a:ext cx="1248254" cy="930847"/>
          </a:xfrm>
          <a:prstGeom prst="wedgeRoundRectCallout">
            <a:avLst>
              <a:gd name="adj1" fmla="val 96089"/>
              <a:gd name="adj2" fmla="val -53213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baseline="30000" dirty="0">
                <a:solidFill>
                  <a:schemeClr val="tx1"/>
                </a:solidFill>
              </a:rPr>
              <a:t>nd</a:t>
            </a:r>
            <a:r>
              <a:rPr lang="en-GB" sz="1400" dirty="0">
                <a:solidFill>
                  <a:schemeClr val="tx1"/>
                </a:solidFill>
              </a:rPr>
              <a:t> field is named after 1</a:t>
            </a:r>
            <a:r>
              <a:rPr lang="en-GB" sz="1400" baseline="30000" dirty="0">
                <a:solidFill>
                  <a:schemeClr val="tx1"/>
                </a:solidFill>
              </a:rPr>
              <a:t>st</a:t>
            </a:r>
            <a:r>
              <a:rPr lang="en-GB" sz="1400" dirty="0">
                <a:solidFill>
                  <a:schemeClr val="tx1"/>
                </a:solidFill>
              </a:rPr>
              <a:t> relation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C21F7E0F-35FB-C544-AAB4-A2DAB20257F4}"/>
              </a:ext>
            </a:extLst>
          </p:cNvPr>
          <p:cNvSpPr/>
          <p:nvPr/>
        </p:nvSpPr>
        <p:spPr>
          <a:xfrm>
            <a:off x="95466" y="4419054"/>
            <a:ext cx="1248254" cy="930847"/>
          </a:xfrm>
          <a:prstGeom prst="wedgeRoundRectCallout">
            <a:avLst>
              <a:gd name="adj1" fmla="val 101822"/>
              <a:gd name="adj2" fmla="val -105319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  <a:r>
              <a:rPr lang="en-GB" sz="1400" baseline="30000" dirty="0">
                <a:solidFill>
                  <a:schemeClr val="tx1"/>
                </a:solidFill>
              </a:rPr>
              <a:t>rd</a:t>
            </a:r>
            <a:r>
              <a:rPr lang="en-GB" sz="1400" dirty="0">
                <a:solidFill>
                  <a:schemeClr val="tx1"/>
                </a:solidFill>
              </a:rPr>
              <a:t> field is named after 2</a:t>
            </a:r>
            <a:r>
              <a:rPr lang="en-GB" sz="1400" baseline="30000" dirty="0">
                <a:solidFill>
                  <a:schemeClr val="tx1"/>
                </a:solidFill>
              </a:rPr>
              <a:t>nd</a:t>
            </a:r>
            <a:r>
              <a:rPr lang="en-GB" sz="1400" dirty="0">
                <a:solidFill>
                  <a:schemeClr val="tx1"/>
                </a:solidFill>
              </a:rPr>
              <a:t> relation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3ADBD029-EE3D-DF43-9BCB-26BAF060D7D1}"/>
              </a:ext>
            </a:extLst>
          </p:cNvPr>
          <p:cNvSpPr/>
          <p:nvPr/>
        </p:nvSpPr>
        <p:spPr>
          <a:xfrm>
            <a:off x="2385543" y="5349901"/>
            <a:ext cx="1248254" cy="930847"/>
          </a:xfrm>
          <a:prstGeom prst="wedgeRoundRectCallout">
            <a:avLst>
              <a:gd name="adj1" fmla="val -19207"/>
              <a:gd name="adj2" fmla="val -100194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4</a:t>
            </a:r>
            <a:r>
              <a:rPr lang="en-GB" sz="1400" baseline="30000" dirty="0">
                <a:solidFill>
                  <a:schemeClr val="tx1"/>
                </a:solidFill>
              </a:rPr>
              <a:t>th</a:t>
            </a:r>
            <a:r>
              <a:rPr lang="en-GB" sz="1400" dirty="0">
                <a:solidFill>
                  <a:schemeClr val="tx1"/>
                </a:solidFill>
              </a:rPr>
              <a:t> field is named after 3</a:t>
            </a:r>
            <a:r>
              <a:rPr lang="en-GB" sz="1400" baseline="30000" dirty="0">
                <a:solidFill>
                  <a:schemeClr val="tx1"/>
                </a:solidFill>
              </a:rPr>
              <a:t>rd</a:t>
            </a:r>
            <a:r>
              <a:rPr lang="en-GB" sz="1400" dirty="0">
                <a:solidFill>
                  <a:schemeClr val="tx1"/>
                </a:solidFill>
              </a:rPr>
              <a:t> relation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vs COGROUP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COGROUP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creates a nested data structure</a:t>
            </a:r>
          </a:p>
          <a:p>
            <a:r>
              <a:rPr lang="en-US" sz="3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JOIN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creates a flat data structure</a:t>
            </a:r>
          </a:p>
          <a:p>
            <a:pPr lvl="1"/>
            <a:r>
              <a:rPr lang="en-US" sz="3200" dirty="0"/>
              <a:t>similar to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COGROUP</a:t>
            </a:r>
            <a:r>
              <a:rPr lang="en-US" sz="3200" dirty="0"/>
              <a:t> followed by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FLATTEN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8557"/>
          </a:xfrm>
        </p:spPr>
        <p:txBody>
          <a:bodyPr/>
          <a:lstStyle/>
          <a:p>
            <a:r>
              <a:rPr lang="en-US" dirty="0"/>
              <a:t>joining 2 relations by a common field: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5BDD44-0D33-A349-949E-FE488E53DDDC}"/>
              </a:ext>
            </a:extLst>
          </p:cNvPr>
          <p:cNvSpPr/>
          <p:nvPr/>
        </p:nvSpPr>
        <p:spPr>
          <a:xfrm>
            <a:off x="590783" y="2067337"/>
            <a:ext cx="8096017" cy="3729161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joined = JOIN stores BY ID,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DUMP joined;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(A,Anchorage,4,Dieter,A)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(B,Boston,1,Alice,B)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(B,Boston,8,Hannah,B)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(C,Chicago,6,Fredo,C)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(C,Chicago,9,Irina,C)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(D,Dallas,2,Bob,D)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(D,Dallas,7,George,D)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(F,Fargo,3,Carlos,F)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(F,Fargo,5,Etienne,F)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8B2AB-CF9B-694F-A62C-D11F54DAC442}"/>
              </a:ext>
            </a:extLst>
          </p:cNvPr>
          <p:cNvSpPr txBox="1">
            <a:spLocks/>
          </p:cNvSpPr>
          <p:nvPr/>
        </p:nvSpPr>
        <p:spPr>
          <a:xfrm>
            <a:off x="457200" y="5812403"/>
            <a:ext cx="8229600" cy="61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 to INNER JOIN in SQL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7421646-A00C-9A4F-8AB5-51087E926043}"/>
              </a:ext>
            </a:extLst>
          </p:cNvPr>
          <p:cNvSpPr/>
          <p:nvPr/>
        </p:nvSpPr>
        <p:spPr>
          <a:xfrm>
            <a:off x="5054268" y="3807258"/>
            <a:ext cx="2093842" cy="876406"/>
          </a:xfrm>
          <a:prstGeom prst="wedgeRoundRectCallout">
            <a:avLst>
              <a:gd name="adj1" fmla="val -65543"/>
              <a:gd name="adj2" fmla="val 13879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Notice how ”unmatched” tuples are not included.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JOIN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4562"/>
          </a:xfrm>
        </p:spPr>
        <p:txBody>
          <a:bodyPr>
            <a:normAutofit/>
          </a:bodyPr>
          <a:lstStyle/>
          <a:p>
            <a:r>
              <a:rPr lang="en-US" dirty="0"/>
              <a:t>relation expands “horizontally”</a:t>
            </a:r>
          </a:p>
          <a:p>
            <a:pPr lvl="1"/>
            <a:r>
              <a:rPr lang="en-US" dirty="0"/>
              <a:t>fields are concatenated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with disambiguate operator to tell where a field comes from</a:t>
            </a:r>
          </a:p>
          <a:p>
            <a:endParaRPr lang="en-US" dirty="0">
              <a:solidFill>
                <a:srgbClr val="FF0000"/>
              </a:solidFill>
              <a:latin typeface="Arial" charset="0"/>
              <a:ea typeface="Courier New" charset="0"/>
              <a:cs typeface="Arial" charset="0"/>
            </a:endParaRPr>
          </a:p>
          <a:p>
            <a:endParaRPr lang="en-US" dirty="0">
              <a:solidFill>
                <a:srgbClr val="FF0000"/>
              </a:solidFill>
              <a:latin typeface="Arial" charset="0"/>
              <a:ea typeface="Courier New" charset="0"/>
              <a:cs typeface="Arial" charset="0"/>
            </a:endParaRPr>
          </a:p>
          <a:p>
            <a:endParaRPr lang="en-US" dirty="0">
              <a:solidFill>
                <a:srgbClr val="FF0000"/>
              </a:solidFill>
              <a:latin typeface="Arial" charset="0"/>
              <a:ea typeface="Courier New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5BDD44-0D33-A349-949E-FE488E53DDDC}"/>
              </a:ext>
            </a:extLst>
          </p:cNvPr>
          <p:cNvSpPr/>
          <p:nvPr/>
        </p:nvSpPr>
        <p:spPr>
          <a:xfrm>
            <a:off x="272732" y="2973788"/>
            <a:ext cx="8477679" cy="2878372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DESCRIBE joined;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joined: {stores::ID: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stores::name: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staffID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::name: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E17E074-1FC6-EC4A-9E29-341E91DEB445}"/>
              </a:ext>
            </a:extLst>
          </p:cNvPr>
          <p:cNvSpPr/>
          <p:nvPr/>
        </p:nvSpPr>
        <p:spPr>
          <a:xfrm>
            <a:off x="5955415" y="3174291"/>
            <a:ext cx="1892523" cy="616758"/>
          </a:xfrm>
          <a:prstGeom prst="wedgeRoundRectCallout">
            <a:avLst>
              <a:gd name="adj1" fmla="val -108012"/>
              <a:gd name="adj2" fmla="val 62512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chemeClr val="tx1"/>
                </a:solidFill>
              </a:rPr>
              <a:t> field!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6A3B31B-BEF2-B041-8948-CB904A42FBA1}"/>
              </a:ext>
            </a:extLst>
          </p:cNvPr>
          <p:cNvSpPr/>
          <p:nvPr/>
        </p:nvSpPr>
        <p:spPr>
          <a:xfrm>
            <a:off x="3776869" y="5880261"/>
            <a:ext cx="2115047" cy="521082"/>
          </a:xfrm>
          <a:prstGeom prst="wedgeRoundRectCallout">
            <a:avLst>
              <a:gd name="adj1" fmla="val -22961"/>
              <a:gd name="adj2" fmla="val -90274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Notice disambiguate operator “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>
                <a:solidFill>
                  <a:schemeClr val="tx1"/>
                </a:solidFill>
              </a:rPr>
              <a:t>”.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69DE-6A8E-CB45-8D22-ED24E6E0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JOIN-</a:t>
            </a:r>
            <a:r>
              <a:rPr lang="en-US" dirty="0" err="1"/>
              <a:t>ing</a:t>
            </a:r>
            <a:r>
              <a:rPr lang="en-US" dirty="0"/>
              <a:t> Multiple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DD5A-0769-A345-AB61-7A4B5E0F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83974"/>
          </a:xfrm>
        </p:spPr>
        <p:txBody>
          <a:bodyPr/>
          <a:lstStyle/>
          <a:p>
            <a:r>
              <a:rPr lang="en-US" dirty="0"/>
              <a:t>similar to COGROUP</a:t>
            </a:r>
          </a:p>
          <a:p>
            <a:r>
              <a:rPr lang="en-US" b="1" dirty="0">
                <a:solidFill>
                  <a:srgbClr val="FF0000"/>
                </a:solidFill>
              </a:rPr>
              <a:t>must be joining on the same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34A3-D5FD-6A48-90C5-0A8FF8B0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5B6ED-B5CA-C442-893C-7D6C168E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C2D610-9D21-2546-9A93-579E43604942}"/>
              </a:ext>
            </a:extLst>
          </p:cNvPr>
          <p:cNvSpPr/>
          <p:nvPr/>
        </p:nvSpPr>
        <p:spPr>
          <a:xfrm>
            <a:off x="296585" y="2449002"/>
            <a:ext cx="8477679" cy="397917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joined3 = JOIN stores BY ID,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BY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addresses BY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DUMP joined3;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(A,Anchorage,4,Dieter,A,A,Store 23, Alpha Business park)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(B,Boston,1,Alice,B,B,No. 99, High Street)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(B,Boston,8,Hannah,B,B,No. 99, High Street)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(C,Chicago,6,Fredo,C,C,Shop 2A, The Shopping Center)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(C,Chicago,9,Irina,C,C,Shop 2A, The Shopping Center)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(D,Dallas,2,Bob,D,D,No. 1, Star Road)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(D,Dallas,7,George,D,D,No. 1, Star Road)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(F,Fargo,3,Carlos,F,F,No. 3, Grant Hotel Shopping Mall)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(F,Fargo,5,Etienne,F,F,No. 3, Grant Hotel Shopping Mall)</a:t>
            </a:r>
          </a:p>
        </p:txBody>
      </p:sp>
    </p:spTree>
    <p:extLst>
      <p:ext uri="{BB962C8B-B14F-4D97-AF65-F5344CB8AC3E}">
        <p14:creationId xmlns:p14="http://schemas.microsoft.com/office/powerpoint/2010/main" val="13505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LEFT/ 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is INNER join (i.e. ignoring tuples with NULL fields)</a:t>
            </a:r>
          </a:p>
          <a:p>
            <a:r>
              <a:rPr lang="en-US" dirty="0"/>
              <a:t>can also perform LEFT/RIGHT/FULL OUTER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61AD97-A95A-2545-97F1-90DF8341351A}"/>
              </a:ext>
            </a:extLst>
          </p:cNvPr>
          <p:cNvSpPr/>
          <p:nvPr/>
        </p:nvSpPr>
        <p:spPr>
          <a:xfrm>
            <a:off x="296585" y="2449002"/>
            <a:ext cx="8477679" cy="397917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leftJoined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JOIN stores BY ID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RIGHT OUTER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BY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leftJoined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(A,Anchorage,4,Dieter,A)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(B,Boston,1,Alice,B)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(B,Boston,8,Hannah,B)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(C,Chicago,6,Fredo,C)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(C,Chicago,9,Irina,C)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(D,Dallas,2,Bob,D)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(D,Dallas,7,George,D)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(F,Fargo,3,Carlos,F)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(F,Fargo,5,Etienne,F)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(,,10,Jack,)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3F980A4-F98D-304C-94E2-0EC04B98ACFB}"/>
              </a:ext>
            </a:extLst>
          </p:cNvPr>
          <p:cNvSpPr/>
          <p:nvPr/>
        </p:nvSpPr>
        <p:spPr>
          <a:xfrm>
            <a:off x="7334168" y="2835699"/>
            <a:ext cx="1513247" cy="616758"/>
          </a:xfrm>
          <a:prstGeom prst="wedgeRoundRectCallout">
            <a:avLst>
              <a:gd name="adj1" fmla="val -63047"/>
              <a:gd name="adj2" fmla="val -57386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Specify RIGHT OUTER join.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8C253A9-DFC6-9344-BC1B-33BA690AA2B7}"/>
              </a:ext>
            </a:extLst>
          </p:cNvPr>
          <p:cNvSpPr/>
          <p:nvPr/>
        </p:nvSpPr>
        <p:spPr>
          <a:xfrm>
            <a:off x="4230094" y="5537345"/>
            <a:ext cx="2472856" cy="740612"/>
          </a:xfrm>
          <a:prstGeom prst="wedgeRoundRectCallout">
            <a:avLst>
              <a:gd name="adj1" fmla="val -132941"/>
              <a:gd name="adj2" fmla="val 48295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Tuple in ”right” relation is included, even though there is no match in ”left” relation.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OUTER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61AD97-A95A-2545-97F1-90DF8341351A}"/>
              </a:ext>
            </a:extLst>
          </p:cNvPr>
          <p:cNvSpPr/>
          <p:nvPr/>
        </p:nvSpPr>
        <p:spPr>
          <a:xfrm>
            <a:off x="296585" y="1567545"/>
            <a:ext cx="8477679" cy="4504377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fullJoined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JOIN stores BY ID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FULL OUTER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BY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fullJoined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(A,Anchorage,4,Dieter,A)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(B,Boston,1,Alice,B)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(B,Boston,8,Hannah,B)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(C,Chicago,6,Fredo,C)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(C,Chicago,9,Irina,C)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(D,Dallas,2,Bob,D)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(D,Dallas,7,George,D)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E,Edmonton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,,,)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(F,Fargo,3,Carlos,F)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(F,Fargo,5,Etienne,F)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(,,10,Jack,)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3F980A4-F98D-304C-94E2-0EC04B98ACFB}"/>
              </a:ext>
            </a:extLst>
          </p:cNvPr>
          <p:cNvSpPr/>
          <p:nvPr/>
        </p:nvSpPr>
        <p:spPr>
          <a:xfrm>
            <a:off x="6678264" y="859363"/>
            <a:ext cx="1892523" cy="616758"/>
          </a:xfrm>
          <a:prstGeom prst="wedgeRoundRectCallout">
            <a:avLst>
              <a:gd name="adj1" fmla="val -50589"/>
              <a:gd name="adj2" fmla="val 102192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Specify FULL OUTER join.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8C253A9-DFC6-9344-BC1B-33BA690AA2B7}"/>
              </a:ext>
            </a:extLst>
          </p:cNvPr>
          <p:cNvSpPr/>
          <p:nvPr/>
        </p:nvSpPr>
        <p:spPr>
          <a:xfrm>
            <a:off x="4515453" y="4638505"/>
            <a:ext cx="2162811" cy="616758"/>
          </a:xfrm>
          <a:prstGeom prst="wedgeRoundRectCallout">
            <a:avLst>
              <a:gd name="adj1" fmla="val -136640"/>
              <a:gd name="adj2" fmla="val -3238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Tuple with NULL in right relation.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70E938D-C84E-F848-A119-C2AD7C52D90E}"/>
              </a:ext>
            </a:extLst>
          </p:cNvPr>
          <p:cNvSpPr/>
          <p:nvPr/>
        </p:nvSpPr>
        <p:spPr>
          <a:xfrm>
            <a:off x="4572000" y="5455164"/>
            <a:ext cx="2162811" cy="616758"/>
          </a:xfrm>
          <a:prstGeom prst="wedgeRoundRectCallout">
            <a:avLst>
              <a:gd name="adj1" fmla="val -154759"/>
              <a:gd name="adj2" fmla="val -5163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Tuple with NULL in left relation.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multiple datasets</a:t>
            </a:r>
          </a:p>
          <a:p>
            <a:pPr lvl="1"/>
            <a:r>
              <a:rPr lang="en-US" sz="2800" dirty="0"/>
              <a:t>COGROUP</a:t>
            </a:r>
          </a:p>
          <a:p>
            <a:pPr lvl="1"/>
            <a:r>
              <a:rPr lang="en-US" sz="2800" dirty="0"/>
              <a:t>JOIN</a:t>
            </a:r>
          </a:p>
          <a:p>
            <a:pPr lvl="1"/>
            <a:r>
              <a:rPr lang="en-US" sz="2800" dirty="0"/>
              <a:t>UNION</a:t>
            </a:r>
          </a:p>
          <a:p>
            <a:pPr lvl="1"/>
            <a:r>
              <a:rPr lang="en-US" sz="2800" dirty="0"/>
              <a:t>CROSS</a:t>
            </a:r>
          </a:p>
          <a:p>
            <a:r>
              <a:rPr lang="en-US" sz="3200" dirty="0"/>
              <a:t>Complex/nested data types</a:t>
            </a:r>
          </a:p>
          <a:p>
            <a:pPr lvl="1"/>
            <a:r>
              <a:rPr lang="en-US" sz="2800" dirty="0"/>
              <a:t>tuple, bag, map</a:t>
            </a:r>
          </a:p>
          <a:p>
            <a:endParaRPr lang="en-US" sz="32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193F-52C6-6840-9DD8-FCC8FB4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COGROUP/ JOIN By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022F-3442-FD46-803B-74D4A3D0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GROUP in a single relation, COGROUP &amp; JOIN also work on multiple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DCC3D-E29D-AB4B-8EB2-567D8796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8035C-C098-654C-B8C7-E4B8EA62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0AA2-8568-F547-8CE4-BB3E84C9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COGROUP/JOIN on Multiple Fields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0897-95AE-7941-8344-8DED65FD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quarterly sale figures by sales people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8F21D-C18E-2A46-BB79-B8C9B002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FDD68-5847-174B-82AE-B0F9AA30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83320-D64E-9E43-9FC3-F206A570EE9E}"/>
              </a:ext>
            </a:extLst>
          </p:cNvPr>
          <p:cNvSpPr/>
          <p:nvPr/>
        </p:nvSpPr>
        <p:spPr>
          <a:xfrm>
            <a:off x="2241593" y="2496436"/>
            <a:ext cx="4660813" cy="38579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year	quarter	name	sales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Q1	Alice	1000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Q1	Bob	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Q2	Alice	500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Q2	Bob	1000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Q3	Alice	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Q3	Bob	1050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Q4	Alice	1200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Q4	Bob	2100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Q1	Alice	500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Q1	Bob	700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Q2	Alice	90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Q2	Bob	30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Q3	Alice	500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Q3	Bob	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76BAC-B989-2340-99A5-B16ACC4308A9}"/>
              </a:ext>
            </a:extLst>
          </p:cNvPr>
          <p:cNvSpPr txBox="1"/>
          <p:nvPr/>
        </p:nvSpPr>
        <p:spPr>
          <a:xfrm>
            <a:off x="3499383" y="2089004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salesByQuarter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4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A52C-1186-924B-868C-589940D7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COGROUP/JOIN 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B49E-2198-F746-94CE-8F42D462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</a:t>
            </a:r>
            <a:r>
              <a:rPr lang="en-US" i="1" dirty="0">
                <a:latin typeface="Times" pitchFamily="2" charset="0"/>
              </a:rPr>
              <a:t>How does Alice’s &amp; Bob’s performance compare in each quarter?</a:t>
            </a:r>
          </a:p>
          <a:p>
            <a:r>
              <a:rPr lang="en-US" dirty="0"/>
              <a:t>idea: for each quarter, calculate “Alice’s sales divided by Bob’s sales”(i.e. the ratio)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to do a computation, we 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FOREACH… GENERATE…</a:t>
            </a:r>
          </a:p>
          <a:p>
            <a:pPr lvl="1"/>
            <a:r>
              <a:rPr lang="en-US" dirty="0"/>
              <a:t>but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FOREACH… GENERATE… </a:t>
            </a:r>
            <a:r>
              <a:rPr lang="en-US" b="1" dirty="0">
                <a:solidFill>
                  <a:srgbClr val="FF0000"/>
                </a:solidFill>
              </a:rPr>
              <a:t>only works on fields in the same tuple</a:t>
            </a:r>
          </a:p>
          <a:p>
            <a:pPr lvl="1"/>
            <a:r>
              <a:rPr lang="en-US" dirty="0"/>
              <a:t>Alice’s and Bob’s sale figures are in different tuples!</a:t>
            </a:r>
          </a:p>
          <a:p>
            <a:r>
              <a:rPr lang="en-US" dirty="0"/>
              <a:t>solution: </a:t>
            </a:r>
            <a:r>
              <a:rPr lang="en-US" b="1" dirty="0">
                <a:solidFill>
                  <a:srgbClr val="00B050"/>
                </a:solidFill>
              </a:rPr>
              <a:t>bring Alice’s &amp; Bob’s sale figures into the same tuple before doing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FOREACH… GENERATE…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EF95A-34A2-564B-B722-BA605DE6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7863B-F3F9-F348-BB13-AA3863F4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5FF-6B13-AA41-99FF-D071F43B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COGROUP/JOIN 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ECF0-6946-AD40-8D26-C4D212C0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5499"/>
          </a:xfrm>
        </p:spPr>
        <p:txBody>
          <a:bodyPr/>
          <a:lstStyle/>
          <a:p>
            <a:r>
              <a:rPr lang="en-US" dirty="0"/>
              <a:t>first split original relation into 2 relations: 1 for Alice, 1 for Bob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C091-E3B5-E042-9E54-3B9AF6A9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2AA8D-45CF-F044-8998-2DB87583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657F4A-A329-2640-812E-9CCB06C28C1F}"/>
              </a:ext>
            </a:extLst>
          </p:cNvPr>
          <p:cNvSpPr/>
          <p:nvPr/>
        </p:nvSpPr>
        <p:spPr>
          <a:xfrm>
            <a:off x="284770" y="2852381"/>
            <a:ext cx="8574460" cy="292999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LOAD '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salesByQuarter.csv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 USING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PigStorage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(',')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AS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year:int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quarter:chararray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sales:int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SPLIT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INTO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IF name=='Alice',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bobSales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IF name=='Bob';</a:t>
            </a:r>
          </a:p>
        </p:txBody>
      </p:sp>
    </p:spTree>
    <p:extLst>
      <p:ext uri="{BB962C8B-B14F-4D97-AF65-F5344CB8AC3E}">
        <p14:creationId xmlns:p14="http://schemas.microsoft.com/office/powerpoint/2010/main" val="324586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0AA2-8568-F547-8CE4-BB3E84C9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COGROUP/JOIN Example (cont’d)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8F21D-C18E-2A46-BB79-B8C9B002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FDD68-5847-174B-82AE-B0F9AA30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83320-D64E-9E43-9FC3-F206A570EE9E}"/>
              </a:ext>
            </a:extLst>
          </p:cNvPr>
          <p:cNvSpPr/>
          <p:nvPr/>
        </p:nvSpPr>
        <p:spPr>
          <a:xfrm>
            <a:off x="596464" y="2858487"/>
            <a:ext cx="3562206" cy="22347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year	quarter	name	sales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Q1	Alice	1000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Q2	Alice	500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Q3	Alice	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Q4	Alice	1200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Q1	Alice	500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Q2	Alice	90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Q3	Alice	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76BAC-B989-2340-99A5-B16ACC4308A9}"/>
              </a:ext>
            </a:extLst>
          </p:cNvPr>
          <p:cNvSpPr txBox="1"/>
          <p:nvPr/>
        </p:nvSpPr>
        <p:spPr>
          <a:xfrm>
            <a:off x="1759449" y="241511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aliceSales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204DD7-5A68-8049-A090-991AE2705A5F}"/>
              </a:ext>
            </a:extLst>
          </p:cNvPr>
          <p:cNvSpPr/>
          <p:nvPr/>
        </p:nvSpPr>
        <p:spPr>
          <a:xfrm>
            <a:off x="4940528" y="2858488"/>
            <a:ext cx="3562206" cy="22347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year	quarter	name	sales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Q1	Bob	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Q2	Bob	1000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Q3	Bob	1050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2016	Q4	Bob	2100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Q1	Bob	700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Q2	Bob	30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2017	Q3	Bob	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77D70-5A7F-F34C-BB0C-7BC412CDFC6B}"/>
              </a:ext>
            </a:extLst>
          </p:cNvPr>
          <p:cNvSpPr txBox="1"/>
          <p:nvPr/>
        </p:nvSpPr>
        <p:spPr>
          <a:xfrm>
            <a:off x="6032587" y="24151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bobSales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129A02-A81B-2440-BD9E-E74816CF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5499"/>
          </a:xfrm>
        </p:spPr>
        <p:txBody>
          <a:bodyPr>
            <a:normAutofit/>
          </a:bodyPr>
          <a:lstStyle/>
          <a:p>
            <a:r>
              <a:rPr lang="en-US" dirty="0"/>
              <a:t>next bring Alice &amp; Bob’s sales in the same quarter &amp; year into the same tuple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18CC8E-8E89-AB42-8F8A-CF9D0B827C28}"/>
              </a:ext>
            </a:extLst>
          </p:cNvPr>
          <p:cNvGrpSpPr/>
          <p:nvPr/>
        </p:nvGrpSpPr>
        <p:grpSpPr>
          <a:xfrm>
            <a:off x="646947" y="3234255"/>
            <a:ext cx="5570440" cy="256100"/>
            <a:chOff x="646947" y="3234255"/>
            <a:chExt cx="5570440" cy="2561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51908C-4412-434B-B7FC-84CA9D2DEEEB}"/>
                </a:ext>
              </a:extLst>
            </p:cNvPr>
            <p:cNvSpPr/>
            <p:nvPr/>
          </p:nvSpPr>
          <p:spPr>
            <a:xfrm>
              <a:off x="646947" y="3234255"/>
              <a:ext cx="1241232" cy="2543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28228E-BEB1-4D49-98C9-6ABEC786B756}"/>
                </a:ext>
              </a:extLst>
            </p:cNvPr>
            <p:cNvSpPr/>
            <p:nvPr/>
          </p:nvSpPr>
          <p:spPr>
            <a:xfrm>
              <a:off x="4976155" y="3235999"/>
              <a:ext cx="1241232" cy="2543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BA8CB7F9-74AD-BD43-B7DC-6E0D742238F3}"/>
                </a:ext>
              </a:extLst>
            </p:cNvPr>
            <p:cNvCxnSpPr>
              <a:cxnSpLocks/>
              <a:stCxn id="13" idx="2"/>
              <a:endCxn id="14" idx="2"/>
            </p:cNvCxnSpPr>
            <p:nvPr/>
          </p:nvCxnSpPr>
          <p:spPr>
            <a:xfrm rot="16200000" flipH="1">
              <a:off x="3431295" y="1324879"/>
              <a:ext cx="1744" cy="4329208"/>
            </a:xfrm>
            <a:prstGeom prst="curvedConnector3">
              <a:avLst>
                <a:gd name="adj1" fmla="val 13207798"/>
              </a:avLst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D9ACB6B2-521D-2944-BECE-E7569B0DE52B}"/>
              </a:ext>
            </a:extLst>
          </p:cNvPr>
          <p:cNvSpPr/>
          <p:nvPr/>
        </p:nvSpPr>
        <p:spPr>
          <a:xfrm>
            <a:off x="3625738" y="5414965"/>
            <a:ext cx="1971033" cy="819579"/>
          </a:xfrm>
          <a:prstGeom prst="wedgeRoundRectCallout">
            <a:avLst>
              <a:gd name="adj1" fmla="val -13279"/>
              <a:gd name="adj2" fmla="val -254513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Pair up tuples in the 2 relations based on year &amp; quarter.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15A5-2527-0A4C-87CC-31003C4C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Pairing Up Tuples By COGROUP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BF89-FDD5-8E43-9360-9EC89A78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2F68B-82CD-B448-9DA9-783B991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D34CCD-83EE-924C-B084-5A85D8E3E01D}"/>
              </a:ext>
            </a:extLst>
          </p:cNvPr>
          <p:cNvSpPr/>
          <p:nvPr/>
        </p:nvSpPr>
        <p:spPr>
          <a:xfrm>
            <a:off x="242969" y="1524000"/>
            <a:ext cx="8574460" cy="369092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grouped = COGROUP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BY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year,quarter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bobSales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BY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year,quarter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DUMP grouped;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((2016,Q1),{(2016,Q1,Alice,1000)},{(2016,Q1,Bob,2000)})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((2016,Q2),{(2016,Q2,Alice,500)},{(2016,Q2,Bob,1000)})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((2016,Q3),{(2016,Q3,Alice,2000)},{(2016,Q3,Bob,1050)})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((2016,Q4),{(2016,Q4,Alice,1200)},{(2016,Q4,Bob,2100)})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((2017,Q1),{(2017,Q1,Alice,500)},{(2017,Q1,Bob,700)})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((2017,Q2),{(2017,Q2,Alice,90)},{(2017,Q2,Bob,30)})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((2017,Q3),{(2017,Q3,Alice,500)},{(2017,Q3,Bob,100)})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3FBF8D9-96C3-6C40-82B8-4209D78570CE}"/>
              </a:ext>
            </a:extLst>
          </p:cNvPr>
          <p:cNvSpPr/>
          <p:nvPr/>
        </p:nvSpPr>
        <p:spPr>
          <a:xfrm>
            <a:off x="4812810" y="5513172"/>
            <a:ext cx="2162811" cy="616758"/>
          </a:xfrm>
          <a:prstGeom prst="wedgeRoundRectCallout">
            <a:avLst>
              <a:gd name="adj1" fmla="val -29571"/>
              <a:gd name="adj2" fmla="val -112988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Nested structures are not easy to work on.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15A5-2527-0A4C-87CC-31003C4C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Pairing Up Tuples By JOIN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BF89-FDD5-8E43-9360-9EC89A78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2F68B-82CD-B448-9DA9-783B991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D34CCD-83EE-924C-B084-5A85D8E3E01D}"/>
              </a:ext>
            </a:extLst>
          </p:cNvPr>
          <p:cNvSpPr/>
          <p:nvPr/>
        </p:nvSpPr>
        <p:spPr>
          <a:xfrm>
            <a:off x="242969" y="1524000"/>
            <a:ext cx="8574460" cy="369092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joined = JOIN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BY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year,quarter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bobSales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BY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year,quarter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DUMP joined;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(2016,Q1,Alice,1000,2016,Q1,Bob,2000)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(2016,Q2,Alice,500,2016,Q2,Bob,1000)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(2016,Q3,Alice,2000,2016,Q3,Bob,1050)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(2016,Q4,Alice,1200,2016,Q4,Bob,2100)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(2017,Q1,Alice,500,2017,Q1,Bob,700)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(2017,Q2,Alice,90,2017,Q2,Bob,30)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(2017,Q3,Alice,500,2017,Q3,Bob,100)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4135377-2900-5F47-A421-1D663B9CF8D6}"/>
              </a:ext>
            </a:extLst>
          </p:cNvPr>
          <p:cNvSpPr/>
          <p:nvPr/>
        </p:nvSpPr>
        <p:spPr>
          <a:xfrm>
            <a:off x="3779657" y="5588765"/>
            <a:ext cx="2162811" cy="616758"/>
          </a:xfrm>
          <a:prstGeom prst="wedgeRoundRectCallout">
            <a:avLst>
              <a:gd name="adj1" fmla="val -29022"/>
              <a:gd name="adj2" fmla="val -134168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Much better with a flat structure.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9DD5E56-4ED6-EA4F-A814-875227E1AC70}"/>
              </a:ext>
            </a:extLst>
          </p:cNvPr>
          <p:cNvSpPr/>
          <p:nvPr/>
        </p:nvSpPr>
        <p:spPr>
          <a:xfrm>
            <a:off x="6726438" y="3084833"/>
            <a:ext cx="2162811" cy="952778"/>
          </a:xfrm>
          <a:prstGeom prst="wedgeRoundRectCallout">
            <a:avLst>
              <a:gd name="adj1" fmla="val -102048"/>
              <a:gd name="adj2" fmla="val 20384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Both Alice &amp; Bob sale figures are now in the same tuple, 1 for each year &amp; quarter.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15A5-2527-0A4C-87CC-31003C4C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Structure after JOIN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BF89-FDD5-8E43-9360-9EC89A78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2F68B-82CD-B448-9DA9-783B991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D34CCD-83EE-924C-B084-5A85D8E3E01D}"/>
              </a:ext>
            </a:extLst>
          </p:cNvPr>
          <p:cNvSpPr/>
          <p:nvPr/>
        </p:nvSpPr>
        <p:spPr>
          <a:xfrm>
            <a:off x="242969" y="1524000"/>
            <a:ext cx="8574460" cy="4152405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DESCRIBE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joined;</a:t>
            </a:r>
          </a:p>
          <a:p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joined: {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::year: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::quarter: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::name: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::sales: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bobSales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::year: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bobSales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::quarter: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bobSales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::name: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bobSales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::sales: </a:t>
            </a:r>
            <a:r>
              <a:rPr lang="en-US" sz="24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B8F547-F66B-8A42-BBAF-C441A0A997F5}"/>
              </a:ext>
            </a:extLst>
          </p:cNvPr>
          <p:cNvGrpSpPr/>
          <p:nvPr/>
        </p:nvGrpSpPr>
        <p:grpSpPr>
          <a:xfrm>
            <a:off x="0" y="2503350"/>
            <a:ext cx="7837714" cy="1451132"/>
            <a:chOff x="0" y="2503350"/>
            <a:chExt cx="7837714" cy="1451132"/>
          </a:xfrm>
        </p:grpSpPr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34135377-2900-5F47-A421-1D663B9CF8D6}"/>
                </a:ext>
              </a:extLst>
            </p:cNvPr>
            <p:cNvSpPr/>
            <p:nvPr/>
          </p:nvSpPr>
          <p:spPr>
            <a:xfrm>
              <a:off x="0" y="3011819"/>
              <a:ext cx="1483266" cy="942663"/>
            </a:xfrm>
            <a:prstGeom prst="wedgeRoundRectCallout">
              <a:avLst>
                <a:gd name="adj1" fmla="val 86268"/>
                <a:gd name="adj2" fmla="val -20790"/>
                <a:gd name="adj3" fmla="val 16667"/>
              </a:avLst>
            </a:prstGeom>
            <a:solidFill>
              <a:srgbClr val="FFFF00"/>
            </a:solidFill>
            <a:effectLst>
              <a:outerShdw blurRad="304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Fields from </a:t>
              </a:r>
              <a:r>
                <a:rPr lang="en-GB" sz="14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aliceSales</a:t>
              </a:r>
              <a:r>
                <a:rPr lang="en-GB" sz="1400" dirty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05A70C-C1E8-8E42-A9D1-FD62203696C9}"/>
                </a:ext>
              </a:extLst>
            </p:cNvPr>
            <p:cNvSpPr/>
            <p:nvPr/>
          </p:nvSpPr>
          <p:spPr>
            <a:xfrm>
              <a:off x="2165636" y="2503350"/>
              <a:ext cx="5672078" cy="14511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8EF2CA-158F-AC48-844E-3ECDDA07F79A}"/>
              </a:ext>
            </a:extLst>
          </p:cNvPr>
          <p:cNvGrpSpPr/>
          <p:nvPr/>
        </p:nvGrpSpPr>
        <p:grpSpPr>
          <a:xfrm>
            <a:off x="93024" y="4006752"/>
            <a:ext cx="7744690" cy="1451131"/>
            <a:chOff x="93024" y="4006752"/>
            <a:chExt cx="7744690" cy="14511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2AC6C0-594F-D646-AD67-B3C9FFE8BB2B}"/>
                </a:ext>
              </a:extLst>
            </p:cNvPr>
            <p:cNvSpPr/>
            <p:nvPr/>
          </p:nvSpPr>
          <p:spPr>
            <a:xfrm>
              <a:off x="2165636" y="4006752"/>
              <a:ext cx="5672078" cy="14511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CE285F30-2C75-1A47-92BD-A8A8FEA1EE83}"/>
                </a:ext>
              </a:extLst>
            </p:cNvPr>
            <p:cNvSpPr/>
            <p:nvPr/>
          </p:nvSpPr>
          <p:spPr>
            <a:xfrm>
              <a:off x="93024" y="4344112"/>
              <a:ext cx="1483266" cy="942663"/>
            </a:xfrm>
            <a:prstGeom prst="wedgeRoundRectCallout">
              <a:avLst>
                <a:gd name="adj1" fmla="val 82264"/>
                <a:gd name="adj2" fmla="val -5673"/>
                <a:gd name="adj3" fmla="val 16667"/>
              </a:avLst>
            </a:prstGeom>
            <a:solidFill>
              <a:srgbClr val="FFFF00"/>
            </a:solidFill>
            <a:effectLst>
              <a:outerShdw blurRad="304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Fields from </a:t>
              </a:r>
              <a:r>
                <a:rPr lang="en-GB" sz="14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bobSales</a:t>
              </a:r>
              <a:r>
                <a:rPr lang="en-GB" sz="1400" dirty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1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15A5-2527-0A4C-87CC-31003C4C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Computing the Ratio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BF89-FDD5-8E43-9360-9EC89A78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2F68B-82CD-B448-9DA9-783B991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D34CCD-83EE-924C-B084-5A85D8E3E01D}"/>
              </a:ext>
            </a:extLst>
          </p:cNvPr>
          <p:cNvSpPr/>
          <p:nvPr/>
        </p:nvSpPr>
        <p:spPr>
          <a:xfrm>
            <a:off x="174923" y="1524001"/>
            <a:ext cx="8794153" cy="4508664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aliceToBobRatio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FOREACH joined GENERATE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::year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AS year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::quarter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AS quarter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(float)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::sales /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(float)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bobSales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::sales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AS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ratio:float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DUMP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aliceToBobRatio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6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(2016,Q1,0.5)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(2016,Q2,0.5)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(2016,Q3,1.9047619)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(2016,Q4,0.5714286)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(2017,Q1,0.71428573)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(2017,Q2,3.0)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(2017,Q3,5.0)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259EAF9-0312-244B-9266-B972E6061DF2}"/>
              </a:ext>
            </a:extLst>
          </p:cNvPr>
          <p:cNvSpPr/>
          <p:nvPr/>
        </p:nvSpPr>
        <p:spPr>
          <a:xfrm>
            <a:off x="4963886" y="1450605"/>
            <a:ext cx="1866284" cy="542305"/>
          </a:xfrm>
          <a:prstGeom prst="wedgeRoundRectCallout">
            <a:avLst>
              <a:gd name="adj1" fmla="val -63867"/>
              <a:gd name="adj2" fmla="val 111088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Rename fields to get rid of “::” in result.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3BF9C4D-C0AD-F045-BA69-E12E87893827}"/>
              </a:ext>
            </a:extLst>
          </p:cNvPr>
          <p:cNvSpPr/>
          <p:nvPr/>
        </p:nvSpPr>
        <p:spPr>
          <a:xfrm>
            <a:off x="5989604" y="3263114"/>
            <a:ext cx="1465471" cy="831437"/>
          </a:xfrm>
          <a:prstGeom prst="wedgeRoundRectCallout">
            <a:avLst>
              <a:gd name="adj1" fmla="val -74937"/>
              <a:gd name="adj2" fmla="val -73919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Casting 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tx1"/>
                </a:solidFill>
              </a:rPr>
              <a:t> to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400" dirty="0">
                <a:solidFill>
                  <a:schemeClr val="tx1"/>
                </a:solidFill>
              </a:rPr>
              <a:t> before division.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5FE3625-6A56-BF4E-8815-F4BA39893427}"/>
              </a:ext>
            </a:extLst>
          </p:cNvPr>
          <p:cNvSpPr/>
          <p:nvPr/>
        </p:nvSpPr>
        <p:spPr>
          <a:xfrm>
            <a:off x="4305252" y="3466769"/>
            <a:ext cx="1467394" cy="843794"/>
          </a:xfrm>
          <a:prstGeom prst="wedgeRoundRectCallout">
            <a:avLst>
              <a:gd name="adj1" fmla="val -86858"/>
              <a:gd name="adj2" fmla="val -73919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Define schema for new computed field.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6955-CDA8-9646-A13B-9796BB68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JOIN Using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DCED-D980-6F4A-BD95-E3A88720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99028"/>
          </a:xfrm>
        </p:spPr>
        <p:txBody>
          <a:bodyPr/>
          <a:lstStyle/>
          <a:p>
            <a:r>
              <a:rPr lang="en-US" dirty="0"/>
              <a:t>tuples from both sides are joined by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year,quarter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which is composite</a:t>
            </a:r>
          </a:p>
          <a:p>
            <a:r>
              <a:rPr lang="en-US" dirty="0"/>
              <a:t>some people may try to compute a “flat” value from multiple fields rather than using a composite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C3022-B02F-4949-85AE-6CAC8E4D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F436-787B-544A-84F1-F3BDFCE1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4D051C-1CF8-E941-82B9-67D380E23F03}"/>
              </a:ext>
            </a:extLst>
          </p:cNvPr>
          <p:cNvSpPr/>
          <p:nvPr/>
        </p:nvSpPr>
        <p:spPr>
          <a:xfrm>
            <a:off x="540689" y="3228227"/>
            <a:ext cx="7983109" cy="237744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flattenedAlice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FOREACH 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aliceSales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GENERATE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CONCAT(CONCAT((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)year,' '),quarter)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name, price;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flattenedAlice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 Q1,Alice,1000)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 Q2,Alice,500)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 Q3,Alice,2000)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(2016 Q4,Alice,1200)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 Q1,Alice,500)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(2017 Q2,Alice,90)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C59311-96F0-8A46-835B-8615D5C377DA}"/>
              </a:ext>
            </a:extLst>
          </p:cNvPr>
          <p:cNvSpPr txBox="1">
            <a:spLocks/>
          </p:cNvSpPr>
          <p:nvPr/>
        </p:nvSpPr>
        <p:spPr>
          <a:xfrm>
            <a:off x="609600" y="5550010"/>
            <a:ext cx="8229600" cy="917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may work in most cases but is </a:t>
            </a:r>
            <a:r>
              <a:rPr lang="en-US" b="1" dirty="0">
                <a:solidFill>
                  <a:srgbClr val="FF0000"/>
                </a:solidFill>
              </a:rPr>
              <a:t>not 100% safe</a:t>
            </a:r>
          </a:p>
          <a:p>
            <a:r>
              <a:rPr lang="en-US" b="1" dirty="0">
                <a:solidFill>
                  <a:srgbClr val="FF0000"/>
                </a:solidFill>
              </a:rPr>
              <a:t>because structural information is lost</a:t>
            </a:r>
          </a:p>
        </p:txBody>
      </p:sp>
    </p:spTree>
    <p:extLst>
      <p:ext uri="{BB962C8B-B14F-4D97-AF65-F5344CB8AC3E}">
        <p14:creationId xmlns:p14="http://schemas.microsoft.com/office/powerpoint/2010/main" val="3953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Multi-Dataset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like joining tables in SQL, Pig can join multiple dataset to perform computation</a:t>
            </a:r>
          </a:p>
          <a:p>
            <a:r>
              <a:rPr lang="en-US" sz="3200" dirty="0"/>
              <a:t>common commands for combining datasets:</a:t>
            </a:r>
          </a:p>
          <a:p>
            <a:pPr lvl="1"/>
            <a:r>
              <a:rPr lang="en-US" sz="2800" dirty="0"/>
              <a:t>COGROUP</a:t>
            </a:r>
          </a:p>
          <a:p>
            <a:pPr lvl="1"/>
            <a:r>
              <a:rPr lang="en-US" sz="2800" dirty="0"/>
              <a:t>JOIN</a:t>
            </a:r>
          </a:p>
          <a:p>
            <a:pPr lvl="1"/>
            <a:r>
              <a:rPr lang="en-US" sz="2800" dirty="0"/>
              <a:t>UNION</a:t>
            </a:r>
          </a:p>
          <a:p>
            <a:pPr lvl="1"/>
            <a:r>
              <a:rPr lang="en-US" sz="2800" dirty="0"/>
              <a:t>CROSS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F847-2B53-B046-A5D4-640D0FDB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 in JOIN Using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C4A1-FFFA-6F45-83A5-21862221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join using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firstname,surname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1819-3D39-394A-870B-6245DA65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D9AC8-7DDA-8247-ACE0-E852CE9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F5E039-3E58-D04A-B79C-4D2FBE5A10D2}"/>
              </a:ext>
            </a:extLst>
          </p:cNvPr>
          <p:cNvSpPr/>
          <p:nvPr/>
        </p:nvSpPr>
        <p:spPr>
          <a:xfrm>
            <a:off x="777833" y="2264720"/>
            <a:ext cx="4973063" cy="1072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surname		phone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	Watson		123456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		Jane Watson	987654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Peter		Parker		123321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EEC69-AA3E-FC4A-801E-4E6D0DCC8A87}"/>
              </a:ext>
            </a:extLst>
          </p:cNvPr>
          <p:cNvSpPr/>
          <p:nvPr/>
        </p:nvSpPr>
        <p:spPr>
          <a:xfrm>
            <a:off x="777833" y="3608462"/>
            <a:ext cx="4973064" cy="107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surname		address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	Watson		Flat A…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		Jane Watson	Flat B…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Peter		Parker		Flat C…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0D5ED-4C90-524F-B4CC-F076EDBC04D8}"/>
              </a:ext>
            </a:extLst>
          </p:cNvPr>
          <p:cNvSpPr/>
          <p:nvPr/>
        </p:nvSpPr>
        <p:spPr>
          <a:xfrm>
            <a:off x="584586" y="5114010"/>
            <a:ext cx="6196223" cy="107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surname		phone	address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	Watson		123456	Flat A…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		Jane Watson	987654	Flat B…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Peter		Parker		123321	Flat C…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A9D05-6258-EC47-898A-31D373EBBC08}"/>
              </a:ext>
            </a:extLst>
          </p:cNvPr>
          <p:cNvSpPr txBox="1"/>
          <p:nvPr/>
        </p:nvSpPr>
        <p:spPr>
          <a:xfrm>
            <a:off x="6071529" y="3336966"/>
            <a:ext cx="244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 using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firstname,surname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231BE2E-A0FA-CA47-98F6-A2F1D82C168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5750896" y="2800843"/>
            <a:ext cx="1542792" cy="536123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FFBB0D0-1A12-6147-970E-9D5C1F90F25D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5750897" y="3860186"/>
            <a:ext cx="1542791" cy="283804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3DEE1A4-62B5-2E48-82F1-E7DB35A9F581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H="1">
            <a:off x="6780809" y="3598576"/>
            <a:ext cx="1735038" cy="2050962"/>
          </a:xfrm>
          <a:prstGeom prst="curvedConnector3">
            <a:avLst>
              <a:gd name="adj1" fmla="val -1317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4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F847-2B53-B046-A5D4-640D0FDB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 in JOIN Using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C4A1-FFFA-6F45-83A5-21862221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join by converting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firstname,surname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/>
              <a:t> +“ ”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1819-3D39-394A-870B-6245DA65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D9AC8-7DDA-8247-ACE0-E852CE9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0D5ED-4C90-524F-B4CC-F076EDBC04D8}"/>
              </a:ext>
            </a:extLst>
          </p:cNvPr>
          <p:cNvSpPr/>
          <p:nvPr/>
        </p:nvSpPr>
        <p:spPr>
          <a:xfrm>
            <a:off x="1368357" y="4870664"/>
            <a:ext cx="6196223" cy="1486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fullName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	phone	address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 Watson	123456	Flat A…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 Watson	123456	Flat B…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 Watson	987654	Flat A…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 Watson	987654	Flat B…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Peter Parker		123321	Flat C…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85F2A3-5AD4-B44A-8992-7CD93C16814D}"/>
              </a:ext>
            </a:extLst>
          </p:cNvPr>
          <p:cNvSpPr/>
          <p:nvPr/>
        </p:nvSpPr>
        <p:spPr>
          <a:xfrm>
            <a:off x="584586" y="2578364"/>
            <a:ext cx="3704383" cy="1072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fullName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	phone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 Watson	123456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 Watson	987654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Peter Parker		123321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04581A-2183-2046-BDB8-2129D6FE95D9}"/>
              </a:ext>
            </a:extLst>
          </p:cNvPr>
          <p:cNvSpPr/>
          <p:nvPr/>
        </p:nvSpPr>
        <p:spPr>
          <a:xfrm>
            <a:off x="4657823" y="2578364"/>
            <a:ext cx="3910790" cy="107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fullName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		address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 Watson	Flat A…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Mary Jane Watson	Flat B…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Peter Parker		Flat C…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DF06E-19AB-CF47-84EF-B8548D8359DF}"/>
              </a:ext>
            </a:extLst>
          </p:cNvPr>
          <p:cNvSpPr txBox="1"/>
          <p:nvPr/>
        </p:nvSpPr>
        <p:spPr>
          <a:xfrm>
            <a:off x="3281691" y="397637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using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A64A112-4FB1-F84C-8C34-2EFAD2D6F3CA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rot="5400000">
            <a:off x="5938138" y="3485964"/>
            <a:ext cx="511625" cy="83853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EE94C9F-E9F3-614A-8BCE-850D4441CB3A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2604017" y="3483370"/>
            <a:ext cx="510435" cy="844913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393F6B4-3273-0D4F-B61E-F4546EC419C7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4234852" y="4577329"/>
            <a:ext cx="524953" cy="6171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49B9841-EA45-4E43-871B-73C52166C439}"/>
              </a:ext>
            </a:extLst>
          </p:cNvPr>
          <p:cNvGrpSpPr/>
          <p:nvPr/>
        </p:nvGrpSpPr>
        <p:grpSpPr>
          <a:xfrm>
            <a:off x="610328" y="2850114"/>
            <a:ext cx="2204435" cy="1907007"/>
            <a:chOff x="610328" y="2850114"/>
            <a:chExt cx="2204435" cy="1907007"/>
          </a:xfrm>
        </p:grpSpPr>
        <p:sp>
          <p:nvSpPr>
            <p:cNvPr id="15" name="Rounded Rectangular Callout 14">
              <a:extLst>
                <a:ext uri="{FF2B5EF4-FFF2-40B4-BE49-F238E27FC236}">
                  <a16:creationId xmlns:a16="http://schemas.microsoft.com/office/drawing/2014/main" id="{2C5B209F-ECDC-6D41-828C-0C9FAD5279D1}"/>
                </a:ext>
              </a:extLst>
            </p:cNvPr>
            <p:cNvSpPr/>
            <p:nvPr/>
          </p:nvSpPr>
          <p:spPr>
            <a:xfrm>
              <a:off x="610328" y="3905232"/>
              <a:ext cx="1866284" cy="851889"/>
            </a:xfrm>
            <a:prstGeom prst="wedgeRoundRectCallout">
              <a:avLst>
                <a:gd name="adj1" fmla="val -16149"/>
                <a:gd name="adj2" fmla="val -110121"/>
                <a:gd name="adj3" fmla="val 16667"/>
              </a:avLst>
            </a:prstGeom>
            <a:solidFill>
              <a:srgbClr val="FFFF00"/>
            </a:solidFill>
            <a:effectLst>
              <a:outerShdw blurRad="304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Information on </a:t>
              </a:r>
              <a:r>
                <a:rPr lang="en-GB" sz="1400" dirty="0" err="1">
                  <a:solidFill>
                    <a:schemeClr val="tx1"/>
                  </a:solidFill>
                </a:rPr>
                <a:t>firstname</a:t>
              </a:r>
              <a:r>
                <a:rPr lang="en-GB" sz="1400" dirty="0">
                  <a:solidFill>
                    <a:schemeClr val="tx1"/>
                  </a:solidFill>
                </a:rPr>
                <a:t> &amp; surname is lost!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A34753-D78D-2C48-93AA-93AC3A03EABD}"/>
                </a:ext>
              </a:extLst>
            </p:cNvPr>
            <p:cNvSpPr/>
            <p:nvPr/>
          </p:nvSpPr>
          <p:spPr>
            <a:xfrm>
              <a:off x="610329" y="2850114"/>
              <a:ext cx="2204434" cy="4747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6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532-06B0-E844-BBCE-31BB622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57AC-1831-CD48-BBB6-CBA3412E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JOIN combines 2 datasets horizontally (i.e. having more fields)</a:t>
            </a:r>
          </a:p>
          <a:p>
            <a:r>
              <a:rPr lang="en-US" sz="2800" dirty="0"/>
              <a:t>UNION combines vertically (i.e. more tuples)</a:t>
            </a:r>
          </a:p>
          <a:p>
            <a:pPr lvl="1"/>
            <a:r>
              <a:rPr lang="en-US" sz="2400" dirty="0"/>
              <a:t>concatenating tuples in 2 or more relations</a:t>
            </a:r>
          </a:p>
          <a:p>
            <a:pPr lvl="1"/>
            <a:r>
              <a:rPr lang="en-US" sz="2400" dirty="0"/>
              <a:t>unlike Mathematical union, Pig’s UNION </a:t>
            </a:r>
            <a:r>
              <a:rPr lang="en-US" sz="2400" b="1" dirty="0">
                <a:solidFill>
                  <a:srgbClr val="FF0000"/>
                </a:solidFill>
              </a:rPr>
              <a:t>allows duplicates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E4A49-3FE6-0249-8F5C-0A21E9D3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9D3C-C810-F344-9E5D-C9E5547B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85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CD05-25D6-F047-B404-845ACFF2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874D6-C001-504B-B268-460E9E9D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98C1-1D06-0641-86AA-3887B10A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5EF8ED-399E-3A45-ACB0-405E8897C775}"/>
              </a:ext>
            </a:extLst>
          </p:cNvPr>
          <p:cNvSpPr/>
          <p:nvPr/>
        </p:nvSpPr>
        <p:spPr>
          <a:xfrm>
            <a:off x="274498" y="1953490"/>
            <a:ext cx="8567294" cy="330331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juneSales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LOAD '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june.txt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AS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name:chararray,price:int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julySales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LOAD '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july.txt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AS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name:chararray,price:int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augustSales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LOAD '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august.txt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AS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name:chararray,price:int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UNION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juneSales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julySales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augustSales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ordered = ORDER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BY name;</a:t>
            </a:r>
          </a:p>
        </p:txBody>
      </p:sp>
    </p:spTree>
    <p:extLst>
      <p:ext uri="{BB962C8B-B14F-4D97-AF65-F5344CB8AC3E}">
        <p14:creationId xmlns:p14="http://schemas.microsoft.com/office/powerpoint/2010/main" val="1139919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BB90-49A1-464F-A6C9-66CA9F30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Example (cont’d)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6C15B-6D76-E142-A781-BE15AFE8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CE634-9674-F64A-91A8-2F5577CE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4E0DD-F8E8-7641-AF90-5721C9FC51E5}"/>
              </a:ext>
            </a:extLst>
          </p:cNvPr>
          <p:cNvSpPr/>
          <p:nvPr/>
        </p:nvSpPr>
        <p:spPr>
          <a:xfrm>
            <a:off x="991187" y="2108477"/>
            <a:ext cx="1936941" cy="1072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name	price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Alice	1000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Bob	999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Carol	2000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486AF-F205-1B4A-8E2D-1307EF0E1952}"/>
              </a:ext>
            </a:extLst>
          </p:cNvPr>
          <p:cNvSpPr/>
          <p:nvPr/>
        </p:nvSpPr>
        <p:spPr>
          <a:xfrm>
            <a:off x="991187" y="3440490"/>
            <a:ext cx="1936941" cy="1072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name	price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Carol	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Edith	800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Alice	3000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398AD-86F4-AC4B-B5F6-768C58F62BFB}"/>
              </a:ext>
            </a:extLst>
          </p:cNvPr>
          <p:cNvSpPr/>
          <p:nvPr/>
        </p:nvSpPr>
        <p:spPr>
          <a:xfrm>
            <a:off x="991187" y="4771456"/>
            <a:ext cx="1936941" cy="1072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name	price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Carol	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Bob	500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Derek	1000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B3C04-9FF1-9944-8880-D7E8CBC39110}"/>
              </a:ext>
            </a:extLst>
          </p:cNvPr>
          <p:cNvSpPr/>
          <p:nvPr/>
        </p:nvSpPr>
        <p:spPr>
          <a:xfrm>
            <a:off x="4725067" y="2612399"/>
            <a:ext cx="1867668" cy="257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name	price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Alice	3000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Alice	1000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Bob	999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Bob	500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Carol	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Carol	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Carol	2000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Derek	1000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Edith	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47015-005C-0C46-9E5D-87E7D465FE6D}"/>
              </a:ext>
            </a:extLst>
          </p:cNvPr>
          <p:cNvSpPr txBox="1"/>
          <p:nvPr/>
        </p:nvSpPr>
        <p:spPr>
          <a:xfrm>
            <a:off x="2849852" y="2915210"/>
            <a:ext cx="188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UNION &amp; ORDER BY name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DD547A2-B66D-9D40-8BBA-1CF6DD9A6738}"/>
              </a:ext>
            </a:extLst>
          </p:cNvPr>
          <p:cNvSpPr/>
          <p:nvPr/>
        </p:nvSpPr>
        <p:spPr>
          <a:xfrm>
            <a:off x="3336155" y="3755558"/>
            <a:ext cx="1094509" cy="561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8E8B8AE4-9BB6-D14C-9A34-56142EE98256}"/>
              </a:ext>
            </a:extLst>
          </p:cNvPr>
          <p:cNvSpPr/>
          <p:nvPr/>
        </p:nvSpPr>
        <p:spPr>
          <a:xfrm>
            <a:off x="6729792" y="3519998"/>
            <a:ext cx="1465471" cy="542306"/>
          </a:xfrm>
          <a:prstGeom prst="wedgeRoundRectCallout">
            <a:avLst>
              <a:gd name="adj1" fmla="val -82775"/>
              <a:gd name="adj2" fmla="val 98314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Duplicates allowed.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FBAC2-365F-F542-AE61-84EE9E93D21B}"/>
              </a:ext>
            </a:extLst>
          </p:cNvPr>
          <p:cNvSpPr/>
          <p:nvPr/>
        </p:nvSpPr>
        <p:spPr>
          <a:xfrm>
            <a:off x="4766470" y="3898681"/>
            <a:ext cx="1522860" cy="7194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74A0-3200-F748-835F-EC645E89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54EF-8E64-FA42-82A3-90C1632A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cross product of 2 or more relations</a:t>
            </a:r>
          </a:p>
          <a:p>
            <a:pPr lvl="1"/>
            <a:r>
              <a:rPr lang="en-US" dirty="0"/>
              <a:t>i.e. all possible combinations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BE CAREFUL: it may generate many tuples!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5495F-40A3-B248-80CA-4108BA08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3E027-453E-3040-B6C3-7B281332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E3C59-E392-E241-8826-4E0A356F8BD3}"/>
              </a:ext>
            </a:extLst>
          </p:cNvPr>
          <p:cNvSpPr/>
          <p:nvPr/>
        </p:nvSpPr>
        <p:spPr>
          <a:xfrm>
            <a:off x="294008" y="3545177"/>
            <a:ext cx="2081456" cy="1027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ID	city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	Anchorage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	Boston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	Chicago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3AA42-FD67-664B-BDBA-A95CF0C1B249}"/>
              </a:ext>
            </a:extLst>
          </p:cNvPr>
          <p:cNvSpPr/>
          <p:nvPr/>
        </p:nvSpPr>
        <p:spPr>
          <a:xfrm>
            <a:off x="221586" y="5136546"/>
            <a:ext cx="2681670" cy="8941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ID	name	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1	Alice	B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2	Bob	D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3	Carlos	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EBC06-E477-1C41-BB8F-3E148C791E67}"/>
              </a:ext>
            </a:extLst>
          </p:cNvPr>
          <p:cNvSpPr txBox="1"/>
          <p:nvPr/>
        </p:nvSpPr>
        <p:spPr>
          <a:xfrm>
            <a:off x="928214" y="31588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C393-BBCE-B04E-8786-D332529E4E6A}"/>
              </a:ext>
            </a:extLst>
          </p:cNvPr>
          <p:cNvSpPr txBox="1"/>
          <p:nvPr/>
        </p:nvSpPr>
        <p:spPr>
          <a:xfrm>
            <a:off x="841711" y="464955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salesPeople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C9B1E-362B-D749-B7ED-BEF2987D3909}"/>
              </a:ext>
            </a:extLst>
          </p:cNvPr>
          <p:cNvSpPr/>
          <p:nvPr/>
        </p:nvSpPr>
        <p:spPr>
          <a:xfrm>
            <a:off x="3466603" y="3632612"/>
            <a:ext cx="5583382" cy="2258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ID	city		ID	name	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	Anchorage	1	Alice	B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	Anchorage	2	Bob	D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	Anchorage	3	Carlos	F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	Boston		1	Alice	B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	Boston		2	Bob	D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	Boston		3	Carlos	F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	Chicago		1	Alice	B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	Chicago		2	Bob	D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	Chicago		3	Carlos	F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1B7A8E7-3FEE-6147-8524-B43D72972BBA}"/>
              </a:ext>
            </a:extLst>
          </p:cNvPr>
          <p:cNvSpPr/>
          <p:nvPr/>
        </p:nvSpPr>
        <p:spPr>
          <a:xfrm>
            <a:off x="2903256" y="4572575"/>
            <a:ext cx="449544" cy="446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3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CD05-25D6-F047-B404-845ACFF2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874D6-C001-504B-B268-460E9E9D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98C1-1D06-0641-86AA-3887B10A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5EF8ED-399E-3A45-ACB0-405E8897C775}"/>
              </a:ext>
            </a:extLst>
          </p:cNvPr>
          <p:cNvSpPr/>
          <p:nvPr/>
        </p:nvSpPr>
        <p:spPr>
          <a:xfrm>
            <a:off x="288353" y="1524000"/>
            <a:ext cx="8567294" cy="490418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stores = LOAD '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stores.txt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’ AS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ID:chararray,city:chararray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LOAD '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salesPeople.txt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 AS 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ID:chararray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storeID:chararray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crossed =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CROSS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stores,salesPeople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DUMP crossed;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(A,Anchorage,1,Alice,B)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(A,Anchorage,2,Bob,D)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(A,Anchorage,3,Carlos,F)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(B,Boston,1,Alice,B)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(B,Boston,2,Bob,D)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(B,Boston,3,Carlos,F)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(C,Chicago,1,Alice,B)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(C,Chicago,2,Bob,D)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(C,Chicago,3,Carlos,F)</a:t>
            </a:r>
          </a:p>
        </p:txBody>
      </p:sp>
    </p:spTree>
    <p:extLst>
      <p:ext uri="{BB962C8B-B14F-4D97-AF65-F5344CB8AC3E}">
        <p14:creationId xmlns:p14="http://schemas.microsoft.com/office/powerpoint/2010/main" val="422769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Complex/Nested</a:t>
            </a:r>
            <a:r>
              <a:rPr lang="en-US" baseline="0" dirty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7979"/>
          </a:xfrm>
        </p:spPr>
        <p:txBody>
          <a:bodyPr>
            <a:normAutofit/>
          </a:bodyPr>
          <a:lstStyle/>
          <a:p>
            <a:r>
              <a:rPr lang="en-US" sz="3200" dirty="0"/>
              <a:t>Pig supports complex data types:</a:t>
            </a:r>
          </a:p>
          <a:p>
            <a:pPr lvl="1"/>
            <a:r>
              <a:rPr lang="en-US" sz="2800" dirty="0"/>
              <a:t>tuple: a collection of fields</a:t>
            </a:r>
          </a:p>
          <a:p>
            <a:pPr lvl="1"/>
            <a:r>
              <a:rPr lang="en-US" sz="2800" dirty="0"/>
              <a:t>bag: a collection of tuples</a:t>
            </a:r>
          </a:p>
          <a:p>
            <a:pPr lvl="1"/>
            <a:r>
              <a:rPr lang="en-US" sz="2800" dirty="0"/>
              <a:t>map: a collection of key-value pairs</a:t>
            </a:r>
          </a:p>
          <a:p>
            <a:r>
              <a:rPr lang="en-US" sz="3200" dirty="0"/>
              <a:t>a field can contain value of a complex data type</a:t>
            </a:r>
          </a:p>
          <a:p>
            <a:pPr lvl="1"/>
            <a:r>
              <a:rPr lang="en-US" sz="2800" dirty="0"/>
              <a:t>can be nested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47385" y="2257087"/>
            <a:ext cx="3424362" cy="881477"/>
            <a:chOff x="4500438" y="1583876"/>
            <a:chExt cx="3424362" cy="881477"/>
          </a:xfrm>
        </p:grpSpPr>
        <p:sp>
          <p:nvSpPr>
            <p:cNvPr id="6" name="Right Brace 5"/>
            <p:cNvSpPr/>
            <p:nvPr/>
          </p:nvSpPr>
          <p:spPr>
            <a:xfrm>
              <a:off x="4500438" y="1583876"/>
              <a:ext cx="197036" cy="881477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250873" y="1686794"/>
              <a:ext cx="2673927" cy="778559"/>
            </a:xfrm>
            <a:prstGeom prst="wedgeRoundRectCallout">
              <a:avLst>
                <a:gd name="adj1" fmla="val -62802"/>
                <a:gd name="adj2" fmla="val 2277"/>
                <a:gd name="adj3" fmla="val 16667"/>
              </a:avLst>
            </a:prstGeom>
            <a:solidFill>
              <a:srgbClr val="FFFF00"/>
            </a:solidFill>
            <a:effectLst>
              <a:outerShdw blurRad="1397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You have seen these 2 already.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1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 in Pig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627996"/>
              </p:ext>
            </p:extLst>
          </p:nvPr>
        </p:nvGraphicFramePr>
        <p:xfrm>
          <a:off x="457200" y="1600200"/>
          <a:ext cx="8229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Comma-delimited list inside parenthesis.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('107546', 2498, 'Alice')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Braces surround comma-delimited</a:t>
                      </a:r>
                      <a:r>
                        <a:rPr lang="en-US" baseline="0" dirty="0"/>
                        <a:t> list of tuples.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  <a:p>
                      <a:r>
                        <a:rPr lang="en-US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</a:t>
                      </a:r>
                      <a:r>
                        <a:rPr lang="en-US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107546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</a:t>
                      </a:r>
                      <a:r>
                        <a:rPr lang="en-US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,2498,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'</a:t>
                      </a:r>
                      <a:r>
                        <a:rPr lang="en-US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</a:t>
                      </a:r>
                      <a:r>
                        <a:rPr lang="en-US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), (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</a:t>
                      </a:r>
                      <a:r>
                        <a:rPr lang="en-US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107547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</a:t>
                      </a:r>
                      <a:r>
                        <a:rPr lang="en-US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,3625,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'</a:t>
                      </a:r>
                      <a:r>
                        <a:rPr lang="en-US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</a:t>
                      </a:r>
                      <a:r>
                        <a:rPr lang="en-US" baseline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)}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square-bracket-surrounded comma-delimited list of pairs; </a:t>
                      </a:r>
                      <a:r>
                        <a:rPr lang="en-US" dirty="0" err="1"/>
                        <a:t>key#value</a:t>
                      </a:r>
                      <a:r>
                        <a:rPr lang="en-US" baseline="0" dirty="0"/>
                        <a:t> pairs.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['store'#'MIA01', '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location'#'Coral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Gables']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950599" y="5339080"/>
            <a:ext cx="2673927" cy="778559"/>
          </a:xfrm>
          <a:prstGeom prst="wedgeRoundRectCallout">
            <a:avLst>
              <a:gd name="adj1" fmla="val -29123"/>
              <a:gd name="adj2" fmla="val -118730"/>
              <a:gd name="adj3" fmla="val 16667"/>
            </a:avLst>
          </a:prstGeom>
          <a:solidFill>
            <a:srgbClr val="FFFF00"/>
          </a:solidFill>
          <a:effectLst>
            <a:outerShdw blurRad="2032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in map is always a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58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E380-D92F-984C-94F5-EE4168EF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A017-4DDE-2D46-8568-AF7DA375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1830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salesDetails</a:t>
            </a:r>
            <a:r>
              <a:rPr lang="en-US" sz="2800" dirty="0"/>
              <a:t> field cans value as a 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14851-FBED-7C4A-B6A5-BA1F3463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D3890-866F-AD45-B9AD-79C44161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C1BB81-A89B-3041-9D62-7E6FC2B67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16642"/>
              </p:ext>
            </p:extLst>
          </p:nvPr>
        </p:nvGraphicFramePr>
        <p:xfrm>
          <a:off x="678872" y="2618509"/>
          <a:ext cx="778625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0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131">
                <a:tc>
                  <a:txBody>
                    <a:bodyPr/>
                    <a:lstStyle/>
                    <a:p>
                      <a:r>
                        <a:rPr lang="en-US" dirty="0" err="1"/>
                        <a:t>transId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['date'#'12-02-2013',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'SKU'#'40155',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'store'#'MIA01']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['date'#'12-02-2013',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'SKU'#'3720',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'store'#'STL04',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'coupon'#'DEC13']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['date'#'12-03-2013',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'SKU'#'40155',</a:t>
                      </a:r>
                    </a:p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'store'#'NYC15']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75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19762"/>
          </a:xfrm>
        </p:spPr>
        <p:txBody>
          <a:bodyPr/>
          <a:lstStyle/>
          <a:p>
            <a:r>
              <a:rPr lang="en-US" dirty="0"/>
              <a:t>2 data sets:</a:t>
            </a:r>
          </a:p>
          <a:p>
            <a:pPr lvl="1"/>
            <a:r>
              <a:rPr lang="en-US" dirty="0"/>
              <a:t>one relates </a:t>
            </a:r>
            <a:r>
              <a:rPr lang="en-US" dirty="0" err="1"/>
              <a:t>storeID</a:t>
            </a:r>
            <a:r>
              <a:rPr lang="en-US" dirty="0"/>
              <a:t> to store name</a:t>
            </a:r>
          </a:p>
          <a:p>
            <a:pPr lvl="1"/>
            <a:r>
              <a:rPr lang="en-US" dirty="0"/>
              <a:t>one relates sales people to a 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5974" y="3517587"/>
            <a:ext cx="2673929" cy="2031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	name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	Anchorage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	Boston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	Chicago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	Dallas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	Edmonton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	Fargo</a:t>
            </a:r>
          </a:p>
        </p:txBody>
      </p:sp>
      <p:sp>
        <p:nvSpPr>
          <p:cNvPr id="7" name="Rectangle 6"/>
          <p:cNvSpPr/>
          <p:nvPr/>
        </p:nvSpPr>
        <p:spPr>
          <a:xfrm>
            <a:off x="4464299" y="3148255"/>
            <a:ext cx="2978727" cy="30685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ID	name	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	Alice	B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	Bob	D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3	Carlos	F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4	Dieter	A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5	Etienne	F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6	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Fredo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C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7	George	D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8	Hannah	B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9	Irina	C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	Jack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0239" y="31482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0881" y="277892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salesPeople</a:t>
            </a:r>
            <a:endParaRPr lang="en-US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B4A3F230-A538-424E-BEBE-D0D1A2D17E60}"/>
              </a:ext>
            </a:extLst>
          </p:cNvPr>
          <p:cNvSpPr/>
          <p:nvPr/>
        </p:nvSpPr>
        <p:spPr>
          <a:xfrm>
            <a:off x="7093140" y="5549021"/>
            <a:ext cx="1759585" cy="526144"/>
          </a:xfrm>
          <a:prstGeom prst="wedgeRoundRectCallout">
            <a:avLst>
              <a:gd name="adj1" fmla="val -81004"/>
              <a:gd name="adj2" fmla="val 19383"/>
              <a:gd name="adj3" fmla="val 16667"/>
            </a:avLst>
          </a:prstGeom>
          <a:solidFill>
            <a:srgbClr val="FFFF00"/>
          </a:solidFill>
          <a:ln w="26424"/>
          <a:effectLst>
            <a:outerShdw blurRad="2667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Jack is not assigned to a store yet.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A26160DA-A9AD-AE4D-B3BF-777DD5D092FE}"/>
              </a:ext>
            </a:extLst>
          </p:cNvPr>
          <p:cNvSpPr/>
          <p:nvPr/>
        </p:nvSpPr>
        <p:spPr>
          <a:xfrm>
            <a:off x="2230318" y="5655281"/>
            <a:ext cx="1759585" cy="526144"/>
          </a:xfrm>
          <a:prstGeom prst="wedgeRoundRectCallout">
            <a:avLst>
              <a:gd name="adj1" fmla="val 7182"/>
              <a:gd name="adj2" fmla="val -135977"/>
              <a:gd name="adj3" fmla="val 16667"/>
            </a:avLst>
          </a:prstGeom>
          <a:solidFill>
            <a:srgbClr val="FFFF00"/>
          </a:solidFill>
          <a:ln w="26424"/>
          <a:effectLst>
            <a:outerShdw blurRad="2667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Edmonton has no sales person.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Loading &amp; Defining Schema with 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672996"/>
          </a:xfrm>
        </p:spPr>
        <p:txBody>
          <a:bodyPr/>
          <a:lstStyle/>
          <a:p>
            <a:r>
              <a:rPr lang="en-US" dirty="0"/>
              <a:t>1 field is a “bag of tuples”: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290" y="2395298"/>
            <a:ext cx="7698463" cy="47105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107550    2498    {('30120',1999),('37001',499)}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10046" y="2801439"/>
            <a:ext cx="7427053" cy="696834"/>
            <a:chOff x="810046" y="2801439"/>
            <a:chExt cx="7427053" cy="696834"/>
          </a:xfrm>
        </p:grpSpPr>
        <p:sp>
          <p:nvSpPr>
            <p:cNvPr id="8" name="TextBox 7"/>
            <p:cNvSpPr txBox="1"/>
            <p:nvPr/>
          </p:nvSpPr>
          <p:spPr>
            <a:xfrm>
              <a:off x="3214254" y="2801439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tab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5780" y="2801439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tab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 rot="-5400000">
              <a:off x="2637326" y="2656150"/>
              <a:ext cx="212474" cy="7637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5489" y="312894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field 1</a:t>
              </a:r>
            </a:p>
          </p:txBody>
        </p:sp>
        <p:sp>
          <p:nvSpPr>
            <p:cNvPr id="13" name="Left Brace 12"/>
            <p:cNvSpPr/>
            <p:nvPr/>
          </p:nvSpPr>
          <p:spPr>
            <a:xfrm rot="-5400000">
              <a:off x="1236039" y="2479124"/>
              <a:ext cx="212474" cy="10644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16221" y="3127199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field 2</a:t>
              </a:r>
            </a:p>
          </p:txBody>
        </p:sp>
        <p:sp>
          <p:nvSpPr>
            <p:cNvPr id="15" name="Left Brace 14"/>
            <p:cNvSpPr/>
            <p:nvPr/>
          </p:nvSpPr>
          <p:spPr>
            <a:xfrm rot="-5400000">
              <a:off x="5856482" y="746581"/>
              <a:ext cx="212474" cy="454876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2608" y="3127199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field 3 is a bag of tuples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57B3B6F-A1C7-D746-A1D4-2D44E7751C60}"/>
              </a:ext>
            </a:extLst>
          </p:cNvPr>
          <p:cNvSpPr/>
          <p:nvPr/>
        </p:nvSpPr>
        <p:spPr>
          <a:xfrm>
            <a:off x="619364" y="3675561"/>
            <a:ext cx="7813389" cy="239433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sales=LOAD 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sales.txt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' AS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transID:chararray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amount:int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itemsSold: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bag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item: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tuple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SKU:chararray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);</a:t>
            </a:r>
            <a:endParaRPr lang="en-US" sz="20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Loading Complex Types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673" y="2406461"/>
            <a:ext cx="8714509" cy="47105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Eva    [creditlimit#5000,creditused#800]    2012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7273" y="2824810"/>
            <a:ext cx="7466566" cy="696470"/>
            <a:chOff x="817273" y="2824810"/>
            <a:chExt cx="7466566" cy="696470"/>
          </a:xfrm>
        </p:grpSpPr>
        <p:sp>
          <p:nvSpPr>
            <p:cNvPr id="7" name="TextBox 6"/>
            <p:cNvSpPr txBox="1"/>
            <p:nvPr/>
          </p:nvSpPr>
          <p:spPr>
            <a:xfrm>
              <a:off x="7163798" y="2824810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tab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68181" y="2838662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tab</a:t>
              </a: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4407599" y="506791"/>
              <a:ext cx="230864" cy="50578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7273" y="312458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field 1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1051784" y="2703132"/>
              <a:ext cx="212474" cy="6413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7387" y="315194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field 2</a:t>
              </a:r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7782165" y="2697061"/>
              <a:ext cx="225268" cy="6829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83620" y="315194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field 3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710847"/>
            <a:ext cx="8229600" cy="67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field is a map: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195455" y="1437207"/>
            <a:ext cx="2673927" cy="778559"/>
          </a:xfrm>
          <a:prstGeom prst="wedgeRoundRectCallout">
            <a:avLst>
              <a:gd name="adj1" fmla="val -28605"/>
              <a:gd name="adj2" fmla="val 73457"/>
              <a:gd name="adj3" fmla="val 16667"/>
            </a:avLst>
          </a:prstGeom>
          <a:solidFill>
            <a:srgbClr val="FFFF00"/>
          </a:solidFill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Note: No </a:t>
            </a:r>
            <a:r>
              <a:rPr lang="en-US">
                <a:solidFill>
                  <a:schemeClr val="tx1"/>
                </a:solidFill>
              </a:rPr>
              <a:t>single quotes on key values.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322EE91-1098-754D-A706-2B2FE8B0ABA0}"/>
              </a:ext>
            </a:extLst>
          </p:cNvPr>
          <p:cNvSpPr/>
          <p:nvPr/>
        </p:nvSpPr>
        <p:spPr>
          <a:xfrm>
            <a:off x="531953" y="3760201"/>
            <a:ext cx="7813389" cy="239433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credit=LOAD '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credit.txt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' AS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            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            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account: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            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year:int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13887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3F1E-0856-3B46-8EA6-FE6FF59A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Map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700FC-C682-0F47-A5D7-58F31192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CEC78-89B0-CD4B-9A08-EBEDBB8A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46B794-A87C-1840-98E4-D8E5B3EB1F85}"/>
              </a:ext>
            </a:extLst>
          </p:cNvPr>
          <p:cNvSpPr/>
          <p:nvPr/>
        </p:nvSpPr>
        <p:spPr>
          <a:xfrm>
            <a:off x="531953" y="2078182"/>
            <a:ext cx="8154847" cy="264621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ratio = FOREACH credit GENERATE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name,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account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creditused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 /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account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creditlimit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AS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ratio:float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F2BFF39-4574-254E-8BFD-6E9C8AA28EAB}"/>
              </a:ext>
            </a:extLst>
          </p:cNvPr>
          <p:cNvSpPr/>
          <p:nvPr/>
        </p:nvSpPr>
        <p:spPr>
          <a:xfrm>
            <a:off x="6117492" y="4427998"/>
            <a:ext cx="2040434" cy="731350"/>
          </a:xfrm>
          <a:prstGeom prst="wedgeRoundRectCallout">
            <a:avLst>
              <a:gd name="adj1" fmla="val -33736"/>
              <a:gd name="adj2" fmla="val -126176"/>
              <a:gd name="adj3" fmla="val 16667"/>
            </a:avLst>
          </a:prstGeom>
          <a:solidFill>
            <a:srgbClr val="FFFF00"/>
          </a:solidFill>
          <a:ln w="26424"/>
          <a:effectLst>
            <a:outerShdw blurRad="2794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quoted </a:t>
            </a:r>
            <a:r>
              <a:rPr lang="en-US">
                <a:solidFill>
                  <a:schemeClr val="tx1"/>
                </a:solidFill>
              </a:rPr>
              <a:t>in referencing map.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B1A1DEC-AE6B-F64F-8AED-E42205ED3612}"/>
              </a:ext>
            </a:extLst>
          </p:cNvPr>
          <p:cNvSpPr/>
          <p:nvPr/>
        </p:nvSpPr>
        <p:spPr>
          <a:xfrm>
            <a:off x="2903238" y="1643234"/>
            <a:ext cx="2040434" cy="592804"/>
          </a:xfrm>
          <a:prstGeom prst="wedgeRoundRectCallout">
            <a:avLst>
              <a:gd name="adj1" fmla="val -24909"/>
              <a:gd name="adj2" fmla="val 212707"/>
              <a:gd name="adj3" fmla="val 16667"/>
            </a:avLst>
          </a:prstGeom>
          <a:solidFill>
            <a:srgbClr val="FFFF00"/>
          </a:solidFill>
          <a:ln w="26424"/>
          <a:effectLst>
            <a:outerShdw blurRad="2794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‘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496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6A6B-5C35-1E4D-873E-FBF62880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8B4C-97F1-4F40-B12A-203D9241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COGROUP &amp; JOIN are commonly used to combined relations “horizontally”</a:t>
            </a:r>
          </a:p>
          <a:p>
            <a:r>
              <a:rPr lang="en-US" sz="3200" dirty="0"/>
              <a:t>UNION combines relations “vertically”</a:t>
            </a:r>
          </a:p>
          <a:p>
            <a:r>
              <a:rPr lang="en-US" sz="3200" dirty="0"/>
              <a:t>Pig supports the complex datatypes of tuple, bag, and 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2C659-2C31-0D40-AD3E-2C8F3F32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9344E-1403-0040-B0A6-D951C41E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Grouping in a Single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tuples into different groups</a:t>
            </a:r>
          </a:p>
          <a:p>
            <a:r>
              <a:rPr lang="en-US" dirty="0"/>
              <a:t>tuples with the same value in ”grouping field(s)” go into the same group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5BDD44-0D33-A349-949E-FE488E53DDDC}"/>
              </a:ext>
            </a:extLst>
          </p:cNvPr>
          <p:cNvSpPr/>
          <p:nvPr/>
        </p:nvSpPr>
        <p:spPr>
          <a:xfrm>
            <a:off x="365760" y="2985594"/>
            <a:ext cx="8321040" cy="2972237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</a:t>
            </a: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grouped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GROUP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DUMP grouped;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(A,{(4,Dieter,A)})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(B,{(1,Alice,B),(8,Hannah,B)})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(C,{(6,Fredo,C),(9,Irina,C)})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(D,{(2,Bob,D),(7,George,D)})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(F,{(3,Carlos,F),(5,Etienne,F)})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(,{(10,Jack,)})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335326" y="4287542"/>
            <a:ext cx="2949934" cy="626484"/>
          </a:xfrm>
          <a:prstGeom prst="wedgeRoundRectCallout">
            <a:avLst>
              <a:gd name="adj1" fmla="val -61249"/>
              <a:gd name="adj2" fmla="val 68938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each group contains a bag of tuples from the original relation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A69787A-0BA2-3147-9B33-590DD6CC4860}"/>
              </a:ext>
            </a:extLst>
          </p:cNvPr>
          <p:cNvSpPr/>
          <p:nvPr/>
        </p:nvSpPr>
        <p:spPr>
          <a:xfrm>
            <a:off x="654397" y="5852863"/>
            <a:ext cx="2355273" cy="426785"/>
          </a:xfrm>
          <a:prstGeom prst="wedgeRoundRectCallout">
            <a:avLst>
              <a:gd name="adj1" fmla="val -45955"/>
              <a:gd name="adj2" fmla="val -148561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Even NULL forms a group.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Grouping Multiple Relations Using COGROUP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8557"/>
          </a:xfrm>
        </p:spPr>
        <p:txBody>
          <a:bodyPr/>
          <a:lstStyle/>
          <a:p>
            <a:r>
              <a:rPr lang="en-US" dirty="0"/>
              <a:t>grouping 2 relations by a common field: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5BDD44-0D33-A349-949E-FE488E53DDDC}"/>
              </a:ext>
            </a:extLst>
          </p:cNvPr>
          <p:cNvSpPr/>
          <p:nvPr/>
        </p:nvSpPr>
        <p:spPr>
          <a:xfrm>
            <a:off x="590783" y="2223590"/>
            <a:ext cx="8096017" cy="3239832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grouped = COGROUP stores BY ID,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DUMP grouped;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(A,{(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A,Anchorage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)},{(4,Dieter,A)})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(B,{(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B,Boston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)},{(1,Alice,B),(8,Hannah,B)})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(C,{(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C,Chicago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)},{(6,Fredo,C),(9,Irina,C)})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(D,{(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D,Dallas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)},{(2,Bob,D),(7,George,D)})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(E,{(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E,Edmonton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)},{})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(F,{(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F,Fargo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)},{(3,Carlos,F),(5,Etienne,F)})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(,{},{(10,Jack,)})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8B2AB-CF9B-694F-A62C-D11F54DAC442}"/>
              </a:ext>
            </a:extLst>
          </p:cNvPr>
          <p:cNvSpPr txBox="1">
            <a:spLocks/>
          </p:cNvSpPr>
          <p:nvPr/>
        </p:nvSpPr>
        <p:spPr>
          <a:xfrm>
            <a:off x="457200" y="5571815"/>
            <a:ext cx="8229600" cy="85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COGROUP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the same</a:t>
            </a:r>
          </a:p>
          <a:p>
            <a:pPr lvl="1"/>
            <a:r>
              <a:rPr lang="en-US" dirty="0"/>
              <a:t>usually 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COGROUP</a:t>
            </a:r>
            <a:r>
              <a:rPr lang="en-US" dirty="0"/>
              <a:t> when multiple relations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28728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COGROUP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2555"/>
          </a:xfrm>
        </p:spPr>
        <p:txBody>
          <a:bodyPr>
            <a:normAutofit/>
          </a:bodyPr>
          <a:lstStyle/>
          <a:p>
            <a:r>
              <a:rPr lang="en-US" dirty="0"/>
              <a:t>grouping N relations results in N+1 fields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solidFill>
                <a:srgbClr val="FF0000"/>
              </a:solidFill>
              <a:latin typeface="Arial" charset="0"/>
              <a:ea typeface="Courier New" charset="0"/>
              <a:cs typeface="Arial" charset="0"/>
            </a:endParaRPr>
          </a:p>
          <a:p>
            <a:endParaRPr lang="en-US" dirty="0">
              <a:solidFill>
                <a:srgbClr val="FF0000"/>
              </a:solidFill>
              <a:latin typeface="Arial" charset="0"/>
              <a:ea typeface="Courier New" charset="0"/>
              <a:cs typeface="Arial" charset="0"/>
            </a:endParaRPr>
          </a:p>
          <a:p>
            <a:endParaRPr lang="en-US" dirty="0">
              <a:solidFill>
                <a:srgbClr val="FF0000"/>
              </a:solidFill>
              <a:latin typeface="Arial" charset="0"/>
              <a:ea typeface="Courier New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5BDD44-0D33-A349-949E-FE488E53DDDC}"/>
              </a:ext>
            </a:extLst>
          </p:cNvPr>
          <p:cNvSpPr/>
          <p:nvPr/>
        </p:nvSpPr>
        <p:spPr>
          <a:xfrm>
            <a:off x="209121" y="2735248"/>
            <a:ext cx="8477679" cy="280681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grouped: {group: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stores: {(ID: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chararray,name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)},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{(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staffID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name: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}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C9BF74-28F6-654E-96A2-D93A056DCC60}"/>
              </a:ext>
            </a:extLst>
          </p:cNvPr>
          <p:cNvGrpSpPr/>
          <p:nvPr/>
        </p:nvGrpSpPr>
        <p:grpSpPr>
          <a:xfrm>
            <a:off x="1932167" y="2401294"/>
            <a:ext cx="5033176" cy="972708"/>
            <a:chOff x="1932167" y="2401294"/>
            <a:chExt cx="5033176" cy="972708"/>
          </a:xfrm>
        </p:grpSpPr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2E17E074-1FC6-EC4A-9E29-341E91DEB445}"/>
                </a:ext>
              </a:extLst>
            </p:cNvPr>
            <p:cNvSpPr/>
            <p:nvPr/>
          </p:nvSpPr>
          <p:spPr>
            <a:xfrm>
              <a:off x="5072820" y="2401294"/>
              <a:ext cx="1892523" cy="616758"/>
            </a:xfrm>
            <a:prstGeom prst="wedgeRoundRectCallout">
              <a:avLst>
                <a:gd name="adj1" fmla="val -79863"/>
                <a:gd name="adj2" fmla="val 74114"/>
                <a:gd name="adj3" fmla="val 16667"/>
              </a:avLst>
            </a:prstGeom>
            <a:solidFill>
              <a:srgbClr val="FFFF00"/>
            </a:solidFill>
            <a:effectLst>
              <a:outerShdw blurRad="304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1</a:t>
              </a:r>
              <a:r>
                <a:rPr lang="en-GB" sz="1400" baseline="30000" dirty="0">
                  <a:solidFill>
                    <a:schemeClr val="tx1"/>
                  </a:solidFill>
                </a:rPr>
                <a:t>st</a:t>
              </a:r>
              <a:r>
                <a:rPr lang="en-GB" sz="1400" dirty="0">
                  <a:solidFill>
                    <a:schemeClr val="tx1"/>
                  </a:solidFill>
                </a:rPr>
                <a:t> field is always called </a:t>
              </a:r>
              <a:r>
                <a:rPr lang="en-GB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</a:t>
              </a:r>
              <a:r>
                <a:rPr lang="en-GB" sz="1400" dirty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F1CAE5-B1D1-EE4A-AAEC-339E50FEBAF1}"/>
                </a:ext>
              </a:extLst>
            </p:cNvPr>
            <p:cNvSpPr/>
            <p:nvPr/>
          </p:nvSpPr>
          <p:spPr>
            <a:xfrm>
              <a:off x="1932167" y="3075725"/>
              <a:ext cx="2480807" cy="29827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8F2BECF-8018-7F4C-95C1-030A9D3504EE}"/>
              </a:ext>
            </a:extLst>
          </p:cNvPr>
          <p:cNvGrpSpPr/>
          <p:nvPr/>
        </p:nvGrpSpPr>
        <p:grpSpPr>
          <a:xfrm>
            <a:off x="95517" y="3414979"/>
            <a:ext cx="8102278" cy="1093410"/>
            <a:chOff x="95517" y="3414979"/>
            <a:chExt cx="8102278" cy="1093410"/>
          </a:xfrm>
        </p:grpSpPr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26A3B31B-BEF2-B041-8948-CB904A42FBA1}"/>
                </a:ext>
              </a:extLst>
            </p:cNvPr>
            <p:cNvSpPr/>
            <p:nvPr/>
          </p:nvSpPr>
          <p:spPr>
            <a:xfrm>
              <a:off x="95517" y="3577542"/>
              <a:ext cx="1248254" cy="930847"/>
            </a:xfrm>
            <a:prstGeom prst="wedgeRoundRectCallout">
              <a:avLst>
                <a:gd name="adj1" fmla="val 96089"/>
                <a:gd name="adj2" fmla="val -53213"/>
                <a:gd name="adj3" fmla="val 16667"/>
              </a:avLst>
            </a:prstGeom>
            <a:solidFill>
              <a:srgbClr val="FFFF00"/>
            </a:solidFill>
            <a:effectLst>
              <a:outerShdw blurRad="304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2</a:t>
              </a:r>
              <a:r>
                <a:rPr lang="en-GB" sz="1400" baseline="30000" dirty="0">
                  <a:solidFill>
                    <a:schemeClr val="tx1"/>
                  </a:solidFill>
                </a:rPr>
                <a:t>nd</a:t>
              </a:r>
              <a:r>
                <a:rPr lang="en-GB" sz="1400" dirty="0">
                  <a:solidFill>
                    <a:schemeClr val="tx1"/>
                  </a:solidFill>
                </a:rPr>
                <a:t> field is named after 1</a:t>
              </a:r>
              <a:r>
                <a:rPr lang="en-GB" sz="1400" baseline="30000" dirty="0">
                  <a:solidFill>
                    <a:schemeClr val="tx1"/>
                  </a:solidFill>
                </a:rPr>
                <a:t>st</a:t>
              </a:r>
              <a:r>
                <a:rPr lang="en-GB" sz="1400" dirty="0">
                  <a:solidFill>
                    <a:schemeClr val="tx1"/>
                  </a:solidFill>
                </a:rPr>
                <a:t> relation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0C34D8-A699-764D-ADCC-ECB48A5F4032}"/>
                </a:ext>
              </a:extLst>
            </p:cNvPr>
            <p:cNvSpPr/>
            <p:nvPr/>
          </p:nvSpPr>
          <p:spPr>
            <a:xfrm>
              <a:off x="1932166" y="3414979"/>
              <a:ext cx="6265629" cy="2726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877CC-47EA-0E4F-B014-234969A0AEC7}"/>
              </a:ext>
            </a:extLst>
          </p:cNvPr>
          <p:cNvGrpSpPr/>
          <p:nvPr/>
        </p:nvGrpSpPr>
        <p:grpSpPr>
          <a:xfrm>
            <a:off x="209121" y="3718904"/>
            <a:ext cx="6986809" cy="2007360"/>
            <a:chOff x="209121" y="3718904"/>
            <a:chExt cx="6986809" cy="2007360"/>
          </a:xfrm>
        </p:grpSpPr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C21F7E0F-35FB-C544-AAB4-A2DAB20257F4}"/>
                </a:ext>
              </a:extLst>
            </p:cNvPr>
            <p:cNvSpPr/>
            <p:nvPr/>
          </p:nvSpPr>
          <p:spPr>
            <a:xfrm>
              <a:off x="209121" y="4795417"/>
              <a:ext cx="1248254" cy="930847"/>
            </a:xfrm>
            <a:prstGeom prst="wedgeRoundRectCallout">
              <a:avLst>
                <a:gd name="adj1" fmla="val 86534"/>
                <a:gd name="adj2" fmla="val -100194"/>
                <a:gd name="adj3" fmla="val 16667"/>
              </a:avLst>
            </a:prstGeom>
            <a:solidFill>
              <a:srgbClr val="FFFF00"/>
            </a:solidFill>
            <a:effectLst>
              <a:outerShdw blurRad="304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3</a:t>
              </a:r>
              <a:r>
                <a:rPr lang="en-GB" sz="1400" baseline="30000" dirty="0">
                  <a:solidFill>
                    <a:schemeClr val="tx1"/>
                  </a:solidFill>
                </a:rPr>
                <a:t>rd</a:t>
              </a:r>
              <a:r>
                <a:rPr lang="en-GB" sz="1400" dirty="0">
                  <a:solidFill>
                    <a:schemeClr val="tx1"/>
                  </a:solidFill>
                </a:rPr>
                <a:t> field is named after 2</a:t>
              </a:r>
              <a:r>
                <a:rPr lang="en-GB" sz="1400" baseline="30000" dirty="0">
                  <a:solidFill>
                    <a:schemeClr val="tx1"/>
                  </a:solidFill>
                </a:rPr>
                <a:t>nd</a:t>
              </a:r>
              <a:r>
                <a:rPr lang="en-GB" sz="1400" dirty="0">
                  <a:solidFill>
                    <a:schemeClr val="tx1"/>
                  </a:solidFill>
                </a:rPr>
                <a:t> relation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6FB56-0A2E-BB4D-8105-D4F20D94B689}"/>
                </a:ext>
              </a:extLst>
            </p:cNvPr>
            <p:cNvSpPr/>
            <p:nvPr/>
          </p:nvSpPr>
          <p:spPr>
            <a:xfrm>
              <a:off x="1940005" y="3718904"/>
              <a:ext cx="5255925" cy="117997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1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COGROUP Result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E0629C-A768-5041-8503-54FCD6DF5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48878"/>
              </p:ext>
            </p:extLst>
          </p:nvPr>
        </p:nvGraphicFramePr>
        <p:xfrm>
          <a:off x="901036" y="2253745"/>
          <a:ext cx="75671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154">
                  <a:extLst>
                    <a:ext uri="{9D8B030D-6E8A-4147-A177-3AD203B41FA5}">
                      <a16:colId xmlns:a16="http://schemas.microsoft.com/office/drawing/2014/main" val="1417256784"/>
                    </a:ext>
                  </a:extLst>
                </a:gridCol>
                <a:gridCol w="2393343">
                  <a:extLst>
                    <a:ext uri="{9D8B030D-6E8A-4147-A177-3AD203B41FA5}">
                      <a16:colId xmlns:a16="http://schemas.microsoft.com/office/drawing/2014/main" val="160049180"/>
                    </a:ext>
                  </a:extLst>
                </a:gridCol>
                <a:gridCol w="4309607">
                  <a:extLst>
                    <a:ext uri="{9D8B030D-6E8A-4147-A177-3AD203B41FA5}">
                      <a16:colId xmlns:a16="http://schemas.microsoft.com/office/drawing/2014/main" val="1867833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salesPeople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4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A,Anchorage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{(4,Dieter,A)}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0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B,Boston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{(1,Alice,B),(8,Hannah,B)}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C,Chicago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{(6,Fredo,C),(9,Irina,C)}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4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D,Dallas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{(2,Bob,D),(7,George,D)}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9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E,Edmonton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6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</a:t>
                      </a:r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F,Fargo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{(3,Carlos,F),(5,Etienne,F)}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{(10,Jack,)}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25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7DA0C2-4C9D-2449-9CF8-E3CB9C559D6F}"/>
              </a:ext>
            </a:extLst>
          </p:cNvPr>
          <p:cNvSpPr txBox="1"/>
          <p:nvPr/>
        </p:nvSpPr>
        <p:spPr>
          <a:xfrm>
            <a:off x="3653537" y="18128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5BD3DE-79DE-2744-8424-C849C07CFF8D}"/>
              </a:ext>
            </a:extLst>
          </p:cNvPr>
          <p:cNvGrpSpPr/>
          <p:nvPr/>
        </p:nvGrpSpPr>
        <p:grpSpPr>
          <a:xfrm>
            <a:off x="1405719" y="2544421"/>
            <a:ext cx="2673299" cy="3597071"/>
            <a:chOff x="1405719" y="2544421"/>
            <a:chExt cx="2673299" cy="3597071"/>
          </a:xfrm>
        </p:grpSpPr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2B824E0B-FEE7-D04A-B917-99B658FF7C09}"/>
                </a:ext>
              </a:extLst>
            </p:cNvPr>
            <p:cNvSpPr/>
            <p:nvPr/>
          </p:nvSpPr>
          <p:spPr>
            <a:xfrm>
              <a:off x="1405719" y="5518205"/>
              <a:ext cx="2303615" cy="623287"/>
            </a:xfrm>
            <a:prstGeom prst="wedgeRoundRectCallout">
              <a:avLst>
                <a:gd name="adj1" fmla="val 13552"/>
                <a:gd name="adj2" fmla="val -90417"/>
                <a:gd name="adj3" fmla="val 16667"/>
              </a:avLst>
            </a:prstGeom>
            <a:solidFill>
              <a:srgbClr val="FFFF00"/>
            </a:solidFill>
            <a:effectLst>
              <a:outerShdw blurRad="304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This field contains a bag of tuples from 1</a:t>
              </a:r>
              <a:r>
                <a:rPr lang="en-GB" sz="1400" baseline="30000" dirty="0">
                  <a:solidFill>
                    <a:schemeClr val="tx1"/>
                  </a:solidFill>
                </a:rPr>
                <a:t>st</a:t>
              </a:r>
              <a:r>
                <a:rPr lang="en-GB" sz="1400" dirty="0">
                  <a:solidFill>
                    <a:schemeClr val="tx1"/>
                  </a:solidFill>
                </a:rPr>
                <a:t> relation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E129D0A-5591-8D46-B5D1-1CCA4890226C}"/>
                </a:ext>
              </a:extLst>
            </p:cNvPr>
            <p:cNvSpPr/>
            <p:nvPr/>
          </p:nvSpPr>
          <p:spPr>
            <a:xfrm>
              <a:off x="1809021" y="2544421"/>
              <a:ext cx="2269997" cy="274756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6DBE5-8576-B34D-9B0C-81F94EBE3208}"/>
              </a:ext>
            </a:extLst>
          </p:cNvPr>
          <p:cNvGrpSpPr/>
          <p:nvPr/>
        </p:nvGrpSpPr>
        <p:grpSpPr>
          <a:xfrm>
            <a:off x="4235494" y="2544421"/>
            <a:ext cx="3914593" cy="3465341"/>
            <a:chOff x="4235494" y="2544421"/>
            <a:chExt cx="3914593" cy="3465341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A4C4B07F-C5EE-4342-A105-87EFECCC593A}"/>
                </a:ext>
              </a:extLst>
            </p:cNvPr>
            <p:cNvSpPr/>
            <p:nvPr/>
          </p:nvSpPr>
          <p:spPr>
            <a:xfrm>
              <a:off x="5487726" y="5518206"/>
              <a:ext cx="1753313" cy="491556"/>
            </a:xfrm>
            <a:prstGeom prst="wedgeRoundRectCallout">
              <a:avLst>
                <a:gd name="adj1" fmla="val 13552"/>
                <a:gd name="adj2" fmla="val -90417"/>
                <a:gd name="adj3" fmla="val 16667"/>
              </a:avLst>
            </a:prstGeom>
            <a:solidFill>
              <a:srgbClr val="FFFF00"/>
            </a:solidFill>
            <a:effectLst>
              <a:outerShdw blurRad="304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Bag of tuples from 2</a:t>
              </a:r>
              <a:r>
                <a:rPr lang="en-GB" sz="1400" baseline="30000" dirty="0">
                  <a:solidFill>
                    <a:schemeClr val="tx1"/>
                  </a:solidFill>
                </a:rPr>
                <a:t>nd</a:t>
              </a:r>
              <a:r>
                <a:rPr lang="en-GB" sz="1400" dirty="0">
                  <a:solidFill>
                    <a:schemeClr val="tx1"/>
                  </a:solidFill>
                </a:rPr>
                <a:t> relation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B16AE2C-DEA9-5D4A-B860-16B1D5C0A1B7}"/>
                </a:ext>
              </a:extLst>
            </p:cNvPr>
            <p:cNvSpPr/>
            <p:nvPr/>
          </p:nvSpPr>
          <p:spPr>
            <a:xfrm>
              <a:off x="4235494" y="2544421"/>
              <a:ext cx="3914593" cy="274756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4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FCF5-95B0-9D4F-8326-E4C8E6D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COGROUP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DE1C-DD67-824C-AFE9-D6CDEFBA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7339"/>
          </a:xfrm>
        </p:spPr>
        <p:txBody>
          <a:bodyPr>
            <a:normAutofit/>
          </a:bodyPr>
          <a:lstStyle/>
          <a:p>
            <a:r>
              <a:rPr lang="en-US" sz="3600" dirty="0"/>
              <a:t>use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FLATTEN(…)</a:t>
            </a:r>
            <a:r>
              <a:rPr lang="en-US" sz="3600" dirty="0"/>
              <a:t> to remove bags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F8F77-87D4-FB46-BB3C-5774AC24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3F0E0-64A5-3A4D-B092-019E8FFB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8DE60C-349B-0045-B419-AA7520EEA4FC}"/>
              </a:ext>
            </a:extLst>
          </p:cNvPr>
          <p:cNvSpPr/>
          <p:nvPr/>
        </p:nvSpPr>
        <p:spPr>
          <a:xfrm>
            <a:off x="590783" y="2385391"/>
            <a:ext cx="8096017" cy="352242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flattened = FOREACH grouped GENERATE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group,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FLATTEN(stores),</a:t>
            </a:r>
          </a:p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FLATTEN(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DESCRIBE flattened;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flattened: {group: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stores::ID: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stores::name: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staffID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::name: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salesPeople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chararray</a:t>
            </a:r>
            <a:endParaRPr lang="en-US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}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C4C919B-6B11-7A47-A87B-15F2B74AF383}"/>
              </a:ext>
            </a:extLst>
          </p:cNvPr>
          <p:cNvSpPr/>
          <p:nvPr/>
        </p:nvSpPr>
        <p:spPr>
          <a:xfrm>
            <a:off x="3116912" y="5772646"/>
            <a:ext cx="2361537" cy="516835"/>
          </a:xfrm>
          <a:prstGeom prst="wedgeRoundRectCallout">
            <a:avLst>
              <a:gd name="adj1" fmla="val -9007"/>
              <a:gd name="adj2" fmla="val -102725"/>
              <a:gd name="adj3" fmla="val 16667"/>
            </a:avLst>
          </a:prstGeom>
          <a:solidFill>
            <a:srgbClr val="FFFF00"/>
          </a:solidFill>
          <a:effectLst>
            <a:outerShdw blurRad="304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Notice the ”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>
                <a:solidFill>
                  <a:schemeClr val="tx1"/>
                </a:solidFill>
              </a:rPr>
              <a:t>” disambiguate operator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6573</TotalTime>
  <Words>4491</Words>
  <Application>Microsoft Macintosh PowerPoint</Application>
  <PresentationFormat>On-screen Show (4:3)</PresentationFormat>
  <Paragraphs>716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Times</vt:lpstr>
      <vt:lpstr>Arial</vt:lpstr>
      <vt:lpstr>Calibri</vt:lpstr>
      <vt:lpstr>Courier New</vt:lpstr>
      <vt:lpstr>Clarity</vt:lpstr>
      <vt:lpstr>ADVANCED DATA MANAGEMENT (CMM524)</vt:lpstr>
      <vt:lpstr>Content</vt:lpstr>
      <vt:lpstr>Multi-Dataset Operations</vt:lpstr>
      <vt:lpstr>Dataset Examples</vt:lpstr>
      <vt:lpstr>Recap: Grouping in a Single Relation</vt:lpstr>
      <vt:lpstr>Grouping Multiple Relations Using COGROUP</vt:lpstr>
      <vt:lpstr>Structure of COGROUP Result</vt:lpstr>
      <vt:lpstr>Structure of COGROUP Result (cont’d)</vt:lpstr>
      <vt:lpstr>Flattening COGROUP Result</vt:lpstr>
      <vt:lpstr>Flattening COGROUP Result (cont’d)</vt:lpstr>
      <vt:lpstr>COGROUP-ing Multiple Relations</vt:lpstr>
      <vt:lpstr>COCROUP-ing Multiple Relations</vt:lpstr>
      <vt:lpstr>Structure of COGROUP Result on Multiple Relations</vt:lpstr>
      <vt:lpstr>JOIN vs COGROUP</vt:lpstr>
      <vt:lpstr>Joining Relations</vt:lpstr>
      <vt:lpstr>Structure of JOIN Result</vt:lpstr>
      <vt:lpstr>JOIN-ing Multiple Relations</vt:lpstr>
      <vt:lpstr>LEFT/ RIGHT JOIN</vt:lpstr>
      <vt:lpstr>FULL OUTER JOIN</vt:lpstr>
      <vt:lpstr>COGROUP/ JOIN By Multiple Fields</vt:lpstr>
      <vt:lpstr>COGROUP/JOIN on Multiple Fields Example</vt:lpstr>
      <vt:lpstr>COGROUP/JOIN Example (cont’d)</vt:lpstr>
      <vt:lpstr>COGROUP/JOIN Example (cont’d)</vt:lpstr>
      <vt:lpstr>COGROUP/JOIN Example (cont’d)</vt:lpstr>
      <vt:lpstr>Example: Pairing Up Tuples By COGROUP</vt:lpstr>
      <vt:lpstr>Example: Pairing Up Tuples By JOIN</vt:lpstr>
      <vt:lpstr>Example: Structure after JOIN</vt:lpstr>
      <vt:lpstr>Example: Computing the Ratio</vt:lpstr>
      <vt:lpstr>Notes on JOIN Using Multiple Fields</vt:lpstr>
      <vt:lpstr>Pitfall in JOIN Using Multiple Fields</vt:lpstr>
      <vt:lpstr>Pitfall in JOIN Using Multiple Fields</vt:lpstr>
      <vt:lpstr>Union</vt:lpstr>
      <vt:lpstr>UNION Example</vt:lpstr>
      <vt:lpstr>UNION Example (cont’d)</vt:lpstr>
      <vt:lpstr>CROSS</vt:lpstr>
      <vt:lpstr>CROSS Example</vt:lpstr>
      <vt:lpstr>Complex/Nested Data Types</vt:lpstr>
      <vt:lpstr>Complex Types in Pig</vt:lpstr>
      <vt:lpstr>Complex Data Types Example</vt:lpstr>
      <vt:lpstr>Example: Loading &amp; Defining Schema with Complex Types</vt:lpstr>
      <vt:lpstr>Example: Loading Complex Types (cont’d)</vt:lpstr>
      <vt:lpstr>Referencing Map Data</vt:lpstr>
      <vt:lpstr>Summary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1688</cp:revision>
  <dcterms:created xsi:type="dcterms:W3CDTF">2013-11-28T12:00:43Z</dcterms:created>
  <dcterms:modified xsi:type="dcterms:W3CDTF">2023-11-10T16:23:51Z</dcterms:modified>
  <cp:category/>
</cp:coreProperties>
</file>