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806" r:id="rId1"/>
  </p:sldMasterIdLst>
  <p:notesMasterIdLst>
    <p:notesMasterId r:id="rId48"/>
  </p:notesMasterIdLst>
  <p:handoutMasterIdLst>
    <p:handoutMasterId r:id="rId49"/>
  </p:handoutMasterIdLst>
  <p:sldIdLst>
    <p:sldId id="256" r:id="rId2"/>
    <p:sldId id="289" r:id="rId3"/>
    <p:sldId id="344" r:id="rId4"/>
    <p:sldId id="345" r:id="rId5"/>
    <p:sldId id="347" r:id="rId6"/>
    <p:sldId id="349" r:id="rId7"/>
    <p:sldId id="350" r:id="rId8"/>
    <p:sldId id="293" r:id="rId9"/>
    <p:sldId id="294" r:id="rId10"/>
    <p:sldId id="295" r:id="rId11"/>
    <p:sldId id="296" r:id="rId12"/>
    <p:sldId id="336" r:id="rId13"/>
    <p:sldId id="351" r:id="rId14"/>
    <p:sldId id="303" r:id="rId15"/>
    <p:sldId id="298" r:id="rId16"/>
    <p:sldId id="305" r:id="rId17"/>
    <p:sldId id="306" r:id="rId18"/>
    <p:sldId id="302" r:id="rId19"/>
    <p:sldId id="310" r:id="rId20"/>
    <p:sldId id="311" r:id="rId21"/>
    <p:sldId id="312" r:id="rId22"/>
    <p:sldId id="313" r:id="rId23"/>
    <p:sldId id="316" r:id="rId24"/>
    <p:sldId id="317" r:id="rId25"/>
    <p:sldId id="315" r:id="rId26"/>
    <p:sldId id="314" r:id="rId27"/>
    <p:sldId id="352" r:id="rId28"/>
    <p:sldId id="427" r:id="rId29"/>
    <p:sldId id="428" r:id="rId30"/>
    <p:sldId id="429" r:id="rId31"/>
    <p:sldId id="353" r:id="rId32"/>
    <p:sldId id="360" r:id="rId33"/>
    <p:sldId id="339" r:id="rId34"/>
    <p:sldId id="361" r:id="rId35"/>
    <p:sldId id="355" r:id="rId36"/>
    <p:sldId id="362" r:id="rId37"/>
    <p:sldId id="343" r:id="rId38"/>
    <p:sldId id="356" r:id="rId39"/>
    <p:sldId id="363" r:id="rId40"/>
    <p:sldId id="320" r:id="rId41"/>
    <p:sldId id="357" r:id="rId42"/>
    <p:sldId id="358" r:id="rId43"/>
    <p:sldId id="359" r:id="rId44"/>
    <p:sldId id="338" r:id="rId45"/>
    <p:sldId id="335" r:id="rId46"/>
    <p:sldId id="364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1" autoAdjust="0"/>
    <p:restoredTop sz="86520" autoAdjust="0"/>
  </p:normalViewPr>
  <p:slideViewPr>
    <p:cSldViewPr snapToGrid="0" snapToObjects="1">
      <p:cViewPr varScale="1">
        <p:scale>
          <a:sx n="192" d="100"/>
          <a:sy n="192" d="100"/>
        </p:scale>
        <p:origin x="36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7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3FC8C-630F-2B4A-84BC-8AA08610107B}" type="datetimeFigureOut">
              <a:rPr lang="en-US" smtClean="0"/>
              <a:pPr/>
              <a:t>10/23/23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D5E3F-83C3-2841-AA50-DF5335EB55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994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D7642-618F-2748-BACF-3BDF37BFA99A}" type="datetimeFigureOut">
              <a:rPr lang="en-US" smtClean="0"/>
              <a:pPr/>
              <a:t>10/23/23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4C911-FAE8-6B4B-929D-8719EC52E9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10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C911-FAE8-6B4B-929D-8719EC52E9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86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C911-FAE8-6B4B-929D-8719EC52E9B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09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C911-FAE8-6B4B-929D-8719EC52E9B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C911-FAE8-6B4B-929D-8719EC52E9B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68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4C911-FAE8-6B4B-929D-8719EC52E9B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3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FCA9-1A3B-F448-B6C7-94DBA9DDA50F}" type="datetime1">
              <a:rPr lang="en-GB" smtClean="0"/>
              <a:t>23/10/2023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64E8-F5AC-7E41-BB19-D46FD218D19D}" type="datetime1">
              <a:rPr lang="en-GB" smtClean="0"/>
              <a:t>23/10/2023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F85D-8A75-DD4C-9D32-CACDF1E0C1B3}" type="datetime1">
              <a:rPr lang="en-GB" smtClean="0"/>
              <a:t>23/10/2023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427C-4BCA-6646-9572-5853E271A176}" type="datetime1">
              <a:rPr lang="en-GB" smtClean="0"/>
              <a:t>23/10/2023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C1CA-CBCB-A44B-AAB7-C07CE79F3203}" type="datetime1">
              <a:rPr lang="en-GB" smtClean="0"/>
              <a:t>23/10/2023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9D6-AB28-A945-9DAD-C63DD6340434}" type="datetime1">
              <a:rPr lang="en-GB" smtClean="0"/>
              <a:t>23/10/2023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9107-BCEB-E747-B4A9-9663D975D113}" type="datetime1">
              <a:rPr lang="en-GB" smtClean="0"/>
              <a:t>23/10/2023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4683-956F-7E48-B667-2157A0E8D392}" type="datetime1">
              <a:rPr lang="en-GB" smtClean="0"/>
              <a:t>23/10/2023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B710-894C-4945-BEEF-779C08665B98}" type="datetime1">
              <a:rPr lang="en-GB" smtClean="0"/>
              <a:t>23/10/2023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3731-E076-B247-8F26-AF24028E5DFF}" type="datetime1">
              <a:rPr lang="en-GB" smtClean="0"/>
              <a:t>23/10/2023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13E6-11F2-ED48-BDE7-4CBD7228CDDE}" type="datetime1">
              <a:rPr lang="en-GB" smtClean="0"/>
              <a:t>23/10/2023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26" y="6630678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1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26" y="6418651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9609" y="6437339"/>
            <a:ext cx="137335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1A7A0C94-9F89-2A4A-89F7-4A9BFBC2EE16}" type="datetime1">
              <a:rPr lang="en-GB" smtClean="0"/>
              <a:t>23/10/2023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726" y="6428180"/>
            <a:ext cx="2547944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/>
            <a:r>
              <a:rPr lang="fi-FI"/>
              <a:t>K. Hui 2023-2024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4526" y="6428180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FFFFFF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07" r:id="rId1"/>
    <p:sldLayoutId id="2147486808" r:id="rId2"/>
    <p:sldLayoutId id="2147486809" r:id="rId3"/>
    <p:sldLayoutId id="2147486810" r:id="rId4"/>
    <p:sldLayoutId id="2147486811" r:id="rId5"/>
    <p:sldLayoutId id="2147486812" r:id="rId6"/>
    <p:sldLayoutId id="2147486813" r:id="rId7"/>
    <p:sldLayoutId id="2147486814" r:id="rId8"/>
    <p:sldLayoutId id="2147486815" r:id="rId9"/>
    <p:sldLayoutId id="2147486816" r:id="rId10"/>
    <p:sldLayoutId id="214748681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current/hadoop-project-dist/hadoop-common/FileSystemShell.html" TargetMode="External"/><Relationship Id="rId2" Type="http://schemas.openxmlformats.org/officeDocument/2006/relationships/hyperlink" Target="https://www.guru99.com/linux-commands-cheat-shee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8c1BL5b47k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/>
              <a:t>ADVANCED DATA MANAGEMENT (CMM524)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05 </a:t>
            </a:r>
            <a:r>
              <a:rPr lang="mr-IN" dirty="0"/>
              <a:t>–</a:t>
            </a:r>
            <a:r>
              <a:rPr lang="en-US" dirty="0"/>
              <a:t> Introduction to Hadoop</a:t>
            </a:r>
          </a:p>
        </p:txBody>
      </p:sp>
    </p:spTree>
    <p:extLst>
      <p:ext uri="{BB962C8B-B14F-4D97-AF65-F5344CB8AC3E}">
        <p14:creationId xmlns:p14="http://schemas.microsoft.com/office/powerpoint/2010/main" val="3775881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Systems: Data Bottleneck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not problems?</a:t>
            </a:r>
          </a:p>
          <a:p>
            <a:pPr lvl="1"/>
            <a:r>
              <a:rPr lang="en-US" dirty="0"/>
              <a:t>processors are fast</a:t>
            </a:r>
          </a:p>
          <a:p>
            <a:pPr lvl="2"/>
            <a:r>
              <a:rPr lang="en-US" dirty="0"/>
              <a:t>processing power doubles every 2 years (Moore’s Law)</a:t>
            </a:r>
          </a:p>
          <a:p>
            <a:pPr lvl="1"/>
            <a:r>
              <a:rPr lang="en-US" dirty="0"/>
              <a:t>storage is cheap</a:t>
            </a:r>
          </a:p>
          <a:p>
            <a:r>
              <a:rPr lang="en-US" dirty="0"/>
              <a:t>traditionally, data is stored in a central location</a:t>
            </a:r>
          </a:p>
          <a:p>
            <a:pPr lvl="1"/>
            <a:r>
              <a:rPr lang="en-US" dirty="0"/>
              <a:t>moved/copied to processors (distributed nodes) at runtime</a:t>
            </a:r>
          </a:p>
          <a:p>
            <a:r>
              <a:rPr lang="en-US" b="1" dirty="0">
                <a:solidFill>
                  <a:srgbClr val="FF0000"/>
                </a:solidFill>
              </a:rPr>
              <a:t>getting</a:t>
            </a:r>
            <a:r>
              <a:rPr lang="en-US" b="1" baseline="0" dirty="0">
                <a:solidFill>
                  <a:srgbClr val="FF0000"/>
                </a:solidFill>
              </a:rPr>
              <a:t> data to the processors becomes the bottleneck</a:t>
            </a:r>
          </a:p>
          <a:p>
            <a:pPr lvl="1"/>
            <a:r>
              <a:rPr lang="en-US" dirty="0"/>
              <a:t>e.g. typical hard disk transfer rate 150MB/sec, t</a:t>
            </a:r>
            <a:r>
              <a:rPr lang="en-US" baseline="0" dirty="0"/>
              <a:t>ransferring</a:t>
            </a:r>
            <a:r>
              <a:rPr lang="en-US" dirty="0"/>
              <a:t> 100GB take ~11 min</a:t>
            </a:r>
          </a:p>
          <a:p>
            <a:r>
              <a:rPr lang="en-US" dirty="0"/>
              <a:t>modern problems &amp; systems have much more data</a:t>
            </a:r>
          </a:p>
          <a:p>
            <a:pPr lvl="1"/>
            <a:r>
              <a:rPr lang="en-US" dirty="0"/>
              <a:t>e.g. in 2020, Facebook generates ~4 Peta Byte/day (1PB=1000TB)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3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Partial failure support</a:t>
            </a:r>
          </a:p>
          <a:p>
            <a:pPr lvl="1"/>
            <a:r>
              <a:rPr lang="en-US" sz="2400" dirty="0"/>
              <a:t>failure will happen, cannot be avoided</a:t>
            </a:r>
          </a:p>
          <a:p>
            <a:pPr lvl="1"/>
            <a:r>
              <a:rPr lang="en-US" sz="2400" dirty="0"/>
              <a:t>chances of failure increases as a system scales out (vs scale up)</a:t>
            </a:r>
          </a:p>
          <a:p>
            <a:pPr lvl="2"/>
            <a:r>
              <a:rPr lang="en-US" sz="2000" baseline="0" dirty="0"/>
              <a:t>e.g. 1/1000 failure in 1 machine means 1 failure every 10 days for 100 servers</a:t>
            </a:r>
          </a:p>
          <a:p>
            <a:pPr lvl="1"/>
            <a:r>
              <a:rPr lang="en-US" sz="2400" dirty="0"/>
              <a:t>failure of a component should result</a:t>
            </a:r>
            <a:r>
              <a:rPr lang="en-US" sz="2400" baseline="0" dirty="0"/>
              <a:t> in a graceful degradation of performance, not a complete failure</a:t>
            </a:r>
            <a:endParaRPr lang="en-US" sz="2400" dirty="0"/>
          </a:p>
          <a:p>
            <a:r>
              <a:rPr lang="en-US" sz="2800" dirty="0"/>
              <a:t>Data recoverability</a:t>
            </a:r>
          </a:p>
          <a:p>
            <a:pPr lvl="1"/>
            <a:r>
              <a:rPr lang="en-US" sz="2400" dirty="0"/>
              <a:t>if a </a:t>
            </a:r>
            <a:r>
              <a:rPr lang="en-US" sz="2400" noProof="0" dirty="0"/>
              <a:t>component</a:t>
            </a:r>
            <a:r>
              <a:rPr lang="en-US" sz="2400" baseline="0" dirty="0"/>
              <a:t> fails, its workload should be assumed by still-functioning units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Needs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Component</a:t>
            </a:r>
            <a:r>
              <a:rPr lang="en-US" baseline="0" dirty="0"/>
              <a:t> recovery</a:t>
            </a:r>
          </a:p>
          <a:p>
            <a:pPr lvl="1"/>
            <a:r>
              <a:rPr lang="en-US" dirty="0"/>
              <a:t>if a component</a:t>
            </a:r>
            <a:r>
              <a:rPr lang="en-US" baseline="0" dirty="0"/>
              <a:t> fails &amp; recovers, it should be able to rejoin the system w</a:t>
            </a:r>
            <a:r>
              <a:rPr lang="en-US" dirty="0"/>
              <a:t>ithout a full restart of the entire system</a:t>
            </a:r>
          </a:p>
          <a:p>
            <a:pPr lvl="0"/>
            <a:r>
              <a:rPr lang="en-US" dirty="0"/>
              <a:t>Consistency</a:t>
            </a:r>
          </a:p>
          <a:p>
            <a:pPr lvl="1"/>
            <a:r>
              <a:rPr lang="en-US" dirty="0"/>
              <a:t>component failure during execution of a job should not affect the outcome</a:t>
            </a:r>
          </a:p>
          <a:p>
            <a:pPr lvl="1"/>
            <a:r>
              <a:rPr lang="en-US" dirty="0"/>
              <a:t>no data corruption</a:t>
            </a:r>
          </a:p>
          <a:p>
            <a:pPr lvl="0"/>
            <a:r>
              <a:rPr lang="en-US" dirty="0"/>
              <a:t>Scalability</a:t>
            </a:r>
          </a:p>
          <a:p>
            <a:pPr lvl="1"/>
            <a:r>
              <a:rPr lang="en-US" dirty="0"/>
              <a:t>adding load results in a graceful decline in performance, not failure of the system</a:t>
            </a:r>
          </a:p>
          <a:p>
            <a:pPr lvl="1"/>
            <a:r>
              <a:rPr lang="en-US" dirty="0"/>
              <a:t>increasing</a:t>
            </a:r>
            <a:r>
              <a:rPr lang="en-US" baseline="0" dirty="0"/>
              <a:t> resources should support a proportional increase in load capacity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Hadoop?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software framework for storing, processing &amp; </a:t>
            </a:r>
            <a:r>
              <a:rPr lang="en-US" sz="3200" dirty="0" err="1"/>
              <a:t>analysing</a:t>
            </a:r>
            <a:r>
              <a:rPr lang="en-US" sz="3200" dirty="0"/>
              <a:t> “big data”</a:t>
            </a:r>
          </a:p>
          <a:p>
            <a:r>
              <a:rPr lang="en-US" sz="3200" dirty="0"/>
              <a:t>based on Google’s work in late 90/early 2000</a:t>
            </a:r>
          </a:p>
          <a:p>
            <a:pPr lvl="1"/>
            <a:r>
              <a:rPr lang="en-US" sz="2800" dirty="0"/>
              <a:t>Google File System paper published in 2003</a:t>
            </a:r>
          </a:p>
          <a:p>
            <a:pPr lvl="1"/>
            <a:r>
              <a:rPr lang="en-US" sz="2800" dirty="0"/>
              <a:t>MapReduce in 2004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1988" name="Picture 4" descr="Image result for hadoo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6754" y="4919160"/>
            <a:ext cx="2960558" cy="1436419"/>
          </a:xfrm>
          <a:prstGeom prst="rect">
            <a:avLst/>
          </a:prstGeom>
          <a:noFill/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6CB0DAEA-DC48-8945-B5ED-FACFF33D6C9E}"/>
              </a:ext>
            </a:extLst>
          </p:cNvPr>
          <p:cNvSpPr/>
          <p:nvPr/>
        </p:nvSpPr>
        <p:spPr>
          <a:xfrm>
            <a:off x="1877631" y="4982916"/>
            <a:ext cx="2694369" cy="986708"/>
          </a:xfrm>
          <a:prstGeom prst="wedgeRoundRectCallout">
            <a:avLst>
              <a:gd name="adj1" fmla="val 71724"/>
              <a:gd name="adj2" fmla="val -24556"/>
              <a:gd name="adj3" fmla="val 16667"/>
            </a:avLst>
          </a:prstGeom>
          <a:solidFill>
            <a:srgbClr val="FFFF00"/>
          </a:solidFill>
          <a:ln w="26424"/>
          <a:effectLst>
            <a:outerShdw blurRad="304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BTW, the name came from Doug Cutting’s son’s stuffed elephant toy.</a:t>
            </a:r>
          </a:p>
        </p:txBody>
      </p:sp>
    </p:spTree>
    <p:extLst>
      <p:ext uri="{BB962C8B-B14F-4D97-AF65-F5344CB8AC3E}">
        <p14:creationId xmlns:p14="http://schemas.microsoft.com/office/powerpoint/2010/main" val="380603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</a:t>
            </a:r>
            <a:r>
              <a:rPr lang="en-US" baseline="0" dirty="0"/>
              <a:t>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previously impossible problem/analyses</a:t>
            </a:r>
            <a:r>
              <a:rPr lang="en-US" sz="2800" baseline="0" dirty="0"/>
              <a:t> now possible</a:t>
            </a:r>
          </a:p>
          <a:p>
            <a:r>
              <a:rPr lang="en-US" sz="2800" baseline="0" dirty="0"/>
              <a:t>lower cost</a:t>
            </a:r>
          </a:p>
          <a:p>
            <a:pPr lvl="1"/>
            <a:r>
              <a:rPr lang="en-US" sz="2400" baseline="0" dirty="0"/>
              <a:t>Use commodity hardware</a:t>
            </a:r>
          </a:p>
          <a:p>
            <a:r>
              <a:rPr lang="en-US" sz="2800" baseline="0" dirty="0"/>
              <a:t>less time</a:t>
            </a:r>
          </a:p>
          <a:p>
            <a:pPr lvl="1"/>
            <a:r>
              <a:rPr lang="en-US" sz="2400" dirty="0"/>
              <a:t>because of parallel processing</a:t>
            </a:r>
            <a:endParaRPr lang="en-US" sz="2400" baseline="0" dirty="0"/>
          </a:p>
          <a:p>
            <a:r>
              <a:rPr lang="en-US" sz="2800" baseline="0" dirty="0"/>
              <a:t>greater flexibility</a:t>
            </a:r>
          </a:p>
          <a:p>
            <a:r>
              <a:rPr lang="en-US" sz="2800" baseline="0" dirty="0"/>
              <a:t>near-linear scalability</a:t>
            </a:r>
          </a:p>
          <a:p>
            <a:r>
              <a:rPr lang="en-US" sz="2800" baseline="0" dirty="0"/>
              <a:t>ask bigger questions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9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Hadoop</a:t>
            </a:r>
            <a:r>
              <a:rPr lang="en-US" baseline="0" dirty="0"/>
              <a:t>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applications written in high-level code</a:t>
            </a:r>
          </a:p>
          <a:p>
            <a:pPr lvl="1"/>
            <a:r>
              <a:rPr lang="en-US" sz="2400" dirty="0"/>
              <a:t>no network</a:t>
            </a:r>
            <a:r>
              <a:rPr lang="en-US" sz="2400" baseline="0" dirty="0"/>
              <a:t> programming, temporal dependency or low-level infrastructure</a:t>
            </a:r>
          </a:p>
          <a:p>
            <a:pPr lvl="0"/>
            <a:r>
              <a:rPr lang="en-US" sz="2800" dirty="0"/>
              <a:t>nodes talk</a:t>
            </a:r>
            <a:r>
              <a:rPr lang="en-US" sz="2800" baseline="0" dirty="0"/>
              <a:t> to each other as little as possible</a:t>
            </a:r>
          </a:p>
          <a:p>
            <a:pPr lvl="1"/>
            <a:r>
              <a:rPr lang="en-US" sz="2400" dirty="0"/>
              <a:t>no code for inter-node communication</a:t>
            </a:r>
            <a:endParaRPr lang="en-US" sz="2400" baseline="0" dirty="0"/>
          </a:p>
          <a:p>
            <a:pPr lvl="0"/>
            <a:r>
              <a:rPr lang="en-US" sz="2800" baseline="0" dirty="0"/>
              <a:t>data is spread among machines in advance</a:t>
            </a:r>
          </a:p>
          <a:p>
            <a:pPr lvl="1"/>
            <a:r>
              <a:rPr lang="en-US" sz="2400" dirty="0"/>
              <a:t>bring computation to data, </a:t>
            </a:r>
            <a:r>
              <a:rPr lang="en-US" sz="2400" baseline="0" dirty="0"/>
              <a:t>computation happens where data is stored, wherever possible</a:t>
            </a:r>
          </a:p>
          <a:p>
            <a:pPr lvl="1"/>
            <a:r>
              <a:rPr lang="en-US" sz="2400" baseline="0" dirty="0"/>
              <a:t>data is replicated multiple times on system for increased availability and reliability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9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2</a:t>
            </a:r>
            <a:r>
              <a:rPr lang="en-US" sz="2800" baseline="0" dirty="0"/>
              <a:t> core components: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Hadoop Distributed File System </a:t>
            </a:r>
            <a:r>
              <a:rPr lang="en-US" sz="2400" dirty="0"/>
              <a:t>(HDFS)</a:t>
            </a:r>
          </a:p>
          <a:p>
            <a:pPr lvl="2"/>
            <a:r>
              <a:rPr lang="en-US" sz="2000" dirty="0"/>
              <a:t>storage</a:t>
            </a:r>
            <a:r>
              <a:rPr lang="en-US" sz="2000" baseline="0" dirty="0"/>
              <a:t> of data</a:t>
            </a:r>
            <a:endParaRPr lang="en-US" sz="2000" dirty="0"/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MapReduce</a:t>
            </a:r>
          </a:p>
          <a:p>
            <a:pPr lvl="2"/>
            <a:r>
              <a:rPr lang="en-US" sz="2000" dirty="0"/>
              <a:t>processing of stored data</a:t>
            </a:r>
          </a:p>
          <a:p>
            <a:pPr lvl="0"/>
            <a:r>
              <a:rPr lang="en-US" sz="2800" dirty="0"/>
              <a:t>many other projects based around core Hadoop</a:t>
            </a:r>
          </a:p>
          <a:p>
            <a:pPr lvl="1"/>
            <a:r>
              <a:rPr lang="en-US" sz="2400" b="1" dirty="0" err="1">
                <a:solidFill>
                  <a:srgbClr val="FF0000"/>
                </a:solidFill>
              </a:rPr>
              <a:t>Hadoop</a:t>
            </a:r>
            <a:r>
              <a:rPr lang="en-US" sz="2400" b="1" dirty="0">
                <a:solidFill>
                  <a:srgbClr val="FF0000"/>
                </a:solidFill>
              </a:rPr>
              <a:t> Ecosystem</a:t>
            </a:r>
            <a:r>
              <a:rPr lang="en-US" sz="2400" dirty="0"/>
              <a:t>: Pig, Hive,</a:t>
            </a:r>
            <a:r>
              <a:rPr lang="en-US" sz="2400" baseline="0" dirty="0"/>
              <a:t> </a:t>
            </a:r>
            <a:r>
              <a:rPr lang="en-US" sz="2400" baseline="0" dirty="0" err="1"/>
              <a:t>Hbase</a:t>
            </a:r>
            <a:r>
              <a:rPr lang="en-US" sz="2400" baseline="0" dirty="0"/>
              <a:t>, Flume, </a:t>
            </a:r>
            <a:r>
              <a:rPr lang="en-US" sz="2400" baseline="0" dirty="0" err="1"/>
              <a:t>Oozie</a:t>
            </a:r>
            <a:r>
              <a:rPr lang="en-US" sz="2400" baseline="0" dirty="0"/>
              <a:t>, </a:t>
            </a:r>
            <a:r>
              <a:rPr lang="en-US" sz="2400" baseline="0" dirty="0" err="1"/>
              <a:t>Sqoop</a:t>
            </a:r>
            <a:r>
              <a:rPr lang="en-US" sz="2400" baseline="0" dirty="0"/>
              <a:t>, etc.</a:t>
            </a:r>
          </a:p>
          <a:p>
            <a:pPr lvl="0"/>
            <a:r>
              <a:rPr lang="en-US" sz="2800" dirty="0"/>
              <a:t>a</a:t>
            </a:r>
            <a:r>
              <a:rPr lang="en-US" sz="2800" baseline="0" dirty="0"/>
              <a:t> set of machines running HDFS and MapReduce is called a </a:t>
            </a:r>
            <a:r>
              <a:rPr lang="en-US" sz="2800" b="1" baseline="0" dirty="0">
                <a:solidFill>
                  <a:srgbClr val="FF0000"/>
                </a:solidFill>
              </a:rPr>
              <a:t>Hadoop cluster</a:t>
            </a:r>
          </a:p>
          <a:p>
            <a:pPr lvl="1"/>
            <a:r>
              <a:rPr lang="en-US" sz="2400" dirty="0"/>
              <a:t>consists</a:t>
            </a:r>
            <a:r>
              <a:rPr lang="en-US" sz="2400" baseline="0" dirty="0"/>
              <a:t> of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5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96175" y="1522689"/>
            <a:ext cx="7197898" cy="2176481"/>
          </a:xfrm>
          <a:prstGeom prst="rect">
            <a:avLst/>
          </a:prstGeom>
          <a:solidFill>
            <a:schemeClr val="bg2"/>
          </a:solidFill>
          <a:ln w="26424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6175" y="3806101"/>
            <a:ext cx="7197898" cy="2480293"/>
          </a:xfrm>
          <a:prstGeom prst="rect">
            <a:avLst/>
          </a:prstGeom>
          <a:solidFill>
            <a:schemeClr val="bg2"/>
          </a:solidFill>
          <a:ln w="26424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Components (cont’d)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06616" y="4353520"/>
            <a:ext cx="4873337" cy="692727"/>
          </a:xfrm>
          <a:prstGeom prst="rect">
            <a:avLst/>
          </a:prstGeom>
          <a:solidFill>
            <a:schemeClr val="bg1">
              <a:lumMod val="85000"/>
            </a:schemeClr>
          </a:solidFill>
          <a:ln w="26424"/>
          <a:effectLst>
            <a:outerShdw blurRad="381000" dist="215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25235" y="2008586"/>
            <a:ext cx="955964" cy="692727"/>
          </a:xfrm>
          <a:prstGeom prst="rect">
            <a:avLst/>
          </a:prstGeom>
          <a:solidFill>
            <a:schemeClr val="bg1">
              <a:lumMod val="85000"/>
            </a:schemeClr>
          </a:solidFill>
          <a:ln w="26424"/>
          <a:effectLst>
            <a:outerShdw blurRad="3810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Sqoop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25235" y="2770586"/>
            <a:ext cx="955964" cy="692727"/>
          </a:xfrm>
          <a:prstGeom prst="rect">
            <a:avLst/>
          </a:prstGeom>
          <a:solidFill>
            <a:schemeClr val="bg1">
              <a:lumMod val="85000"/>
            </a:schemeClr>
          </a:solidFill>
          <a:ln w="26424"/>
          <a:effectLst>
            <a:outerShdw blurRad="3810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78399" y="2008586"/>
            <a:ext cx="955964" cy="692727"/>
          </a:xfrm>
          <a:prstGeom prst="rect">
            <a:avLst/>
          </a:prstGeom>
          <a:solidFill>
            <a:schemeClr val="bg1">
              <a:lumMod val="85000"/>
            </a:schemeClr>
          </a:solidFill>
          <a:ln w="26424"/>
          <a:effectLst>
            <a:outerShdw blurRad="3810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Mahout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78399" y="2770586"/>
            <a:ext cx="955964" cy="692727"/>
          </a:xfrm>
          <a:prstGeom prst="rect">
            <a:avLst/>
          </a:prstGeom>
          <a:solidFill>
            <a:schemeClr val="bg1">
              <a:lumMod val="85000"/>
            </a:schemeClr>
          </a:solidFill>
          <a:ln w="26424"/>
          <a:effectLst>
            <a:outerShdw blurRad="3810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Flume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31563" y="2021453"/>
            <a:ext cx="955964" cy="692727"/>
          </a:xfrm>
          <a:prstGeom prst="rect">
            <a:avLst/>
          </a:prstGeom>
          <a:solidFill>
            <a:schemeClr val="bg1">
              <a:lumMod val="85000"/>
            </a:schemeClr>
          </a:solidFill>
          <a:ln w="26424"/>
          <a:effectLst>
            <a:outerShdw blurRad="3810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Hive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31563" y="2783453"/>
            <a:ext cx="955964" cy="692727"/>
          </a:xfrm>
          <a:prstGeom prst="rect">
            <a:avLst/>
          </a:prstGeom>
          <a:solidFill>
            <a:schemeClr val="bg1">
              <a:lumMod val="85000"/>
            </a:schemeClr>
          </a:solidFill>
          <a:ln w="26424"/>
          <a:effectLst>
            <a:outerShdw blurRad="3810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Oozie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84727" y="2021453"/>
            <a:ext cx="955964" cy="692727"/>
          </a:xfrm>
          <a:prstGeom prst="rect">
            <a:avLst/>
          </a:prstGeom>
          <a:solidFill>
            <a:schemeClr val="bg1">
              <a:lumMod val="85000"/>
            </a:schemeClr>
          </a:solidFill>
          <a:ln w="26424"/>
          <a:effectLst>
            <a:outerShdw blurRad="3810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84727" y="2783453"/>
            <a:ext cx="955964" cy="692727"/>
          </a:xfrm>
          <a:prstGeom prst="rect">
            <a:avLst/>
          </a:prstGeom>
          <a:solidFill>
            <a:schemeClr val="bg1">
              <a:lumMod val="85000"/>
            </a:schemeClr>
          </a:solidFill>
          <a:ln w="26424"/>
          <a:effectLst>
            <a:outerShdw blurRad="3810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104" name="Picture 8" descr="mage result for hadoop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706" y="4361704"/>
            <a:ext cx="2646218" cy="68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277384" y="4699883"/>
            <a:ext cx="2161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Hadoop </a:t>
            </a:r>
            <a:r>
              <a:rPr lang="en-US"/>
              <a:t>core components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18645" y="4593130"/>
            <a:ext cx="219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MapReduce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223706" y="5223849"/>
            <a:ext cx="4892388" cy="692727"/>
          </a:xfrm>
          <a:prstGeom prst="rect">
            <a:avLst/>
          </a:prstGeom>
          <a:solidFill>
            <a:schemeClr val="bg1">
              <a:lumMod val="85000"/>
            </a:schemeClr>
          </a:solidFill>
          <a:ln w="26424"/>
          <a:effectLst>
            <a:outerShdw blurRad="381000" dist="215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8" descr="mage result for hadoop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795" y="5232033"/>
            <a:ext cx="2646218" cy="68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954785" y="5252854"/>
            <a:ext cx="216130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/>
              <a:t>Hadoop Distributed File System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22560" y="2399705"/>
            <a:ext cx="2161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Hadoop Ecosystem</a:t>
            </a:r>
          </a:p>
        </p:txBody>
      </p:sp>
    </p:spTree>
    <p:extLst>
      <p:ext uri="{BB962C8B-B14F-4D97-AF65-F5344CB8AC3E}">
        <p14:creationId xmlns:p14="http://schemas.microsoft.com/office/powerpoint/2010/main" val="602899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Your Problem Suitable for Hadoop?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nature of data: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Volume</a:t>
            </a:r>
            <a:r>
              <a:rPr lang="en-US" sz="2400" dirty="0"/>
              <a:t>: TB to PB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Variety</a:t>
            </a:r>
            <a:r>
              <a:rPr lang="en-US" sz="2400" dirty="0"/>
              <a:t>: structured, semi-structured, unstructured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Velocity</a:t>
            </a:r>
            <a:r>
              <a:rPr lang="en-US" sz="2400" dirty="0"/>
              <a:t>: many data sources, e.g. log files, credit card transactions</a:t>
            </a:r>
          </a:p>
          <a:p>
            <a:pPr lvl="0"/>
            <a:r>
              <a:rPr lang="en-US" sz="2800" dirty="0"/>
              <a:t>nature</a:t>
            </a:r>
            <a:r>
              <a:rPr lang="en-US" sz="2800" baseline="0" dirty="0"/>
              <a:t> of analyses:</a:t>
            </a:r>
          </a:p>
          <a:p>
            <a:pPr lvl="1"/>
            <a:r>
              <a:rPr lang="en-US" sz="2400" dirty="0"/>
              <a:t>batch</a:t>
            </a:r>
            <a:r>
              <a:rPr lang="en-US" sz="2400" baseline="0" dirty="0"/>
              <a:t> processing: n</a:t>
            </a:r>
            <a:r>
              <a:rPr lang="en-US" sz="2400" dirty="0"/>
              <a:t>ot a single piece but in larger units</a:t>
            </a:r>
            <a:endParaRPr lang="en-US" sz="2400" baseline="0" dirty="0"/>
          </a:p>
          <a:p>
            <a:pPr lvl="1"/>
            <a:r>
              <a:rPr lang="en-US" sz="2400" baseline="0" dirty="0"/>
              <a:t>parallel execution: a</a:t>
            </a:r>
            <a:r>
              <a:rPr lang="en-US" sz="2400" dirty="0"/>
              <a:t>cross a cluster</a:t>
            </a:r>
            <a:endParaRPr lang="en-US" sz="2400" baseline="0" dirty="0"/>
          </a:p>
          <a:p>
            <a:pPr lvl="1"/>
            <a:r>
              <a:rPr lang="en-US" sz="2400" baseline="0" dirty="0"/>
              <a:t>distributed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3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3982"/>
          </a:xfrm>
        </p:spPr>
        <p:txBody>
          <a:bodyPr>
            <a:noAutofit/>
          </a:bodyPr>
          <a:lstStyle/>
          <a:p>
            <a:r>
              <a:rPr lang="en-US" sz="2800" dirty="0"/>
              <a:t>an </a:t>
            </a:r>
            <a:r>
              <a:rPr lang="en-US" sz="2800" b="1" dirty="0">
                <a:solidFill>
                  <a:srgbClr val="FF0000"/>
                </a:solidFill>
              </a:rPr>
              <a:t>application-level</a:t>
            </a:r>
            <a:r>
              <a:rPr lang="en-US" sz="2800" dirty="0"/>
              <a:t> file system written in Java</a:t>
            </a:r>
          </a:p>
          <a:p>
            <a:pPr lvl="0"/>
            <a:r>
              <a:rPr lang="en-US" sz="2800" dirty="0"/>
              <a:t>sit on top of a native file system</a:t>
            </a:r>
          </a:p>
          <a:p>
            <a:pPr lvl="1"/>
            <a:r>
              <a:rPr lang="en-US" sz="2400" dirty="0"/>
              <a:t>HDFS files are </a:t>
            </a:r>
            <a:r>
              <a:rPr lang="en-US" sz="2400" dirty="0" err="1"/>
              <a:t>organised</a:t>
            </a:r>
            <a:r>
              <a:rPr lang="en-US" sz="2400" dirty="0"/>
              <a:t> and stored </a:t>
            </a:r>
            <a:r>
              <a:rPr lang="en-US" sz="2400" baseline="0" dirty="0"/>
              <a:t>on the native file system</a:t>
            </a:r>
          </a:p>
          <a:p>
            <a:pPr lvl="1"/>
            <a:r>
              <a:rPr lang="en-US" sz="2400" dirty="0"/>
              <a:t>runs in “user space”, decoupled from OS file system</a:t>
            </a:r>
          </a:p>
          <a:p>
            <a:pPr lvl="1"/>
            <a:r>
              <a:rPr lang="en-US" sz="2400" dirty="0"/>
              <a:t>that means </a:t>
            </a:r>
            <a:r>
              <a:rPr lang="en-US" sz="2400" b="1" dirty="0">
                <a:solidFill>
                  <a:srgbClr val="FF0000"/>
                </a:solidFill>
              </a:rPr>
              <a:t>you cannot access it using native file system commands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1726" y="6485980"/>
            <a:ext cx="2547944" cy="271383"/>
          </a:xfrm>
        </p:spPr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84928" y="5917296"/>
            <a:ext cx="2516966" cy="48271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26424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Disk storage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84927" y="5303623"/>
            <a:ext cx="2516966" cy="48271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26424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Native OS file system</a:t>
            </a:r>
          </a:p>
        </p:txBody>
      </p:sp>
      <p:sp>
        <p:nvSpPr>
          <p:cNvPr id="9" name="Rectangle 8"/>
          <p:cNvSpPr/>
          <p:nvPr/>
        </p:nvSpPr>
        <p:spPr>
          <a:xfrm>
            <a:off x="2884927" y="4689347"/>
            <a:ext cx="2516966" cy="48271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26424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HDFS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219" y="4786827"/>
            <a:ext cx="1030610" cy="160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1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ACID transaction model</a:t>
            </a:r>
          </a:p>
          <a:p>
            <a:r>
              <a:rPr lang="en-US" sz="3600" dirty="0"/>
              <a:t>Traditional vs modern needs &amp; solutions</a:t>
            </a:r>
          </a:p>
          <a:p>
            <a:r>
              <a:rPr lang="en-US" sz="3600" dirty="0"/>
              <a:t>Introducing Hadoop</a:t>
            </a:r>
          </a:p>
          <a:p>
            <a:pPr lvl="1"/>
            <a:r>
              <a:rPr lang="en-US" sz="3200" dirty="0"/>
              <a:t>Core Hadoop concepts</a:t>
            </a:r>
          </a:p>
          <a:p>
            <a:pPr lvl="1"/>
            <a:r>
              <a:rPr lang="en-US" sz="3200" dirty="0"/>
              <a:t>HDFS</a:t>
            </a:r>
          </a:p>
          <a:p>
            <a:pPr lvl="1"/>
            <a:r>
              <a:rPr lang="en-US" sz="3200" dirty="0" err="1"/>
              <a:t>MapReduce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F5CE407-6216-4202-80E4-A30DC2F709B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2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Files Stored in HDFS?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</a:t>
            </a:r>
            <a:r>
              <a:rPr lang="en-US" baseline="0" dirty="0"/>
              <a:t> are split into blocks (usually 64~128MB)</a:t>
            </a:r>
          </a:p>
          <a:p>
            <a:pPr lvl="1"/>
            <a:r>
              <a:rPr lang="en-US" dirty="0"/>
              <a:t>blocks are stored as native files on </a:t>
            </a:r>
            <a:r>
              <a:rPr lang="en-US" b="1" dirty="0" err="1">
                <a:solidFill>
                  <a:srgbClr val="FF0000"/>
                </a:solidFill>
              </a:rPr>
              <a:t>DataNodes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in a set of directories specified in Hadoop’s config. files</a:t>
            </a:r>
          </a:p>
          <a:p>
            <a:r>
              <a:rPr lang="en-US" baseline="0" dirty="0"/>
              <a:t>blocks are distributed across </a:t>
            </a:r>
            <a:r>
              <a:rPr lang="en-US" b="1" dirty="0" err="1">
                <a:solidFill>
                  <a:srgbClr val="FF0000"/>
                </a:solidFill>
              </a:rPr>
              <a:t>DataNodes</a:t>
            </a:r>
            <a:r>
              <a:rPr lang="en-US" baseline="0" dirty="0"/>
              <a:t> at load time</a:t>
            </a:r>
          </a:p>
          <a:p>
            <a:pPr lvl="1"/>
            <a:r>
              <a:rPr lang="en-US" dirty="0"/>
              <a:t>different</a:t>
            </a:r>
            <a:r>
              <a:rPr lang="en-US" baseline="0" dirty="0"/>
              <a:t> blocks from the same file will be stored on different nodes</a:t>
            </a:r>
          </a:p>
          <a:p>
            <a:pPr lvl="2"/>
            <a:r>
              <a:rPr lang="en-US" baseline="0" dirty="0"/>
              <a:t>more efficient MapReduce processing</a:t>
            </a:r>
          </a:p>
          <a:p>
            <a:pPr lvl="1"/>
            <a:r>
              <a:rPr lang="en-US" dirty="0"/>
              <a:t>each block is replicated</a:t>
            </a:r>
            <a:r>
              <a:rPr lang="en-US" baseline="0" dirty="0"/>
              <a:t> across </a:t>
            </a:r>
            <a:r>
              <a:rPr lang="en-US" b="1" baseline="0" dirty="0" err="1">
                <a:solidFill>
                  <a:srgbClr val="FF0000"/>
                </a:solidFill>
              </a:rPr>
              <a:t>DataNodes</a:t>
            </a:r>
            <a:r>
              <a:rPr lang="en-US" dirty="0"/>
              <a:t>, default 3 times</a:t>
            </a:r>
          </a:p>
          <a:p>
            <a:pPr lvl="2"/>
            <a:r>
              <a:rPr lang="en-US" dirty="0"/>
              <a:t>replicas are stored on different nodes to ensures reliability &amp; availability</a:t>
            </a:r>
          </a:p>
          <a:p>
            <a:pPr lvl="0"/>
            <a:r>
              <a:rPr lang="en-US" dirty="0"/>
              <a:t>a master </a:t>
            </a:r>
            <a:r>
              <a:rPr lang="en-US" b="1" dirty="0" err="1">
                <a:solidFill>
                  <a:srgbClr val="FF0000"/>
                </a:solidFill>
              </a:rPr>
              <a:t>NameNode</a:t>
            </a:r>
            <a:r>
              <a:rPr lang="en-US" dirty="0"/>
              <a:t> keeps track of:</a:t>
            </a:r>
          </a:p>
          <a:p>
            <a:pPr lvl="1"/>
            <a:r>
              <a:rPr lang="en-US" dirty="0"/>
              <a:t>which blocks make up a file</a:t>
            </a:r>
          </a:p>
          <a:p>
            <a:pPr lvl="1"/>
            <a:r>
              <a:rPr lang="en-US" dirty="0"/>
              <a:t>and</a:t>
            </a:r>
            <a:r>
              <a:rPr lang="en-US" baseline="0" dirty="0"/>
              <a:t> where those blocks are located (on which node)</a:t>
            </a:r>
          </a:p>
          <a:p>
            <a:pPr lvl="1"/>
            <a:r>
              <a:rPr lang="en-US" dirty="0"/>
              <a:t>known as </a:t>
            </a:r>
            <a:r>
              <a:rPr lang="en-US" b="1" dirty="0">
                <a:solidFill>
                  <a:srgbClr val="FF0000"/>
                </a:solidFill>
              </a:rPr>
              <a:t>meta data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2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76598" y="1850225"/>
            <a:ext cx="1874057" cy="12015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Files Stored in HDFS?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Folded Corner 2"/>
          <p:cNvSpPr/>
          <p:nvPr/>
        </p:nvSpPr>
        <p:spPr>
          <a:xfrm>
            <a:off x="139473" y="3114220"/>
            <a:ext cx="1080654" cy="1323685"/>
          </a:xfrm>
          <a:prstGeom prst="foldedCorner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 very large file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901" y="1961836"/>
            <a:ext cx="555919" cy="935782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3287217" y="3212034"/>
            <a:ext cx="1874057" cy="12015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520" y="3323645"/>
            <a:ext cx="555919" cy="935782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3287217" y="4573843"/>
            <a:ext cx="1874057" cy="12015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520" y="4685454"/>
            <a:ext cx="555919" cy="935782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5404106" y="2574553"/>
            <a:ext cx="1874057" cy="12015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409" y="2686164"/>
            <a:ext cx="555919" cy="935782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5414725" y="3973088"/>
            <a:ext cx="1874057" cy="12015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028" y="4084699"/>
            <a:ext cx="555919" cy="935782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1220127" y="2266123"/>
            <a:ext cx="1509219" cy="3019962"/>
            <a:chOff x="1220127" y="2266123"/>
            <a:chExt cx="1509219" cy="3019962"/>
          </a:xfrm>
        </p:grpSpPr>
        <p:sp>
          <p:nvSpPr>
            <p:cNvPr id="6" name="Rectangle 5"/>
            <p:cNvSpPr/>
            <p:nvPr/>
          </p:nvSpPr>
          <p:spPr>
            <a:xfrm>
              <a:off x="1707340" y="2266123"/>
              <a:ext cx="1022005" cy="6363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6424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Block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07340" y="3457943"/>
              <a:ext cx="1022005" cy="6363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6424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 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07341" y="4649763"/>
              <a:ext cx="1022005" cy="6363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6424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 3</a:t>
              </a:r>
            </a:p>
          </p:txBody>
        </p:sp>
        <p:cxnSp>
          <p:nvCxnSpPr>
            <p:cNvPr id="12" name="Elbow Connector 11"/>
            <p:cNvCxnSpPr>
              <a:stCxn id="3" idx="3"/>
              <a:endCxn id="6" idx="1"/>
            </p:cNvCxnSpPr>
            <p:nvPr/>
          </p:nvCxnSpPr>
          <p:spPr>
            <a:xfrm flipV="1">
              <a:off x="1220127" y="2584284"/>
              <a:ext cx="487213" cy="11917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3" idx="3"/>
              <a:endCxn id="8" idx="1"/>
            </p:cNvCxnSpPr>
            <p:nvPr/>
          </p:nvCxnSpPr>
          <p:spPr>
            <a:xfrm>
              <a:off x="1220127" y="3776063"/>
              <a:ext cx="487214" cy="119186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3" idx="3"/>
              <a:endCxn id="7" idx="1"/>
            </p:cNvCxnSpPr>
            <p:nvPr/>
          </p:nvCxnSpPr>
          <p:spPr>
            <a:xfrm>
              <a:off x="1220127" y="3776063"/>
              <a:ext cx="487213" cy="4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2729345" y="2099572"/>
            <a:ext cx="3734634" cy="3008047"/>
            <a:chOff x="2729345" y="2099572"/>
            <a:chExt cx="3734634" cy="3008047"/>
          </a:xfrm>
        </p:grpSpPr>
        <p:sp>
          <p:nvSpPr>
            <p:cNvPr id="28" name="Rectangle 27"/>
            <p:cNvSpPr/>
            <p:nvPr/>
          </p:nvSpPr>
          <p:spPr>
            <a:xfrm>
              <a:off x="3377271" y="4823190"/>
              <a:ext cx="969819" cy="2844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6424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Block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66652" y="2099572"/>
              <a:ext cx="969819" cy="2844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6424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Block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494160" y="2823900"/>
              <a:ext cx="969819" cy="2844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6424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Block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Elbow Connector 49"/>
            <p:cNvCxnSpPr>
              <a:stCxn id="6" idx="3"/>
              <a:endCxn id="9" idx="1"/>
            </p:cNvCxnSpPr>
            <p:nvPr/>
          </p:nvCxnSpPr>
          <p:spPr>
            <a:xfrm flipV="1">
              <a:off x="2729345" y="2241787"/>
              <a:ext cx="637307" cy="34249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6" idx="3"/>
              <a:endCxn id="28" idx="1"/>
            </p:cNvCxnSpPr>
            <p:nvPr/>
          </p:nvCxnSpPr>
          <p:spPr>
            <a:xfrm>
              <a:off x="2729345" y="2584284"/>
              <a:ext cx="647926" cy="23811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6" idx="3"/>
              <a:endCxn id="32" idx="1"/>
            </p:cNvCxnSpPr>
            <p:nvPr/>
          </p:nvCxnSpPr>
          <p:spPr>
            <a:xfrm>
              <a:off x="2729345" y="2584284"/>
              <a:ext cx="2764815" cy="38183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2729345" y="3268628"/>
            <a:ext cx="3745253" cy="1238236"/>
            <a:chOff x="2729345" y="3268628"/>
            <a:chExt cx="3745253" cy="1238236"/>
          </a:xfrm>
        </p:grpSpPr>
        <p:sp>
          <p:nvSpPr>
            <p:cNvPr id="33" name="Rectangle 32"/>
            <p:cNvSpPr/>
            <p:nvPr/>
          </p:nvSpPr>
          <p:spPr>
            <a:xfrm>
              <a:off x="5494160" y="3268628"/>
              <a:ext cx="969819" cy="2844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6424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 2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504779" y="4222435"/>
              <a:ext cx="969819" cy="2844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6424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 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77271" y="3461381"/>
              <a:ext cx="969819" cy="2844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6424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 2</a:t>
              </a:r>
            </a:p>
          </p:txBody>
        </p:sp>
        <p:cxnSp>
          <p:nvCxnSpPr>
            <p:cNvPr id="61" name="Elbow Connector 60"/>
            <p:cNvCxnSpPr>
              <a:stCxn id="7" idx="3"/>
              <a:endCxn id="23" idx="1"/>
            </p:cNvCxnSpPr>
            <p:nvPr/>
          </p:nvCxnSpPr>
          <p:spPr>
            <a:xfrm flipV="1">
              <a:off x="2729345" y="3603596"/>
              <a:ext cx="647926" cy="17250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>
              <a:stCxn id="7" idx="3"/>
              <a:endCxn id="33" idx="1"/>
            </p:cNvCxnSpPr>
            <p:nvPr/>
          </p:nvCxnSpPr>
          <p:spPr>
            <a:xfrm flipV="1">
              <a:off x="2729345" y="3410843"/>
              <a:ext cx="2764815" cy="3652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stCxn id="7" idx="3"/>
              <a:endCxn id="36" idx="1"/>
            </p:cNvCxnSpPr>
            <p:nvPr/>
          </p:nvCxnSpPr>
          <p:spPr>
            <a:xfrm>
              <a:off x="2729345" y="3776104"/>
              <a:ext cx="2775434" cy="5885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2729346" y="2544300"/>
            <a:ext cx="1617744" cy="3008047"/>
            <a:chOff x="2729346" y="2544300"/>
            <a:chExt cx="1617744" cy="3008047"/>
          </a:xfrm>
        </p:grpSpPr>
        <p:sp>
          <p:nvSpPr>
            <p:cNvPr id="13" name="Rectangle 12"/>
            <p:cNvSpPr/>
            <p:nvPr/>
          </p:nvSpPr>
          <p:spPr>
            <a:xfrm>
              <a:off x="3366652" y="2544300"/>
              <a:ext cx="969819" cy="2844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6424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 3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77271" y="3906109"/>
              <a:ext cx="969819" cy="2844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6424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 3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77271" y="5267918"/>
              <a:ext cx="969819" cy="2844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6424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 3</a:t>
              </a:r>
            </a:p>
          </p:txBody>
        </p:sp>
        <p:cxnSp>
          <p:nvCxnSpPr>
            <p:cNvPr id="70" name="Elbow Connector 69"/>
            <p:cNvCxnSpPr>
              <a:stCxn id="8" idx="3"/>
              <a:endCxn id="13" idx="1"/>
            </p:cNvCxnSpPr>
            <p:nvPr/>
          </p:nvCxnSpPr>
          <p:spPr>
            <a:xfrm flipV="1">
              <a:off x="2729346" y="2686515"/>
              <a:ext cx="637306" cy="228140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8" idx="3"/>
              <a:endCxn id="25" idx="1"/>
            </p:cNvCxnSpPr>
            <p:nvPr/>
          </p:nvCxnSpPr>
          <p:spPr>
            <a:xfrm flipV="1">
              <a:off x="2729346" y="4048324"/>
              <a:ext cx="647925" cy="9196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8" idx="3"/>
              <a:endCxn id="29" idx="1"/>
            </p:cNvCxnSpPr>
            <p:nvPr/>
          </p:nvCxnSpPr>
          <p:spPr>
            <a:xfrm>
              <a:off x="2729346" y="4967924"/>
              <a:ext cx="647925" cy="44220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7500545" y="1481645"/>
            <a:ext cx="1429142" cy="3445284"/>
            <a:chOff x="7500545" y="1481645"/>
            <a:chExt cx="1429142" cy="3445284"/>
          </a:xfrm>
        </p:grpSpPr>
        <p:sp>
          <p:nvSpPr>
            <p:cNvPr id="24" name="TextBox 23"/>
            <p:cNvSpPr txBox="1"/>
            <p:nvPr/>
          </p:nvSpPr>
          <p:spPr>
            <a:xfrm>
              <a:off x="7500545" y="1481645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NameNode</a:t>
              </a:r>
              <a:endParaRPr lang="en-US" dirty="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7562862" y="2345175"/>
              <a:ext cx="1366825" cy="25817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Metadata: info. about files &amp; blocks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2287" y="1892599"/>
              <a:ext cx="862507" cy="115913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02CF54E-244A-F64F-B292-30E1B5935F25}"/>
              </a:ext>
            </a:extLst>
          </p:cNvPr>
          <p:cNvGrpSpPr/>
          <p:nvPr/>
        </p:nvGrpSpPr>
        <p:grpSpPr>
          <a:xfrm>
            <a:off x="2947309" y="1481645"/>
            <a:ext cx="4450156" cy="4920578"/>
            <a:chOff x="2947309" y="1481645"/>
            <a:chExt cx="4450156" cy="492057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9688F72-8AB4-9047-8647-BC3D5F373958}"/>
                </a:ext>
              </a:extLst>
            </p:cNvPr>
            <p:cNvSpPr txBox="1"/>
            <p:nvPr/>
          </p:nvSpPr>
          <p:spPr>
            <a:xfrm>
              <a:off x="4491860" y="6032891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DataNodes</a:t>
              </a:r>
              <a:endParaRPr lang="en-US" dirty="0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6CDC63B7-A19D-244A-963B-BBE76CECE123}"/>
                </a:ext>
              </a:extLst>
            </p:cNvPr>
            <p:cNvSpPr/>
            <p:nvPr/>
          </p:nvSpPr>
          <p:spPr>
            <a:xfrm>
              <a:off x="2947309" y="1481645"/>
              <a:ext cx="4450156" cy="4525290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201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 File in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aseline="0" dirty="0"/>
              <a:t>when a client application wants to read a file in HDFS:</a:t>
            </a:r>
          </a:p>
          <a:p>
            <a:pPr lvl="1"/>
            <a:r>
              <a:rPr lang="en-US" sz="2400" dirty="0"/>
              <a:t>communicates with </a:t>
            </a:r>
            <a:r>
              <a:rPr lang="en-US" sz="2400" b="1" dirty="0" err="1">
                <a:solidFill>
                  <a:srgbClr val="FF0000"/>
                </a:solidFill>
              </a:rPr>
              <a:t>NameNode</a:t>
            </a:r>
            <a:r>
              <a:rPr lang="en-US" sz="2400" dirty="0"/>
              <a:t> to determine which blocks make up the file, and which </a:t>
            </a:r>
            <a:r>
              <a:rPr lang="en-US" sz="2400" b="1" dirty="0" err="1">
                <a:solidFill>
                  <a:srgbClr val="FF0000"/>
                </a:solidFill>
              </a:rPr>
              <a:t>DataNodes</a:t>
            </a:r>
            <a:r>
              <a:rPr lang="en-US" sz="2400" dirty="0"/>
              <a:t> have the blocks</a:t>
            </a:r>
          </a:p>
          <a:p>
            <a:pPr lvl="1"/>
            <a:r>
              <a:rPr lang="en-US" sz="2400" baseline="0" dirty="0"/>
              <a:t>then communicate directly with </a:t>
            </a:r>
            <a:r>
              <a:rPr lang="en-US" sz="2400" b="1" baseline="0" dirty="0" err="1">
                <a:solidFill>
                  <a:srgbClr val="FF0000"/>
                </a:solidFill>
              </a:rPr>
              <a:t>DataNodes</a:t>
            </a:r>
            <a:r>
              <a:rPr lang="en-US" sz="2400" baseline="0" dirty="0"/>
              <a:t> to get the blocks</a:t>
            </a:r>
          </a:p>
          <a:p>
            <a:pPr lvl="1"/>
            <a:r>
              <a:rPr lang="en-US" sz="2400" b="1" baseline="0" dirty="0" err="1">
                <a:solidFill>
                  <a:srgbClr val="FF0000"/>
                </a:solidFill>
              </a:rPr>
              <a:t>NameNode</a:t>
            </a:r>
            <a:r>
              <a:rPr lang="en-US" sz="2400" baseline="0" dirty="0"/>
              <a:t> will not be a bottleneck</a:t>
            </a:r>
          </a:p>
          <a:p>
            <a:r>
              <a:rPr lang="en-US" sz="2800" b="1" baseline="0" dirty="0">
                <a:solidFill>
                  <a:srgbClr val="FF0000"/>
                </a:solidFill>
              </a:rPr>
              <a:t>without the metadata on the </a:t>
            </a:r>
            <a:r>
              <a:rPr lang="en-US" sz="2800" b="1" baseline="0" dirty="0" err="1">
                <a:solidFill>
                  <a:srgbClr val="FF0000"/>
                </a:solidFill>
              </a:rPr>
              <a:t>NameNode</a:t>
            </a:r>
            <a:r>
              <a:rPr lang="en-US" sz="2800" b="1" baseline="0" dirty="0">
                <a:solidFill>
                  <a:srgbClr val="FF0000"/>
                </a:solidFill>
              </a:rPr>
              <a:t> , there is no way to access the files in the HDFS cluster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lded Corner 78"/>
          <p:cNvSpPr/>
          <p:nvPr/>
        </p:nvSpPr>
        <p:spPr>
          <a:xfrm>
            <a:off x="62409" y="4884645"/>
            <a:ext cx="1855437" cy="926283"/>
          </a:xfrm>
          <a:prstGeom prst="foldedCorner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olded Corner 77"/>
          <p:cNvSpPr/>
          <p:nvPr/>
        </p:nvSpPr>
        <p:spPr>
          <a:xfrm>
            <a:off x="80863" y="3466213"/>
            <a:ext cx="1855437" cy="1040585"/>
          </a:xfrm>
          <a:prstGeom prst="foldedCorner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410691" y="2960689"/>
            <a:ext cx="3879273" cy="3368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Access in HDFS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665567" y="3036722"/>
            <a:ext cx="1573923" cy="1108364"/>
            <a:chOff x="2430041" y="3810000"/>
            <a:chExt cx="1573923" cy="1108364"/>
          </a:xfrm>
        </p:grpSpPr>
        <p:sp>
          <p:nvSpPr>
            <p:cNvPr id="8" name="Rounded Rectangle 7"/>
            <p:cNvSpPr/>
            <p:nvPr/>
          </p:nvSpPr>
          <p:spPr>
            <a:xfrm>
              <a:off x="2441634" y="3810000"/>
              <a:ext cx="1562330" cy="11083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1426" y="3893125"/>
              <a:ext cx="526803" cy="81529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430041" y="3811633"/>
              <a:ext cx="941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Node A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511594" y="556648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HDFS cluster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140" y="3484639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/logs/031512.log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3846" y="4909699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/logs/041213.log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284018" y="3981277"/>
            <a:ext cx="1218836" cy="321007"/>
            <a:chOff x="284018" y="3826296"/>
            <a:chExt cx="1218836" cy="3210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Rectangle 33"/>
            <p:cNvSpPr/>
            <p:nvPr/>
          </p:nvSpPr>
          <p:spPr>
            <a:xfrm>
              <a:off x="284018" y="3828649"/>
              <a:ext cx="346363" cy="31865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15059" y="3828649"/>
              <a:ext cx="346363" cy="31865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156491" y="3826296"/>
              <a:ext cx="346363" cy="31865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84018" y="5369357"/>
            <a:ext cx="777404" cy="318654"/>
            <a:chOff x="284018" y="5214376"/>
            <a:chExt cx="777404" cy="31865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Rectangle 36"/>
            <p:cNvSpPr/>
            <p:nvPr/>
          </p:nvSpPr>
          <p:spPr>
            <a:xfrm>
              <a:off x="284018" y="5214376"/>
              <a:ext cx="346363" cy="31865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15059" y="5214376"/>
              <a:ext cx="346363" cy="31865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665567" y="4183560"/>
            <a:ext cx="1573923" cy="1108364"/>
            <a:chOff x="2430041" y="3810000"/>
            <a:chExt cx="1573923" cy="1108364"/>
          </a:xfrm>
        </p:grpSpPr>
        <p:sp>
          <p:nvSpPr>
            <p:cNvPr id="44" name="Rounded Rectangle 43"/>
            <p:cNvSpPr/>
            <p:nvPr/>
          </p:nvSpPr>
          <p:spPr>
            <a:xfrm>
              <a:off x="2441634" y="3810000"/>
              <a:ext cx="1562330" cy="11083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1426" y="3893125"/>
              <a:ext cx="526803" cy="81529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2430041" y="3811633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B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370142" y="3036722"/>
            <a:ext cx="1573923" cy="1108364"/>
            <a:chOff x="2430041" y="3810000"/>
            <a:chExt cx="1573923" cy="1108364"/>
          </a:xfrm>
        </p:grpSpPr>
        <p:sp>
          <p:nvSpPr>
            <p:cNvPr id="51" name="Rounded Rectangle 50"/>
            <p:cNvSpPr/>
            <p:nvPr/>
          </p:nvSpPr>
          <p:spPr>
            <a:xfrm>
              <a:off x="2441634" y="3810000"/>
              <a:ext cx="1562330" cy="11083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1426" y="3893125"/>
              <a:ext cx="526803" cy="815290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2430041" y="3811633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D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2816200" y="3359960"/>
            <a:ext cx="2050938" cy="1465492"/>
            <a:chOff x="2816200" y="3204979"/>
            <a:chExt cx="2050938" cy="1465492"/>
          </a:xfrm>
        </p:grpSpPr>
        <p:sp>
          <p:nvSpPr>
            <p:cNvPr id="40" name="Rectangle 39"/>
            <p:cNvSpPr/>
            <p:nvPr/>
          </p:nvSpPr>
          <p:spPr>
            <a:xfrm>
              <a:off x="2816200" y="3245081"/>
              <a:ext cx="346363" cy="31865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816200" y="4351817"/>
              <a:ext cx="346363" cy="31865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520775" y="3204979"/>
              <a:ext cx="346363" cy="31865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370142" y="4183560"/>
            <a:ext cx="1573923" cy="1108364"/>
            <a:chOff x="2430041" y="3810000"/>
            <a:chExt cx="1573923" cy="1108364"/>
          </a:xfrm>
        </p:grpSpPr>
        <p:sp>
          <p:nvSpPr>
            <p:cNvPr id="58" name="Rounded Rectangle 57"/>
            <p:cNvSpPr/>
            <p:nvPr/>
          </p:nvSpPr>
          <p:spPr>
            <a:xfrm>
              <a:off x="2441634" y="3810000"/>
              <a:ext cx="1562330" cy="11083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1426" y="3893125"/>
              <a:ext cx="526803" cy="815290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2430041" y="3811633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E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247241" y="3717088"/>
            <a:ext cx="1619897" cy="1151563"/>
            <a:chOff x="3247241" y="3562107"/>
            <a:chExt cx="1619897" cy="1151563"/>
          </a:xfrm>
        </p:grpSpPr>
        <p:sp>
          <p:nvSpPr>
            <p:cNvPr id="48" name="Rectangle 47"/>
            <p:cNvSpPr/>
            <p:nvPr/>
          </p:nvSpPr>
          <p:spPr>
            <a:xfrm>
              <a:off x="3247241" y="4351817"/>
              <a:ext cx="346363" cy="31865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520774" y="3562107"/>
              <a:ext cx="346363" cy="31865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520775" y="4395016"/>
              <a:ext cx="346363" cy="31865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665567" y="5346078"/>
            <a:ext cx="1573923" cy="898415"/>
            <a:chOff x="2430041" y="3810000"/>
            <a:chExt cx="1573923" cy="898415"/>
          </a:xfrm>
        </p:grpSpPr>
        <p:sp>
          <p:nvSpPr>
            <p:cNvPr id="65" name="Rounded Rectangle 64"/>
            <p:cNvSpPr/>
            <p:nvPr/>
          </p:nvSpPr>
          <p:spPr>
            <a:xfrm>
              <a:off x="2441634" y="3810000"/>
              <a:ext cx="1562330" cy="89841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1426" y="3893125"/>
              <a:ext cx="526803" cy="81529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2430041" y="3811633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C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816199" y="3400062"/>
            <a:ext cx="777405" cy="2587908"/>
            <a:chOff x="2816199" y="3245081"/>
            <a:chExt cx="777405" cy="2587908"/>
          </a:xfrm>
        </p:grpSpPr>
        <p:sp>
          <p:nvSpPr>
            <p:cNvPr id="41" name="Rectangle 40"/>
            <p:cNvSpPr/>
            <p:nvPr/>
          </p:nvSpPr>
          <p:spPr>
            <a:xfrm>
              <a:off x="3247241" y="3245081"/>
              <a:ext cx="346363" cy="31865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816199" y="4708945"/>
              <a:ext cx="346363" cy="31865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816200" y="5514335"/>
              <a:ext cx="346363" cy="31865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247241" y="3359960"/>
            <a:ext cx="2050938" cy="2628010"/>
            <a:chOff x="3247241" y="3204979"/>
            <a:chExt cx="2050938" cy="2628010"/>
          </a:xfrm>
        </p:grpSpPr>
        <p:sp>
          <p:nvSpPr>
            <p:cNvPr id="55" name="Rectangle 54"/>
            <p:cNvSpPr/>
            <p:nvPr/>
          </p:nvSpPr>
          <p:spPr>
            <a:xfrm>
              <a:off x="4951816" y="3204979"/>
              <a:ext cx="346363" cy="31865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951816" y="4395016"/>
              <a:ext cx="346363" cy="31865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247241" y="5514335"/>
              <a:ext cx="346363" cy="31865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816199" y="3757190"/>
            <a:ext cx="2050938" cy="1468589"/>
            <a:chOff x="2816199" y="3602209"/>
            <a:chExt cx="2050938" cy="1468589"/>
          </a:xfrm>
        </p:grpSpPr>
        <p:sp>
          <p:nvSpPr>
            <p:cNvPr id="63" name="Rectangle 62"/>
            <p:cNvSpPr/>
            <p:nvPr/>
          </p:nvSpPr>
          <p:spPr>
            <a:xfrm>
              <a:off x="4520774" y="4752144"/>
              <a:ext cx="346363" cy="31865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16199" y="3602209"/>
              <a:ext cx="346363" cy="31865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245690" y="4708940"/>
              <a:ext cx="346363" cy="31865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186" y="1633125"/>
            <a:ext cx="862507" cy="1159136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7335148" y="133171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NameNode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1006962" y="1331712"/>
            <a:ext cx="7679838" cy="15495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1240973" y="1396523"/>
            <a:ext cx="5640068" cy="1370351"/>
            <a:chOff x="1240973" y="1396523"/>
            <a:chExt cx="5640068" cy="1370351"/>
          </a:xfrm>
        </p:grpSpPr>
        <p:sp>
          <p:nvSpPr>
            <p:cNvPr id="73" name="TextBox 72"/>
            <p:cNvSpPr txBox="1"/>
            <p:nvPr/>
          </p:nvSpPr>
          <p:spPr>
            <a:xfrm>
              <a:off x="1259187" y="1794939"/>
              <a:ext cx="376898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Metadata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/logs/031512.log: B1,B2,B3</a:t>
              </a:r>
            </a:p>
            <a:p>
              <a:r>
                <a:rPr lang="en-US" dirty="0">
                  <a:latin typeface="Courier New" charset="0"/>
                  <a:ea typeface="Courier New" charset="0"/>
                  <a:cs typeface="Courier New" charset="0"/>
                </a:rPr>
                <a:t>/logs/041213.log: B4,B5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581042" y="1396524"/>
              <a:ext cx="129554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charset="0"/>
                  <a:ea typeface="Courier New" charset="0"/>
                  <a:cs typeface="Courier New" charset="0"/>
                </a:rPr>
                <a:t>B1: A,B,D</a:t>
              </a:r>
            </a:p>
            <a:p>
              <a:r>
                <a:rPr lang="en-US" sz="1600" dirty="0">
                  <a:latin typeface="Courier New" charset="0"/>
                  <a:ea typeface="Courier New" charset="0"/>
                  <a:cs typeface="Courier New" charset="0"/>
                </a:rPr>
                <a:t>B2: B,D,E</a:t>
              </a:r>
            </a:p>
            <a:p>
              <a:r>
                <a:rPr lang="en-US" sz="1600" dirty="0">
                  <a:latin typeface="Courier New" charset="0"/>
                  <a:ea typeface="Courier New" charset="0"/>
                  <a:cs typeface="Courier New" charset="0"/>
                </a:rPr>
                <a:t>B3: A,B,C</a:t>
              </a:r>
            </a:p>
            <a:p>
              <a:r>
                <a:rPr lang="en-US" sz="1600" dirty="0">
                  <a:latin typeface="Courier New" charset="0"/>
                  <a:ea typeface="Courier New" charset="0"/>
                  <a:cs typeface="Courier New" charset="0"/>
                </a:rPr>
                <a:t>B4: A,B,E</a:t>
              </a:r>
            </a:p>
            <a:p>
              <a:r>
                <a:rPr lang="en-US" sz="1600" dirty="0">
                  <a:latin typeface="Courier New" charset="0"/>
                  <a:ea typeface="Courier New" charset="0"/>
                  <a:cs typeface="Courier New" charset="0"/>
                </a:rPr>
                <a:t>B5: C,E,D</a:t>
              </a: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1240973" y="1396523"/>
              <a:ext cx="5640068" cy="137035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952828" y="2792261"/>
            <a:ext cx="2191172" cy="3822245"/>
            <a:chOff x="6952828" y="2792261"/>
            <a:chExt cx="2191172" cy="3822245"/>
          </a:xfrm>
        </p:grpSpPr>
        <p:pic>
          <p:nvPicPr>
            <p:cNvPr id="1032" name="Picture 8" descr="mage result for pc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2828" y="5271110"/>
              <a:ext cx="1343396" cy="1343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7138323" y="3880761"/>
              <a:ext cx="2005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/logs/041213.log?</a:t>
              </a:r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 flipV="1">
              <a:off x="7987308" y="2792261"/>
              <a:ext cx="188082" cy="2585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6881041" y="2704238"/>
            <a:ext cx="813043" cy="2673158"/>
            <a:chOff x="6881041" y="2704238"/>
            <a:chExt cx="813043" cy="2673158"/>
          </a:xfrm>
        </p:grpSpPr>
        <p:sp>
          <p:nvSpPr>
            <p:cNvPr id="84" name="TextBox 83"/>
            <p:cNvSpPr txBox="1"/>
            <p:nvPr/>
          </p:nvSpPr>
          <p:spPr>
            <a:xfrm>
              <a:off x="6881041" y="451934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B4,B5</a:t>
              </a:r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flipH="1">
              <a:off x="7246052" y="2704238"/>
              <a:ext cx="221548" cy="2673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3593604" y="5066452"/>
            <a:ext cx="3264890" cy="949240"/>
            <a:chOff x="3593604" y="5066452"/>
            <a:chExt cx="3264890" cy="949240"/>
          </a:xfrm>
        </p:grpSpPr>
        <p:cxnSp>
          <p:nvCxnSpPr>
            <p:cNvPr id="101" name="Straight Arrow Connector 100"/>
            <p:cNvCxnSpPr>
              <a:stCxn id="63" idx="3"/>
            </p:cNvCxnSpPr>
            <p:nvPr/>
          </p:nvCxnSpPr>
          <p:spPr>
            <a:xfrm>
              <a:off x="4867137" y="5066452"/>
              <a:ext cx="1991357" cy="866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69" idx="3"/>
            </p:cNvCxnSpPr>
            <p:nvPr/>
          </p:nvCxnSpPr>
          <p:spPr>
            <a:xfrm>
              <a:off x="3593604" y="5828643"/>
              <a:ext cx="3189205" cy="1870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Rectangle 117"/>
          <p:cNvSpPr/>
          <p:nvPr/>
        </p:nvSpPr>
        <p:spPr>
          <a:xfrm>
            <a:off x="1331259" y="2372577"/>
            <a:ext cx="3189515" cy="31154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5468790" y="2152466"/>
            <a:ext cx="1323156" cy="53165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5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</a:t>
            </a:r>
            <a:r>
              <a:rPr lang="en-US" dirty="0" err="1"/>
              <a:t>NameNode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NameNode</a:t>
            </a:r>
            <a:r>
              <a:rPr lang="en-US" sz="2800" dirty="0"/>
              <a:t> must be running in a Hadoop cluster</a:t>
            </a:r>
          </a:p>
          <a:p>
            <a:pPr lvl="1"/>
            <a:r>
              <a:rPr lang="en-US" sz="2400" dirty="0"/>
              <a:t>if </a:t>
            </a:r>
            <a:r>
              <a:rPr lang="en-US" sz="2400" b="1" dirty="0" err="1">
                <a:solidFill>
                  <a:srgbClr val="FF0000"/>
                </a:solidFill>
              </a:rPr>
              <a:t>NameNode</a:t>
            </a:r>
            <a:r>
              <a:rPr lang="en-US" sz="2400" dirty="0"/>
              <a:t> stops, cluster becomes inaccessible</a:t>
            </a:r>
          </a:p>
          <a:p>
            <a:pPr lvl="1"/>
            <a:r>
              <a:rPr lang="en-US" sz="2400" dirty="0"/>
              <a:t>but no data loss</a:t>
            </a:r>
          </a:p>
          <a:p>
            <a:r>
              <a:rPr lang="en-US" sz="2800" dirty="0"/>
              <a:t>Hadoop can be configured into 2 modes:</a:t>
            </a:r>
          </a:p>
          <a:p>
            <a:pPr lvl="1"/>
            <a:r>
              <a:rPr lang="en-US" sz="2400" dirty="0"/>
              <a:t>high availability mode</a:t>
            </a:r>
          </a:p>
          <a:p>
            <a:pPr lvl="2"/>
            <a:r>
              <a:rPr lang="en-US" sz="2000" dirty="0"/>
              <a:t>2 </a:t>
            </a:r>
            <a:r>
              <a:rPr lang="en-US" sz="2000" b="1" dirty="0" err="1">
                <a:solidFill>
                  <a:srgbClr val="FF0000"/>
                </a:solidFill>
              </a:rPr>
              <a:t>NameNodes</a:t>
            </a:r>
            <a:r>
              <a:rPr lang="en-US" sz="2000" dirty="0"/>
              <a:t>:  active + 1 standby</a:t>
            </a:r>
          </a:p>
          <a:p>
            <a:pPr lvl="2"/>
            <a:r>
              <a:rPr lang="en-US" sz="2000" dirty="0"/>
              <a:t>ready to “hot swap” when needed</a:t>
            </a:r>
          </a:p>
          <a:p>
            <a:pPr lvl="1"/>
            <a:r>
              <a:rPr lang="en-US" sz="2400" dirty="0"/>
              <a:t>classic mode</a:t>
            </a:r>
          </a:p>
          <a:p>
            <a:pPr lvl="2"/>
            <a:r>
              <a:rPr lang="en-US" sz="2000" dirty="0"/>
              <a:t>1 </a:t>
            </a:r>
            <a:r>
              <a:rPr lang="en-US" sz="2000" b="1" dirty="0" err="1">
                <a:solidFill>
                  <a:srgbClr val="FF0000"/>
                </a:solidFill>
              </a:rPr>
              <a:t>NameNode</a:t>
            </a:r>
            <a:endParaRPr lang="en-US" sz="2000" b="1" dirty="0">
              <a:solidFill>
                <a:srgbClr val="FF0000"/>
              </a:solidFill>
            </a:endParaRPr>
          </a:p>
          <a:p>
            <a:pPr lvl="2"/>
            <a:r>
              <a:rPr lang="en-US" sz="2000" dirty="0"/>
              <a:t>1 helper node called </a:t>
            </a:r>
            <a:r>
              <a:rPr lang="en-US" sz="2000" b="1" dirty="0" err="1">
                <a:solidFill>
                  <a:srgbClr val="FF0000"/>
                </a:solidFill>
              </a:rPr>
              <a:t>SecondaryNameNode</a:t>
            </a:r>
            <a:endParaRPr lang="en-US" sz="2000" b="1" dirty="0">
              <a:solidFill>
                <a:srgbClr val="FF0000"/>
              </a:solidFill>
            </a:endParaRPr>
          </a:p>
          <a:p>
            <a:pPr lvl="3"/>
            <a:r>
              <a:rPr lang="en-US" sz="1800" dirty="0"/>
              <a:t>just doing book keeping, not a backup </a:t>
            </a:r>
            <a:r>
              <a:rPr lang="en-US" sz="1800" b="1" dirty="0" err="1">
                <a:solidFill>
                  <a:srgbClr val="FF0000"/>
                </a:solidFill>
              </a:rPr>
              <a:t>NameNode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6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Native File System </a:t>
            </a:r>
            <a:r>
              <a:rPr lang="en-US" dirty="0" err="1"/>
              <a:t>vs</a:t>
            </a:r>
            <a:r>
              <a:rPr lang="en-US" dirty="0"/>
              <a:t>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by default, Hadoop jobs read &amp; write files in HDFS</a:t>
            </a:r>
          </a:p>
          <a:p>
            <a:pPr lvl="1"/>
            <a:r>
              <a:rPr lang="en-US" dirty="0"/>
              <a:t>need to move files between local file system &amp; HDFS</a:t>
            </a:r>
          </a:p>
          <a:p>
            <a:pPr lvl="1"/>
            <a:r>
              <a:rPr lang="en-US" dirty="0"/>
              <a:t>(Note: however, you can force </a:t>
            </a:r>
            <a:r>
              <a:rPr lang="en-US" dirty="0" err="1"/>
              <a:t>Hadoop</a:t>
            </a:r>
            <a:r>
              <a:rPr lang="en-US" dirty="0"/>
              <a:t> to read/write local file system if you want)</a:t>
            </a:r>
          </a:p>
          <a:p>
            <a:r>
              <a:rPr lang="en-US" dirty="0"/>
              <a:t>unlike in Unix, HDFS has </a:t>
            </a:r>
            <a:r>
              <a:rPr lang="en-US" b="1" dirty="0">
                <a:solidFill>
                  <a:srgbClr val="FF0000"/>
                </a:solidFill>
              </a:rPr>
              <a:t>no “current folder/directory” concept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97023" y="390211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70131" y="390211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user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69355" y="390211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peter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9355" y="464077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paul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98926" y="3326590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HDFS directory structure:</a:t>
            </a:r>
          </a:p>
        </p:txBody>
      </p:sp>
      <p:cxnSp>
        <p:nvCxnSpPr>
          <p:cNvPr id="12" name="Elbow Connector 11"/>
          <p:cNvCxnSpPr>
            <a:stCxn id="6" idx="3"/>
            <a:endCxn id="7" idx="1"/>
          </p:cNvCxnSpPr>
          <p:nvPr/>
        </p:nvCxnSpPr>
        <p:spPr>
          <a:xfrm>
            <a:off x="2919547" y="4086776"/>
            <a:ext cx="15058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" idx="3"/>
            <a:endCxn id="8" idx="1"/>
          </p:cNvCxnSpPr>
          <p:nvPr/>
        </p:nvCxnSpPr>
        <p:spPr>
          <a:xfrm>
            <a:off x="3806230" y="4086776"/>
            <a:ext cx="363125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3"/>
            <a:endCxn id="9" idx="1"/>
          </p:cNvCxnSpPr>
          <p:nvPr/>
        </p:nvCxnSpPr>
        <p:spPr>
          <a:xfrm>
            <a:off x="3806230" y="4086776"/>
            <a:ext cx="363125" cy="7386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69355" y="537943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mary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4" name="Elbow Connector 23"/>
          <p:cNvCxnSpPr>
            <a:stCxn id="7" idx="3"/>
            <a:endCxn id="23" idx="1"/>
          </p:cNvCxnSpPr>
          <p:nvPr/>
        </p:nvCxnSpPr>
        <p:spPr>
          <a:xfrm>
            <a:off x="3806230" y="4086776"/>
            <a:ext cx="363125" cy="14773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586869" y="390211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myWork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2" name="Elbow Connector 41"/>
          <p:cNvCxnSpPr>
            <a:stCxn id="8" idx="3"/>
            <a:endCxn id="41" idx="1"/>
          </p:cNvCxnSpPr>
          <p:nvPr/>
        </p:nvCxnSpPr>
        <p:spPr>
          <a:xfrm>
            <a:off x="5043312" y="4086776"/>
            <a:ext cx="543557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1676632" y="3902109"/>
            <a:ext cx="1242915" cy="1631217"/>
            <a:chOff x="1676632" y="3902109"/>
            <a:chExt cx="1242915" cy="1631217"/>
          </a:xfrm>
        </p:grpSpPr>
        <p:sp>
          <p:nvSpPr>
            <p:cNvPr id="45" name="TextBox 44"/>
            <p:cNvSpPr txBox="1"/>
            <p:nvPr/>
          </p:nvSpPr>
          <p:spPr>
            <a:xfrm>
              <a:off x="1676632" y="5010106"/>
              <a:ext cx="9203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Root of HDFS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597023" y="3902109"/>
              <a:ext cx="322524" cy="369333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4" name="Straight Arrow Connector 53"/>
            <p:cNvCxnSpPr>
              <a:stCxn id="45" idx="0"/>
              <a:endCxn id="49" idx="2"/>
            </p:cNvCxnSpPr>
            <p:nvPr/>
          </p:nvCxnSpPr>
          <p:spPr>
            <a:xfrm rot="5400000" flipH="1" flipV="1">
              <a:off x="2078224" y="4330046"/>
              <a:ext cx="738664" cy="6214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2136827" y="3903697"/>
            <a:ext cx="1695050" cy="2399071"/>
            <a:chOff x="2136827" y="3903697"/>
            <a:chExt cx="1695050" cy="2399071"/>
          </a:xfrm>
        </p:grpSpPr>
        <p:sp>
          <p:nvSpPr>
            <p:cNvPr id="46" name="TextBox 45"/>
            <p:cNvSpPr txBox="1"/>
            <p:nvPr/>
          </p:nvSpPr>
          <p:spPr>
            <a:xfrm>
              <a:off x="2136827" y="5564104"/>
              <a:ext cx="1591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All user directories are under </a:t>
              </a:r>
              <a:r>
                <a:rPr lang="en-GB" sz="1400" dirty="0">
                  <a:latin typeface="Courier New" pitchFamily="49" charset="0"/>
                  <a:cs typeface="Courier New" pitchFamily="49" charset="0"/>
                </a:rPr>
                <a:t>user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3071946" y="3903697"/>
              <a:ext cx="759931" cy="367745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5" name="Straight Arrow Connector 54"/>
            <p:cNvCxnSpPr>
              <a:stCxn id="46" idx="0"/>
              <a:endCxn id="50" idx="2"/>
            </p:cNvCxnSpPr>
            <p:nvPr/>
          </p:nvCxnSpPr>
          <p:spPr>
            <a:xfrm rot="5400000" flipH="1" flipV="1">
              <a:off x="2545888" y="4658081"/>
              <a:ext cx="1292662" cy="5193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4169354" y="3869842"/>
            <a:ext cx="3047695" cy="2186704"/>
            <a:chOff x="4169354" y="3869842"/>
            <a:chExt cx="3047695" cy="2186704"/>
          </a:xfrm>
        </p:grpSpPr>
        <p:sp>
          <p:nvSpPr>
            <p:cNvPr id="47" name="TextBox 46"/>
            <p:cNvSpPr txBox="1"/>
            <p:nvPr/>
          </p:nvSpPr>
          <p:spPr>
            <a:xfrm>
              <a:off x="5740056" y="5533326"/>
              <a:ext cx="14769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Individual user’s home directory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169354" y="3869842"/>
              <a:ext cx="873957" cy="1878928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8" name="Straight Arrow Connector 57"/>
            <p:cNvCxnSpPr>
              <a:stCxn id="47" idx="1"/>
              <a:endCxn id="51" idx="3"/>
            </p:cNvCxnSpPr>
            <p:nvPr/>
          </p:nvCxnSpPr>
          <p:spPr>
            <a:xfrm rot="10800000">
              <a:off x="5043312" y="4809306"/>
              <a:ext cx="696745" cy="9856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5586868" y="3903697"/>
            <a:ext cx="2573458" cy="1368019"/>
            <a:chOff x="5586868" y="3903697"/>
            <a:chExt cx="2573458" cy="1368019"/>
          </a:xfrm>
        </p:grpSpPr>
        <p:sp>
          <p:nvSpPr>
            <p:cNvPr id="48" name="TextBox 47"/>
            <p:cNvSpPr txBox="1"/>
            <p:nvPr/>
          </p:nvSpPr>
          <p:spPr>
            <a:xfrm>
              <a:off x="6092775" y="4748496"/>
              <a:ext cx="20675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Directories/folders created by user 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peter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5586868" y="3903697"/>
              <a:ext cx="1011815" cy="369333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1" name="Straight Arrow Connector 60"/>
            <p:cNvCxnSpPr>
              <a:cxnSpLocks/>
              <a:stCxn id="48" idx="0"/>
              <a:endCxn id="52" idx="2"/>
            </p:cNvCxnSpPr>
            <p:nvPr/>
          </p:nvCxnSpPr>
          <p:spPr>
            <a:xfrm flipH="1" flipV="1">
              <a:off x="6092776" y="4273030"/>
              <a:ext cx="1033775" cy="4754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383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Accessing HDFS?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3 main approaches to access HDFS:</a:t>
            </a:r>
          </a:p>
          <a:p>
            <a:pPr lvl="1"/>
            <a:r>
              <a:rPr lang="en-US" sz="2400" dirty="0"/>
              <a:t>using command line: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fs</a:t>
            </a:r>
          </a:p>
          <a:p>
            <a:pPr lvl="1"/>
            <a:r>
              <a:rPr lang="en-US" sz="2400" dirty="0"/>
              <a:t>use Java API</a:t>
            </a:r>
          </a:p>
          <a:p>
            <a:pPr lvl="1"/>
            <a:r>
              <a:rPr lang="en-US" sz="2400" dirty="0"/>
              <a:t>use other ecosystem projects:</a:t>
            </a:r>
          </a:p>
          <a:p>
            <a:pPr lvl="2"/>
            <a:r>
              <a:rPr lang="en-US" sz="2000" dirty="0"/>
              <a:t>Flume</a:t>
            </a:r>
          </a:p>
          <a:p>
            <a:pPr lvl="3"/>
            <a:r>
              <a:rPr lang="en-US" sz="1800" dirty="0"/>
              <a:t>collect data from network sources (e.g. system logs)</a:t>
            </a:r>
          </a:p>
          <a:p>
            <a:pPr lvl="2"/>
            <a:r>
              <a:rPr lang="en-US" sz="2000" dirty="0" err="1"/>
              <a:t>Sqoop</a:t>
            </a:r>
            <a:endParaRPr lang="en-US" sz="2000" dirty="0"/>
          </a:p>
          <a:p>
            <a:pPr lvl="3"/>
            <a:r>
              <a:rPr lang="en-US" sz="1800" dirty="0"/>
              <a:t>transfer data between HDFS &amp; RDBMS</a:t>
            </a:r>
          </a:p>
          <a:p>
            <a:pPr lvl="2"/>
            <a:r>
              <a:rPr lang="en-US" sz="2000" dirty="0"/>
              <a:t>Hue</a:t>
            </a:r>
          </a:p>
          <a:p>
            <a:pPr lvl="3"/>
            <a:r>
              <a:rPr lang="en-US" sz="1800" dirty="0"/>
              <a:t>Web UI</a:t>
            </a:r>
          </a:p>
          <a:p>
            <a:pPr lvl="3"/>
            <a:r>
              <a:rPr lang="en-US" sz="1800" dirty="0"/>
              <a:t>browse, upload, download, view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A21E0E54-E527-BD4A-B0DE-3176538C0D45}"/>
              </a:ext>
            </a:extLst>
          </p:cNvPr>
          <p:cNvSpPr/>
          <p:nvPr/>
        </p:nvSpPr>
        <p:spPr>
          <a:xfrm>
            <a:off x="6375215" y="2175163"/>
            <a:ext cx="1814946" cy="969818"/>
          </a:xfrm>
          <a:prstGeom prst="wedgeRoundRectCallout">
            <a:avLst>
              <a:gd name="adj1" fmla="val -88009"/>
              <a:gd name="adj2" fmla="val -34643"/>
              <a:gd name="adj3" fmla="val 16667"/>
            </a:avLst>
          </a:prstGeom>
          <a:solidFill>
            <a:srgbClr val="FFFF00"/>
          </a:solidFill>
          <a:effectLst>
            <a:outerShdw blurRad="330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 will talk about this today.</a:t>
            </a:r>
          </a:p>
        </p:txBody>
      </p:sp>
    </p:spTree>
    <p:extLst>
      <p:ext uri="{BB962C8B-B14F-4D97-AF65-F5344CB8AC3E}">
        <p14:creationId xmlns:p14="http://schemas.microsoft.com/office/powerpoint/2010/main" val="86149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1905-F348-6F49-BCF8-878260E8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BEE59-E83A-8043-8334-6DE0DFD82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dirty="0"/>
              <a:t> is a program that comes with Hadoop installation</a:t>
            </a:r>
          </a:p>
          <a:p>
            <a:r>
              <a:rPr lang="en-US" dirty="0"/>
              <a:t>in most OSes, the command: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means ”</a:t>
            </a:r>
            <a:r>
              <a:rPr lang="en-US" i="1" dirty="0"/>
              <a:t>run the </a:t>
            </a:r>
            <a:r>
              <a:rPr lang="en-US" i="1" dirty="0" err="1"/>
              <a:t>hadoop</a:t>
            </a:r>
            <a:r>
              <a:rPr lang="en-US" i="1" dirty="0"/>
              <a:t> program</a:t>
            </a:r>
            <a:r>
              <a:rPr lang="en-US" dirty="0"/>
              <a:t>”</a:t>
            </a:r>
          </a:p>
          <a:p>
            <a:r>
              <a:rPr lang="en-US" dirty="0"/>
              <a:t>most HDFS operations are done with the command: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fs …</a:t>
            </a:r>
          </a:p>
          <a:p>
            <a:pPr lvl="1"/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n-US" dirty="0"/>
              <a:t>” is a parameter to the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dirty="0"/>
              <a:t> program</a:t>
            </a:r>
          </a:p>
          <a:p>
            <a:pPr lvl="1"/>
            <a:r>
              <a:rPr lang="en-US" dirty="0"/>
              <a:t>very likely means ”</a:t>
            </a:r>
            <a:r>
              <a:rPr lang="en-US" i="1" dirty="0"/>
              <a:t>file system</a:t>
            </a:r>
            <a:r>
              <a:rPr lang="en-US" dirty="0"/>
              <a:t>” operation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DABAB-2AD6-0E4F-983D-D0FE6B74A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3FA91-364C-B24B-A88C-7197FB54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B6CCB8E9-36C0-8F4C-B262-A708CD976005}"/>
              </a:ext>
            </a:extLst>
          </p:cNvPr>
          <p:cNvSpPr/>
          <p:nvPr/>
        </p:nvSpPr>
        <p:spPr>
          <a:xfrm>
            <a:off x="5526261" y="2359192"/>
            <a:ext cx="3434860" cy="1616898"/>
          </a:xfrm>
          <a:prstGeom prst="wedgeRoundRectCallout">
            <a:avLst>
              <a:gd name="adj1" fmla="val -51580"/>
              <a:gd name="adj2" fmla="val 98384"/>
              <a:gd name="adj3" fmla="val 16667"/>
            </a:avLst>
          </a:prstGeom>
          <a:solidFill>
            <a:srgbClr val="FFFF00"/>
          </a:solidFill>
          <a:effectLst>
            <a:outerShdw blurRad="342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You will also see people using: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They are basically the same.</a:t>
            </a:r>
          </a:p>
        </p:txBody>
      </p:sp>
    </p:spTree>
    <p:extLst>
      <p:ext uri="{BB962C8B-B14F-4D97-AF65-F5344CB8AC3E}">
        <p14:creationId xmlns:p14="http://schemas.microsoft.com/office/powerpoint/2010/main" val="238910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5E89-250D-1845-8263-054961E8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Pitfall in using HDFS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FF3C1-AB98-3A4A-9EB6-F60937420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662" y="1672258"/>
            <a:ext cx="8015434" cy="425432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remember you have 2 files systems: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9C1C3-D489-D442-A49A-9554F754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4BF2-2435-4B45-8B99-29951D0F0441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ACE3FF2-C339-1E49-B04D-483216AD46CB}"/>
              </a:ext>
            </a:extLst>
          </p:cNvPr>
          <p:cNvGrpSpPr/>
          <p:nvPr/>
        </p:nvGrpSpPr>
        <p:grpSpPr>
          <a:xfrm>
            <a:off x="4898669" y="2411633"/>
            <a:ext cx="3550443" cy="1593236"/>
            <a:chOff x="6531559" y="2072510"/>
            <a:chExt cx="4733924" cy="2124315"/>
          </a:xfrm>
          <a:noFill/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E1F048-051B-9D4C-B669-7B4898697191}"/>
                </a:ext>
              </a:extLst>
            </p:cNvPr>
            <p:cNvSpPr txBox="1"/>
            <p:nvPr/>
          </p:nvSpPr>
          <p:spPr>
            <a:xfrm>
              <a:off x="8233561" y="2072510"/>
              <a:ext cx="1181100" cy="447675"/>
            </a:xfrm>
            <a:prstGeom prst="rect">
              <a:avLst/>
            </a:prstGeom>
            <a:grpFill/>
          </p:spPr>
          <p:txBody>
            <a:bodyPr vert="horz" wrap="none" lIns="68580" tIns="34290" rIns="68580" bIns="34290" rtlCol="0">
              <a:normAutofit/>
            </a:bodyPr>
            <a:lstStyle/>
            <a:p>
              <a:pPr algn="ctr"/>
              <a:r>
                <a:rPr lang="en-US" sz="1275" dirty="0"/>
                <a:t>HDFS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42D95DD-ABE5-EF4F-91D9-7FDFF027A44D}"/>
                </a:ext>
              </a:extLst>
            </p:cNvPr>
            <p:cNvSpPr/>
            <p:nvPr/>
          </p:nvSpPr>
          <p:spPr>
            <a:xfrm>
              <a:off x="6531559" y="2481010"/>
              <a:ext cx="4733924" cy="1715815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D202A0-7790-8144-8D2E-7A2AA032E502}"/>
                </a:ext>
              </a:extLst>
            </p:cNvPr>
            <p:cNvSpPr txBox="1"/>
            <p:nvPr/>
          </p:nvSpPr>
          <p:spPr>
            <a:xfrm>
              <a:off x="6744950" y="2703899"/>
              <a:ext cx="385149" cy="4001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350" dirty="0">
                  <a:latin typeface="Courier New" pitchFamily="49" charset="0"/>
                  <a:cs typeface="Courier New" pitchFamily="49" charset="0"/>
                </a:rPr>
                <a:t>/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698283-FEAC-2546-9E84-95E8137AFF87}"/>
                </a:ext>
              </a:extLst>
            </p:cNvPr>
            <p:cNvSpPr txBox="1"/>
            <p:nvPr/>
          </p:nvSpPr>
          <p:spPr>
            <a:xfrm>
              <a:off x="7218059" y="2703899"/>
              <a:ext cx="801929" cy="4001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350" dirty="0">
                  <a:latin typeface="Courier New" pitchFamily="49" charset="0"/>
                  <a:cs typeface="Courier New" pitchFamily="49" charset="0"/>
                </a:rPr>
                <a:t>user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DF98E2-D46F-4848-998B-F67A7CA778FD}"/>
                </a:ext>
              </a:extLst>
            </p:cNvPr>
            <p:cNvSpPr txBox="1"/>
            <p:nvPr/>
          </p:nvSpPr>
          <p:spPr>
            <a:xfrm>
              <a:off x="8275326" y="2696650"/>
              <a:ext cx="940856" cy="4001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350" dirty="0">
                  <a:latin typeface="Courier New" pitchFamily="49" charset="0"/>
                  <a:cs typeface="Courier New" pitchFamily="49" charset="0"/>
                </a:rPr>
                <a:t>peter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082C4E-CCB0-E846-8A97-2B2CED7908C7}"/>
                </a:ext>
              </a:extLst>
            </p:cNvPr>
            <p:cNvSpPr txBox="1"/>
            <p:nvPr/>
          </p:nvSpPr>
          <p:spPr>
            <a:xfrm>
              <a:off x="8273106" y="3005471"/>
              <a:ext cx="801929" cy="4001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350" dirty="0" err="1">
                  <a:latin typeface="Courier New" pitchFamily="49" charset="0"/>
                  <a:cs typeface="Courier New" pitchFamily="49" charset="0"/>
                </a:rPr>
                <a:t>paul</a:t>
              </a:r>
              <a:endParaRPr lang="en-GB" sz="135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AB7F1916-EA00-C84D-9653-46C2BC5A00ED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7130099" y="2903954"/>
              <a:ext cx="87960" cy="16933"/>
            </a:xfrm>
            <a:prstGeom prst="bentConnector3">
              <a:avLst>
                <a:gd name="adj1" fmla="val 50000"/>
              </a:avLst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C6DAF923-7453-5247-A64B-33A023AF6F49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 flipV="1">
              <a:off x="8019988" y="2896705"/>
              <a:ext cx="255337" cy="7249"/>
            </a:xfrm>
            <a:prstGeom prst="bentConnector3">
              <a:avLst>
                <a:gd name="adj1" fmla="val 50000"/>
              </a:avLst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0234FCCC-DB3C-BF4D-AC60-02B019C8EFDF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>
              <a:off x="8019988" y="2903954"/>
              <a:ext cx="253117" cy="301572"/>
            </a:xfrm>
            <a:prstGeom prst="bentConnector3">
              <a:avLst>
                <a:gd name="adj1" fmla="val 50000"/>
              </a:avLst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7D28A3-0BF0-8540-81DE-933A7E8B3D3C}"/>
                </a:ext>
              </a:extLst>
            </p:cNvPr>
            <p:cNvSpPr txBox="1"/>
            <p:nvPr/>
          </p:nvSpPr>
          <p:spPr>
            <a:xfrm>
              <a:off x="8262598" y="3284472"/>
              <a:ext cx="801929" cy="4001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350" dirty="0" err="1">
                  <a:latin typeface="Courier New" pitchFamily="49" charset="0"/>
                  <a:cs typeface="Courier New" pitchFamily="49" charset="0"/>
                </a:rPr>
                <a:t>mary</a:t>
              </a:r>
              <a:endParaRPr lang="en-GB" sz="135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FAA63FF3-7955-D74B-9E37-F6DB65CADAB0}"/>
                </a:ext>
              </a:extLst>
            </p:cNvPr>
            <p:cNvCxnSpPr>
              <a:stCxn id="10" idx="3"/>
              <a:endCxn id="16" idx="1"/>
            </p:cNvCxnSpPr>
            <p:nvPr/>
          </p:nvCxnSpPr>
          <p:spPr>
            <a:xfrm>
              <a:off x="8019988" y="2903954"/>
              <a:ext cx="242609" cy="580572"/>
            </a:xfrm>
            <a:prstGeom prst="bentConnector3">
              <a:avLst>
                <a:gd name="adj1" fmla="val 50000"/>
              </a:avLst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E78722-F7A0-B149-96F2-4887BF7AA7E8}"/>
                </a:ext>
              </a:extLst>
            </p:cNvPr>
            <p:cNvSpPr txBox="1"/>
            <p:nvPr/>
          </p:nvSpPr>
          <p:spPr>
            <a:xfrm>
              <a:off x="9400678" y="2703899"/>
              <a:ext cx="1774419" cy="4001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350" dirty="0" err="1">
                  <a:latin typeface="Courier New" pitchFamily="49" charset="0"/>
                  <a:cs typeface="Courier New" pitchFamily="49" charset="0"/>
                </a:rPr>
                <a:t>shakespeare</a:t>
              </a:r>
              <a:endParaRPr lang="en-GB" sz="135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5226A7FD-5FEB-7A41-9983-F6A7813EC71D}"/>
                </a:ext>
              </a:extLst>
            </p:cNvPr>
            <p:cNvCxnSpPr>
              <a:stCxn id="11" idx="3"/>
              <a:endCxn id="18" idx="1"/>
            </p:cNvCxnSpPr>
            <p:nvPr/>
          </p:nvCxnSpPr>
          <p:spPr>
            <a:xfrm>
              <a:off x="9216182" y="2896705"/>
              <a:ext cx="184496" cy="7249"/>
            </a:xfrm>
            <a:prstGeom prst="bentConnector3">
              <a:avLst>
                <a:gd name="adj1" fmla="val 50000"/>
              </a:avLst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BCE2FD74-83A8-0845-BCE7-CAC8B863395A}"/>
              </a:ext>
            </a:extLst>
          </p:cNvPr>
          <p:cNvSpPr txBox="1">
            <a:spLocks/>
          </p:cNvSpPr>
          <p:nvPr/>
        </p:nvSpPr>
        <p:spPr>
          <a:xfrm>
            <a:off x="664347" y="4153161"/>
            <a:ext cx="3482666" cy="1927128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»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use Unix commands to access:</a:t>
            </a:r>
          </a:p>
          <a:p>
            <a:pPr lvl="1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ls, cp, mv, rm,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/>
              <a:t>has ”current working directory” concept:</a:t>
            </a:r>
          </a:p>
          <a:p>
            <a:pPr lvl="1"/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cd</a:t>
            </a:r>
          </a:p>
          <a:p>
            <a:pPr lvl="1"/>
            <a:endParaRPr lang="en-US" sz="1500" dirty="0"/>
          </a:p>
        </p:txBody>
      </p: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688FDDCC-B9C9-2E41-B415-85353BB8DCC7}"/>
              </a:ext>
            </a:extLst>
          </p:cNvPr>
          <p:cNvSpPr txBox="1">
            <a:spLocks/>
          </p:cNvSpPr>
          <p:nvPr/>
        </p:nvSpPr>
        <p:spPr>
          <a:xfrm>
            <a:off x="4843673" y="4167214"/>
            <a:ext cx="3482666" cy="2063904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»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use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fs </a:t>
            </a:r>
            <a:r>
              <a:rPr lang="en-US" sz="1800" dirty="0"/>
              <a:t>command to access (or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800" dirty="0"/>
              <a:t>):</a:t>
            </a:r>
          </a:p>
          <a:p>
            <a:pPr lvl="1"/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fs -ls</a:t>
            </a:r>
            <a:r>
              <a:rPr lang="en-US" sz="1500" dirty="0"/>
              <a:t>, etc.</a:t>
            </a:r>
          </a:p>
          <a:p>
            <a:r>
              <a:rPr lang="en-US" sz="1800" dirty="0"/>
              <a:t>no concept of ”current working directory”:</a:t>
            </a:r>
          </a:p>
          <a:p>
            <a:pPr lvl="1"/>
            <a:r>
              <a:rPr lang="en-US" sz="1500" dirty="0"/>
              <a:t>NO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cd</a:t>
            </a:r>
            <a:r>
              <a:rPr lang="en-US" sz="1500" dirty="0"/>
              <a:t> commands</a:t>
            </a:r>
          </a:p>
          <a:p>
            <a:pPr lvl="1"/>
            <a:endParaRPr lang="en-US" sz="1500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570EC4A-4CFC-974C-9E7A-07718B646E71}"/>
              </a:ext>
            </a:extLst>
          </p:cNvPr>
          <p:cNvGrpSpPr/>
          <p:nvPr/>
        </p:nvGrpSpPr>
        <p:grpSpPr>
          <a:xfrm>
            <a:off x="850048" y="2407444"/>
            <a:ext cx="3111265" cy="1597425"/>
            <a:chOff x="1133397" y="2066925"/>
            <a:chExt cx="4148353" cy="2129900"/>
          </a:xfrm>
          <a:noFill/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6E1FFCE-61DD-CE47-9C41-F6E2245954E4}"/>
                </a:ext>
              </a:extLst>
            </p:cNvPr>
            <p:cNvSpPr txBox="1"/>
            <p:nvPr/>
          </p:nvSpPr>
          <p:spPr>
            <a:xfrm>
              <a:off x="2388423" y="2066925"/>
              <a:ext cx="1638300" cy="407734"/>
            </a:xfrm>
            <a:prstGeom prst="rect">
              <a:avLst/>
            </a:prstGeom>
            <a:grpFill/>
          </p:spPr>
          <p:txBody>
            <a:bodyPr vert="horz" wrap="none" lIns="68580" tIns="34290" rIns="68580" bIns="34290" rtlCol="0">
              <a:normAutofit/>
            </a:bodyPr>
            <a:lstStyle/>
            <a:p>
              <a:pPr algn="ctr"/>
              <a:r>
                <a:rPr lang="en-US" sz="1275" dirty="0"/>
                <a:t>local (Unix) file system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C98589C-016A-784F-B5BD-A7A801796537}"/>
                </a:ext>
              </a:extLst>
            </p:cNvPr>
            <p:cNvSpPr/>
            <p:nvPr/>
          </p:nvSpPr>
          <p:spPr>
            <a:xfrm>
              <a:off x="1133397" y="2501375"/>
              <a:ext cx="4148353" cy="1695450"/>
            </a:xfrm>
            <a:prstGeom prst="roundRect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17F5DD-6A20-C34E-95FD-518144C7B293}"/>
                </a:ext>
              </a:extLst>
            </p:cNvPr>
            <p:cNvSpPr txBox="1"/>
            <p:nvPr/>
          </p:nvSpPr>
          <p:spPr>
            <a:xfrm>
              <a:off x="1330836" y="2717836"/>
              <a:ext cx="385149" cy="4001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350" dirty="0">
                  <a:latin typeface="Courier New" pitchFamily="49" charset="0"/>
                  <a:cs typeface="Courier New" pitchFamily="49" charset="0"/>
                </a:rPr>
                <a:t>/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57F867A-0B74-E64E-A155-7C949B199D4D}"/>
                </a:ext>
              </a:extLst>
            </p:cNvPr>
            <p:cNvSpPr txBox="1"/>
            <p:nvPr/>
          </p:nvSpPr>
          <p:spPr>
            <a:xfrm>
              <a:off x="1814453" y="2730900"/>
              <a:ext cx="801929" cy="4001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350" dirty="0">
                  <a:latin typeface="Courier New" pitchFamily="49" charset="0"/>
                  <a:cs typeface="Courier New" pitchFamily="49" charset="0"/>
                </a:rPr>
                <a:t>home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F1210D7-A502-6441-A370-48D81EB97850}"/>
                </a:ext>
              </a:extLst>
            </p:cNvPr>
            <p:cNvSpPr txBox="1"/>
            <p:nvPr/>
          </p:nvSpPr>
          <p:spPr>
            <a:xfrm>
              <a:off x="2903169" y="2717836"/>
              <a:ext cx="940856" cy="4001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350" dirty="0">
                  <a:latin typeface="Courier New" pitchFamily="49" charset="0"/>
                  <a:cs typeface="Courier New" pitchFamily="49" charset="0"/>
                </a:rPr>
                <a:t>peter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4B3BB25-3119-3546-85E9-77C803A1F570}"/>
                </a:ext>
              </a:extLst>
            </p:cNvPr>
            <p:cNvSpPr txBox="1"/>
            <p:nvPr/>
          </p:nvSpPr>
          <p:spPr>
            <a:xfrm>
              <a:off x="2908093" y="3048881"/>
              <a:ext cx="801929" cy="4001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350" dirty="0" err="1">
                  <a:latin typeface="Courier New" pitchFamily="49" charset="0"/>
                  <a:cs typeface="Courier New" pitchFamily="49" charset="0"/>
                </a:rPr>
                <a:t>paul</a:t>
              </a:r>
              <a:endParaRPr lang="en-GB" sz="135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B7909F16-86C1-E540-98CC-A134539F06E0}"/>
                </a:ext>
              </a:extLst>
            </p:cNvPr>
            <p:cNvCxnSpPr>
              <a:stCxn id="36" idx="3"/>
              <a:endCxn id="37" idx="1"/>
            </p:cNvCxnSpPr>
            <p:nvPr/>
          </p:nvCxnSpPr>
          <p:spPr>
            <a:xfrm>
              <a:off x="1715985" y="2917890"/>
              <a:ext cx="98468" cy="13064"/>
            </a:xfrm>
            <a:prstGeom prst="bentConnector3">
              <a:avLst>
                <a:gd name="adj1" fmla="val 50000"/>
              </a:avLst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1D3B8A45-E53D-D342-A1E0-2C9603E8F24F}"/>
                </a:ext>
              </a:extLst>
            </p:cNvPr>
            <p:cNvCxnSpPr>
              <a:stCxn id="37" idx="3"/>
              <a:endCxn id="38" idx="1"/>
            </p:cNvCxnSpPr>
            <p:nvPr/>
          </p:nvCxnSpPr>
          <p:spPr>
            <a:xfrm flipV="1">
              <a:off x="2616382" y="2917890"/>
              <a:ext cx="286787" cy="13064"/>
            </a:xfrm>
            <a:prstGeom prst="bentConnector3">
              <a:avLst>
                <a:gd name="adj1" fmla="val 50000"/>
              </a:avLst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ABC3DE72-B52E-F841-A15D-B310290FB40C}"/>
                </a:ext>
              </a:extLst>
            </p:cNvPr>
            <p:cNvCxnSpPr>
              <a:stCxn id="37" idx="3"/>
              <a:endCxn id="39" idx="1"/>
            </p:cNvCxnSpPr>
            <p:nvPr/>
          </p:nvCxnSpPr>
          <p:spPr>
            <a:xfrm>
              <a:off x="2616382" y="2930954"/>
              <a:ext cx="291711" cy="317981"/>
            </a:xfrm>
            <a:prstGeom prst="bentConnector3">
              <a:avLst>
                <a:gd name="adj1" fmla="val 50000"/>
              </a:avLst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B719B92-07C0-D447-A7EE-3D7C6C122E7E}"/>
                </a:ext>
              </a:extLst>
            </p:cNvPr>
            <p:cNvSpPr txBox="1"/>
            <p:nvPr/>
          </p:nvSpPr>
          <p:spPr>
            <a:xfrm>
              <a:off x="2903169" y="3361249"/>
              <a:ext cx="801929" cy="4001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350" dirty="0" err="1">
                  <a:latin typeface="Courier New" pitchFamily="49" charset="0"/>
                  <a:cs typeface="Courier New" pitchFamily="49" charset="0"/>
                </a:rPr>
                <a:t>mary</a:t>
              </a:r>
              <a:endParaRPr lang="en-GB" sz="135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3BA367BD-418A-DB40-881B-8B51426AB05F}"/>
                </a:ext>
              </a:extLst>
            </p:cNvPr>
            <p:cNvCxnSpPr>
              <a:stCxn id="37" idx="3"/>
              <a:endCxn id="43" idx="1"/>
            </p:cNvCxnSpPr>
            <p:nvPr/>
          </p:nvCxnSpPr>
          <p:spPr>
            <a:xfrm>
              <a:off x="2616382" y="2930954"/>
              <a:ext cx="286787" cy="630349"/>
            </a:xfrm>
            <a:prstGeom prst="bentConnector3">
              <a:avLst>
                <a:gd name="adj1" fmla="val 50000"/>
              </a:avLst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BA8D153D-E45E-F849-BEDA-C6D05ACA9809}"/>
                </a:ext>
              </a:extLst>
            </p:cNvPr>
            <p:cNvCxnSpPr>
              <a:cxnSpLocks/>
              <a:stCxn id="38" idx="3"/>
              <a:endCxn id="71" idx="1"/>
            </p:cNvCxnSpPr>
            <p:nvPr/>
          </p:nvCxnSpPr>
          <p:spPr>
            <a:xfrm>
              <a:off x="3844025" y="2917890"/>
              <a:ext cx="206047" cy="6456"/>
            </a:xfrm>
            <a:prstGeom prst="bentConnector3">
              <a:avLst>
                <a:gd name="adj1" fmla="val 50000"/>
              </a:avLst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41B8B9A-AEC9-624D-B051-719F422FFC6B}"/>
                </a:ext>
              </a:extLst>
            </p:cNvPr>
            <p:cNvSpPr txBox="1"/>
            <p:nvPr/>
          </p:nvSpPr>
          <p:spPr>
            <a:xfrm>
              <a:off x="1867949" y="3087168"/>
              <a:ext cx="663003" cy="4001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350" dirty="0" err="1">
                  <a:latin typeface="Courier New" pitchFamily="49" charset="0"/>
                  <a:cs typeface="Courier New" pitchFamily="49" charset="0"/>
                </a:rPr>
                <a:t>usr</a:t>
              </a:r>
              <a:endParaRPr lang="en-GB" sz="135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40915A7-5789-0948-BAFA-8B6528DDAC56}"/>
                </a:ext>
              </a:extLst>
            </p:cNvPr>
            <p:cNvSpPr txBox="1"/>
            <p:nvPr/>
          </p:nvSpPr>
          <p:spPr>
            <a:xfrm>
              <a:off x="1857404" y="3456500"/>
              <a:ext cx="663003" cy="4001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350" dirty="0">
                  <a:latin typeface="Courier New" pitchFamily="49" charset="0"/>
                  <a:cs typeface="Courier New" pitchFamily="49" charset="0"/>
                </a:rPr>
                <a:t>lib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7A626F3-7F35-2749-B132-39D71B6833AF}"/>
                </a:ext>
              </a:extLst>
            </p:cNvPr>
            <p:cNvSpPr txBox="1"/>
            <p:nvPr/>
          </p:nvSpPr>
          <p:spPr>
            <a:xfrm>
              <a:off x="1849038" y="3757217"/>
              <a:ext cx="663003" cy="4001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350" dirty="0">
                  <a:latin typeface="Courier New" pitchFamily="49" charset="0"/>
                  <a:cs typeface="Courier New" pitchFamily="49" charset="0"/>
                </a:rPr>
                <a:t>etc</a:t>
              </a:r>
            </a:p>
          </p:txBody>
        </p:sp>
        <p:cxnSp>
          <p:nvCxnSpPr>
            <p:cNvPr id="52" name="Elbow Connector 51">
              <a:extLst>
                <a:ext uri="{FF2B5EF4-FFF2-40B4-BE49-F238E27FC236}">
                  <a16:creationId xmlns:a16="http://schemas.microsoft.com/office/drawing/2014/main" id="{52B17DB3-9072-4B4E-81AB-10450BF54A3C}"/>
                </a:ext>
              </a:extLst>
            </p:cNvPr>
            <p:cNvCxnSpPr>
              <a:cxnSpLocks/>
              <a:stCxn id="36" idx="3"/>
              <a:endCxn id="49" idx="1"/>
            </p:cNvCxnSpPr>
            <p:nvPr/>
          </p:nvCxnSpPr>
          <p:spPr>
            <a:xfrm>
              <a:off x="1715985" y="2917890"/>
              <a:ext cx="151964" cy="369332"/>
            </a:xfrm>
            <a:prstGeom prst="bentConnector3">
              <a:avLst>
                <a:gd name="adj1" fmla="val 50000"/>
              </a:avLst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>
              <a:extLst>
                <a:ext uri="{FF2B5EF4-FFF2-40B4-BE49-F238E27FC236}">
                  <a16:creationId xmlns:a16="http://schemas.microsoft.com/office/drawing/2014/main" id="{1C11504E-5700-A842-8C99-B49BB366EC99}"/>
                </a:ext>
              </a:extLst>
            </p:cNvPr>
            <p:cNvCxnSpPr>
              <a:cxnSpLocks/>
              <a:stCxn id="36" idx="3"/>
              <a:endCxn id="50" idx="1"/>
            </p:cNvCxnSpPr>
            <p:nvPr/>
          </p:nvCxnSpPr>
          <p:spPr>
            <a:xfrm>
              <a:off x="1715985" y="2917890"/>
              <a:ext cx="141419" cy="738664"/>
            </a:xfrm>
            <a:prstGeom prst="bentConnector3">
              <a:avLst>
                <a:gd name="adj1" fmla="val 50000"/>
              </a:avLst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18D8F013-9FEE-DB4A-9810-31589898B569}"/>
                </a:ext>
              </a:extLst>
            </p:cNvPr>
            <p:cNvCxnSpPr>
              <a:cxnSpLocks/>
              <a:stCxn id="36" idx="3"/>
              <a:endCxn id="51" idx="1"/>
            </p:cNvCxnSpPr>
            <p:nvPr/>
          </p:nvCxnSpPr>
          <p:spPr>
            <a:xfrm>
              <a:off x="1715985" y="2917890"/>
              <a:ext cx="133053" cy="1039381"/>
            </a:xfrm>
            <a:prstGeom prst="bentConnector3">
              <a:avLst>
                <a:gd name="adj1" fmla="val 50000"/>
              </a:avLst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AABFFEB-7610-B24F-B416-A579D7F524E3}"/>
                </a:ext>
              </a:extLst>
            </p:cNvPr>
            <p:cNvSpPr txBox="1"/>
            <p:nvPr/>
          </p:nvSpPr>
          <p:spPr>
            <a:xfrm>
              <a:off x="4050071" y="2724292"/>
              <a:ext cx="1079783" cy="4001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350" dirty="0">
                  <a:latin typeface="Courier New" pitchFamily="49" charset="0"/>
                  <a:cs typeface="Courier New" pitchFamily="49" charset="0"/>
                </a:rPr>
                <a:t>cmm524</a:t>
              </a:r>
            </a:p>
          </p:txBody>
        </p:sp>
        <p:cxnSp>
          <p:nvCxnSpPr>
            <p:cNvPr id="87" name="Elbow Connector 86">
              <a:extLst>
                <a:ext uri="{FF2B5EF4-FFF2-40B4-BE49-F238E27FC236}">
                  <a16:creationId xmlns:a16="http://schemas.microsoft.com/office/drawing/2014/main" id="{58B4AC67-631C-D640-9CF6-A10472C93DC2}"/>
                </a:ext>
              </a:extLst>
            </p:cNvPr>
            <p:cNvCxnSpPr>
              <a:cxnSpLocks/>
              <a:stCxn id="43" idx="3"/>
              <a:endCxn id="88" idx="1"/>
            </p:cNvCxnSpPr>
            <p:nvPr/>
          </p:nvCxnSpPr>
          <p:spPr>
            <a:xfrm>
              <a:off x="3705098" y="3561304"/>
              <a:ext cx="344953" cy="67751"/>
            </a:xfrm>
            <a:prstGeom prst="bentConnector3">
              <a:avLst>
                <a:gd name="adj1" fmla="val 50000"/>
              </a:avLst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1BB906C-5B9E-824D-A4F9-0F8F2B2A9DAC}"/>
                </a:ext>
              </a:extLst>
            </p:cNvPr>
            <p:cNvSpPr txBox="1"/>
            <p:nvPr/>
          </p:nvSpPr>
          <p:spPr>
            <a:xfrm>
              <a:off x="4050051" y="3429000"/>
              <a:ext cx="1079783" cy="4001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350" dirty="0">
                  <a:latin typeface="Courier New" pitchFamily="49" charset="0"/>
                  <a:cs typeface="Courier New" pitchFamily="49" charset="0"/>
                </a:rPr>
                <a:t>cmm524</a:t>
              </a:r>
            </a:p>
          </p:txBody>
        </p:sp>
        <p:cxnSp>
          <p:nvCxnSpPr>
            <p:cNvPr id="89" name="Elbow Connector 88">
              <a:extLst>
                <a:ext uri="{FF2B5EF4-FFF2-40B4-BE49-F238E27FC236}">
                  <a16:creationId xmlns:a16="http://schemas.microsoft.com/office/drawing/2014/main" id="{7FABDA53-821B-0C49-9777-1FCA87F6CF0F}"/>
                </a:ext>
              </a:extLst>
            </p:cNvPr>
            <p:cNvCxnSpPr>
              <a:cxnSpLocks/>
              <a:stCxn id="43" idx="3"/>
              <a:endCxn id="90" idx="1"/>
            </p:cNvCxnSpPr>
            <p:nvPr/>
          </p:nvCxnSpPr>
          <p:spPr>
            <a:xfrm>
              <a:off x="3705098" y="3561304"/>
              <a:ext cx="344953" cy="380439"/>
            </a:xfrm>
            <a:prstGeom prst="bentConnector3">
              <a:avLst>
                <a:gd name="adj1" fmla="val 50000"/>
              </a:avLst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E9700D9-09F5-FC47-ACED-3ACD5221BC31}"/>
                </a:ext>
              </a:extLst>
            </p:cNvPr>
            <p:cNvSpPr txBox="1"/>
            <p:nvPr/>
          </p:nvSpPr>
          <p:spPr>
            <a:xfrm>
              <a:off x="4050051" y="3741688"/>
              <a:ext cx="663003" cy="4001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350" dirty="0">
                  <a:latin typeface="Courier New" pitchFamily="49" charset="0"/>
                  <a:cs typeface="Courier New" pitchFamily="49" charset="0"/>
                </a:rPr>
                <a:t>doc</a:t>
              </a:r>
            </a:p>
          </p:txBody>
        </p:sp>
      </p:grp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8571B2D1-507E-EEC7-4981-FC105F45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6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uild="p"/>
      <p:bldP spid="8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5E89-250D-1845-8263-054961E8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vs Relative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FF3C1-AB98-3A4A-9EB6-F60937420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79" y="1982012"/>
            <a:ext cx="5258267" cy="434258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both file systems support relative &amp; absolute path</a:t>
            </a:r>
          </a:p>
          <a:p>
            <a:r>
              <a:rPr lang="en-US" dirty="0"/>
              <a:t>in Unix, absolute path starts from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” to mean “from the root directory”</a:t>
            </a:r>
          </a:p>
          <a:p>
            <a:pPr lvl="1"/>
            <a:r>
              <a:rPr lang="en-US" dirty="0"/>
              <a:t>OR use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dirty="0"/>
              <a:t>” to mean “user’s home directory”</a:t>
            </a:r>
          </a:p>
          <a:p>
            <a:pPr lvl="1"/>
            <a:r>
              <a:rPr lang="en-US" dirty="0"/>
              <a:t>e.g.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/home/peter/cmm524</a:t>
            </a:r>
            <a:r>
              <a:rPr lang="en-US" dirty="0"/>
              <a:t>” and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“~/cmm524</a:t>
            </a:r>
            <a:r>
              <a:rPr lang="en-US" dirty="0"/>
              <a:t>” are the same if you are logged in as Peter</a:t>
            </a:r>
          </a:p>
          <a:p>
            <a:r>
              <a:rPr lang="en-US" dirty="0"/>
              <a:t>relative path is from “current working directory”</a:t>
            </a:r>
          </a:p>
          <a:p>
            <a:pPr lvl="1"/>
            <a:r>
              <a:rPr lang="en-US" dirty="0"/>
              <a:t>e.g. if your current directory is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/home/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en-US" dirty="0"/>
              <a:t>”, then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cmm524</a:t>
            </a:r>
            <a:r>
              <a:rPr lang="en-US" dirty="0"/>
              <a:t>” refers to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/home/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/cmm524</a:t>
            </a:r>
            <a:r>
              <a:rPr lang="en-US" dirty="0"/>
              <a:t>” 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9C1C3-D489-D442-A49A-9554F754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4BF2-2435-4B45-8B99-29951D0F044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E1FFCE-61DD-CE47-9C41-F6E2245954E4}"/>
              </a:ext>
            </a:extLst>
          </p:cNvPr>
          <p:cNvSpPr txBox="1"/>
          <p:nvPr/>
        </p:nvSpPr>
        <p:spPr>
          <a:xfrm>
            <a:off x="6734331" y="2641587"/>
            <a:ext cx="1228725" cy="305801"/>
          </a:xfrm>
          <a:prstGeom prst="rect">
            <a:avLst/>
          </a:prstGeom>
        </p:spPr>
        <p:txBody>
          <a:bodyPr vert="horz" wrap="none" lIns="68580" tIns="34290" rIns="68580" bIns="34290" rtlCol="0">
            <a:normAutofit/>
          </a:bodyPr>
          <a:lstStyle/>
          <a:p>
            <a:pPr algn="ctr"/>
            <a:r>
              <a:rPr lang="en-US" sz="1275" dirty="0"/>
              <a:t>local (Unix) file system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C98589C-016A-784F-B5BD-A7A801796537}"/>
              </a:ext>
            </a:extLst>
          </p:cNvPr>
          <p:cNvSpPr/>
          <p:nvPr/>
        </p:nvSpPr>
        <p:spPr>
          <a:xfrm>
            <a:off x="5762836" y="2905499"/>
            <a:ext cx="3111265" cy="1106845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25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17F5DD-6A20-C34E-95FD-518144C7B293}"/>
              </a:ext>
            </a:extLst>
          </p:cNvPr>
          <p:cNvSpPr txBox="1"/>
          <p:nvPr/>
        </p:nvSpPr>
        <p:spPr>
          <a:xfrm>
            <a:off x="5910915" y="3001974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7F867A-0B74-E64E-A155-7C949B199D4D}"/>
              </a:ext>
            </a:extLst>
          </p:cNvPr>
          <p:cNvSpPr txBox="1"/>
          <p:nvPr/>
        </p:nvSpPr>
        <p:spPr>
          <a:xfrm>
            <a:off x="6273628" y="3011773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ourier New" pitchFamily="49" charset="0"/>
                <a:cs typeface="Courier New" pitchFamily="49" charset="0"/>
              </a:rPr>
              <a:t>home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1210D7-A502-6441-A370-48D81EB97850}"/>
              </a:ext>
            </a:extLst>
          </p:cNvPr>
          <p:cNvSpPr txBox="1"/>
          <p:nvPr/>
        </p:nvSpPr>
        <p:spPr>
          <a:xfrm>
            <a:off x="7090165" y="3001974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ourier New" pitchFamily="49" charset="0"/>
                <a:cs typeface="Courier New" pitchFamily="49" charset="0"/>
              </a:rPr>
              <a:t>peter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B3BB25-3119-3546-85E9-77C803A1F570}"/>
              </a:ext>
            </a:extLst>
          </p:cNvPr>
          <p:cNvSpPr txBox="1"/>
          <p:nvPr/>
        </p:nvSpPr>
        <p:spPr>
          <a:xfrm>
            <a:off x="7093858" y="3250259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err="1">
                <a:latin typeface="Courier New" pitchFamily="49" charset="0"/>
                <a:cs typeface="Courier New" pitchFamily="49" charset="0"/>
              </a:rPr>
              <a:t>paul</a:t>
            </a:r>
            <a:endParaRPr lang="en-GB" sz="105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7909F16-86C1-E540-98CC-A134539F06E0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 flipV="1">
            <a:off x="6199777" y="3138731"/>
            <a:ext cx="73851" cy="132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D3B8A45-E53D-D342-A1E0-2C9603E8F24F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 flipV="1">
            <a:off x="6778895" y="3128932"/>
            <a:ext cx="311270" cy="97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ABC3DE72-B52E-F841-A15D-B310290FB40C}"/>
              </a:ext>
            </a:extLst>
          </p:cNvPr>
          <p:cNvCxnSpPr>
            <a:stCxn id="37" idx="3"/>
            <a:endCxn id="39" idx="1"/>
          </p:cNvCxnSpPr>
          <p:nvPr/>
        </p:nvCxnSpPr>
        <p:spPr>
          <a:xfrm>
            <a:off x="6778895" y="3138731"/>
            <a:ext cx="314963" cy="2384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B719B92-07C0-D447-A7EE-3D7C6C122E7E}"/>
              </a:ext>
            </a:extLst>
          </p:cNvPr>
          <p:cNvSpPr txBox="1"/>
          <p:nvPr/>
        </p:nvSpPr>
        <p:spPr>
          <a:xfrm>
            <a:off x="7090165" y="3484535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err="1">
                <a:latin typeface="Courier New" pitchFamily="49" charset="0"/>
                <a:cs typeface="Courier New" pitchFamily="49" charset="0"/>
              </a:rPr>
              <a:t>mary</a:t>
            </a:r>
            <a:endParaRPr lang="en-GB" sz="105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3BA367BD-418A-DB40-881B-8B51426AB05F}"/>
              </a:ext>
            </a:extLst>
          </p:cNvPr>
          <p:cNvCxnSpPr>
            <a:stCxn id="37" idx="3"/>
            <a:endCxn id="43" idx="1"/>
          </p:cNvCxnSpPr>
          <p:nvPr/>
        </p:nvCxnSpPr>
        <p:spPr>
          <a:xfrm>
            <a:off x="6778895" y="3138731"/>
            <a:ext cx="311270" cy="4727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A8D153D-E45E-F849-BEDA-C6D05ACA9809}"/>
              </a:ext>
            </a:extLst>
          </p:cNvPr>
          <p:cNvCxnSpPr>
            <a:cxnSpLocks/>
            <a:stCxn id="38" idx="3"/>
            <a:endCxn id="71" idx="1"/>
          </p:cNvCxnSpPr>
          <p:nvPr/>
        </p:nvCxnSpPr>
        <p:spPr>
          <a:xfrm>
            <a:off x="7675582" y="3128932"/>
            <a:ext cx="274760" cy="48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41B8B9A-AEC9-624D-B051-719F422FFC6B}"/>
              </a:ext>
            </a:extLst>
          </p:cNvPr>
          <p:cNvSpPr txBox="1"/>
          <p:nvPr/>
        </p:nvSpPr>
        <p:spPr>
          <a:xfrm>
            <a:off x="6313750" y="3278973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err="1">
                <a:latin typeface="Courier New" pitchFamily="49" charset="0"/>
                <a:cs typeface="Courier New" pitchFamily="49" charset="0"/>
              </a:rPr>
              <a:t>usr</a:t>
            </a:r>
            <a:endParaRPr lang="en-GB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0915A7-5789-0948-BAFA-8B6528DDAC56}"/>
              </a:ext>
            </a:extLst>
          </p:cNvPr>
          <p:cNvSpPr txBox="1"/>
          <p:nvPr/>
        </p:nvSpPr>
        <p:spPr>
          <a:xfrm>
            <a:off x="6305840" y="3555972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ourier New" pitchFamily="49" charset="0"/>
                <a:cs typeface="Courier New" pitchFamily="49" charset="0"/>
              </a:rPr>
              <a:t>lib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7A626F3-7F35-2749-B132-39D71B6833AF}"/>
              </a:ext>
            </a:extLst>
          </p:cNvPr>
          <p:cNvSpPr txBox="1"/>
          <p:nvPr/>
        </p:nvSpPr>
        <p:spPr>
          <a:xfrm>
            <a:off x="6299567" y="3781511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ourier New" pitchFamily="49" charset="0"/>
                <a:cs typeface="Courier New" pitchFamily="49" charset="0"/>
              </a:rPr>
              <a:t>etc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52B17DB3-9072-4B4E-81AB-10450BF54A3C}"/>
              </a:ext>
            </a:extLst>
          </p:cNvPr>
          <p:cNvCxnSpPr>
            <a:cxnSpLocks/>
            <a:stCxn id="36" idx="3"/>
            <a:endCxn id="49" idx="1"/>
          </p:cNvCxnSpPr>
          <p:nvPr/>
        </p:nvCxnSpPr>
        <p:spPr>
          <a:xfrm>
            <a:off x="6199777" y="3152015"/>
            <a:ext cx="113973" cy="2539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C11504E-5700-A842-8C99-B49BB366EC99}"/>
              </a:ext>
            </a:extLst>
          </p:cNvPr>
          <p:cNvCxnSpPr>
            <a:cxnSpLocks/>
            <a:stCxn id="36" idx="3"/>
            <a:endCxn id="50" idx="1"/>
          </p:cNvCxnSpPr>
          <p:nvPr/>
        </p:nvCxnSpPr>
        <p:spPr>
          <a:xfrm>
            <a:off x="6199777" y="3152015"/>
            <a:ext cx="106063" cy="5309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18D8F013-9FEE-DB4A-9810-31589898B569}"/>
              </a:ext>
            </a:extLst>
          </p:cNvPr>
          <p:cNvCxnSpPr>
            <a:cxnSpLocks/>
            <a:stCxn id="36" idx="3"/>
            <a:endCxn id="51" idx="1"/>
          </p:cNvCxnSpPr>
          <p:nvPr/>
        </p:nvCxnSpPr>
        <p:spPr>
          <a:xfrm>
            <a:off x="6199777" y="3152015"/>
            <a:ext cx="99790" cy="7564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AABFFEB-7610-B24F-B416-A579D7F524E3}"/>
              </a:ext>
            </a:extLst>
          </p:cNvPr>
          <p:cNvSpPr txBox="1"/>
          <p:nvPr/>
        </p:nvSpPr>
        <p:spPr>
          <a:xfrm>
            <a:off x="7950342" y="3006817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ourier New" pitchFamily="49" charset="0"/>
                <a:cs typeface="Courier New" pitchFamily="49" charset="0"/>
              </a:rPr>
              <a:t>cmm524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668F60AB-1A63-E34F-95A1-8282514890CA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7625698" y="3617089"/>
            <a:ext cx="318923" cy="163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F9528B9-0313-0048-8901-2A9C618245E5}"/>
              </a:ext>
            </a:extLst>
          </p:cNvPr>
          <p:cNvSpPr txBox="1"/>
          <p:nvPr/>
        </p:nvSpPr>
        <p:spPr>
          <a:xfrm>
            <a:off x="7944621" y="3506515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ourier New" pitchFamily="49" charset="0"/>
                <a:cs typeface="Courier New" pitchFamily="49" charset="0"/>
              </a:rPr>
              <a:t>cmm524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026E511D-C5D2-E648-BBD6-14BA0814979F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7631419" y="3617089"/>
            <a:ext cx="311811" cy="2435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0D11513-09C4-4E43-A986-80FBD55BADB9}"/>
              </a:ext>
            </a:extLst>
          </p:cNvPr>
          <p:cNvSpPr txBox="1"/>
          <p:nvPr/>
        </p:nvSpPr>
        <p:spPr>
          <a:xfrm>
            <a:off x="7943230" y="3733660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ourier New" pitchFamily="49" charset="0"/>
                <a:cs typeface="Courier New" pitchFamily="49" charset="0"/>
              </a:rPr>
              <a:t>doc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DB24C-1BBD-DDB0-1E8C-D4C1E19F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7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9510-D5B2-5241-B32C-9D18AA30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E7EF6-8688-3043-A032-82E7AB831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defines how a database handles data change requests (i.e. transactions)</a:t>
            </a:r>
          </a:p>
          <a:p>
            <a:r>
              <a:rPr lang="en-US" sz="3600" dirty="0"/>
              <a:t>Jim Gray defined the most widely accepted transaction model in the 70s: </a:t>
            </a:r>
            <a:r>
              <a:rPr lang="en-US" sz="3600" b="1" dirty="0">
                <a:solidFill>
                  <a:srgbClr val="FF0000"/>
                </a:solidFill>
              </a:rPr>
              <a:t>ACID</a:t>
            </a:r>
          </a:p>
          <a:p>
            <a:pPr lvl="1"/>
            <a:r>
              <a:rPr lang="en-US" sz="3200" b="1" dirty="0">
                <a:solidFill>
                  <a:srgbClr val="00B050"/>
                </a:solidFill>
              </a:rPr>
              <a:t>A</a:t>
            </a:r>
            <a:r>
              <a:rPr lang="en-US" sz="3200" dirty="0"/>
              <a:t>tomicity</a:t>
            </a:r>
          </a:p>
          <a:p>
            <a:pPr lvl="1"/>
            <a:r>
              <a:rPr lang="en-US" sz="3200" b="1" dirty="0">
                <a:solidFill>
                  <a:srgbClr val="00B050"/>
                </a:solidFill>
              </a:rPr>
              <a:t>C</a:t>
            </a:r>
            <a:r>
              <a:rPr lang="en-US" sz="3200" dirty="0"/>
              <a:t>onsistency</a:t>
            </a:r>
          </a:p>
          <a:p>
            <a:pPr lvl="1"/>
            <a:r>
              <a:rPr lang="en-US" sz="3200" b="1" dirty="0">
                <a:solidFill>
                  <a:srgbClr val="00B050"/>
                </a:solidFill>
              </a:rPr>
              <a:t>I</a:t>
            </a:r>
            <a:r>
              <a:rPr lang="en-US" sz="3200" dirty="0"/>
              <a:t>solation</a:t>
            </a:r>
          </a:p>
          <a:p>
            <a:pPr lvl="1"/>
            <a:r>
              <a:rPr lang="en-US" sz="3200" b="1" dirty="0">
                <a:solidFill>
                  <a:srgbClr val="00B050"/>
                </a:solidFill>
              </a:rPr>
              <a:t>D</a:t>
            </a:r>
            <a:r>
              <a:rPr lang="en-US" sz="3200" dirty="0"/>
              <a:t>urability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FE564-CD7A-774E-AAE1-BCEDEDAF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65F0F-F025-934F-98D6-D5647BC4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1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5E89-250D-1845-8263-054961E8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vs Relative Path (cont’d)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9C1C3-D489-D442-A49A-9554F754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4BF2-2435-4B45-8B99-29951D0F0441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ACE3FF2-C339-1E49-B04D-483216AD46CB}"/>
              </a:ext>
            </a:extLst>
          </p:cNvPr>
          <p:cNvGrpSpPr/>
          <p:nvPr/>
        </p:nvGrpSpPr>
        <p:grpSpPr>
          <a:xfrm>
            <a:off x="5159879" y="2440208"/>
            <a:ext cx="3550443" cy="1593236"/>
            <a:chOff x="6531559" y="2072510"/>
            <a:chExt cx="4733924" cy="2124315"/>
          </a:xfrm>
          <a:noFill/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E1F048-051B-9D4C-B669-7B4898697191}"/>
                </a:ext>
              </a:extLst>
            </p:cNvPr>
            <p:cNvSpPr txBox="1"/>
            <p:nvPr/>
          </p:nvSpPr>
          <p:spPr>
            <a:xfrm>
              <a:off x="8233561" y="2072510"/>
              <a:ext cx="1181100" cy="447675"/>
            </a:xfrm>
            <a:prstGeom prst="rect">
              <a:avLst/>
            </a:prstGeom>
            <a:grpFill/>
          </p:spPr>
          <p:txBody>
            <a:bodyPr vert="horz" wrap="none" lIns="68580" tIns="34290" rIns="68580" bIns="34290" rtlCol="0">
              <a:normAutofit/>
            </a:bodyPr>
            <a:lstStyle/>
            <a:p>
              <a:pPr algn="ctr"/>
              <a:r>
                <a:rPr lang="en-US" sz="1275" dirty="0"/>
                <a:t>HDFS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42D95DD-ABE5-EF4F-91D9-7FDFF027A44D}"/>
                </a:ext>
              </a:extLst>
            </p:cNvPr>
            <p:cNvSpPr/>
            <p:nvPr/>
          </p:nvSpPr>
          <p:spPr>
            <a:xfrm>
              <a:off x="6531559" y="2481010"/>
              <a:ext cx="4733924" cy="1715815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D202A0-7790-8144-8D2E-7A2AA032E502}"/>
                </a:ext>
              </a:extLst>
            </p:cNvPr>
            <p:cNvSpPr txBox="1"/>
            <p:nvPr/>
          </p:nvSpPr>
          <p:spPr>
            <a:xfrm>
              <a:off x="6744950" y="2703899"/>
              <a:ext cx="385149" cy="4001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350" dirty="0">
                  <a:latin typeface="Courier New" pitchFamily="49" charset="0"/>
                  <a:cs typeface="Courier New" pitchFamily="49" charset="0"/>
                </a:rPr>
                <a:t>/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698283-FEAC-2546-9E84-95E8137AFF87}"/>
                </a:ext>
              </a:extLst>
            </p:cNvPr>
            <p:cNvSpPr txBox="1"/>
            <p:nvPr/>
          </p:nvSpPr>
          <p:spPr>
            <a:xfrm>
              <a:off x="7218059" y="2703899"/>
              <a:ext cx="801929" cy="4001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350" dirty="0">
                  <a:latin typeface="Courier New" pitchFamily="49" charset="0"/>
                  <a:cs typeface="Courier New" pitchFamily="49" charset="0"/>
                </a:rPr>
                <a:t>user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DF98E2-D46F-4848-998B-F67A7CA778FD}"/>
                </a:ext>
              </a:extLst>
            </p:cNvPr>
            <p:cNvSpPr txBox="1"/>
            <p:nvPr/>
          </p:nvSpPr>
          <p:spPr>
            <a:xfrm>
              <a:off x="8275326" y="2696650"/>
              <a:ext cx="940856" cy="4001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350" dirty="0">
                  <a:latin typeface="Courier New" pitchFamily="49" charset="0"/>
                  <a:cs typeface="Courier New" pitchFamily="49" charset="0"/>
                </a:rPr>
                <a:t>peter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082C4E-CCB0-E846-8A97-2B2CED7908C7}"/>
                </a:ext>
              </a:extLst>
            </p:cNvPr>
            <p:cNvSpPr txBox="1"/>
            <p:nvPr/>
          </p:nvSpPr>
          <p:spPr>
            <a:xfrm>
              <a:off x="8273106" y="3005471"/>
              <a:ext cx="801929" cy="4001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350" dirty="0" err="1">
                  <a:latin typeface="Courier New" pitchFamily="49" charset="0"/>
                  <a:cs typeface="Courier New" pitchFamily="49" charset="0"/>
                </a:rPr>
                <a:t>paul</a:t>
              </a:r>
              <a:endParaRPr lang="en-GB" sz="135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AB7F1916-EA00-C84D-9653-46C2BC5A00ED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7130099" y="2903954"/>
              <a:ext cx="87960" cy="16933"/>
            </a:xfrm>
            <a:prstGeom prst="bentConnector3">
              <a:avLst>
                <a:gd name="adj1" fmla="val 50000"/>
              </a:avLst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C6DAF923-7453-5247-A64B-33A023AF6F49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 flipV="1">
              <a:off x="8019988" y="2896705"/>
              <a:ext cx="255337" cy="7249"/>
            </a:xfrm>
            <a:prstGeom prst="bentConnector3">
              <a:avLst>
                <a:gd name="adj1" fmla="val 50000"/>
              </a:avLst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0234FCCC-DB3C-BF4D-AC60-02B019C8EFDF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>
              <a:off x="8019988" y="2903954"/>
              <a:ext cx="253117" cy="301572"/>
            </a:xfrm>
            <a:prstGeom prst="bentConnector3">
              <a:avLst>
                <a:gd name="adj1" fmla="val 50000"/>
              </a:avLst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7D28A3-0BF0-8540-81DE-933A7E8B3D3C}"/>
                </a:ext>
              </a:extLst>
            </p:cNvPr>
            <p:cNvSpPr txBox="1"/>
            <p:nvPr/>
          </p:nvSpPr>
          <p:spPr>
            <a:xfrm>
              <a:off x="8262598" y="3284472"/>
              <a:ext cx="801929" cy="4001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350" dirty="0" err="1">
                  <a:latin typeface="Courier New" pitchFamily="49" charset="0"/>
                  <a:cs typeface="Courier New" pitchFamily="49" charset="0"/>
                </a:rPr>
                <a:t>mary</a:t>
              </a:r>
              <a:endParaRPr lang="en-GB" sz="135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FAA63FF3-7955-D74B-9E37-F6DB65CADAB0}"/>
                </a:ext>
              </a:extLst>
            </p:cNvPr>
            <p:cNvCxnSpPr>
              <a:stCxn id="10" idx="3"/>
              <a:endCxn id="16" idx="1"/>
            </p:cNvCxnSpPr>
            <p:nvPr/>
          </p:nvCxnSpPr>
          <p:spPr>
            <a:xfrm>
              <a:off x="8019988" y="2903954"/>
              <a:ext cx="242609" cy="580572"/>
            </a:xfrm>
            <a:prstGeom prst="bentConnector3">
              <a:avLst>
                <a:gd name="adj1" fmla="val 50000"/>
              </a:avLst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E78722-F7A0-B149-96F2-4887BF7AA7E8}"/>
                </a:ext>
              </a:extLst>
            </p:cNvPr>
            <p:cNvSpPr txBox="1"/>
            <p:nvPr/>
          </p:nvSpPr>
          <p:spPr>
            <a:xfrm>
              <a:off x="9400678" y="2703899"/>
              <a:ext cx="1774419" cy="4001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350" dirty="0" err="1">
                  <a:latin typeface="Courier New" pitchFamily="49" charset="0"/>
                  <a:cs typeface="Courier New" pitchFamily="49" charset="0"/>
                </a:rPr>
                <a:t>shakespeare</a:t>
              </a:r>
              <a:endParaRPr lang="en-GB" sz="135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5226A7FD-5FEB-7A41-9983-F6A7813EC71D}"/>
                </a:ext>
              </a:extLst>
            </p:cNvPr>
            <p:cNvCxnSpPr>
              <a:stCxn id="11" idx="3"/>
              <a:endCxn id="18" idx="1"/>
            </p:cNvCxnSpPr>
            <p:nvPr/>
          </p:nvCxnSpPr>
          <p:spPr>
            <a:xfrm>
              <a:off x="9216182" y="2896705"/>
              <a:ext cx="184496" cy="7249"/>
            </a:xfrm>
            <a:prstGeom prst="bentConnector3">
              <a:avLst>
                <a:gd name="adj1" fmla="val 50000"/>
              </a:avLst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4A535AB8-0387-3542-BBDD-89158A062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79" y="1982011"/>
            <a:ext cx="4697696" cy="4267959"/>
          </a:xfrm>
        </p:spPr>
        <p:txBody>
          <a:bodyPr>
            <a:normAutofit/>
          </a:bodyPr>
          <a:lstStyle/>
          <a:p>
            <a:r>
              <a:rPr lang="en-US" sz="2800" dirty="0"/>
              <a:t>in HDFS, absolute path starts with “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800" dirty="0"/>
              <a:t>”</a:t>
            </a:r>
          </a:p>
          <a:p>
            <a:pPr lvl="1"/>
            <a:r>
              <a:rPr lang="en-US" dirty="0"/>
              <a:t>the same as in Unix</a:t>
            </a:r>
          </a:p>
          <a:p>
            <a:r>
              <a:rPr lang="en-US" sz="2800" dirty="0"/>
              <a:t>relative path is always from user’s home directory</a:t>
            </a:r>
          </a:p>
          <a:p>
            <a:pPr lvl="1"/>
            <a:r>
              <a:rPr lang="en-US" dirty="0"/>
              <a:t>because HDFS has no “current working directory” concept</a:t>
            </a:r>
          </a:p>
          <a:p>
            <a:pPr lvl="1"/>
            <a:r>
              <a:rPr lang="en-US" dirty="0"/>
              <a:t>e.g. if you are user “peter”,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shakespeare</a:t>
            </a:r>
            <a:r>
              <a:rPr lang="en-US" dirty="0"/>
              <a:t>” refers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“/user/peter/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shakespeare</a:t>
            </a:r>
            <a:r>
              <a:rPr lang="en-US" dirty="0"/>
              <a:t>”</a:t>
            </a:r>
          </a:p>
          <a:p>
            <a:endParaRPr lang="en-US" sz="2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A7BDE-BC0A-07E0-D70E-EA0F65C13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9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HDFS: Listing Content of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show files in user’s HDFS home:</a:t>
            </a:r>
          </a:p>
          <a:p>
            <a:pPr lvl="1" algn="ctr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fs </a:t>
            </a:r>
            <a:r>
              <a:rPr lang="mr-IN" sz="2400" dirty="0">
                <a:latin typeface="Courier New" pitchFamily="49" charset="0"/>
              </a:rPr>
              <a:t>–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ls</a:t>
            </a:r>
            <a:endParaRPr lang="en-US" sz="2400" b="1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800" dirty="0"/>
          </a:p>
          <a:p>
            <a:r>
              <a:rPr lang="en-US" sz="2800" dirty="0"/>
              <a:t>to show content of a particular HDFS directory:</a:t>
            </a:r>
          </a:p>
          <a:p>
            <a:endParaRPr lang="en-US" sz="2800" dirty="0"/>
          </a:p>
          <a:p>
            <a:pPr lvl="1" algn="ctr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fs </a:t>
            </a:r>
            <a:r>
              <a:rPr lang="mr-IN" sz="2400" dirty="0">
                <a:latin typeface="Courier New" pitchFamily="49" charset="0"/>
              </a:rPr>
              <a:t>–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ls </a:t>
            </a:r>
            <a:r>
              <a:rPr lang="en-US" sz="24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directory</a:t>
            </a:r>
          </a:p>
          <a:p>
            <a:endParaRPr lang="en-US" sz="2800" dirty="0"/>
          </a:p>
          <a:p>
            <a:pPr lvl="1" algn="ctr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 algn="ctr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9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fs -ls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22383"/>
          </a:xfrm>
        </p:spPr>
        <p:txBody>
          <a:bodyPr>
            <a:normAutofit/>
          </a:bodyPr>
          <a:lstStyle/>
          <a:p>
            <a:r>
              <a:rPr lang="en-US" dirty="0"/>
              <a:t>show content of user’s home directory in HDFS:</a:t>
            </a:r>
          </a:p>
          <a:p>
            <a:pPr lvl="1" algn="ctr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fs </a:t>
            </a:r>
            <a:r>
              <a:rPr lang="mr-IN" dirty="0">
                <a:latin typeface="Courier New" pitchFamily="49" charset="0"/>
              </a:rPr>
              <a:t>–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pPr lvl="1" algn="ctr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5411A0AF-65BC-FE4E-9B74-77E324E868AD}"/>
              </a:ext>
            </a:extLst>
          </p:cNvPr>
          <p:cNvSpPr/>
          <p:nvPr/>
        </p:nvSpPr>
        <p:spPr>
          <a:xfrm>
            <a:off x="7111908" y="3228109"/>
            <a:ext cx="1814946" cy="623455"/>
          </a:xfrm>
          <a:prstGeom prst="wedgeRoundRectCallout">
            <a:avLst>
              <a:gd name="adj1" fmla="val -63582"/>
              <a:gd name="adj2" fmla="val 17421"/>
              <a:gd name="adj3" fmla="val 16667"/>
            </a:avLst>
          </a:prstGeom>
          <a:solidFill>
            <a:srgbClr val="FFFF00"/>
          </a:solidFill>
          <a:effectLst>
            <a:outerShdw blurRad="342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Relative path from user’s home.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CD254C3-CA08-484C-8041-388CE2620B26}"/>
              </a:ext>
            </a:extLst>
          </p:cNvPr>
          <p:cNvSpPr/>
          <p:nvPr/>
        </p:nvSpPr>
        <p:spPr>
          <a:xfrm>
            <a:off x="6717053" y="4357090"/>
            <a:ext cx="1814946" cy="602837"/>
          </a:xfrm>
          <a:prstGeom prst="wedgeRoundRectCallout">
            <a:avLst>
              <a:gd name="adj1" fmla="val -88772"/>
              <a:gd name="adj2" fmla="val 22377"/>
              <a:gd name="adj3" fmla="val 16667"/>
            </a:avLst>
          </a:prstGeom>
          <a:solidFill>
            <a:srgbClr val="FFFF00"/>
          </a:solidFill>
          <a:effectLst>
            <a:outerShdw blurRad="342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Absolute path from HDFS root.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68358FF1-A47E-534A-8A03-3124CB3FC883}"/>
              </a:ext>
            </a:extLst>
          </p:cNvPr>
          <p:cNvSpPr/>
          <p:nvPr/>
        </p:nvSpPr>
        <p:spPr>
          <a:xfrm>
            <a:off x="7250453" y="5711800"/>
            <a:ext cx="1814946" cy="602837"/>
          </a:xfrm>
          <a:prstGeom prst="wedgeRoundRectCallout">
            <a:avLst>
              <a:gd name="adj1" fmla="val -62818"/>
              <a:gd name="adj2" fmla="val -14394"/>
              <a:gd name="adj3" fmla="val 16667"/>
            </a:avLst>
          </a:prstGeom>
          <a:solidFill>
            <a:srgbClr val="FFFF00"/>
          </a:solidFill>
          <a:effectLst>
            <a:outerShdw blurRad="342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Absolute path from HDFS root.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3D1C48D5-62CE-BE41-AB52-6FC2FC11EBD1}"/>
              </a:ext>
            </a:extLst>
          </p:cNvPr>
          <p:cNvSpPr/>
          <p:nvPr/>
        </p:nvSpPr>
        <p:spPr>
          <a:xfrm>
            <a:off x="6659234" y="2029526"/>
            <a:ext cx="1814946" cy="623455"/>
          </a:xfrm>
          <a:prstGeom prst="wedgeRoundRectCallout">
            <a:avLst>
              <a:gd name="adj1" fmla="val -88009"/>
              <a:gd name="adj2" fmla="val -15912"/>
              <a:gd name="adj3" fmla="val 16667"/>
            </a:avLst>
          </a:prstGeom>
          <a:solidFill>
            <a:srgbClr val="FFFF00"/>
          </a:solidFill>
          <a:effectLst>
            <a:outerShdw blurRad="342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 path. Default is user’s home.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78143C-5E09-6043-8CD8-24321AB6F5C2}"/>
              </a:ext>
            </a:extLst>
          </p:cNvPr>
          <p:cNvSpPr txBox="1">
            <a:spLocks/>
          </p:cNvSpPr>
          <p:nvPr/>
        </p:nvSpPr>
        <p:spPr>
          <a:xfrm>
            <a:off x="457200" y="2652981"/>
            <a:ext cx="8229600" cy="132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show content of sub-directory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project/data</a:t>
            </a:r>
            <a:r>
              <a:rPr lang="en-US" dirty="0"/>
              <a:t> under user home directory in HDFS:</a:t>
            </a:r>
          </a:p>
          <a:p>
            <a:pPr lvl="1" algn="ctr">
              <a:buFont typeface="Arial" pitchFamily="34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fs </a:t>
            </a:r>
            <a:r>
              <a:rPr lang="mr-IN" dirty="0">
                <a:latin typeface="Courier New" pitchFamily="49" charset="0"/>
              </a:rPr>
              <a:t>–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ls project/data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F7BB294-04E7-5142-A545-896B73D60A4D}"/>
              </a:ext>
            </a:extLst>
          </p:cNvPr>
          <p:cNvSpPr txBox="1">
            <a:spLocks/>
          </p:cNvSpPr>
          <p:nvPr/>
        </p:nvSpPr>
        <p:spPr>
          <a:xfrm>
            <a:off x="457200" y="4225637"/>
            <a:ext cx="8229600" cy="94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show content of HDFS root directory:</a:t>
            </a:r>
          </a:p>
          <a:p>
            <a:pPr lvl="1" algn="ctr">
              <a:buFont typeface="Arial" pitchFamily="34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fs </a:t>
            </a:r>
            <a:r>
              <a:rPr lang="mr-IN" dirty="0">
                <a:latin typeface="Courier New" pitchFamily="49" charset="0"/>
              </a:rPr>
              <a:t>–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ls /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C01C4B1-47A6-A546-9B91-3D1FA64E99A9}"/>
              </a:ext>
            </a:extLst>
          </p:cNvPr>
          <p:cNvSpPr txBox="1">
            <a:spLocks/>
          </p:cNvSpPr>
          <p:nvPr/>
        </p:nvSpPr>
        <p:spPr>
          <a:xfrm>
            <a:off x="457200" y="5305962"/>
            <a:ext cx="8229600" cy="100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show content of HDFS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/home/training</a:t>
            </a:r>
            <a:r>
              <a:rPr lang="en-US" dirty="0"/>
              <a:t> directory:</a:t>
            </a:r>
          </a:p>
          <a:p>
            <a:pPr lvl="1" algn="ctr">
              <a:buFont typeface="Arial" pitchFamily="34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fs </a:t>
            </a:r>
            <a:r>
              <a:rPr lang="mr-IN" dirty="0">
                <a:latin typeface="Courier New" pitchFamily="49" charset="0"/>
              </a:rPr>
              <a:t>–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ls /home/training</a:t>
            </a:r>
          </a:p>
          <a:p>
            <a:pPr lvl="1" algn="ctr">
              <a:buFont typeface="Arial" pitchFamily="34" charset="0"/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 algn="ctr">
              <a:buFont typeface="Arial" pitchFamily="34" charset="0"/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59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  <p:bldP spid="9" grpId="0" animBg="1"/>
      <p:bldP spid="10" grpId="0" build="p" bldLvl="2"/>
      <p:bldP spid="11" grpId="0" build="p" bldLvl="2"/>
      <p:bldP spid="12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HDFS: Copying to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Copy file from local file system to user’s directory in HDFS</a:t>
            </a:r>
          </a:p>
          <a:p>
            <a:pPr marL="457200" lvl="2" algn="ctr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–put </a:t>
            </a:r>
            <a:r>
              <a:rPr lang="en-US" sz="2800" b="1" i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localFile</a:t>
            </a:r>
            <a:r>
              <a:rPr lang="en-US" sz="28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hdfsFile</a:t>
            </a:r>
            <a:endParaRPr lang="en-US" sz="2800" b="1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3600" dirty="0"/>
          </a:p>
          <a:p>
            <a:pPr lvl="1" algn="ctr">
              <a:buNone/>
            </a:pP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sz="3600" dirty="0"/>
          </a:p>
          <a:p>
            <a:pPr lvl="1" algn="ctr">
              <a:buNone/>
            </a:pP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470C8801-BE36-9B4F-823A-F5D27E3A4DAD}"/>
              </a:ext>
            </a:extLst>
          </p:cNvPr>
          <p:cNvSpPr/>
          <p:nvPr/>
        </p:nvSpPr>
        <p:spPr>
          <a:xfrm>
            <a:off x="3726873" y="3837543"/>
            <a:ext cx="2087233" cy="623455"/>
          </a:xfrm>
          <a:prstGeom prst="wedgeRoundRectCallout">
            <a:avLst>
              <a:gd name="adj1" fmla="val 4357"/>
              <a:gd name="adj2" fmla="val -13591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Native file system path in Unix.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E5711838-FC79-714A-A525-9FE09D57A887}"/>
              </a:ext>
            </a:extLst>
          </p:cNvPr>
          <p:cNvSpPr/>
          <p:nvPr/>
        </p:nvSpPr>
        <p:spPr>
          <a:xfrm>
            <a:off x="6342980" y="3837544"/>
            <a:ext cx="1814946" cy="623455"/>
          </a:xfrm>
          <a:prstGeom prst="wedgeRoundRectCallout">
            <a:avLst>
              <a:gd name="adj1" fmla="val -16254"/>
              <a:gd name="adj2" fmla="val -14035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HDFS path.</a:t>
            </a:r>
          </a:p>
        </p:txBody>
      </p:sp>
    </p:spTree>
    <p:extLst>
      <p:ext uri="{BB962C8B-B14F-4D97-AF65-F5344CB8AC3E}">
        <p14:creationId xmlns:p14="http://schemas.microsoft.com/office/powerpoint/2010/main" val="194294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fs -put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0708"/>
          </a:xfrm>
        </p:spPr>
        <p:txBody>
          <a:bodyPr>
            <a:noAutofit/>
          </a:bodyPr>
          <a:lstStyle/>
          <a:p>
            <a:pPr marL="182880" lvl="1"/>
            <a:r>
              <a:rPr lang="en-US" sz="2400" dirty="0"/>
              <a:t>copy file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foo.txt</a:t>
            </a:r>
            <a:r>
              <a:rPr lang="en-US" sz="2400" dirty="0"/>
              <a:t> from Unix to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foo.txt</a:t>
            </a:r>
            <a:r>
              <a:rPr lang="en-US" sz="2400" dirty="0"/>
              <a:t> in HDFS user home directory:</a:t>
            </a:r>
          </a:p>
          <a:p>
            <a:pPr lvl="1" algn="ctr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fs -put foo.txt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foo.txt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2519AF6-F874-4B41-AFBC-0AAC640AD1AD}"/>
              </a:ext>
            </a:extLst>
          </p:cNvPr>
          <p:cNvSpPr/>
          <p:nvPr/>
        </p:nvSpPr>
        <p:spPr>
          <a:xfrm>
            <a:off x="4844288" y="3082307"/>
            <a:ext cx="1814946" cy="623455"/>
          </a:xfrm>
          <a:prstGeom prst="wedgeRoundRectCallout">
            <a:avLst>
              <a:gd name="adj1" fmla="val -18543"/>
              <a:gd name="adj2" fmla="val -73690"/>
              <a:gd name="adj3" fmla="val 16667"/>
            </a:avLst>
          </a:prstGeom>
          <a:solidFill>
            <a:srgbClr val="FFFF00"/>
          </a:solidFill>
          <a:effectLst>
            <a:outerShdw blurRad="317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 Unix current folder.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EB932649-891B-6C4D-A7C1-7622711F55D9}"/>
              </a:ext>
            </a:extLst>
          </p:cNvPr>
          <p:cNvSpPr/>
          <p:nvPr/>
        </p:nvSpPr>
        <p:spPr>
          <a:xfrm>
            <a:off x="6765544" y="3040908"/>
            <a:ext cx="1814946" cy="623455"/>
          </a:xfrm>
          <a:prstGeom prst="wedgeRoundRectCallout">
            <a:avLst>
              <a:gd name="adj1" fmla="val -29994"/>
              <a:gd name="adj2" fmla="val -75912"/>
              <a:gd name="adj3" fmla="val 16667"/>
            </a:avLst>
          </a:prstGeom>
          <a:solidFill>
            <a:srgbClr val="FFFF00"/>
          </a:solidFill>
          <a:effectLst>
            <a:outerShdw blurRad="317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 HDFS user’s home.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4687C6C7-889E-7B4E-9903-A8DA36FFCD87}"/>
              </a:ext>
            </a:extLst>
          </p:cNvPr>
          <p:cNvSpPr/>
          <p:nvPr/>
        </p:nvSpPr>
        <p:spPr>
          <a:xfrm>
            <a:off x="3079958" y="5691182"/>
            <a:ext cx="1814946" cy="623455"/>
          </a:xfrm>
          <a:prstGeom prst="wedgeRoundRectCallout">
            <a:avLst>
              <a:gd name="adj1" fmla="val -18543"/>
              <a:gd name="adj2" fmla="val -73690"/>
              <a:gd name="adj3" fmla="val 16667"/>
            </a:avLst>
          </a:prstGeom>
          <a:solidFill>
            <a:srgbClr val="FFFF00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Absolute path in Unix.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6A60F635-9295-8749-AC8F-2F440E24030C}"/>
              </a:ext>
            </a:extLst>
          </p:cNvPr>
          <p:cNvSpPr/>
          <p:nvPr/>
        </p:nvSpPr>
        <p:spPr>
          <a:xfrm>
            <a:off x="5578578" y="5691182"/>
            <a:ext cx="2235385" cy="623455"/>
          </a:xfrm>
          <a:prstGeom prst="wedgeRoundRectCallout">
            <a:avLst>
              <a:gd name="adj1" fmla="val -18543"/>
              <a:gd name="adj2" fmla="val -73690"/>
              <a:gd name="adj3" fmla="val 16667"/>
            </a:avLst>
          </a:prstGeom>
          <a:solidFill>
            <a:srgbClr val="FFFF00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Relative path in HDFS from user’s home.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9549CD-5F4A-4B4C-B06E-EAF55395188A}"/>
              </a:ext>
            </a:extLst>
          </p:cNvPr>
          <p:cNvSpPr txBox="1">
            <a:spLocks/>
          </p:cNvSpPr>
          <p:nvPr/>
        </p:nvSpPr>
        <p:spPr>
          <a:xfrm>
            <a:off x="457200" y="3934691"/>
            <a:ext cx="8229600" cy="1756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lvl="1"/>
            <a:r>
              <a:rPr lang="en-US" sz="2400" dirty="0"/>
              <a:t>copy file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foo.txt</a:t>
            </a:r>
            <a:r>
              <a:rPr lang="en-US" sz="2400" dirty="0"/>
              <a:t> from Unix to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project/data/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bar.txt</a:t>
            </a:r>
            <a:r>
              <a:rPr lang="en-US" sz="2400" dirty="0"/>
              <a:t> in HDFS user home directory:</a:t>
            </a:r>
          </a:p>
          <a:p>
            <a:pPr marL="182880" lvl="1"/>
            <a:endParaRPr lang="en-US" sz="2400" dirty="0"/>
          </a:p>
          <a:p>
            <a:pPr lvl="1" algn="ctr">
              <a:buFont typeface="Arial" pitchFamily="34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fs -put 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foo.txt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project/data/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bar.txt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sz="3200" dirty="0"/>
          </a:p>
          <a:p>
            <a:pPr lvl="1" algn="ctr">
              <a:buFont typeface="Arial" pitchFamily="34" charset="0"/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endParaRPr lang="en-US" sz="3200" dirty="0"/>
          </a:p>
          <a:p>
            <a:pPr lvl="1" algn="ctr">
              <a:buFont typeface="Arial" pitchFamily="34" charset="0"/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17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  <p:bldP spid="9" grpId="0" animBg="1"/>
      <p:bldP spid="10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HDFS: Copying from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copy file to local file system from HDFS:</a:t>
            </a:r>
          </a:p>
          <a:p>
            <a:pPr lvl="1" algn="ctr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fs </a:t>
            </a:r>
            <a:r>
              <a:rPr lang="mr-IN" sz="2800" dirty="0">
                <a:latin typeface="Courier New" pitchFamily="49" charset="0"/>
              </a:rPr>
              <a:t>–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get </a:t>
            </a:r>
            <a:r>
              <a:rPr lang="en-US" sz="2800" b="1" i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hdfsFile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localFile</a:t>
            </a:r>
            <a:endParaRPr lang="en-US" sz="2800" b="1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AC9AAC79-8524-304A-8FED-B641DA7F7CFF}"/>
              </a:ext>
            </a:extLst>
          </p:cNvPr>
          <p:cNvSpPr/>
          <p:nvPr/>
        </p:nvSpPr>
        <p:spPr>
          <a:xfrm>
            <a:off x="4043126" y="3957250"/>
            <a:ext cx="1814946" cy="623455"/>
          </a:xfrm>
          <a:prstGeom prst="wedgeRoundRectCallout">
            <a:avLst>
              <a:gd name="adj1" fmla="val -16254"/>
              <a:gd name="adj2" fmla="val -14035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HDFS path.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20DB0E9-4607-EF49-AA65-EF60CB955A68}"/>
              </a:ext>
            </a:extLst>
          </p:cNvPr>
          <p:cNvSpPr/>
          <p:nvPr/>
        </p:nvSpPr>
        <p:spPr>
          <a:xfrm>
            <a:off x="6364963" y="3957251"/>
            <a:ext cx="1814946" cy="623455"/>
          </a:xfrm>
          <a:prstGeom prst="wedgeRoundRectCallout">
            <a:avLst>
              <a:gd name="adj1" fmla="val 4357"/>
              <a:gd name="adj2" fmla="val -13591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Native file system path.</a:t>
            </a:r>
          </a:p>
        </p:txBody>
      </p:sp>
    </p:spTree>
    <p:extLst>
      <p:ext uri="{BB962C8B-B14F-4D97-AF65-F5344CB8AC3E}">
        <p14:creationId xmlns:p14="http://schemas.microsoft.com/office/powerpoint/2010/main" val="415358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fs -get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96419"/>
          </a:xfrm>
        </p:spPr>
        <p:txBody>
          <a:bodyPr>
            <a:normAutofit/>
          </a:bodyPr>
          <a:lstStyle/>
          <a:p>
            <a:r>
              <a:rPr lang="en-US" sz="2800" dirty="0"/>
              <a:t>copy HDFS file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bar.txt</a:t>
            </a:r>
            <a:r>
              <a:rPr lang="en-US" sz="2800" dirty="0"/>
              <a:t> in user home to local Unix file system:</a:t>
            </a:r>
          </a:p>
          <a:p>
            <a:pPr marL="0" indent="0" algn="ctr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mr-IN" sz="2800" dirty="0">
                <a:latin typeface="Courier New" pitchFamily="49" charset="0"/>
              </a:rPr>
              <a:t>–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get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bar.txt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6999035F-B2CB-E348-A75B-49081B698F41}"/>
              </a:ext>
            </a:extLst>
          </p:cNvPr>
          <p:cNvSpPr/>
          <p:nvPr/>
        </p:nvSpPr>
        <p:spPr>
          <a:xfrm>
            <a:off x="4091894" y="3333962"/>
            <a:ext cx="1814946" cy="623455"/>
          </a:xfrm>
          <a:prstGeom prst="wedgeRoundRectCallout">
            <a:avLst>
              <a:gd name="adj1" fmla="val 32601"/>
              <a:gd name="adj2" fmla="val -107023"/>
              <a:gd name="adj3" fmla="val 16667"/>
            </a:avLst>
          </a:prstGeom>
          <a:solidFill>
            <a:srgbClr val="FFFF00"/>
          </a:solidFill>
          <a:effectLst>
            <a:outerShdw blurRad="215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in HDFS user’s home.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77CE276-1246-B84E-8942-68FE793186B8}"/>
              </a:ext>
            </a:extLst>
          </p:cNvPr>
          <p:cNvSpPr/>
          <p:nvPr/>
        </p:nvSpPr>
        <p:spPr>
          <a:xfrm>
            <a:off x="6114657" y="3333962"/>
            <a:ext cx="2890797" cy="623455"/>
          </a:xfrm>
          <a:prstGeom prst="wedgeRoundRectCallout">
            <a:avLst>
              <a:gd name="adj1" fmla="val -14321"/>
              <a:gd name="adj2" fmla="val -113690"/>
              <a:gd name="adj3" fmla="val 16667"/>
            </a:avLst>
          </a:prstGeom>
          <a:solidFill>
            <a:srgbClr val="FFFF00"/>
          </a:solidFill>
          <a:effectLst>
            <a:outerShdw blurRad="215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No path specified. Will be stored in current Unix folder.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B2F01A50-6D7D-A740-A518-6FBAC88DCF2D}"/>
              </a:ext>
            </a:extLst>
          </p:cNvPr>
          <p:cNvSpPr/>
          <p:nvPr/>
        </p:nvSpPr>
        <p:spPr>
          <a:xfrm>
            <a:off x="3228109" y="5767382"/>
            <a:ext cx="2230582" cy="623455"/>
          </a:xfrm>
          <a:prstGeom prst="wedgeRoundRectCallout">
            <a:avLst>
              <a:gd name="adj1" fmla="val -22057"/>
              <a:gd name="adj2" fmla="val -115912"/>
              <a:gd name="adj3" fmla="val 16667"/>
            </a:avLst>
          </a:prstGeom>
          <a:solidFill>
            <a:srgbClr val="FFFF00"/>
          </a:solidFill>
          <a:effectLst>
            <a:outerShdw blurRad="215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Absolute path in HDFS.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66520CC5-C392-984B-AD0C-55A10DF02A5C}"/>
              </a:ext>
            </a:extLst>
          </p:cNvPr>
          <p:cNvSpPr/>
          <p:nvPr/>
        </p:nvSpPr>
        <p:spPr>
          <a:xfrm>
            <a:off x="6068290" y="5767382"/>
            <a:ext cx="3075710" cy="623455"/>
          </a:xfrm>
          <a:prstGeom prst="wedgeRoundRectCallout">
            <a:avLst>
              <a:gd name="adj1" fmla="val -24156"/>
              <a:gd name="adj2" fmla="val -111467"/>
              <a:gd name="adj3" fmla="val 16667"/>
            </a:avLst>
          </a:prstGeom>
          <a:solidFill>
            <a:srgbClr val="FFFF00"/>
          </a:solidFill>
          <a:effectLst>
            <a:outerShdw blurRad="215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Absolute path and different file name in Unix.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70832BA-23B2-204E-A3DD-3FBFCA04DC29}"/>
              </a:ext>
            </a:extLst>
          </p:cNvPr>
          <p:cNvSpPr txBox="1">
            <a:spLocks/>
          </p:cNvSpPr>
          <p:nvPr/>
        </p:nvSpPr>
        <p:spPr>
          <a:xfrm>
            <a:off x="457200" y="3994760"/>
            <a:ext cx="8229600" cy="14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copy HDFS file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/home/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bar.txt</a:t>
            </a:r>
            <a:r>
              <a:rPr lang="en-US" sz="2800" dirty="0"/>
              <a:t> to local Unix file system as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baz.txt</a:t>
            </a:r>
            <a:r>
              <a:rPr lang="en-US" sz="2800" dirty="0"/>
              <a:t>:</a:t>
            </a:r>
          </a:p>
          <a:p>
            <a:pPr lvl="1" algn="ctr">
              <a:buFont typeface="Arial" pitchFamily="34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fs </a:t>
            </a:r>
            <a:r>
              <a:rPr lang="mr-IN" dirty="0">
                <a:latin typeface="Courier New" pitchFamily="49" charset="0"/>
              </a:rPr>
              <a:t>–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get /user/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bar.txt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baz.txt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421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  <p:bldP spid="9" grpId="0" animBg="1"/>
      <p:bldP spid="10" grpId="0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HDFS: Copying Within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Copy 1 HDFS file to another HDFS file/location:</a:t>
            </a:r>
          </a:p>
          <a:p>
            <a:pPr lvl="1" algn="ctr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mr-IN" sz="2400" dirty="0">
                <a:latin typeface="Courier New" pitchFamily="49" charset="0"/>
              </a:rPr>
              <a:t>–</a:t>
            </a:r>
            <a:r>
              <a:rPr lang="en-GB" sz="2400" dirty="0">
                <a:latin typeface="Courier New" pitchFamily="49" charset="0"/>
              </a:rPr>
              <a:t>cp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</a:t>
            </a:r>
          </a:p>
          <a:p>
            <a:pPr lvl="1"/>
            <a:endParaRPr lang="en-US" sz="2400" dirty="0"/>
          </a:p>
          <a:p>
            <a:r>
              <a:rPr lang="en-US" sz="2800" dirty="0"/>
              <a:t>Examples:</a:t>
            </a:r>
          </a:p>
          <a:p>
            <a:pPr lvl="1"/>
            <a:r>
              <a:rPr lang="en-US" sz="2400" dirty="0"/>
              <a:t>Copy HDFS file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bar.txt</a:t>
            </a:r>
            <a:r>
              <a:rPr lang="en-US" sz="2400" dirty="0"/>
              <a:t> in user home to HDFS folder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2400" dirty="0"/>
              <a:t>:</a:t>
            </a:r>
          </a:p>
          <a:p>
            <a:pPr lvl="1" algn="ctr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mr-IN" sz="2400" dirty="0">
                <a:latin typeface="Courier New" pitchFamily="49" charset="0"/>
              </a:rPr>
              <a:t>–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cp bar.txt data/bar.txt</a:t>
            </a:r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7A88D847-3E50-1342-874F-24C55D8116FF}"/>
              </a:ext>
            </a:extLst>
          </p:cNvPr>
          <p:cNvSpPr/>
          <p:nvPr/>
        </p:nvSpPr>
        <p:spPr>
          <a:xfrm>
            <a:off x="3870222" y="5107343"/>
            <a:ext cx="1643887" cy="623455"/>
          </a:xfrm>
          <a:prstGeom prst="wedgeRoundRectCallout">
            <a:avLst>
              <a:gd name="adj1" fmla="val -14321"/>
              <a:gd name="adj2" fmla="val -113690"/>
              <a:gd name="adj3" fmla="val 16667"/>
            </a:avLst>
          </a:prstGeom>
          <a:solidFill>
            <a:srgbClr val="FFFF00"/>
          </a:solidFill>
          <a:effectLst>
            <a:outerShdw blurRad="241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From HDFS user’s home.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C172281E-59B5-B747-B66B-FF079925848C}"/>
              </a:ext>
            </a:extLst>
          </p:cNvPr>
          <p:cNvSpPr/>
          <p:nvPr/>
        </p:nvSpPr>
        <p:spPr>
          <a:xfrm>
            <a:off x="5980639" y="5107343"/>
            <a:ext cx="2526052" cy="988657"/>
          </a:xfrm>
          <a:prstGeom prst="wedgeRoundRectCallout">
            <a:avLst>
              <a:gd name="adj1" fmla="val -42841"/>
              <a:gd name="adj2" fmla="val -95472"/>
              <a:gd name="adj3" fmla="val 16667"/>
            </a:avLst>
          </a:prstGeom>
          <a:solidFill>
            <a:srgbClr val="FFFF00"/>
          </a:solidFill>
          <a:effectLst>
            <a:outerShdw blurRad="241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Relative path from HDFS user’s home, and a different file name.</a:t>
            </a:r>
          </a:p>
        </p:txBody>
      </p:sp>
    </p:spTree>
    <p:extLst>
      <p:ext uri="{BB962C8B-B14F-4D97-AF65-F5344CB8AC3E}">
        <p14:creationId xmlns:p14="http://schemas.microsoft.com/office/powerpoint/2010/main" val="192184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HDFS: Viewing HDFS File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800"/>
          </a:xfrm>
        </p:spPr>
        <p:txBody>
          <a:bodyPr>
            <a:normAutofit/>
          </a:bodyPr>
          <a:lstStyle/>
          <a:p>
            <a:r>
              <a:rPr lang="en-US" sz="4000" dirty="0"/>
              <a:t>display file content of HDFS file:</a:t>
            </a:r>
          </a:p>
          <a:p>
            <a:endParaRPr lang="en-US" sz="4000" dirty="0"/>
          </a:p>
          <a:p>
            <a:pPr lvl="1" algn="ctr">
              <a:buNone/>
            </a:pP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 fs </a:t>
            </a:r>
            <a:r>
              <a:rPr lang="mr-IN" sz="3600" dirty="0">
                <a:latin typeface="Courier New" pitchFamily="49" charset="0"/>
              </a:rPr>
              <a:t>–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cat </a:t>
            </a:r>
            <a:r>
              <a:rPr lang="en-US" sz="3600" b="1" i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hdfsFile</a:t>
            </a:r>
            <a:endParaRPr lang="en-US" sz="3600" b="1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endParaRPr lang="en-US" sz="3600" dirty="0"/>
          </a:p>
          <a:p>
            <a:pPr lvl="1"/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3C46299D-A947-FF4C-9F30-444893E9622B}"/>
              </a:ext>
            </a:extLst>
          </p:cNvPr>
          <p:cNvSpPr/>
          <p:nvPr/>
        </p:nvSpPr>
        <p:spPr>
          <a:xfrm>
            <a:off x="5546622" y="4054397"/>
            <a:ext cx="1643887" cy="623455"/>
          </a:xfrm>
          <a:prstGeom prst="wedgeRoundRectCallout">
            <a:avLst>
              <a:gd name="adj1" fmla="val -14321"/>
              <a:gd name="adj2" fmla="val -113690"/>
              <a:gd name="adj3" fmla="val 16667"/>
            </a:avLst>
          </a:prstGeom>
          <a:solidFill>
            <a:srgbClr val="FFFF00"/>
          </a:solidFill>
          <a:effectLst>
            <a:outerShdw blurRad="317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HDFS file.</a:t>
            </a:r>
          </a:p>
        </p:txBody>
      </p:sp>
    </p:spTree>
    <p:extLst>
      <p:ext uri="{BB962C8B-B14F-4D97-AF65-F5344CB8AC3E}">
        <p14:creationId xmlns:p14="http://schemas.microsoft.com/office/powerpoint/2010/main" val="316985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fs -cat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67691"/>
          </a:xfrm>
        </p:spPr>
        <p:txBody>
          <a:bodyPr/>
          <a:lstStyle/>
          <a:p>
            <a:r>
              <a:rPr lang="en-US" dirty="0"/>
              <a:t>display file content of HDFS file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bar.txt</a:t>
            </a:r>
            <a:r>
              <a:rPr lang="en-US" dirty="0"/>
              <a:t> in user’s home directory:</a:t>
            </a:r>
          </a:p>
          <a:p>
            <a:pPr lvl="1" algn="ctr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fs </a:t>
            </a:r>
            <a:r>
              <a:rPr lang="mr-IN" dirty="0">
                <a:latin typeface="Courier New" pitchFamily="49" charset="0"/>
              </a:rPr>
              <a:t>–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cat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bar.txt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CC5C13E-B330-704E-833D-4105F11E24BA}"/>
              </a:ext>
            </a:extLst>
          </p:cNvPr>
          <p:cNvSpPr/>
          <p:nvPr/>
        </p:nvSpPr>
        <p:spPr>
          <a:xfrm>
            <a:off x="5306291" y="2867891"/>
            <a:ext cx="2602253" cy="479925"/>
          </a:xfrm>
          <a:prstGeom prst="wedgeRoundRectCallout">
            <a:avLst>
              <a:gd name="adj1" fmla="val -28164"/>
              <a:gd name="adj2" fmla="val -81935"/>
              <a:gd name="adj3" fmla="val 16667"/>
            </a:avLst>
          </a:prstGeom>
          <a:solidFill>
            <a:srgbClr val="FFFF00"/>
          </a:solidFill>
          <a:effectLst>
            <a:outerShdw blurRad="266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 HDFS user’s home.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E4CA007-8AE9-3F4F-99E5-F120272D4C9C}"/>
              </a:ext>
            </a:extLst>
          </p:cNvPr>
          <p:cNvSpPr/>
          <p:nvPr/>
        </p:nvSpPr>
        <p:spPr>
          <a:xfrm>
            <a:off x="6220691" y="4375544"/>
            <a:ext cx="2602253" cy="479925"/>
          </a:xfrm>
          <a:prstGeom prst="wedgeRoundRectCallout">
            <a:avLst>
              <a:gd name="adj1" fmla="val -25502"/>
              <a:gd name="adj2" fmla="val -61727"/>
              <a:gd name="adj3" fmla="val 16667"/>
            </a:avLst>
          </a:prstGeom>
          <a:solidFill>
            <a:srgbClr val="FFFF00"/>
          </a:solidFill>
          <a:effectLst>
            <a:outerShdw blurRad="203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Absolute path in HDFS.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997A1107-06FD-1F42-85F4-EB65CDC77D12}"/>
              </a:ext>
            </a:extLst>
          </p:cNvPr>
          <p:cNvSpPr/>
          <p:nvPr/>
        </p:nvSpPr>
        <p:spPr>
          <a:xfrm>
            <a:off x="5022273" y="6108613"/>
            <a:ext cx="2886271" cy="479925"/>
          </a:xfrm>
          <a:prstGeom prst="wedgeRoundRectCallout">
            <a:avLst>
              <a:gd name="adj1" fmla="val -35364"/>
              <a:gd name="adj2" fmla="val -81935"/>
              <a:gd name="adj3" fmla="val 16667"/>
            </a:avLst>
          </a:prstGeom>
          <a:solidFill>
            <a:srgbClr val="FFFF00"/>
          </a:solidFill>
          <a:effectLst>
            <a:outerShdw blurRad="241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Absolute path, with wild-card.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1156AD-3488-6F4A-9909-7E71E07308E1}"/>
              </a:ext>
            </a:extLst>
          </p:cNvPr>
          <p:cNvSpPr txBox="1">
            <a:spLocks/>
          </p:cNvSpPr>
          <p:nvPr/>
        </p:nvSpPr>
        <p:spPr>
          <a:xfrm>
            <a:off x="457200" y="2777144"/>
            <a:ext cx="8229600" cy="1781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display file content of HDFS file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project/data/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bar.txt</a:t>
            </a:r>
            <a:r>
              <a:rPr lang="en-US" dirty="0"/>
              <a:t> under user’s home directory:</a:t>
            </a:r>
          </a:p>
          <a:p>
            <a:pPr lvl="1" algn="ctr">
              <a:buFont typeface="Arial" pitchFamily="34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fs </a:t>
            </a:r>
            <a:r>
              <a:rPr lang="mr-IN" dirty="0">
                <a:latin typeface="Courier New" pitchFamily="49" charset="0"/>
              </a:rPr>
              <a:t>–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cat project/data/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bar.txt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62625F6-FBEA-3648-B97F-FA7CE20AD7B0}"/>
              </a:ext>
            </a:extLst>
          </p:cNvPr>
          <p:cNvSpPr txBox="1">
            <a:spLocks/>
          </p:cNvSpPr>
          <p:nvPr/>
        </p:nvSpPr>
        <p:spPr>
          <a:xfrm>
            <a:off x="457200" y="4737926"/>
            <a:ext cx="8229600" cy="1576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display all files’ content in HDFS file directory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/training/data</a:t>
            </a:r>
            <a:r>
              <a:rPr lang="en-US" dirty="0"/>
              <a:t> with filename “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part…</a:t>
            </a:r>
            <a:r>
              <a:rPr lang="en-US" dirty="0"/>
              <a:t>”:</a:t>
            </a:r>
          </a:p>
          <a:p>
            <a:pPr lvl="1" algn="ctr">
              <a:buFont typeface="Arial" pitchFamily="34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fs </a:t>
            </a:r>
            <a:r>
              <a:rPr lang="mr-IN" dirty="0">
                <a:latin typeface="Courier New" pitchFamily="49" charset="0"/>
              </a:rPr>
              <a:t>–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cat /training/data/part*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2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  <p:bldP spid="9" grpId="0" build="p" bldLvl="2"/>
      <p:bldP spid="10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8598-00EB-6E42-BEA7-BAE6FF4B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AD284-DFE8-6F41-B588-D3CB7703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Atomicity:</a:t>
            </a:r>
          </a:p>
          <a:p>
            <a:pPr lvl="1"/>
            <a:r>
              <a:rPr lang="en-US" sz="2400" dirty="0"/>
              <a:t>a transaction is considered an indivisible unit</a:t>
            </a:r>
          </a:p>
          <a:p>
            <a:pPr lvl="1"/>
            <a:r>
              <a:rPr lang="en-US" sz="2400" dirty="0"/>
              <a:t>either all statements in the transaction are applied or none</a:t>
            </a:r>
          </a:p>
          <a:p>
            <a:pPr lvl="2"/>
            <a:r>
              <a:rPr lang="en-US" sz="2000" dirty="0"/>
              <a:t>e.g. consider a bank transfer transaction that involves withdrawing money from 1 account followed by depositing into another account</a:t>
            </a:r>
          </a:p>
          <a:p>
            <a:r>
              <a:rPr lang="en-US" sz="2800" dirty="0"/>
              <a:t>Consistency:</a:t>
            </a:r>
          </a:p>
          <a:p>
            <a:pPr lvl="1"/>
            <a:r>
              <a:rPr lang="en-US" sz="2400" dirty="0"/>
              <a:t>DB remains in a consistent state before and after transaction</a:t>
            </a:r>
          </a:p>
          <a:p>
            <a:pPr lvl="1"/>
            <a:r>
              <a:rPr lang="en-US" sz="2400" dirty="0"/>
              <a:t>from 1 consistent state into another</a:t>
            </a:r>
          </a:p>
          <a:p>
            <a:pPr lvl="2"/>
            <a:r>
              <a:rPr lang="en-US" sz="2000" dirty="0"/>
              <a:t>i.e. valid according to all defined rules, constraints, etc.</a:t>
            </a:r>
          </a:p>
          <a:p>
            <a:pPr lvl="2"/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69156-7A3A-414B-88B1-65FE7D7A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49964-7F31-5C47-B015-44E8556C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5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HDFS: Deleting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remove file in HDFS:</a:t>
            </a:r>
          </a:p>
          <a:p>
            <a:endParaRPr lang="en-US" sz="3600" dirty="0"/>
          </a:p>
          <a:p>
            <a:pPr lvl="1" algn="ctr">
              <a:buNone/>
            </a:pP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mr-IN" sz="3200" dirty="0">
                <a:latin typeface="Courier New" pitchFamily="49" charset="0"/>
              </a:rPr>
              <a:t>–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hdfsFile</a:t>
            </a:r>
            <a:endParaRPr lang="en-US" sz="3200" b="1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B26C29F4-DD84-5344-A77E-94A072CF519D}"/>
              </a:ext>
            </a:extLst>
          </p:cNvPr>
          <p:cNvSpPr/>
          <p:nvPr/>
        </p:nvSpPr>
        <p:spPr>
          <a:xfrm>
            <a:off x="5657458" y="3957418"/>
            <a:ext cx="1643887" cy="623455"/>
          </a:xfrm>
          <a:prstGeom prst="wedgeRoundRectCallout">
            <a:avLst>
              <a:gd name="adj1" fmla="val -14321"/>
              <a:gd name="adj2" fmla="val -113690"/>
              <a:gd name="adj3" fmla="val 16667"/>
            </a:avLst>
          </a:prstGeom>
          <a:solidFill>
            <a:srgbClr val="FFFF00"/>
          </a:solidFill>
          <a:effectLst>
            <a:outerShdw blurRad="215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HDFS file.</a:t>
            </a:r>
          </a:p>
        </p:txBody>
      </p:sp>
    </p:spTree>
    <p:extLst>
      <p:ext uri="{BB962C8B-B14F-4D97-AF65-F5344CB8AC3E}">
        <p14:creationId xmlns:p14="http://schemas.microsoft.com/office/powerpoint/2010/main" val="7620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fs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70527"/>
          </a:xfrm>
        </p:spPr>
        <p:txBody>
          <a:bodyPr>
            <a:normAutofit/>
          </a:bodyPr>
          <a:lstStyle/>
          <a:p>
            <a:r>
              <a:rPr lang="en-US" sz="2800" dirty="0"/>
              <a:t>remove file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project/part001</a:t>
            </a:r>
            <a:r>
              <a:rPr lang="en-US" sz="2800" dirty="0"/>
              <a:t> in HDFS under user’s home directory:</a:t>
            </a:r>
          </a:p>
          <a:p>
            <a:pPr lvl="1" algn="ctr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fs </a:t>
            </a:r>
            <a:r>
              <a:rPr lang="mr-IN" sz="2400" dirty="0">
                <a:latin typeface="Courier New" pitchFamily="49" charset="0"/>
              </a:rPr>
              <a:t>–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project/part001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274CF1A4-16E6-864B-A343-97E22B3C63DD}"/>
              </a:ext>
            </a:extLst>
          </p:cNvPr>
          <p:cNvSpPr/>
          <p:nvPr/>
        </p:nvSpPr>
        <p:spPr>
          <a:xfrm>
            <a:off x="4858420" y="3070727"/>
            <a:ext cx="2766106" cy="448327"/>
          </a:xfrm>
          <a:prstGeom prst="wedgeRoundRectCallout">
            <a:avLst>
              <a:gd name="adj1" fmla="val -26120"/>
              <a:gd name="adj2" fmla="val -75912"/>
              <a:gd name="adj3" fmla="val 16667"/>
            </a:avLst>
          </a:prstGeom>
          <a:solidFill>
            <a:srgbClr val="FFFF00"/>
          </a:solidFill>
          <a:effectLst>
            <a:outerShdw blurRad="241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Relative path in HDFS.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C3FFCE42-FE4D-A146-A2C2-46869DE65DC4}"/>
              </a:ext>
            </a:extLst>
          </p:cNvPr>
          <p:cNvSpPr/>
          <p:nvPr/>
        </p:nvSpPr>
        <p:spPr>
          <a:xfrm>
            <a:off x="4761438" y="5042344"/>
            <a:ext cx="2766106" cy="721147"/>
          </a:xfrm>
          <a:prstGeom prst="wedgeRoundRectCallout">
            <a:avLst>
              <a:gd name="adj1" fmla="val -26120"/>
              <a:gd name="adj2" fmla="val -75912"/>
              <a:gd name="adj3" fmla="val 16667"/>
            </a:avLst>
          </a:prstGeom>
          <a:solidFill>
            <a:srgbClr val="FFFF00"/>
          </a:solidFill>
          <a:effectLst>
            <a:outerShdw blurRad="241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Relative path in HDFS, with wild-card.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D557BB1-23E4-E246-9DB5-06C43EDF8738}"/>
              </a:ext>
            </a:extLst>
          </p:cNvPr>
          <p:cNvSpPr txBox="1">
            <a:spLocks/>
          </p:cNvSpPr>
          <p:nvPr/>
        </p:nvSpPr>
        <p:spPr>
          <a:xfrm>
            <a:off x="457200" y="3519053"/>
            <a:ext cx="8229600" cy="1523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remove all file in directory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project/output</a:t>
            </a:r>
            <a:r>
              <a:rPr lang="en-US" sz="2800" dirty="0"/>
              <a:t> in HDFS under user’s home directory:</a:t>
            </a:r>
          </a:p>
          <a:p>
            <a:pPr lvl="1" algn="ctr">
              <a:buFont typeface="Arial" pitchFamily="34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fs </a:t>
            </a:r>
            <a:r>
              <a:rPr lang="mr-IN" sz="2400" dirty="0">
                <a:latin typeface="Courier New" pitchFamily="49" charset="0"/>
              </a:rPr>
              <a:t>–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project/output/*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176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HDFS: Creating HDFS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directory in HDFS:</a:t>
            </a:r>
          </a:p>
          <a:p>
            <a:pPr lvl="1" algn="ctr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directoryName</a:t>
            </a:r>
            <a:endParaRPr lang="en-US" sz="2800" b="1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3200" dirty="0"/>
          </a:p>
          <a:p>
            <a:r>
              <a:rPr lang="en-US" sz="3200" dirty="0"/>
              <a:t>example:</a:t>
            </a:r>
          </a:p>
          <a:p>
            <a:pPr lvl="1"/>
            <a:r>
              <a:rPr lang="en-US" sz="2800" dirty="0"/>
              <a:t>create directory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project/output</a:t>
            </a:r>
            <a:r>
              <a:rPr lang="en-US" sz="2800" dirty="0"/>
              <a:t> in user’s home directory:</a:t>
            </a:r>
          </a:p>
          <a:p>
            <a:pPr lvl="1" algn="ctr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project/output</a:t>
            </a:r>
          </a:p>
          <a:p>
            <a:pPr lvl="1"/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65AABD9-F993-8149-BB98-88F99DE5F8BD}"/>
              </a:ext>
            </a:extLst>
          </p:cNvPr>
          <p:cNvSpPr/>
          <p:nvPr/>
        </p:nvSpPr>
        <p:spPr>
          <a:xfrm>
            <a:off x="4858420" y="5504954"/>
            <a:ext cx="2766106" cy="448327"/>
          </a:xfrm>
          <a:prstGeom prst="wedgeRoundRectCallout">
            <a:avLst>
              <a:gd name="adj1" fmla="val -25619"/>
              <a:gd name="adj2" fmla="val -109905"/>
              <a:gd name="adj3" fmla="val 16667"/>
            </a:avLst>
          </a:prstGeom>
          <a:solidFill>
            <a:srgbClr val="FFFF00"/>
          </a:solidFill>
          <a:effectLst>
            <a:outerShdw blurRad="215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Relative path in HDFS.</a:t>
            </a:r>
          </a:p>
        </p:txBody>
      </p:sp>
    </p:spTree>
    <p:extLst>
      <p:ext uri="{BB962C8B-B14F-4D97-AF65-F5344CB8AC3E}">
        <p14:creationId xmlns:p14="http://schemas.microsoft.com/office/powerpoint/2010/main" val="407610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HDFS: Deleting HDFS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delete directory in HDFS:</a:t>
            </a:r>
          </a:p>
          <a:p>
            <a:pPr lvl="1" algn="ctr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mr-IN" sz="2800" dirty="0">
                <a:latin typeface="Courier New" pitchFamily="49" charset="0"/>
              </a:rPr>
              <a:t>–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rmdir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directoryName</a:t>
            </a:r>
            <a:endParaRPr lang="en-US" sz="2800" b="1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3200" dirty="0"/>
          </a:p>
          <a:p>
            <a:r>
              <a:rPr lang="en-US" sz="3200" dirty="0"/>
              <a:t>example:</a:t>
            </a:r>
          </a:p>
          <a:p>
            <a:pPr lvl="1"/>
            <a:r>
              <a:rPr lang="en-US" sz="2800" dirty="0"/>
              <a:t>delete directory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/temp</a:t>
            </a:r>
            <a:r>
              <a:rPr lang="en-US" sz="2800" dirty="0"/>
              <a:t> in HDFS</a:t>
            </a:r>
          </a:p>
          <a:p>
            <a:pPr lvl="1" algn="ctr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fs </a:t>
            </a:r>
            <a:r>
              <a:rPr lang="mr-IN" sz="2800" dirty="0">
                <a:latin typeface="Courier New" pitchFamily="49" charset="0"/>
              </a:rPr>
              <a:t>–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rmdir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/temp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3302484A-788E-5144-89C7-E15BBC8676C4}"/>
              </a:ext>
            </a:extLst>
          </p:cNvPr>
          <p:cNvSpPr/>
          <p:nvPr/>
        </p:nvSpPr>
        <p:spPr>
          <a:xfrm>
            <a:off x="5391820" y="5186299"/>
            <a:ext cx="2766106" cy="448327"/>
          </a:xfrm>
          <a:prstGeom prst="wedgeRoundRectCallout">
            <a:avLst>
              <a:gd name="adj1" fmla="val -17104"/>
              <a:gd name="adj2" fmla="val -128447"/>
              <a:gd name="adj3" fmla="val 16667"/>
            </a:avLst>
          </a:prstGeom>
          <a:solidFill>
            <a:srgbClr val="FFFF00"/>
          </a:solidFill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Absolute path in HDFS.</a:t>
            </a:r>
          </a:p>
        </p:txBody>
      </p:sp>
    </p:spTree>
    <p:extLst>
      <p:ext uri="{BB962C8B-B14F-4D97-AF65-F5344CB8AC3E}">
        <p14:creationId xmlns:p14="http://schemas.microsoft.com/office/powerpoint/2010/main" val="395827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Common Unix Commands </a:t>
            </a:r>
            <a:r>
              <a:rPr lang="en-GB" dirty="0" err="1"/>
              <a:t>vs</a:t>
            </a:r>
            <a:r>
              <a:rPr lang="en-GB" dirty="0"/>
              <a:t> HDFS Commands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51190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Unix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HDFS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Show directory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ourier New" pitchFamily="49" charset="0"/>
                          <a:cs typeface="Courier New" pitchFamily="49" charset="0"/>
                        </a:rPr>
                        <a:t>ls</a:t>
                      </a:r>
                      <a:endParaRPr lang="en-GB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ourier New" pitchFamily="49" charset="0"/>
                          <a:cs typeface="Courier New" pitchFamily="49" charset="0"/>
                        </a:rPr>
                        <a:t>hadoop</a:t>
                      </a:r>
                      <a:r>
                        <a:rPr lang="en-GB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GB" dirty="0" err="1">
                          <a:latin typeface="Courier New" pitchFamily="49" charset="0"/>
                          <a:cs typeface="Courier New" pitchFamily="49" charset="0"/>
                        </a:rPr>
                        <a:t>fs</a:t>
                      </a:r>
                      <a:r>
                        <a:rPr lang="en-GB" dirty="0">
                          <a:latin typeface="Courier New" pitchFamily="49" charset="0"/>
                          <a:cs typeface="Courier New" pitchFamily="49" charset="0"/>
                        </a:rPr>
                        <a:t> -</a:t>
                      </a:r>
                      <a:r>
                        <a:rPr lang="en-GB" dirty="0" err="1">
                          <a:latin typeface="Courier New" pitchFamily="49" charset="0"/>
                          <a:cs typeface="Courier New" pitchFamily="49" charset="0"/>
                        </a:rPr>
                        <a:t>ls</a:t>
                      </a:r>
                      <a:endParaRPr lang="en-GB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Copy within file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urier New" pitchFamily="49" charset="0"/>
                          <a:cs typeface="Courier New" pitchFamily="49" charset="0"/>
                        </a:rPr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Courier New" pitchFamily="49" charset="0"/>
                          <a:cs typeface="Courier New" pitchFamily="49" charset="0"/>
                        </a:rPr>
                        <a:t>hadoop</a:t>
                      </a:r>
                      <a:r>
                        <a:rPr lang="en-GB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GB" dirty="0" err="1">
                          <a:latin typeface="Courier New" pitchFamily="49" charset="0"/>
                          <a:cs typeface="Courier New" pitchFamily="49" charset="0"/>
                        </a:rPr>
                        <a:t>fs</a:t>
                      </a:r>
                      <a:r>
                        <a:rPr lang="en-GB" dirty="0">
                          <a:latin typeface="Courier New" pitchFamily="49" charset="0"/>
                          <a:cs typeface="Courier New" pitchFamily="49" charset="0"/>
                        </a:rPr>
                        <a:t> –cp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Copy recursively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urier New" pitchFamily="49" charset="0"/>
                          <a:cs typeface="Courier New" pitchFamily="49" charset="0"/>
                        </a:rPr>
                        <a:t>cp –R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Courier New" pitchFamily="49" charset="0"/>
                          <a:cs typeface="Courier New" pitchFamily="49" charset="0"/>
                        </a:rPr>
                        <a:t>hadoop</a:t>
                      </a:r>
                      <a:r>
                        <a:rPr lang="en-GB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GB" dirty="0" err="1">
                          <a:latin typeface="Courier New" pitchFamily="49" charset="0"/>
                          <a:cs typeface="Courier New" pitchFamily="49" charset="0"/>
                        </a:rPr>
                        <a:t>fs</a:t>
                      </a:r>
                      <a:r>
                        <a:rPr lang="en-GB" dirty="0">
                          <a:latin typeface="Courier New" pitchFamily="49" charset="0"/>
                          <a:cs typeface="Courier New" pitchFamily="49" charset="0"/>
                        </a:rPr>
                        <a:t> –cp –r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Remove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ourier New" pitchFamily="49" charset="0"/>
                          <a:cs typeface="Courier New" pitchFamily="49" charset="0"/>
                        </a:rPr>
                        <a:t>rm</a:t>
                      </a:r>
                      <a:endParaRPr lang="en-GB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Courier New" pitchFamily="49" charset="0"/>
                          <a:cs typeface="Courier New" pitchFamily="49" charset="0"/>
                        </a:rPr>
                        <a:t>hadoop</a:t>
                      </a:r>
                      <a:r>
                        <a:rPr lang="en-GB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GB" dirty="0" err="1">
                          <a:latin typeface="Courier New" pitchFamily="49" charset="0"/>
                          <a:cs typeface="Courier New" pitchFamily="49" charset="0"/>
                        </a:rPr>
                        <a:t>fs</a:t>
                      </a:r>
                      <a:r>
                        <a:rPr lang="en-GB" dirty="0">
                          <a:latin typeface="Courier New" pitchFamily="49" charset="0"/>
                          <a:cs typeface="Courier New" pitchFamily="49" charset="0"/>
                        </a:rPr>
                        <a:t> –</a:t>
                      </a:r>
                      <a:r>
                        <a:rPr lang="en-GB" dirty="0" err="1">
                          <a:latin typeface="Courier New" pitchFamily="49" charset="0"/>
                          <a:cs typeface="Courier New" pitchFamily="49" charset="0"/>
                        </a:rPr>
                        <a:t>rm</a:t>
                      </a:r>
                      <a:endParaRPr lang="en-GB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Remove recursively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ourier New" pitchFamily="49" charset="0"/>
                          <a:cs typeface="Courier New" pitchFamily="49" charset="0"/>
                        </a:rPr>
                        <a:t>rm</a:t>
                      </a:r>
                      <a:r>
                        <a:rPr lang="en-GB" dirty="0">
                          <a:latin typeface="Courier New" pitchFamily="49" charset="0"/>
                          <a:cs typeface="Courier New" pitchFamily="49" charset="0"/>
                        </a:rPr>
                        <a:t> –R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Courier New" pitchFamily="49" charset="0"/>
                          <a:cs typeface="Courier New" pitchFamily="49" charset="0"/>
                        </a:rPr>
                        <a:t>hadoop</a:t>
                      </a:r>
                      <a:r>
                        <a:rPr lang="en-GB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GB" dirty="0" err="1">
                          <a:latin typeface="Courier New" pitchFamily="49" charset="0"/>
                          <a:cs typeface="Courier New" pitchFamily="49" charset="0"/>
                        </a:rPr>
                        <a:t>fs</a:t>
                      </a:r>
                      <a:r>
                        <a:rPr lang="en-GB" dirty="0">
                          <a:latin typeface="Courier New" pitchFamily="49" charset="0"/>
                          <a:cs typeface="Courier New" pitchFamily="49" charset="0"/>
                        </a:rPr>
                        <a:t> –</a:t>
                      </a:r>
                      <a:r>
                        <a:rPr lang="en-GB" dirty="0" err="1">
                          <a:latin typeface="Courier New" pitchFamily="49" charset="0"/>
                          <a:cs typeface="Courier New" pitchFamily="49" charset="0"/>
                        </a:rPr>
                        <a:t>rm</a:t>
                      </a:r>
                      <a:r>
                        <a:rPr lang="en-GB" dirty="0">
                          <a:latin typeface="Courier New" pitchFamily="49" charset="0"/>
                          <a:cs typeface="Courier New" pitchFamily="49" charset="0"/>
                        </a:rPr>
                        <a:t> –r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Make</a:t>
                      </a:r>
                      <a:r>
                        <a:rPr lang="en-GB" baseline="0" dirty="0"/>
                        <a:t> directory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ourier New" pitchFamily="49" charset="0"/>
                          <a:cs typeface="Courier New" pitchFamily="49" charset="0"/>
                        </a:rPr>
                        <a:t>mkdir</a:t>
                      </a:r>
                      <a:endParaRPr lang="en-GB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Courier New" pitchFamily="49" charset="0"/>
                          <a:cs typeface="Courier New" pitchFamily="49" charset="0"/>
                        </a:rPr>
                        <a:t>hadoop</a:t>
                      </a:r>
                      <a:r>
                        <a:rPr lang="en-GB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GB" dirty="0" err="1">
                          <a:latin typeface="Courier New" pitchFamily="49" charset="0"/>
                          <a:cs typeface="Courier New" pitchFamily="49" charset="0"/>
                        </a:rPr>
                        <a:t>fs</a:t>
                      </a:r>
                      <a:r>
                        <a:rPr lang="en-GB" dirty="0">
                          <a:latin typeface="Courier New" pitchFamily="49" charset="0"/>
                          <a:cs typeface="Courier New" pitchFamily="49" charset="0"/>
                        </a:rPr>
                        <a:t> -</a:t>
                      </a:r>
                      <a:r>
                        <a:rPr lang="en-GB" dirty="0" err="1">
                          <a:latin typeface="Courier New" pitchFamily="49" charset="0"/>
                          <a:cs typeface="Courier New" pitchFamily="49" charset="0"/>
                        </a:rPr>
                        <a:t>mkdir</a:t>
                      </a:r>
                      <a:endParaRPr lang="en-GB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Remove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ourier New" pitchFamily="49" charset="0"/>
                          <a:cs typeface="Courier New" pitchFamily="49" charset="0"/>
                        </a:rPr>
                        <a:t>rmdir</a:t>
                      </a:r>
                      <a:endParaRPr lang="en-GB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Courier New" pitchFamily="49" charset="0"/>
                          <a:cs typeface="Courier New" pitchFamily="49" charset="0"/>
                        </a:rPr>
                        <a:t>hadoop</a:t>
                      </a:r>
                      <a:r>
                        <a:rPr lang="en-GB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GB" dirty="0" err="1">
                          <a:latin typeface="Courier New" pitchFamily="49" charset="0"/>
                          <a:cs typeface="Courier New" pitchFamily="49" charset="0"/>
                        </a:rPr>
                        <a:t>fs</a:t>
                      </a:r>
                      <a:r>
                        <a:rPr lang="en-GB" dirty="0">
                          <a:latin typeface="Courier New" pitchFamily="49" charset="0"/>
                          <a:cs typeface="Courier New" pitchFamily="49" charset="0"/>
                        </a:rPr>
                        <a:t> -</a:t>
                      </a:r>
                      <a:r>
                        <a:rPr lang="en-GB" dirty="0" err="1">
                          <a:latin typeface="Courier New" pitchFamily="49" charset="0"/>
                          <a:cs typeface="Courier New" pitchFamily="49" charset="0"/>
                        </a:rPr>
                        <a:t>rmdir</a:t>
                      </a:r>
                      <a:endParaRPr lang="en-GB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Show file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urier New" pitchFamily="49" charset="0"/>
                          <a:cs typeface="Courier New" pitchFamily="49" charset="0"/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Courier New" pitchFamily="49" charset="0"/>
                          <a:cs typeface="Courier New" pitchFamily="49" charset="0"/>
                        </a:rPr>
                        <a:t>hadoop</a:t>
                      </a:r>
                      <a:r>
                        <a:rPr lang="en-GB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GB" dirty="0" err="1">
                          <a:latin typeface="Courier New" pitchFamily="49" charset="0"/>
                          <a:cs typeface="Courier New" pitchFamily="49" charset="0"/>
                        </a:rPr>
                        <a:t>fs</a:t>
                      </a:r>
                      <a:r>
                        <a:rPr lang="en-GB" dirty="0">
                          <a:latin typeface="Courier New" pitchFamily="49" charset="0"/>
                          <a:cs typeface="Courier New" pitchFamily="49" charset="0"/>
                        </a:rPr>
                        <a:t> –cat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Change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ourier New" pitchFamily="49" charset="0"/>
                          <a:cs typeface="Courier New" pitchFamily="49" charset="0"/>
                        </a:rPr>
                        <a:t>cd</a:t>
                      </a:r>
                      <a:endParaRPr lang="en-GB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32A24D75-40C4-7B4A-BFF1-58501A1A3A97}"/>
              </a:ext>
            </a:extLst>
          </p:cNvPr>
          <p:cNvSpPr/>
          <p:nvPr/>
        </p:nvSpPr>
        <p:spPr>
          <a:xfrm>
            <a:off x="785184" y="5597237"/>
            <a:ext cx="7901616" cy="730118"/>
          </a:xfrm>
          <a:prstGeom prst="wedgeRoundRectCallout">
            <a:avLst>
              <a:gd name="adj1" fmla="val 11552"/>
              <a:gd name="adj2" fmla="val -80573"/>
              <a:gd name="adj3" fmla="val 16667"/>
            </a:avLst>
          </a:prstGeom>
          <a:solidFill>
            <a:srgbClr val="FFFF00"/>
          </a:solidFill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fs </a:t>
            </a:r>
            <a:r>
              <a:rPr lang="en-US" dirty="0"/>
              <a:t>commands are inspired by their Unix counterparts.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Hadoop is a framework for storing &amp; processing a huge amount of data</a:t>
            </a:r>
          </a:p>
          <a:p>
            <a:pPr lvl="1"/>
            <a:r>
              <a:rPr lang="en-US" sz="2800" dirty="0"/>
              <a:t>HDFS handles data storage</a:t>
            </a:r>
          </a:p>
          <a:p>
            <a:pPr lvl="1"/>
            <a:r>
              <a:rPr lang="en-US" sz="2800" dirty="0"/>
              <a:t>MapReduce is the model for data processing in Hadoop</a:t>
            </a:r>
          </a:p>
          <a:p>
            <a:r>
              <a:rPr lang="en-US" sz="3200" dirty="0"/>
              <a:t>the </a:t>
            </a:r>
            <a:r>
              <a:rPr lang="en-US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fs </a:t>
            </a:r>
            <a:r>
              <a:rPr lang="en-US" sz="3200" dirty="0"/>
              <a:t>command is used for manipulating HDFS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829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CF57-C706-744B-AB5F-D4EA6E55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E2B4A-B5D1-B749-93B2-1BAA696F4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Unix command cheat sheet:</a:t>
            </a:r>
          </a:p>
          <a:p>
            <a:pPr lvl="1"/>
            <a:r>
              <a:rPr lang="en-US" sz="2800" dirty="0">
                <a:hlinkClick r:id="rId2"/>
              </a:rPr>
              <a:t>https://www.guru99.com/linux-commands-cheat-sheet.html</a:t>
            </a:r>
            <a:endParaRPr lang="en-US" sz="2800" dirty="0"/>
          </a:p>
          <a:p>
            <a:r>
              <a:rPr lang="en-US" sz="3600" dirty="0"/>
              <a:t>Hadoop file system shell command guide:</a:t>
            </a:r>
          </a:p>
          <a:p>
            <a:pPr lvl="1"/>
            <a:r>
              <a:rPr lang="en-US" sz="2800" dirty="0">
                <a:hlinkClick r:id="rId3"/>
              </a:rPr>
              <a:t>https://hadoop.apache.org/docs/current/hadoop-project-dist/hadoop-common/FileSystemShell.html</a:t>
            </a:r>
            <a:endParaRPr lang="en-US" sz="2800" dirty="0"/>
          </a:p>
          <a:p>
            <a:r>
              <a:rPr lang="en-US" sz="3200" dirty="0"/>
              <a:t>Unix Shell Crash Course/Tutorial </a:t>
            </a:r>
            <a:r>
              <a:rPr lang="en-US" sz="3200"/>
              <a:t>for Beginners:</a:t>
            </a:r>
            <a:endParaRPr lang="en-US" sz="3200" dirty="0"/>
          </a:p>
          <a:p>
            <a:pPr lvl="1"/>
            <a:r>
              <a:rPr lang="en-US" sz="2800" dirty="0">
                <a:hlinkClick r:id="rId4"/>
              </a:rPr>
              <a:t>https://www.youtube.com/watch?v=8c1BL5b47kg</a:t>
            </a:r>
            <a:endParaRPr lang="en-US" sz="28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718FE-DE3E-4D41-B372-37F9C0B9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21C86-21E3-8F47-81BE-D1714B05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1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551C-B9D8-564C-9690-009E23D0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075CA-47E8-9143-832A-F13D021B0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Isolation:</a:t>
            </a:r>
          </a:p>
          <a:p>
            <a:pPr lvl="1"/>
            <a:r>
              <a:rPr lang="en-US" sz="2800" dirty="0"/>
              <a:t>multiple transactions can be executed by multiple users simultaneously</a:t>
            </a:r>
          </a:p>
          <a:p>
            <a:pPr lvl="1"/>
            <a:r>
              <a:rPr lang="en-US" sz="2800" dirty="0"/>
              <a:t>one transaction should not see the effects of other in-progress transactions</a:t>
            </a:r>
          </a:p>
          <a:p>
            <a:r>
              <a:rPr lang="en-US" sz="3200" dirty="0"/>
              <a:t>Durability:</a:t>
            </a:r>
          </a:p>
          <a:p>
            <a:pPr lvl="1"/>
            <a:r>
              <a:rPr lang="en-US" sz="2800" dirty="0"/>
              <a:t>once a transaction is committed to a DB, its changes are expected to persist even if there is a failure of OS/hardware</a:t>
            </a:r>
          </a:p>
          <a:p>
            <a:pPr lvl="1"/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0F6E0-4E5E-8F42-B586-BAE4292A0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D6EB6-60F2-DE4B-A426-7177982C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0671-9FB9-2E47-AAD4-FF36FBA5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 is Good!?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22E16-1810-9E4B-9C62-39EAFFC9E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ACID becomes the standard for all serious DBMS implementations</a:t>
            </a:r>
          </a:p>
          <a:p>
            <a:r>
              <a:rPr lang="en-US" sz="3200" dirty="0"/>
              <a:t>BUT it also imposes a restriction on scalability</a:t>
            </a:r>
          </a:p>
          <a:p>
            <a:pPr lvl="1"/>
            <a:r>
              <a:rPr lang="en-US" sz="2800" dirty="0"/>
              <a:t>e.g. maintaining consistency across multiple “shards” of a distributed database is costly</a:t>
            </a:r>
          </a:p>
          <a:p>
            <a:pPr lvl="1"/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C92B4-EF60-4A49-B23B-0F797C71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84EDA-BA83-7F47-9664-FAB8D875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6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0C06-FA58-0B4C-8055-B328FAA1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Away from ACID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3542-4B4F-4E46-B8BF-D44DB7355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In 2000, Eric Brewer’s CAP theorem shows that it is impossible for a distributed data store to simultaneously provide: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Consistency</a:t>
            </a:r>
            <a:r>
              <a:rPr lang="en-US" sz="2200" dirty="0"/>
              <a:t>: every read receives the most recent write/an error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Availability</a:t>
            </a:r>
            <a:r>
              <a:rPr lang="en-US" sz="2200" dirty="0"/>
              <a:t>: every request receives a response that is not an error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Partition tolerance</a:t>
            </a:r>
            <a:r>
              <a:rPr lang="en-US" sz="2200" dirty="0"/>
              <a:t>: the system continues to operate despite an arbitrary number of messages being dropped/delayed by network between nodes</a:t>
            </a:r>
          </a:p>
          <a:p>
            <a:r>
              <a:rPr lang="en-US" sz="2800" dirty="0"/>
              <a:t>A quick conclusion: </a:t>
            </a:r>
            <a:r>
              <a:rPr lang="en-US" sz="2800" b="1" dirty="0">
                <a:solidFill>
                  <a:srgbClr val="FF0000"/>
                </a:solidFill>
              </a:rPr>
              <a:t>RDBMS work well until we need to distribute data across the network</a:t>
            </a:r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EACD4-0845-EC48-834E-5CBCE50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7C164-A466-4145-BBC3-02C2FF98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2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Problems &amp;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traditional problems:</a:t>
            </a:r>
          </a:p>
          <a:p>
            <a:pPr lvl="1"/>
            <a:r>
              <a:rPr lang="en-US" sz="2400" dirty="0"/>
              <a:t>computation is process-bound</a:t>
            </a:r>
          </a:p>
          <a:p>
            <a:pPr lvl="2"/>
            <a:r>
              <a:rPr lang="en-US" sz="2000" dirty="0"/>
              <a:t>relatively small amount of data</a:t>
            </a:r>
          </a:p>
          <a:p>
            <a:pPr lvl="2"/>
            <a:r>
              <a:rPr lang="en-US" sz="2000" dirty="0"/>
              <a:t>lots of complex processing</a:t>
            </a:r>
          </a:p>
          <a:p>
            <a:pPr lvl="1"/>
            <a:r>
              <a:rPr lang="en-US" sz="2400" dirty="0"/>
              <a:t>bigger problems demand bigger computers</a:t>
            </a:r>
          </a:p>
          <a:p>
            <a:pPr lvl="2"/>
            <a:r>
              <a:rPr lang="en-US" sz="2000" dirty="0"/>
              <a:t>faster processors, more memory</a:t>
            </a:r>
          </a:p>
          <a:p>
            <a:r>
              <a:rPr lang="en-US" sz="2800" dirty="0"/>
              <a:t>however, a single machine is still limited in:</a:t>
            </a:r>
          </a:p>
          <a:p>
            <a:pPr lvl="1"/>
            <a:r>
              <a:rPr lang="en-US" sz="2400" dirty="0"/>
              <a:t>processing power</a:t>
            </a:r>
          </a:p>
          <a:p>
            <a:pPr lvl="1"/>
            <a:r>
              <a:rPr lang="en-US" sz="2400" dirty="0"/>
              <a:t>data storage</a:t>
            </a:r>
          </a:p>
          <a:p>
            <a:pPr lvl="1"/>
            <a:r>
              <a:rPr lang="en-US" sz="2400" dirty="0"/>
              <a:t>network bandwidth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Picture 2" descr="Image result for oxen icon">
            <a:extLst>
              <a:ext uri="{FF2B5EF4-FFF2-40B4-BE49-F238E27FC236}">
                <a16:creationId xmlns:a16="http://schemas.microsoft.com/office/drawing/2014/main" id="{1502DA85-9CB9-DC4D-883D-237F92F6F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22" y="4038273"/>
            <a:ext cx="2719091" cy="271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797FF82-C9D6-8E45-8B75-2969B14F326E}"/>
              </a:ext>
            </a:extLst>
          </p:cNvPr>
          <p:cNvGrpSpPr/>
          <p:nvPr/>
        </p:nvGrpSpPr>
        <p:grpSpPr>
          <a:xfrm>
            <a:off x="3361930" y="4946332"/>
            <a:ext cx="2781856" cy="1578516"/>
            <a:chOff x="3361930" y="4946332"/>
            <a:chExt cx="2781856" cy="1578516"/>
          </a:xfrm>
        </p:grpSpPr>
        <p:pic>
          <p:nvPicPr>
            <p:cNvPr id="1026" name="Picture 2" descr="Image result for oxen icon">
              <a:extLst>
                <a:ext uri="{FF2B5EF4-FFF2-40B4-BE49-F238E27FC236}">
                  <a16:creationId xmlns:a16="http://schemas.microsoft.com/office/drawing/2014/main" id="{3E988C4C-ECD6-E049-A430-FEC41B49A2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1930" y="4946332"/>
              <a:ext cx="1578516" cy="1578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plough icon">
              <a:extLst>
                <a:ext uri="{FF2B5EF4-FFF2-40B4-BE49-F238E27FC236}">
                  <a16:creationId xmlns:a16="http://schemas.microsoft.com/office/drawing/2014/main" id="{C9632591-F7A0-3C40-80BA-0CDB6768E2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0446" y="5321508"/>
              <a:ext cx="1203340" cy="1203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2257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5148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use multiple machines rather than 1 single machine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HOWEVER </a:t>
            </a:r>
            <a:r>
              <a:rPr lang="en-US" sz="2800" dirty="0"/>
              <a:t>programming for traditional distributed</a:t>
            </a:r>
            <a:r>
              <a:rPr lang="en-US" sz="2800" baseline="0" dirty="0"/>
              <a:t> systems is complex</a:t>
            </a:r>
          </a:p>
          <a:p>
            <a:pPr lvl="1"/>
            <a:r>
              <a:rPr lang="en-US" sz="2400" dirty="0"/>
              <a:t>data exchange</a:t>
            </a:r>
            <a:r>
              <a:rPr lang="en-US" sz="2400" baseline="0" dirty="0"/>
              <a:t> requires synchronization</a:t>
            </a:r>
          </a:p>
          <a:p>
            <a:pPr lvl="1"/>
            <a:r>
              <a:rPr lang="en-US" sz="2400" baseline="0" dirty="0"/>
              <a:t>limited bandwidth available</a:t>
            </a:r>
          </a:p>
          <a:p>
            <a:pPr lvl="1"/>
            <a:r>
              <a:rPr lang="en-US" sz="2400" baseline="0" dirty="0"/>
              <a:t>temporal dependencies are complicated</a:t>
            </a:r>
          </a:p>
          <a:p>
            <a:pPr lvl="1"/>
            <a:r>
              <a:rPr lang="en-US" sz="2400" baseline="0" dirty="0"/>
              <a:t>difficult to deal with partial failure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2" descr="Image result for oxen icon">
            <a:extLst>
              <a:ext uri="{FF2B5EF4-FFF2-40B4-BE49-F238E27FC236}">
                <a16:creationId xmlns:a16="http://schemas.microsoft.com/office/drawing/2014/main" id="{0708DDD8-816C-8C45-A6C0-2DE612A55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421" y="5051685"/>
            <a:ext cx="1509044" cy="150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plough icon">
            <a:extLst>
              <a:ext uri="{FF2B5EF4-FFF2-40B4-BE49-F238E27FC236}">
                <a16:creationId xmlns:a16="http://schemas.microsoft.com/office/drawing/2014/main" id="{9CF9B56B-20C6-2040-92EA-45D22BDA3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207" y="5324292"/>
            <a:ext cx="1226593" cy="122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oxen icon">
            <a:extLst>
              <a:ext uri="{FF2B5EF4-FFF2-40B4-BE49-F238E27FC236}">
                <a16:creationId xmlns:a16="http://schemas.microsoft.com/office/drawing/2014/main" id="{3AE59E9A-D729-E24F-9003-6833C9008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851" y="5083728"/>
            <a:ext cx="1509044" cy="150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oxen icon">
            <a:extLst>
              <a:ext uri="{FF2B5EF4-FFF2-40B4-BE49-F238E27FC236}">
                <a16:creationId xmlns:a16="http://schemas.microsoft.com/office/drawing/2014/main" id="{CD1A3D00-6AF3-EF4E-8479-DACD4D876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436" y="5083728"/>
            <a:ext cx="1509044" cy="150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oxen icon">
            <a:extLst>
              <a:ext uri="{FF2B5EF4-FFF2-40B4-BE49-F238E27FC236}">
                <a16:creationId xmlns:a16="http://schemas.microsoft.com/office/drawing/2014/main" id="{C65703A7-EFC6-DD4B-A5D7-59AE02CF6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74" y="5083728"/>
            <a:ext cx="1509044" cy="150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45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2122</TotalTime>
  <Words>3068</Words>
  <Application>Microsoft Macintosh PowerPoint</Application>
  <PresentationFormat>On-screen Show (4:3)</PresentationFormat>
  <Paragraphs>591</Paragraphs>
  <Slides>46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Courier New</vt:lpstr>
      <vt:lpstr>Clarity</vt:lpstr>
      <vt:lpstr>ADVANCED DATA MANAGEMENT (CMM524)</vt:lpstr>
      <vt:lpstr>Content</vt:lpstr>
      <vt:lpstr>Transaction Model</vt:lpstr>
      <vt:lpstr>ACID</vt:lpstr>
      <vt:lpstr>ACID (cont’d)</vt:lpstr>
      <vt:lpstr>ACID is Good!?</vt:lpstr>
      <vt:lpstr>Breaking Away from ACID</vt:lpstr>
      <vt:lpstr>Traditional Problems &amp; Systems</vt:lpstr>
      <vt:lpstr>Distributed Systems</vt:lpstr>
      <vt:lpstr>Distributed Systems: Data Bottleneck</vt:lpstr>
      <vt:lpstr>Our Needs</vt:lpstr>
      <vt:lpstr>Our Needs (cont’d)</vt:lpstr>
      <vt:lpstr>What is Hadoop?</vt:lpstr>
      <vt:lpstr>Hadoop Advantages</vt:lpstr>
      <vt:lpstr>Core Hadoop Concepts</vt:lpstr>
      <vt:lpstr>Hadoop Components</vt:lpstr>
      <vt:lpstr>Hadoop Components (cont’d)</vt:lpstr>
      <vt:lpstr>Is Your Problem Suitable for Hadoop?</vt:lpstr>
      <vt:lpstr>HDFS</vt:lpstr>
      <vt:lpstr>How are Files Stored in HDFS?</vt:lpstr>
      <vt:lpstr>How are Files Stored in HDFS?</vt:lpstr>
      <vt:lpstr>Reading a File in HDFS</vt:lpstr>
      <vt:lpstr>File Access in HDFS</vt:lpstr>
      <vt:lpstr>HDFS NameNode</vt:lpstr>
      <vt:lpstr>Native File System vs HDFS</vt:lpstr>
      <vt:lpstr>How to Accessing HDFS?</vt:lpstr>
      <vt:lpstr>The hadoop Command</vt:lpstr>
      <vt:lpstr>Common Pitfall in using HDFS</vt:lpstr>
      <vt:lpstr>Absolute vs Relative Path</vt:lpstr>
      <vt:lpstr>Absolute vs Relative Path (cont’d)</vt:lpstr>
      <vt:lpstr>HDFS: Listing Content of Directory</vt:lpstr>
      <vt:lpstr>Examples: hadoop fs -ls</vt:lpstr>
      <vt:lpstr>HDFS: Copying to HDFS</vt:lpstr>
      <vt:lpstr>Examples: hadoop fs -put</vt:lpstr>
      <vt:lpstr>HDFS: Copying from HDFS</vt:lpstr>
      <vt:lpstr>Examples: hadoop fs -get</vt:lpstr>
      <vt:lpstr>HDFS: Copying Within HDFS</vt:lpstr>
      <vt:lpstr>HDFS: Viewing HDFS File Content</vt:lpstr>
      <vt:lpstr>Examples: hadoop fs -cat</vt:lpstr>
      <vt:lpstr>HDFS: Deleting File</vt:lpstr>
      <vt:lpstr>Examples: hadoop fs -rm</vt:lpstr>
      <vt:lpstr>HDFS: Creating HDFS Directory</vt:lpstr>
      <vt:lpstr>HDFS: Deleting HDFS Directory</vt:lpstr>
      <vt:lpstr>Common Unix Commands vs HDFS Commands</vt:lpstr>
      <vt:lpstr>Summary</vt:lpstr>
      <vt:lpstr>Useful Website</vt:lpstr>
    </vt:vector>
  </TitlesOfParts>
  <Manager/>
  <Company>RGU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CMM524 Advanced Data Management</dc:title>
  <dc:subject/>
  <dc:creator>Kit Ying Hui</dc:creator>
  <cp:keywords/>
  <dc:description/>
  <cp:lastModifiedBy>Kit-ying Hui (SOC)</cp:lastModifiedBy>
  <cp:revision>497</cp:revision>
  <dcterms:created xsi:type="dcterms:W3CDTF">2013-11-28T12:00:43Z</dcterms:created>
  <dcterms:modified xsi:type="dcterms:W3CDTF">2023-10-23T11:26:51Z</dcterms:modified>
  <cp:category/>
</cp:coreProperties>
</file>