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87" r:id="rId4"/>
    <p:sldId id="293" r:id="rId5"/>
    <p:sldId id="288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2" autoAdjust="0"/>
    <p:restoredTop sz="96327" autoAdjust="0"/>
  </p:normalViewPr>
  <p:slideViewPr>
    <p:cSldViewPr snapToGrid="0" snapToObjects="1">
      <p:cViewPr varScale="1">
        <p:scale>
          <a:sx n="224" d="100"/>
          <a:sy n="224" d="100"/>
        </p:scale>
        <p:origin x="31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3064-05C7-B249-9309-90C2C297AECF}" type="datetime1">
              <a:rPr lang="en-GB" smtClean="0"/>
              <a:t>15/09/2023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CBE-ACCB-6D4B-B4C1-A0B36694FBC7}" type="datetime1">
              <a:rPr lang="en-GB" smtClean="0"/>
              <a:t>15/09/2023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818F-55AF-6C41-BE3B-87F98C64D2C4}" type="datetime1">
              <a:rPr lang="en-GB" smtClean="0"/>
              <a:t>15/09/2023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1A2E-392E-0E47-B445-31BD8EC2AAD9}" type="datetime1">
              <a:rPr lang="en-GB" smtClean="0"/>
              <a:t>15/09/2023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1DD-A066-3949-8067-99AE0621F04E}" type="datetime1">
              <a:rPr lang="en-GB" smtClean="0"/>
              <a:t>15/09/2023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108D-E85C-1D41-A635-E15384FCEA93}" type="datetime1">
              <a:rPr lang="en-GB" smtClean="0"/>
              <a:t>15/09/2023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6E0D-2FB7-7E47-BA01-7BAD21547286}" type="datetime1">
              <a:rPr lang="en-GB" smtClean="0"/>
              <a:t>15/09/2023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2BAD-405E-4340-8EAD-35AB35C235D3}" type="datetime1">
              <a:rPr lang="en-GB" smtClean="0"/>
              <a:t>15/09/2023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B76-D7B9-4245-8251-F51F53DB07E0}" type="datetime1">
              <a:rPr lang="en-GB" smtClean="0"/>
              <a:t>15/09/2023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E733-F4E8-0F44-BAE9-843782DEB73B}" type="datetime1">
              <a:rPr lang="en-GB" smtClean="0"/>
              <a:t>15/09/2023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E427-1502-F541-B484-5A60CE2C2717}" type="datetime1">
              <a:rPr lang="en-GB" smtClean="0"/>
              <a:t>15/09/2023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C8D88786-2231-6642-B8A8-574D59AA0B86}" type="datetime1">
              <a:rPr lang="en-GB" smtClean="0"/>
              <a:t>15/09/2023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k.hui@rgu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introduce </a:t>
            </a:r>
            <a:r>
              <a:rPr lang="en-US" sz="3200" b="1" dirty="0">
                <a:solidFill>
                  <a:srgbClr val="FF0000"/>
                </a:solidFill>
              </a:rPr>
              <a:t>key concepts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practical skills </a:t>
            </a:r>
            <a:r>
              <a:rPr lang="en-US" sz="3200" dirty="0"/>
              <a:t>in database design and implementation</a:t>
            </a:r>
          </a:p>
          <a:p>
            <a:r>
              <a:rPr lang="en-US" sz="3200" dirty="0"/>
              <a:t>To explore the main features of a DBMS, key data management concepts and standards</a:t>
            </a:r>
          </a:p>
          <a:p>
            <a:r>
              <a:rPr lang="en-US" sz="3200" dirty="0"/>
              <a:t>To introduce key concepts in handling and managing large volumes of </a:t>
            </a:r>
            <a:r>
              <a:rPr lang="en-US" sz="3200" b="1" dirty="0">
                <a:solidFill>
                  <a:srgbClr val="FF0000"/>
                </a:solidFill>
              </a:rPr>
              <a:t>structured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unstructured</a:t>
            </a:r>
            <a:r>
              <a:rPr lang="en-US" sz="3200" dirty="0"/>
              <a:t>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Identify, handle and manipulate </a:t>
            </a:r>
            <a:r>
              <a:rPr lang="en-US" sz="3200" b="1" dirty="0">
                <a:solidFill>
                  <a:srgbClr val="FF0000"/>
                </a:solidFill>
              </a:rPr>
              <a:t>structured and unstructured data</a:t>
            </a:r>
            <a:r>
              <a:rPr lang="en-US" sz="3200" dirty="0"/>
              <a:t> using modern databases</a:t>
            </a:r>
          </a:p>
          <a:p>
            <a:r>
              <a:rPr lang="en-US" sz="3200" dirty="0"/>
              <a:t>Efficiently handle and manipulate </a:t>
            </a:r>
            <a:r>
              <a:rPr lang="en-US" sz="3200" b="1" dirty="0">
                <a:solidFill>
                  <a:srgbClr val="FF0000"/>
                </a:solidFill>
              </a:rPr>
              <a:t>large datasets</a:t>
            </a:r>
          </a:p>
          <a:p>
            <a:r>
              <a:rPr lang="en-US" sz="3200" dirty="0"/>
              <a:t>Identify and implement appropriate </a:t>
            </a:r>
            <a:r>
              <a:rPr lang="en-US" sz="3200" b="1" dirty="0">
                <a:solidFill>
                  <a:srgbClr val="FF0000"/>
                </a:solidFill>
              </a:rPr>
              <a:t>data management techniques</a:t>
            </a:r>
          </a:p>
          <a:p>
            <a:r>
              <a:rPr lang="en-US" sz="3200" dirty="0"/>
              <a:t>Apply </a:t>
            </a:r>
            <a:r>
              <a:rPr lang="en-US" sz="3200" b="1" dirty="0">
                <a:solidFill>
                  <a:srgbClr val="FF0000"/>
                </a:solidFill>
              </a:rPr>
              <a:t>analysis techniques</a:t>
            </a:r>
            <a:r>
              <a:rPr lang="en-US" sz="3200" dirty="0"/>
              <a:t> to extract knowledge from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in Simpler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what</a:t>
            </a:r>
            <a:r>
              <a:rPr lang="en-GB" sz="3200" baseline="0" dirty="0"/>
              <a:t> you will be able to do?</a:t>
            </a:r>
          </a:p>
          <a:p>
            <a:pPr lvl="1"/>
            <a:r>
              <a:rPr lang="en-GB" sz="2800" dirty="0"/>
              <a:t>3 weeks on relational databases</a:t>
            </a:r>
          </a:p>
          <a:p>
            <a:pPr lvl="2"/>
            <a:r>
              <a:rPr lang="en-GB" sz="2400" dirty="0"/>
              <a:t>Will use MySQL as the DBMS</a:t>
            </a:r>
          </a:p>
          <a:p>
            <a:pPr lvl="1"/>
            <a:r>
              <a:rPr lang="en-GB" sz="2800" dirty="0"/>
              <a:t>remaining time on storing and manipulating Big Data</a:t>
            </a:r>
          </a:p>
          <a:p>
            <a:pPr lvl="2"/>
            <a:r>
              <a:rPr lang="en-GB" sz="2400" dirty="0"/>
              <a:t>Hadoop and its ecosystem</a:t>
            </a:r>
          </a:p>
          <a:p>
            <a:pPr lvl="1"/>
            <a:r>
              <a:rPr lang="en-GB" sz="3200" dirty="0"/>
              <a:t>programming</a:t>
            </a:r>
          </a:p>
          <a:p>
            <a:pPr lvl="1"/>
            <a:r>
              <a:rPr lang="en-GB" sz="2800" dirty="0"/>
              <a:t>running MapReduce jobs in Java</a:t>
            </a:r>
          </a:p>
          <a:p>
            <a:pPr lvl="1"/>
            <a:r>
              <a:rPr lang="en-GB" sz="2800" dirty="0"/>
              <a:t>manipulate Big Data using Pig, Hive,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Dr. Kit Ying Hui</a:t>
            </a:r>
          </a:p>
          <a:p>
            <a:pPr lvl="1"/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k.hui@rgu.ac.uk</a:t>
            </a:r>
            <a:endParaRPr lang="en-US" sz="2800" dirty="0"/>
          </a:p>
          <a:p>
            <a:r>
              <a:rPr lang="en-US" sz="3200" dirty="0"/>
              <a:t>weekly Academic Hours</a:t>
            </a:r>
          </a:p>
          <a:p>
            <a:pPr lvl="1"/>
            <a:r>
              <a:rPr lang="en-US" sz="2800" dirty="0"/>
              <a:t>on-campus &amp; online: Tue 10:00-11:00</a:t>
            </a:r>
          </a:p>
          <a:p>
            <a:pPr lvl="1"/>
            <a:r>
              <a:rPr lang="en-US" sz="2800" dirty="0"/>
              <a:t>online: Thu 14:00-15:00</a:t>
            </a:r>
          </a:p>
          <a:p>
            <a:pPr lvl="1"/>
            <a:r>
              <a:rPr lang="en-US" sz="2800" dirty="0"/>
              <a:t>website: </a:t>
            </a:r>
            <a:r>
              <a:rPr lang="en-US" sz="2800" dirty="0" err="1"/>
              <a:t>whereby.com</a:t>
            </a:r>
            <a:r>
              <a:rPr lang="en-US" sz="2800" dirty="0"/>
              <a:t>/</a:t>
            </a:r>
            <a:r>
              <a:rPr lang="en-US" sz="2800" dirty="0" err="1"/>
              <a:t>khui</a:t>
            </a:r>
            <a:endParaRPr lang="en-US" sz="2800" dirty="0"/>
          </a:p>
          <a:p>
            <a:pPr lvl="0"/>
            <a:r>
              <a:rPr lang="en-US" sz="3200" dirty="0"/>
              <a:t>Materials &amp; announcement</a:t>
            </a:r>
          </a:p>
          <a:p>
            <a:pPr lvl="1"/>
            <a:r>
              <a:rPr lang="en-US" sz="2800" dirty="0"/>
              <a:t>Campus Moodle (</a:t>
            </a:r>
            <a:r>
              <a:rPr lang="en-US" sz="2800" dirty="0" err="1"/>
              <a:t>campusmoodle.rgu.ac.uk</a:t>
            </a:r>
            <a:r>
              <a:rPr lang="en-US" sz="2800" dirty="0"/>
              <a:t>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Email to ask questions/arrange for meeting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of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3-hour on-campus session per week</a:t>
            </a:r>
          </a:p>
          <a:p>
            <a:pPr lvl="1"/>
            <a:r>
              <a:rPr lang="en-US" sz="3600" dirty="0"/>
              <a:t>Tue 13:00-16:00, SIWB N528+N529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a mix of lecture &amp;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NO EXAM</a:t>
            </a:r>
          </a:p>
          <a:p>
            <a:r>
              <a:rPr lang="en-US" sz="3600" dirty="0"/>
              <a:t>1 coursework</a:t>
            </a:r>
          </a:p>
          <a:p>
            <a:pPr lvl="1"/>
            <a:r>
              <a:rPr lang="en-US" sz="3200" dirty="0"/>
              <a:t>part 1: </a:t>
            </a:r>
            <a:r>
              <a:rPr lang="en-US" sz="3000" dirty="0"/>
              <a:t>design a relational DB</a:t>
            </a:r>
          </a:p>
          <a:p>
            <a:pPr lvl="1"/>
            <a:r>
              <a:rPr lang="en-US" sz="3200" dirty="0"/>
              <a:t>part 2: </a:t>
            </a:r>
            <a:r>
              <a:rPr lang="en-US" sz="3200" dirty="0" err="1"/>
              <a:t>analyse</a:t>
            </a:r>
            <a:r>
              <a:rPr lang="en-US" sz="3200" dirty="0"/>
              <a:t> a given dataset using Pig</a:t>
            </a:r>
          </a:p>
          <a:p>
            <a:pPr lvl="1"/>
            <a:r>
              <a:rPr lang="en-US" sz="3200" dirty="0"/>
              <a:t>part 3: </a:t>
            </a:r>
            <a:r>
              <a:rPr lang="en-US" sz="3200" dirty="0" err="1"/>
              <a:t>analyse</a:t>
            </a:r>
            <a:r>
              <a:rPr lang="en-US" sz="3200" dirty="0"/>
              <a:t> a dataset of your choice (within 3 given domains) using Pig</a:t>
            </a:r>
          </a:p>
          <a:p>
            <a:r>
              <a:rPr lang="en-US" sz="3600" dirty="0"/>
              <a:t>deadlines:</a:t>
            </a:r>
          </a:p>
          <a:p>
            <a:pPr lvl="1"/>
            <a:r>
              <a:rPr lang="en-US" sz="3200" dirty="0"/>
              <a:t>part 1: </a:t>
            </a:r>
            <a:r>
              <a:rPr lang="en-US" sz="3200" b="1" dirty="0">
                <a:solidFill>
                  <a:srgbClr val="FF0000"/>
                </a:solidFill>
              </a:rPr>
              <a:t>09/11/2023, 16:00</a:t>
            </a:r>
          </a:p>
          <a:p>
            <a:pPr lvl="1"/>
            <a:r>
              <a:rPr lang="en-US" sz="3200" dirty="0"/>
              <a:t>part 2 &amp; 3: </a:t>
            </a:r>
            <a:r>
              <a:rPr lang="en-US" sz="3200" b="1" dirty="0">
                <a:solidFill>
                  <a:srgbClr val="FF0000"/>
                </a:solidFill>
              </a:rPr>
              <a:t>08/12/2023, 16:00</a:t>
            </a:r>
          </a:p>
          <a:p>
            <a:pPr lvl="2"/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CONNOLLY, T. and </a:t>
            </a:r>
            <a:r>
              <a:rPr lang="en-US" sz="2800"/>
              <a:t>BEGG, C</a:t>
            </a:r>
            <a:r>
              <a:rPr lang="en-US" sz="2800" dirty="0"/>
              <a:t>., 2015. Database Systems: A Practical Approach to Design, Implementation and Management. </a:t>
            </a:r>
            <a:r>
              <a:rPr lang="en-US" sz="2800" dirty="0" err="1"/>
              <a:t>Pearsons</a:t>
            </a:r>
            <a:r>
              <a:rPr lang="en-US" sz="2800" dirty="0"/>
              <a:t>.</a:t>
            </a:r>
          </a:p>
          <a:p>
            <a:r>
              <a:rPr lang="en-US" sz="2800" dirty="0"/>
              <a:t>VASIH, G.,2013 Getting started with NoSQL. </a:t>
            </a:r>
            <a:r>
              <a:rPr lang="en-US" sz="2800" dirty="0" err="1"/>
              <a:t>Packt</a:t>
            </a:r>
            <a:r>
              <a:rPr lang="en-US" sz="2800" dirty="0"/>
              <a:t> Publishing LTD, ISBN:978-1-84969-4-988</a:t>
            </a:r>
          </a:p>
          <a:p>
            <a:r>
              <a:rPr lang="en-US" sz="2800" dirty="0"/>
              <a:t>ELMASRI, R and NAVATHE, S.,2011. Fundamentals of Database Systems. Addison Wesley</a:t>
            </a:r>
          </a:p>
          <a:p>
            <a:r>
              <a:rPr lang="en-US" sz="2800" dirty="0"/>
              <a:t>Lars George, </a:t>
            </a:r>
            <a:r>
              <a:rPr lang="en-US" sz="2800" dirty="0" err="1"/>
              <a:t>HBase</a:t>
            </a:r>
            <a:r>
              <a:rPr lang="en-US" sz="2800" dirty="0"/>
              <a:t>: The Definite Guide , 2011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536</TotalTime>
  <Words>381</Words>
  <Application>Microsoft Macintosh PowerPoint</Application>
  <PresentationFormat>On-screen Show (4:3)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ADVANCED DATA MANAGEMENT (CMM524)</vt:lpstr>
      <vt:lpstr>Aims</vt:lpstr>
      <vt:lpstr>Learning Outcomes</vt:lpstr>
      <vt:lpstr>Outcomes in Simpler Words</vt:lpstr>
      <vt:lpstr>Lecturer</vt:lpstr>
      <vt:lpstr>Delivery of Module</vt:lpstr>
      <vt:lpstr>Assessment</vt:lpstr>
      <vt:lpstr>Books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132</cp:revision>
  <dcterms:created xsi:type="dcterms:W3CDTF">2013-11-28T12:00:43Z</dcterms:created>
  <dcterms:modified xsi:type="dcterms:W3CDTF">2023-09-15T14:54:07Z</dcterms:modified>
  <cp:category/>
</cp:coreProperties>
</file>