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806" r:id="rId1"/>
  </p:sldMasterIdLst>
  <p:notesMasterIdLst>
    <p:notesMasterId r:id="rId48"/>
  </p:notesMasterIdLst>
  <p:handoutMasterIdLst>
    <p:handoutMasterId r:id="rId49"/>
  </p:handoutMasterIdLst>
  <p:sldIdLst>
    <p:sldId id="256" r:id="rId2"/>
    <p:sldId id="289" r:id="rId3"/>
    <p:sldId id="388" r:id="rId4"/>
    <p:sldId id="389" r:id="rId5"/>
    <p:sldId id="308" r:id="rId6"/>
    <p:sldId id="399" r:id="rId7"/>
    <p:sldId id="309" r:id="rId8"/>
    <p:sldId id="306" r:id="rId9"/>
    <p:sldId id="307" r:id="rId10"/>
    <p:sldId id="385" r:id="rId11"/>
    <p:sldId id="386" r:id="rId12"/>
    <p:sldId id="299" r:id="rId13"/>
    <p:sldId id="312" r:id="rId14"/>
    <p:sldId id="318" r:id="rId15"/>
    <p:sldId id="305" r:id="rId16"/>
    <p:sldId id="319" r:id="rId17"/>
    <p:sldId id="321" r:id="rId18"/>
    <p:sldId id="400" r:id="rId19"/>
    <p:sldId id="401" r:id="rId20"/>
    <p:sldId id="320" r:id="rId21"/>
    <p:sldId id="330" r:id="rId22"/>
    <p:sldId id="322" r:id="rId23"/>
    <p:sldId id="323" r:id="rId24"/>
    <p:sldId id="324" r:id="rId25"/>
    <p:sldId id="331" r:id="rId26"/>
    <p:sldId id="387" r:id="rId27"/>
    <p:sldId id="291" r:id="rId28"/>
    <p:sldId id="300" r:id="rId29"/>
    <p:sldId id="325" r:id="rId30"/>
    <p:sldId id="332" r:id="rId31"/>
    <p:sldId id="326" r:id="rId32"/>
    <p:sldId id="333" r:id="rId33"/>
    <p:sldId id="334" r:id="rId34"/>
    <p:sldId id="397" r:id="rId35"/>
    <p:sldId id="402" r:id="rId36"/>
    <p:sldId id="327" r:id="rId37"/>
    <p:sldId id="335" r:id="rId38"/>
    <p:sldId id="328" r:id="rId39"/>
    <p:sldId id="336" r:id="rId40"/>
    <p:sldId id="329" r:id="rId41"/>
    <p:sldId id="337" r:id="rId42"/>
    <p:sldId id="338" r:id="rId43"/>
    <p:sldId id="339" r:id="rId44"/>
    <p:sldId id="298" r:id="rId45"/>
    <p:sldId id="350" r:id="rId46"/>
    <p:sldId id="38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78"/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21" autoAdjust="0"/>
    <p:restoredTop sz="97026" autoAdjust="0"/>
  </p:normalViewPr>
  <p:slideViewPr>
    <p:cSldViewPr snapToGrid="0" snapToObjects="1">
      <p:cViewPr varScale="1">
        <p:scale>
          <a:sx n="224" d="100"/>
          <a:sy n="224" d="100"/>
        </p:scale>
        <p:origin x="200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3FC8C-630F-2B4A-84BC-8AA08610107B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D5E3F-83C3-2841-AA50-DF5335EB5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994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D7642-618F-2748-BACF-3BDF37BFA99A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4C911-FAE8-6B4B-929D-8719EC52E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10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C911-FAE8-6B4B-929D-8719EC52E9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86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C911-FAE8-6B4B-929D-8719EC52E9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09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C911-FAE8-6B4B-929D-8719EC52E9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66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4C911-FAE8-6B4B-929D-8719EC52E9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8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63E6-4566-C749-A709-A27A589C160D}" type="datetime1">
              <a:rPr lang="en-GB" smtClean="0"/>
              <a:t>18/09/2023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73C8-8643-D24D-B000-65C6661ED8F3}" type="datetime1">
              <a:rPr lang="en-GB" smtClean="0"/>
              <a:t>18/09/2023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0C845-436F-E740-A589-552B67766DAF}" type="datetime1">
              <a:rPr lang="en-GB" smtClean="0"/>
              <a:t>18/09/2023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F2209-F982-FB4D-BB94-2A7D8CD3E6BD}" type="datetime1">
              <a:rPr lang="en-GB" smtClean="0"/>
              <a:t>18/09/2023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8B36-4C1A-4C4B-A976-5E744B828D7A}" type="datetime1">
              <a:rPr lang="en-GB" smtClean="0"/>
              <a:t>18/09/2023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29F8-ED06-1847-9D33-372F1A4C53EE}" type="datetime1">
              <a:rPr lang="en-GB" smtClean="0"/>
              <a:t>18/09/2023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9028-541A-BB42-B0D1-2BE6A275C890}" type="datetime1">
              <a:rPr lang="en-GB" smtClean="0"/>
              <a:t>18/09/2023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2733-5654-514F-9C7E-2F9663A18929}" type="datetime1">
              <a:rPr lang="en-GB" smtClean="0"/>
              <a:t>18/09/2023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3AD27-EDCB-394C-9540-ACC456A47C06}" type="datetime1">
              <a:rPr lang="en-GB" smtClean="0"/>
              <a:t>18/09/2023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0EFE1-2FCE-9949-9F23-D26C48B42DBC}" type="datetime1">
              <a:rPr lang="en-GB" smtClean="0"/>
              <a:t>18/09/2023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820E-94CD-AE49-8884-20364DD56342}" type="datetime1">
              <a:rPr lang="en-GB" smtClean="0"/>
              <a:t>18/09/2023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26" y="6630678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1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26" y="6418651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9609" y="6437339"/>
            <a:ext cx="137335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F9EAE2CF-435B-BB4A-B64D-0CB295E08DBE}" type="datetime1">
              <a:rPr lang="en-GB" smtClean="0"/>
              <a:t>18/09/2023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726" y="6428180"/>
            <a:ext cx="2547944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/>
            <a:r>
              <a:rPr lang="fi-FI"/>
              <a:t>K. Hui 2023-2024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4526" y="6428180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FFFFFF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07" r:id="rId1"/>
    <p:sldLayoutId id="2147486808" r:id="rId2"/>
    <p:sldLayoutId id="2147486809" r:id="rId3"/>
    <p:sldLayoutId id="2147486810" r:id="rId4"/>
    <p:sldLayoutId id="2147486811" r:id="rId5"/>
    <p:sldLayoutId id="2147486812" r:id="rId6"/>
    <p:sldLayoutId id="2147486813" r:id="rId7"/>
    <p:sldLayoutId id="2147486814" r:id="rId8"/>
    <p:sldLayoutId id="2147486815" r:id="rId9"/>
    <p:sldLayoutId id="2147486816" r:id="rId10"/>
    <p:sldLayoutId id="214748681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Unstructured-semi-structured-and-structured-data_fig4_23686022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aseline="0" dirty="0"/>
              <a:t>ADVANCED DATA MANAGEMENT (CMM524)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01 </a:t>
            </a:r>
            <a:r>
              <a:rPr lang="mr-IN" dirty="0"/>
              <a:t>–</a:t>
            </a:r>
            <a:r>
              <a:rPr lang="en-US" dirty="0"/>
              <a:t> Data Modelling</a:t>
            </a:r>
          </a:p>
        </p:txBody>
      </p:sp>
    </p:spTree>
    <p:extLst>
      <p:ext uri="{BB962C8B-B14F-4D97-AF65-F5344CB8AC3E}">
        <p14:creationId xmlns:p14="http://schemas.microsoft.com/office/powerpoint/2010/main" val="3775881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3-level Architecture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189456" cy="482798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Conceptual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(logical) level</a:t>
            </a:r>
          </a:p>
          <a:p>
            <a:pPr lvl="1"/>
            <a:r>
              <a:rPr lang="en-US" sz="2800" dirty="0"/>
              <a:t>Hides details of physical level</a:t>
            </a:r>
          </a:p>
          <a:p>
            <a:pPr lvl="1"/>
            <a:r>
              <a:rPr lang="en-US" sz="2800" dirty="0"/>
              <a:t>Focus on describing entities, relationships in domain</a:t>
            </a:r>
          </a:p>
          <a:p>
            <a:pPr lvl="1"/>
            <a:r>
              <a:rPr lang="en-US" sz="2800" dirty="0"/>
              <a:t>E.g. an item may have 0 or multiple bids in eBay</a:t>
            </a:r>
          </a:p>
          <a:p>
            <a:pPr lvl="2"/>
            <a:r>
              <a:rPr lang="en-US" sz="2400" dirty="0"/>
              <a:t>each seller may have 0 or more items for sale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794A74-B3F8-D747-90FF-6CBE05554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064" y="2526384"/>
            <a:ext cx="3020681" cy="317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3-level Architecture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77911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Internal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(physical) level</a:t>
            </a:r>
          </a:p>
          <a:p>
            <a:pPr lvl="1"/>
            <a:r>
              <a:rPr lang="en-US" sz="2800" dirty="0"/>
              <a:t>Closest to physical storage, how data are physically stored</a:t>
            </a:r>
          </a:p>
          <a:p>
            <a:pPr lvl="1"/>
            <a:r>
              <a:rPr lang="en-US" sz="2800" dirty="0"/>
              <a:t>E.g. trees/ indexed files on hard disks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E2D8D4-ED1A-1A4B-9990-BC43CFA48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81" y="4290592"/>
            <a:ext cx="2276835" cy="1796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5E6920-7D11-304C-8D1C-5FD8822DE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623" y="4290592"/>
            <a:ext cx="3674424" cy="142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2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14437"/>
          </a:xfrm>
        </p:spPr>
        <p:txBody>
          <a:bodyPr>
            <a:normAutofit/>
          </a:bodyPr>
          <a:lstStyle/>
          <a:p>
            <a:r>
              <a:rPr lang="en-GB" sz="3200" dirty="0"/>
              <a:t>Data model: a collection of concepts to describe the structure of a database</a:t>
            </a:r>
          </a:p>
          <a:p>
            <a:r>
              <a:rPr lang="en-GB" sz="3200" dirty="0"/>
              <a:t>To manage data, we start by recognising “</a:t>
            </a:r>
            <a:r>
              <a:rPr lang="en-GB" sz="3200" b="1" dirty="0">
                <a:solidFill>
                  <a:srgbClr val="FF0000"/>
                </a:solidFill>
              </a:rPr>
              <a:t>things of interest</a:t>
            </a:r>
            <a:r>
              <a:rPr lang="en-GB" sz="3200" dirty="0"/>
              <a:t>” in a domain</a:t>
            </a:r>
          </a:p>
          <a:p>
            <a:pPr lvl="1"/>
            <a:r>
              <a:rPr lang="en-GB" sz="2800" dirty="0"/>
              <a:t>relevant information are captured</a:t>
            </a:r>
          </a:p>
          <a:p>
            <a:pPr lvl="1"/>
            <a:r>
              <a:rPr lang="en-GB" sz="2800" dirty="0"/>
              <a:t>irrelevant details are discarded</a:t>
            </a:r>
          </a:p>
          <a:p>
            <a:r>
              <a:rPr lang="en-GB" sz="3200" dirty="0"/>
              <a:t>Build a </a:t>
            </a:r>
            <a:r>
              <a:rPr lang="en-GB" sz="3200" b="1" dirty="0">
                <a:solidFill>
                  <a:srgbClr val="FF0000"/>
                </a:solidFill>
              </a:rPr>
              <a:t>conceptual schema</a:t>
            </a:r>
          </a:p>
          <a:p>
            <a:pPr lvl="1"/>
            <a:r>
              <a:rPr lang="en-GB" sz="2800" dirty="0"/>
              <a:t>Note: no need to worry about the internal schema as it is taken care of by the DBMS</a:t>
            </a:r>
          </a:p>
          <a:p>
            <a:endParaRPr lang="en-GB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K. Hui 2023-2024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02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Database, Schema &amp; Data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 </a:t>
            </a:r>
            <a:r>
              <a:rPr lang="en-US" sz="2800" b="1" dirty="0">
                <a:solidFill>
                  <a:srgbClr val="FF0000"/>
                </a:solidFill>
              </a:rPr>
              <a:t>schema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describes the structure of a database</a:t>
            </a:r>
          </a:p>
          <a:p>
            <a:pPr lvl="1"/>
            <a:r>
              <a:rPr lang="en-US" sz="2400" dirty="0"/>
              <a:t>must be designed before database can be created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A schema does not change frequently</a:t>
            </a:r>
          </a:p>
          <a:p>
            <a:pPr lvl="1"/>
            <a:r>
              <a:rPr lang="en-US" sz="2400" dirty="0"/>
              <a:t>E.g. a student has a name which is a string, and a student number which is an integer, a student takes 1 or more modules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Data instances </a:t>
            </a:r>
            <a:r>
              <a:rPr lang="en-US" sz="2800" dirty="0"/>
              <a:t>are actual data stored in the database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Data may change frequently</a:t>
            </a:r>
          </a:p>
          <a:p>
            <a:r>
              <a:rPr lang="en-US" sz="2800" dirty="0"/>
              <a:t>Data in a database at a particular moment of time is called a </a:t>
            </a:r>
            <a:r>
              <a:rPr lang="en-US" sz="2800" b="1" dirty="0">
                <a:solidFill>
                  <a:srgbClr val="FF0000"/>
                </a:solidFill>
              </a:rPr>
              <a:t>database state </a:t>
            </a:r>
            <a:r>
              <a:rPr lang="en-US" sz="2800" dirty="0"/>
              <a:t>or </a:t>
            </a:r>
            <a:r>
              <a:rPr lang="en-US" sz="2800" b="1" dirty="0">
                <a:solidFill>
                  <a:srgbClr val="FF0000"/>
                </a:solidFill>
              </a:rPr>
              <a:t>snapshot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3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Phases in Database Creation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55106" y="3387113"/>
            <a:ext cx="3069231" cy="511166"/>
          </a:xfrm>
          <a:prstGeom prst="rect">
            <a:avLst/>
          </a:prstGeom>
          <a:solidFill>
            <a:srgbClr val="FFFD78"/>
          </a:solidFill>
          <a:effectLst>
            <a:outerShdw blurRad="50800" dist="38100" dir="2700000" sx="1000" sy="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Conceptual design</a:t>
            </a:r>
          </a:p>
        </p:txBody>
      </p:sp>
      <p:sp>
        <p:nvSpPr>
          <p:cNvPr id="7" name="Rectangle 6"/>
          <p:cNvSpPr/>
          <p:nvPr/>
        </p:nvSpPr>
        <p:spPr>
          <a:xfrm>
            <a:off x="2855106" y="4756147"/>
            <a:ext cx="3069231" cy="553161"/>
          </a:xfrm>
          <a:prstGeom prst="rect">
            <a:avLst/>
          </a:prstGeom>
          <a:solidFill>
            <a:srgbClr val="FFFD78"/>
          </a:solidFill>
          <a:effectLst>
            <a:outerShdw blurRad="50800" dist="38100" dir="2700000" sx="1000" sy="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Logical design</a:t>
            </a:r>
          </a:p>
          <a:p>
            <a:pPr algn="ctr"/>
            <a:r>
              <a:rPr lang="en-US" dirty="0"/>
              <a:t>(data model mapping)</a:t>
            </a:r>
          </a:p>
        </p:txBody>
      </p:sp>
      <p:sp>
        <p:nvSpPr>
          <p:cNvPr id="8" name="Rectangle 7"/>
          <p:cNvSpPr/>
          <p:nvPr/>
        </p:nvSpPr>
        <p:spPr>
          <a:xfrm>
            <a:off x="2855106" y="2050999"/>
            <a:ext cx="3069232" cy="511166"/>
          </a:xfrm>
          <a:prstGeom prst="rect">
            <a:avLst/>
          </a:prstGeom>
          <a:solidFill>
            <a:srgbClr val="FFFD78"/>
          </a:solidFill>
          <a:effectLst>
            <a:outerShdw blurRad="50800" dist="38100" dir="2700000" sx="1000" sy="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Requirement analysis</a:t>
            </a:r>
          </a:p>
        </p:txBody>
      </p:sp>
      <p:cxnSp>
        <p:nvCxnSpPr>
          <p:cNvPr id="10" name="Straight Arrow Connector 9"/>
          <p:cNvCxnSpPr>
            <a:cxnSpLocks/>
            <a:stCxn id="8" idx="2"/>
            <a:endCxn id="6" idx="0"/>
          </p:cNvCxnSpPr>
          <p:nvPr/>
        </p:nvCxnSpPr>
        <p:spPr>
          <a:xfrm>
            <a:off x="4389722" y="2562165"/>
            <a:ext cx="0" cy="82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2"/>
            <a:endCxn id="7" idx="0"/>
          </p:cNvCxnSpPr>
          <p:nvPr/>
        </p:nvCxnSpPr>
        <p:spPr>
          <a:xfrm>
            <a:off x="4389722" y="3898279"/>
            <a:ext cx="0" cy="85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89722" y="3963741"/>
            <a:ext cx="3993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conceptual schema (e.g. ER model), </a:t>
            </a:r>
            <a:r>
              <a:rPr lang="en-US" b="1" dirty="0">
                <a:solidFill>
                  <a:srgbClr val="00B050"/>
                </a:solidFill>
              </a:rPr>
              <a:t>data model independent</a:t>
            </a:r>
          </a:p>
        </p:txBody>
      </p:sp>
      <p:cxnSp>
        <p:nvCxnSpPr>
          <p:cNvPr id="19" name="Straight Arrow Connector 18"/>
          <p:cNvCxnSpPr>
            <a:cxnSpLocks/>
            <a:stCxn id="7" idx="2"/>
          </p:cNvCxnSpPr>
          <p:nvPr/>
        </p:nvCxnSpPr>
        <p:spPr>
          <a:xfrm flipH="1">
            <a:off x="4389721" y="5309308"/>
            <a:ext cx="1" cy="93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45439" y="5305293"/>
            <a:ext cx="3397404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logical schema (e.g. tables), </a:t>
            </a:r>
            <a:r>
              <a:rPr lang="en-US" b="1" dirty="0">
                <a:solidFill>
                  <a:srgbClr val="FF0000"/>
                </a:solidFill>
              </a:rPr>
              <a:t>data model/ DBMS specific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89721" y="2646634"/>
            <a:ext cx="1964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requirements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53AAFA7-F2AB-FBB9-EF83-B848A726964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389721" y="1704297"/>
            <a:ext cx="1" cy="346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ular Callout 48">
            <a:extLst>
              <a:ext uri="{FF2B5EF4-FFF2-40B4-BE49-F238E27FC236}">
                <a16:creationId xmlns:a16="http://schemas.microsoft.com/office/drawing/2014/main" id="{17237EF7-C010-7B9E-DF05-A628256B9B66}"/>
              </a:ext>
            </a:extLst>
          </p:cNvPr>
          <p:cNvSpPr/>
          <p:nvPr/>
        </p:nvSpPr>
        <p:spPr>
          <a:xfrm>
            <a:off x="1090467" y="3112367"/>
            <a:ext cx="1334681" cy="785911"/>
          </a:xfrm>
          <a:prstGeom prst="wedgeRoundRectCallout">
            <a:avLst>
              <a:gd name="adj1" fmla="val 77039"/>
              <a:gd name="adj2" fmla="val 685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key design process</a:t>
            </a:r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97A3424E-3E50-08EE-DB9A-178D77398E56}"/>
              </a:ext>
            </a:extLst>
          </p:cNvPr>
          <p:cNvSpPr/>
          <p:nvPr/>
        </p:nvSpPr>
        <p:spPr>
          <a:xfrm>
            <a:off x="1090466" y="4543292"/>
            <a:ext cx="1334681" cy="785911"/>
          </a:xfrm>
          <a:prstGeom prst="wedgeRoundRectCallout">
            <a:avLst>
              <a:gd name="adj1" fmla="val 77039"/>
              <a:gd name="adj2" fmla="val 685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quite mechanical</a:t>
            </a:r>
          </a:p>
        </p:txBody>
      </p:sp>
    </p:spTree>
    <p:extLst>
      <p:ext uri="{BB962C8B-B14F-4D97-AF65-F5344CB8AC3E}">
        <p14:creationId xmlns:p14="http://schemas.microsoft.com/office/powerpoint/2010/main" val="166272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Conceptual Data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Entity-Relationship modelling </a:t>
            </a:r>
            <a:r>
              <a:rPr lang="en-US" dirty="0"/>
              <a:t>is a conceptual modelling method</a:t>
            </a:r>
          </a:p>
          <a:p>
            <a:r>
              <a:rPr lang="en-US" dirty="0" err="1"/>
              <a:t>Analyse</a:t>
            </a:r>
            <a:r>
              <a:rPr lang="en-US" dirty="0"/>
              <a:t> data requirements to identify: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Entities</a:t>
            </a:r>
          </a:p>
          <a:p>
            <a:pPr lvl="2"/>
            <a:r>
              <a:rPr lang="en-US" dirty="0"/>
              <a:t>A distinguishable object in the domain</a:t>
            </a:r>
          </a:p>
          <a:p>
            <a:pPr lvl="2"/>
            <a:r>
              <a:rPr lang="en-US" dirty="0"/>
              <a:t>E.g. an employee, a student, a car, an order/purchase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Attributes</a:t>
            </a:r>
            <a:r>
              <a:rPr lang="en-US" dirty="0"/>
              <a:t>/properties</a:t>
            </a:r>
          </a:p>
          <a:p>
            <a:pPr lvl="2"/>
            <a:r>
              <a:rPr lang="en-US" dirty="0"/>
              <a:t>A piece of information that describes an entity</a:t>
            </a:r>
          </a:p>
          <a:p>
            <a:pPr lvl="2"/>
            <a:r>
              <a:rPr lang="en-US" dirty="0"/>
              <a:t>E.g. the name of an employee, the date of a purchase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Relationships</a:t>
            </a:r>
          </a:p>
          <a:p>
            <a:pPr lvl="2"/>
            <a:r>
              <a:rPr lang="en-US" dirty="0"/>
              <a:t>Connects 2 or more entities</a:t>
            </a:r>
          </a:p>
          <a:p>
            <a:pPr lvl="3"/>
            <a:r>
              <a:rPr lang="en-US" dirty="0"/>
              <a:t>E.g. a customer ordered an item</a:t>
            </a:r>
          </a:p>
          <a:p>
            <a:pPr lvl="2"/>
            <a:r>
              <a:rPr lang="en-US" dirty="0"/>
              <a:t>May have properties</a:t>
            </a:r>
          </a:p>
          <a:p>
            <a:pPr lvl="3"/>
            <a:r>
              <a:rPr lang="en-US" dirty="0"/>
              <a:t>E.g. a book is borrowed by a library user on a certain date, with due date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Constraints</a:t>
            </a:r>
            <a:r>
              <a:rPr lang="en-US" dirty="0"/>
              <a:t>/restrictions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15</a:t>
            </a:fld>
            <a:endParaRPr lang="en-US"/>
          </a:p>
        </p:txBody>
      </p:sp>
      <p:sp>
        <p:nvSpPr>
          <p:cNvPr id="6" name="Explosion 2 5">
            <a:extLst>
              <a:ext uri="{FF2B5EF4-FFF2-40B4-BE49-F238E27FC236}">
                <a16:creationId xmlns:a16="http://schemas.microsoft.com/office/drawing/2014/main" id="{560BF354-33FA-C840-B1D2-E74AFCAF1C76}"/>
              </a:ext>
            </a:extLst>
          </p:cNvPr>
          <p:cNvSpPr/>
          <p:nvPr/>
        </p:nvSpPr>
        <p:spPr>
          <a:xfrm>
            <a:off x="5122149" y="3957418"/>
            <a:ext cx="3912123" cy="1960775"/>
          </a:xfrm>
          <a:prstGeom prst="irregularSeal2">
            <a:avLst/>
          </a:prstGeom>
          <a:solidFill>
            <a:srgbClr val="FFFF00"/>
          </a:solidFill>
          <a:effectLst>
            <a:outerShdw blurRad="304800" dist="2413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An ER model is independent of its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9510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Entity-Relationship Modelling </a:t>
            </a:r>
            <a:r>
              <a:rPr lang="mr-IN" dirty="0"/>
              <a:t>–</a:t>
            </a:r>
            <a:r>
              <a:rPr lang="en-US" dirty="0"/>
              <a:t> Entities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08608"/>
          </a:xfrm>
        </p:spPr>
        <p:txBody>
          <a:bodyPr>
            <a:normAutofit/>
          </a:bodyPr>
          <a:lstStyle/>
          <a:p>
            <a:r>
              <a:rPr lang="en-US" dirty="0"/>
              <a:t>Basic objects in an ER model</a:t>
            </a:r>
          </a:p>
          <a:p>
            <a:r>
              <a:rPr lang="en-US" dirty="0"/>
              <a:t>Models a physical object or conceptual existence</a:t>
            </a:r>
          </a:p>
          <a:p>
            <a:r>
              <a:rPr lang="en-US" b="1" dirty="0">
                <a:solidFill>
                  <a:srgbClr val="FF0000"/>
                </a:solidFill>
              </a:rPr>
              <a:t>You need to identify objects of interest that you want to keep/store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DEDE48-6BC5-A04A-B216-077C2DBF0B84}"/>
              </a:ext>
            </a:extLst>
          </p:cNvPr>
          <p:cNvGrpSpPr/>
          <p:nvPr/>
        </p:nvGrpSpPr>
        <p:grpSpPr>
          <a:xfrm>
            <a:off x="1527591" y="5351926"/>
            <a:ext cx="6986149" cy="671805"/>
            <a:chOff x="1527591" y="5351926"/>
            <a:chExt cx="6986149" cy="671805"/>
          </a:xfrm>
          <a:effectLst>
            <a:outerShdw blurRad="419100" dist="152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Rectangle 7"/>
            <p:cNvSpPr/>
            <p:nvPr/>
          </p:nvSpPr>
          <p:spPr>
            <a:xfrm>
              <a:off x="1527591" y="5351926"/>
              <a:ext cx="1352939" cy="671803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supplier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19061" y="5351928"/>
              <a:ext cx="1352939" cy="671803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company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10531" y="5351927"/>
              <a:ext cx="1352939" cy="671803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part</a:t>
              </a:r>
            </a:p>
          </p:txBody>
        </p:sp>
        <p:sp>
          <p:nvSpPr>
            <p:cNvPr id="3" name="Rounded Rectangular Callout 2">
              <a:extLst>
                <a:ext uri="{FF2B5EF4-FFF2-40B4-BE49-F238E27FC236}">
                  <a16:creationId xmlns:a16="http://schemas.microsoft.com/office/drawing/2014/main" id="{7539F7D5-4ABC-F244-A4C7-174289074B72}"/>
                </a:ext>
              </a:extLst>
            </p:cNvPr>
            <p:cNvSpPr/>
            <p:nvPr/>
          </p:nvSpPr>
          <p:spPr>
            <a:xfrm>
              <a:off x="6735312" y="5351926"/>
              <a:ext cx="1778428" cy="652842"/>
            </a:xfrm>
            <a:prstGeom prst="wedgeRoundRectCallout">
              <a:avLst>
                <a:gd name="adj1" fmla="val -61291"/>
                <a:gd name="adj2" fmla="val 9073"/>
                <a:gd name="adj3" fmla="val 16667"/>
              </a:avLst>
            </a:prstGeom>
            <a:solidFill>
              <a:srgbClr val="FFFF00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Entities in a supplier domain.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AA0DB3C-A5C5-BB4E-8F29-5C6327F4E4AF}"/>
              </a:ext>
            </a:extLst>
          </p:cNvPr>
          <p:cNvGrpSpPr/>
          <p:nvPr/>
        </p:nvGrpSpPr>
        <p:grpSpPr>
          <a:xfrm>
            <a:off x="2014485" y="3777207"/>
            <a:ext cx="6499255" cy="694968"/>
            <a:chOff x="2239894" y="3754538"/>
            <a:chExt cx="6499255" cy="694968"/>
          </a:xfrm>
          <a:effectLst>
            <a:outerShdw blurRad="419100" dist="152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/>
            <p:cNvSpPr/>
            <p:nvPr/>
          </p:nvSpPr>
          <p:spPr>
            <a:xfrm>
              <a:off x="2239894" y="3777703"/>
              <a:ext cx="1352939" cy="671803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employee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82028" y="3777703"/>
              <a:ext cx="1352939" cy="671803"/>
            </a:xfrm>
            <a:prstGeom prst="rect">
              <a:avLst/>
            </a:prstGeom>
            <a:no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department</a:t>
              </a:r>
            </a:p>
          </p:txBody>
        </p:sp>
        <p:sp>
          <p:nvSpPr>
            <p:cNvPr id="12" name="Rounded Rectangular Callout 11">
              <a:extLst>
                <a:ext uri="{FF2B5EF4-FFF2-40B4-BE49-F238E27FC236}">
                  <a16:creationId xmlns:a16="http://schemas.microsoft.com/office/drawing/2014/main" id="{B06317DF-0BF8-714F-980B-350ED9AB77DF}"/>
                </a:ext>
              </a:extLst>
            </p:cNvPr>
            <p:cNvSpPr/>
            <p:nvPr/>
          </p:nvSpPr>
          <p:spPr>
            <a:xfrm>
              <a:off x="6735312" y="3754538"/>
              <a:ext cx="2003837" cy="652842"/>
            </a:xfrm>
            <a:prstGeom prst="wedgeRoundRectCallout">
              <a:avLst>
                <a:gd name="adj1" fmla="val -61291"/>
                <a:gd name="adj2" fmla="val 9073"/>
                <a:gd name="adj3" fmla="val 16667"/>
              </a:avLst>
            </a:prstGeom>
            <a:solidFill>
              <a:srgbClr val="FFFF00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Entities in a human resource domain.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125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 Modelling </a:t>
            </a:r>
            <a:r>
              <a:rPr lang="mr-IN" dirty="0"/>
              <a:t>–</a:t>
            </a:r>
            <a:r>
              <a:rPr lang="en-US" dirty="0"/>
              <a:t> Attributes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2973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An attribute describes an entity or relationship</a:t>
            </a:r>
          </a:p>
          <a:p>
            <a:pPr lvl="1"/>
            <a:r>
              <a:rPr lang="en-US" dirty="0"/>
              <a:t>detail of an entity</a:t>
            </a:r>
          </a:p>
          <a:p>
            <a:r>
              <a:rPr lang="en-US" b="1" dirty="0">
                <a:solidFill>
                  <a:srgbClr val="FF0000"/>
                </a:solidFill>
              </a:rPr>
              <a:t>Your need to identify properties of interest on an entity</a:t>
            </a:r>
          </a:p>
          <a:p>
            <a:r>
              <a:rPr lang="en-US" dirty="0"/>
              <a:t>A key attribute uniquely identifies an instance of the entity/relationship</a:t>
            </a:r>
          </a:p>
          <a:p>
            <a:pPr lvl="1"/>
            <a:r>
              <a:rPr lang="en-US" dirty="0"/>
              <a:t>Key attribute is </a:t>
            </a:r>
            <a:r>
              <a:rPr lang="en-US" u="sng" dirty="0"/>
              <a:t>underlined</a:t>
            </a:r>
            <a:r>
              <a:rPr lang="en-US" dirty="0"/>
              <a:t> in an ER diagram</a:t>
            </a:r>
          </a:p>
          <a:p>
            <a:pPr lvl="1"/>
            <a:r>
              <a:rPr lang="en-US" dirty="0"/>
              <a:t>you can have a composite key that combines multiple attributes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57396" y="5259676"/>
            <a:ext cx="1352939" cy="67180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7" name="Oval 6"/>
          <p:cNvSpPr/>
          <p:nvPr/>
        </p:nvSpPr>
        <p:spPr>
          <a:xfrm>
            <a:off x="1838131" y="4255080"/>
            <a:ext cx="1156996" cy="41987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" name="Oval 7"/>
          <p:cNvSpPr/>
          <p:nvPr/>
        </p:nvSpPr>
        <p:spPr>
          <a:xfrm>
            <a:off x="849086" y="4883341"/>
            <a:ext cx="2160584" cy="41987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employeeID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259632" y="5511602"/>
            <a:ext cx="1978089" cy="41987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dateOfBirth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2904930" y="3606755"/>
            <a:ext cx="1387151" cy="41987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gender</a:t>
            </a:r>
          </a:p>
        </p:txBody>
      </p:sp>
      <p:sp>
        <p:nvSpPr>
          <p:cNvPr id="11" name="Oval 10"/>
          <p:cNvSpPr/>
          <p:nvPr/>
        </p:nvSpPr>
        <p:spPr>
          <a:xfrm>
            <a:off x="4777273" y="3797104"/>
            <a:ext cx="1464906" cy="41987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12" name="Oval 11"/>
          <p:cNvSpPr/>
          <p:nvPr/>
        </p:nvSpPr>
        <p:spPr>
          <a:xfrm>
            <a:off x="6352452" y="4330031"/>
            <a:ext cx="1363963" cy="41987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salary</a:t>
            </a:r>
          </a:p>
        </p:txBody>
      </p:sp>
      <p:cxnSp>
        <p:nvCxnSpPr>
          <p:cNvPr id="13" name="Straight Connector 12"/>
          <p:cNvCxnSpPr>
            <a:stCxn id="6" idx="0"/>
            <a:endCxn id="7" idx="6"/>
          </p:cNvCxnSpPr>
          <p:nvPr/>
        </p:nvCxnSpPr>
        <p:spPr>
          <a:xfrm flipH="1" flipV="1">
            <a:off x="2995127" y="4465019"/>
            <a:ext cx="2038739" cy="794657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" name="Straight Connector 14"/>
          <p:cNvCxnSpPr>
            <a:stCxn id="6" idx="0"/>
            <a:endCxn id="10" idx="4"/>
          </p:cNvCxnSpPr>
          <p:nvPr/>
        </p:nvCxnSpPr>
        <p:spPr>
          <a:xfrm flipH="1" flipV="1">
            <a:off x="3598506" y="4026632"/>
            <a:ext cx="1435360" cy="1233044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" name="Straight Connector 17"/>
          <p:cNvCxnSpPr>
            <a:stCxn id="6" idx="0"/>
            <a:endCxn id="12" idx="2"/>
          </p:cNvCxnSpPr>
          <p:nvPr/>
        </p:nvCxnSpPr>
        <p:spPr>
          <a:xfrm flipV="1">
            <a:off x="5033866" y="4539970"/>
            <a:ext cx="1318586" cy="719706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" name="Straight Connector 18"/>
          <p:cNvCxnSpPr>
            <a:stCxn id="6" idx="0"/>
            <a:endCxn id="11" idx="4"/>
          </p:cNvCxnSpPr>
          <p:nvPr/>
        </p:nvCxnSpPr>
        <p:spPr>
          <a:xfrm flipV="1">
            <a:off x="5033866" y="4216981"/>
            <a:ext cx="475860" cy="1042695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4" name="Straight Connector 23"/>
          <p:cNvCxnSpPr>
            <a:stCxn id="6" idx="1"/>
            <a:endCxn id="9" idx="6"/>
          </p:cNvCxnSpPr>
          <p:nvPr/>
        </p:nvCxnSpPr>
        <p:spPr>
          <a:xfrm flipH="1">
            <a:off x="3237721" y="5595578"/>
            <a:ext cx="1119675" cy="125963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5" name="Straight Connector 24"/>
          <p:cNvCxnSpPr>
            <a:stCxn id="6" idx="1"/>
            <a:endCxn id="8" idx="6"/>
          </p:cNvCxnSpPr>
          <p:nvPr/>
        </p:nvCxnSpPr>
        <p:spPr>
          <a:xfrm flipH="1" flipV="1">
            <a:off x="3009670" y="5093280"/>
            <a:ext cx="1347726" cy="502298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5444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5B7C7-75C7-D476-56A0-F93E4B46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Key in 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C2D79-848A-E895-E091-CB09DE330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“make-up” attribute that uniquely identify an instance of an entity</a:t>
            </a:r>
          </a:p>
          <a:p>
            <a:r>
              <a:rPr lang="en-US" dirty="0"/>
              <a:t>has no meaning to the business/</a:t>
            </a:r>
            <a:r>
              <a:rPr lang="en-US" dirty="0" err="1"/>
              <a:t>organisation</a:t>
            </a:r>
            <a:endParaRPr lang="en-US" dirty="0"/>
          </a:p>
          <a:p>
            <a:r>
              <a:rPr lang="en-US" dirty="0"/>
              <a:t>permitted when:</a:t>
            </a:r>
          </a:p>
          <a:p>
            <a:pPr lvl="1"/>
            <a:r>
              <a:rPr lang="en-US" dirty="0"/>
              <a:t>no attribute has all primary key properties</a:t>
            </a:r>
          </a:p>
          <a:p>
            <a:pPr lvl="1"/>
            <a:r>
              <a:rPr lang="en-US" dirty="0"/>
              <a:t>OR primary key is large/complex</a:t>
            </a:r>
          </a:p>
          <a:p>
            <a:r>
              <a:rPr lang="en-US" dirty="0"/>
              <a:t>simply speaking: artificial key is for convenience</a:t>
            </a:r>
          </a:p>
          <a:p>
            <a:pPr lvl="1"/>
            <a:r>
              <a:rPr lang="en-US" dirty="0"/>
              <a:t>as a general rule: if you don’t really need it, don’t use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DD8EC-C0A6-DC3F-B7F5-FB77AC0D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0DE87-F1F2-DE1F-DFEE-F297C5E9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3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5941-55F4-640D-ECBE-4D6CB3AA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Key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B8A8A-1F70-00E8-4FD4-41C53051E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3E152-E3D8-F979-947C-5B02144E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13F5C-0285-E7B2-5151-64E2B947164E}"/>
              </a:ext>
            </a:extLst>
          </p:cNvPr>
          <p:cNvSpPr/>
          <p:nvPr/>
        </p:nvSpPr>
        <p:spPr>
          <a:xfrm>
            <a:off x="1715234" y="2650356"/>
            <a:ext cx="748477" cy="476622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AA650D-EFC8-93C8-C4F0-8759227EB446}"/>
              </a:ext>
            </a:extLst>
          </p:cNvPr>
          <p:cNvSpPr/>
          <p:nvPr/>
        </p:nvSpPr>
        <p:spPr>
          <a:xfrm>
            <a:off x="1580141" y="3545957"/>
            <a:ext cx="1018661" cy="41987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A1D4A8-A9B9-156B-0E59-E720C338423A}"/>
              </a:ext>
            </a:extLst>
          </p:cNvPr>
          <p:cNvSpPr/>
          <p:nvPr/>
        </p:nvSpPr>
        <p:spPr>
          <a:xfrm>
            <a:off x="2762423" y="2686865"/>
            <a:ext cx="1033203" cy="41987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B7A6CB-EA13-A5C6-F964-662FA48036F8}"/>
              </a:ext>
            </a:extLst>
          </p:cNvPr>
          <p:cNvSpPr/>
          <p:nvPr/>
        </p:nvSpPr>
        <p:spPr>
          <a:xfrm>
            <a:off x="1357018" y="1902568"/>
            <a:ext cx="1464906" cy="41987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DA5F1-2EBD-C034-A2E3-F3331CAEF92B}"/>
              </a:ext>
            </a:extLst>
          </p:cNvPr>
          <p:cNvSpPr/>
          <p:nvPr/>
        </p:nvSpPr>
        <p:spPr>
          <a:xfrm>
            <a:off x="44243" y="2686866"/>
            <a:ext cx="1354217" cy="41987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password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47A198-06A2-76F1-6E50-B19E939E706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089472" y="3126978"/>
            <a:ext cx="1" cy="418979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252AB6-5AD8-E8F4-4B74-179C2CF09A8F}"/>
              </a:ext>
            </a:extLst>
          </p:cNvPr>
          <p:cNvCxnSpPr>
            <a:cxnSpLocks/>
            <a:stCxn id="6" idx="1"/>
            <a:endCxn id="12" idx="6"/>
          </p:cNvCxnSpPr>
          <p:nvPr/>
        </p:nvCxnSpPr>
        <p:spPr>
          <a:xfrm flipH="1">
            <a:off x="1398460" y="2888667"/>
            <a:ext cx="316774" cy="8138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1482B-D561-CD23-5625-452DE9A5088C}"/>
              </a:ext>
            </a:extLst>
          </p:cNvPr>
          <p:cNvCxnSpPr>
            <a:cxnSpLocks/>
            <a:stCxn id="6" idx="0"/>
            <a:endCxn id="11" idx="4"/>
          </p:cNvCxnSpPr>
          <p:nvPr/>
        </p:nvCxnSpPr>
        <p:spPr>
          <a:xfrm flipH="1" flipV="1">
            <a:off x="2089471" y="2322445"/>
            <a:ext cx="2" cy="327911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04ECFD-98D1-3411-BFA8-37C2F86596D3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2463711" y="2888667"/>
            <a:ext cx="298712" cy="8137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9943309-A5BF-E4D8-9139-15A7DA843C73}"/>
              </a:ext>
            </a:extLst>
          </p:cNvPr>
          <p:cNvSpPr/>
          <p:nvPr/>
        </p:nvSpPr>
        <p:spPr>
          <a:xfrm>
            <a:off x="6638850" y="2650356"/>
            <a:ext cx="748477" cy="476622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9EC30F-B128-0CA3-88B5-7CD87992AF4F}"/>
              </a:ext>
            </a:extLst>
          </p:cNvPr>
          <p:cNvSpPr/>
          <p:nvPr/>
        </p:nvSpPr>
        <p:spPr>
          <a:xfrm>
            <a:off x="6503757" y="3545957"/>
            <a:ext cx="1018661" cy="41987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F555604-7E6D-2C07-82C2-DB75A712CB9B}"/>
              </a:ext>
            </a:extLst>
          </p:cNvPr>
          <p:cNvSpPr/>
          <p:nvPr/>
        </p:nvSpPr>
        <p:spPr>
          <a:xfrm>
            <a:off x="7686039" y="2686865"/>
            <a:ext cx="1033203" cy="41987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E5367D5-5E76-1872-F421-7ADD469F6B4D}"/>
              </a:ext>
            </a:extLst>
          </p:cNvPr>
          <p:cNvSpPr/>
          <p:nvPr/>
        </p:nvSpPr>
        <p:spPr>
          <a:xfrm>
            <a:off x="6280634" y="1902568"/>
            <a:ext cx="1464906" cy="41987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91A2FA7-6829-4FF7-CBE7-94B61954E5F4}"/>
              </a:ext>
            </a:extLst>
          </p:cNvPr>
          <p:cNvSpPr/>
          <p:nvPr/>
        </p:nvSpPr>
        <p:spPr>
          <a:xfrm>
            <a:off x="4967859" y="2686866"/>
            <a:ext cx="1354217" cy="41987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password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F958A64-E975-F14A-F469-995A20F2A509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flipH="1">
            <a:off x="7013088" y="3126978"/>
            <a:ext cx="1" cy="418979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B5F696F-7449-0B43-0B63-8DDD3E50F5E7}"/>
              </a:ext>
            </a:extLst>
          </p:cNvPr>
          <p:cNvCxnSpPr>
            <a:cxnSpLocks/>
            <a:stCxn id="43" idx="1"/>
            <a:endCxn id="47" idx="6"/>
          </p:cNvCxnSpPr>
          <p:nvPr/>
        </p:nvCxnSpPr>
        <p:spPr>
          <a:xfrm flipH="1">
            <a:off x="6322076" y="2888667"/>
            <a:ext cx="316774" cy="8138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7738E9-911A-9927-A314-2625460636C0}"/>
              </a:ext>
            </a:extLst>
          </p:cNvPr>
          <p:cNvCxnSpPr>
            <a:cxnSpLocks/>
            <a:stCxn id="43" idx="0"/>
            <a:endCxn id="46" idx="4"/>
          </p:cNvCxnSpPr>
          <p:nvPr/>
        </p:nvCxnSpPr>
        <p:spPr>
          <a:xfrm flipH="1" flipV="1">
            <a:off x="7013087" y="2322445"/>
            <a:ext cx="2" cy="327911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0C256C8-A885-CFD3-18B2-DC1A75FDF8DB}"/>
              </a:ext>
            </a:extLst>
          </p:cNvPr>
          <p:cNvCxnSpPr>
            <a:cxnSpLocks/>
            <a:stCxn id="43" idx="3"/>
            <a:endCxn id="45" idx="2"/>
          </p:cNvCxnSpPr>
          <p:nvPr/>
        </p:nvCxnSpPr>
        <p:spPr>
          <a:xfrm>
            <a:off x="7387327" y="2888667"/>
            <a:ext cx="298712" cy="8137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C55E480D-8F32-4C35-781E-34636874C335}"/>
              </a:ext>
            </a:extLst>
          </p:cNvPr>
          <p:cNvSpPr/>
          <p:nvPr/>
        </p:nvSpPr>
        <p:spPr>
          <a:xfrm>
            <a:off x="7821129" y="3443148"/>
            <a:ext cx="1033203" cy="419877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>
                <a:solidFill>
                  <a:schemeClr val="tx1"/>
                </a:solidFill>
              </a:rPr>
              <a:t>userNo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1FCC4D0-E83D-4ADC-948C-D4ADB6774C48}"/>
              </a:ext>
            </a:extLst>
          </p:cNvPr>
          <p:cNvCxnSpPr>
            <a:cxnSpLocks/>
            <a:stCxn id="43" idx="3"/>
            <a:endCxn id="52" idx="2"/>
          </p:cNvCxnSpPr>
          <p:nvPr/>
        </p:nvCxnSpPr>
        <p:spPr>
          <a:xfrm>
            <a:off x="7387327" y="2888667"/>
            <a:ext cx="433802" cy="764420"/>
          </a:xfrm>
          <a:prstGeom prst="line">
            <a:avLst/>
          </a:pr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6BDDA56B-47C6-1CCC-472C-82E27D8EB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642" y="4456906"/>
            <a:ext cx="8229600" cy="1377393"/>
          </a:xfrm>
        </p:spPr>
        <p:txBody>
          <a:bodyPr>
            <a:normAutofit/>
          </a:bodyPr>
          <a:lstStyle/>
          <a:p>
            <a:r>
              <a:rPr lang="en-US" dirty="0"/>
              <a:t>if you don’t allow 2 users to have the same email address, then email is unique</a:t>
            </a:r>
          </a:p>
          <a:p>
            <a:r>
              <a:rPr lang="en-US" dirty="0"/>
              <a:t>but what if a user wants to change his/her email?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B3FC48-70E6-306D-CDED-F4194FF00258}"/>
              </a:ext>
            </a:extLst>
          </p:cNvPr>
          <p:cNvSpPr txBox="1"/>
          <p:nvPr/>
        </p:nvSpPr>
        <p:spPr>
          <a:xfrm>
            <a:off x="3769355" y="2374547"/>
            <a:ext cx="1224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95754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Database Revolutions</a:t>
            </a:r>
          </a:p>
          <a:p>
            <a:r>
              <a:rPr lang="en-US" sz="2800" dirty="0"/>
              <a:t>Structured vs Semi/unstructured data</a:t>
            </a:r>
          </a:p>
          <a:p>
            <a:r>
              <a:rPr lang="en-US" sz="2800" dirty="0"/>
              <a:t>Data Modelling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F5CE407-6216-4202-80E4-A30DC2F709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26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Modelling -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461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relationship is an association among entities</a:t>
            </a:r>
          </a:p>
          <a:p>
            <a:pPr lvl="1"/>
            <a:r>
              <a:rPr lang="en-US" dirty="0"/>
              <a:t>May relate 2 or more entities</a:t>
            </a:r>
          </a:p>
          <a:p>
            <a:r>
              <a:rPr lang="en-US" b="1" dirty="0">
                <a:solidFill>
                  <a:srgbClr val="FF0000"/>
                </a:solidFill>
              </a:rPr>
              <a:t>You need to identify relationships of interest linking entities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20</a:t>
            </a:fld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198207" y="4121494"/>
            <a:ext cx="1352939" cy="67180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35" name="Diamond 34"/>
          <p:cNvSpPr/>
          <p:nvPr/>
        </p:nvSpPr>
        <p:spPr>
          <a:xfrm>
            <a:off x="1567051" y="5642327"/>
            <a:ext cx="1903444" cy="649717"/>
          </a:xfrm>
          <a:prstGeom prst="diamond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supervise</a:t>
            </a:r>
          </a:p>
        </p:txBody>
      </p:sp>
      <p:cxnSp>
        <p:nvCxnSpPr>
          <p:cNvPr id="36" name="Curved Connector 35"/>
          <p:cNvCxnSpPr/>
          <p:nvPr/>
        </p:nvCxnSpPr>
        <p:spPr>
          <a:xfrm rot="10800000" flipH="1">
            <a:off x="1567051" y="4457396"/>
            <a:ext cx="1631156" cy="1509790"/>
          </a:xfrm>
          <a:prstGeom prst="curvedConnector3">
            <a:avLst>
              <a:gd name="adj1" fmla="val -140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5400000">
            <a:off x="3085642" y="5178150"/>
            <a:ext cx="1173889" cy="404182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27328" y="533350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supervisee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5901" y="460863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supervisor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667499" y="4284497"/>
            <a:ext cx="1352939" cy="67180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</a:p>
        </p:txBody>
      </p:sp>
      <p:sp>
        <p:nvSpPr>
          <p:cNvPr id="41" name="Diamond 40"/>
          <p:cNvSpPr/>
          <p:nvPr/>
        </p:nvSpPr>
        <p:spPr>
          <a:xfrm>
            <a:off x="4892957" y="3314163"/>
            <a:ext cx="1774542" cy="802499"/>
          </a:xfrm>
          <a:prstGeom prst="diamond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worksFor</a:t>
            </a:r>
            <a:endParaRPr lang="en-US" sz="1200" dirty="0"/>
          </a:p>
        </p:txBody>
      </p:sp>
      <p:sp>
        <p:nvSpPr>
          <p:cNvPr id="42" name="Diamond 41"/>
          <p:cNvSpPr/>
          <p:nvPr/>
        </p:nvSpPr>
        <p:spPr>
          <a:xfrm>
            <a:off x="5127924" y="5242076"/>
            <a:ext cx="1657447" cy="680758"/>
          </a:xfrm>
          <a:prstGeom prst="diamond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manages</a:t>
            </a:r>
            <a:endParaRPr lang="en-US" sz="1200" dirty="0"/>
          </a:p>
        </p:txBody>
      </p:sp>
      <p:cxnSp>
        <p:nvCxnSpPr>
          <p:cNvPr id="43" name="Curved Connector 42"/>
          <p:cNvCxnSpPr/>
          <p:nvPr/>
        </p:nvCxnSpPr>
        <p:spPr>
          <a:xfrm rot="5400000" flipH="1" flipV="1">
            <a:off x="4180777" y="3409314"/>
            <a:ext cx="406081" cy="101828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cxnSpLocks/>
            <a:stCxn id="40" idx="0"/>
            <a:endCxn id="41" idx="3"/>
          </p:cNvCxnSpPr>
          <p:nvPr/>
        </p:nvCxnSpPr>
        <p:spPr>
          <a:xfrm rot="16200000" flipV="1">
            <a:off x="6721192" y="3661720"/>
            <a:ext cx="569084" cy="67647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 rot="16200000" flipH="1">
            <a:off x="4106721" y="4561252"/>
            <a:ext cx="789158" cy="1253247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 flipV="1">
            <a:off x="6785371" y="4956300"/>
            <a:ext cx="558598" cy="62615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797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of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29800"/>
          </a:xfrm>
        </p:spPr>
        <p:txBody>
          <a:bodyPr>
            <a:normAutofit/>
          </a:bodyPr>
          <a:lstStyle/>
          <a:p>
            <a:r>
              <a:rPr lang="en-US" dirty="0"/>
              <a:t>The number of entity types participating in the relationship</a:t>
            </a:r>
          </a:p>
          <a:p>
            <a:pPr lvl="1"/>
            <a:r>
              <a:rPr lang="en-US" dirty="0"/>
              <a:t>Binary: 2 parties</a:t>
            </a:r>
          </a:p>
          <a:p>
            <a:pPr lvl="1"/>
            <a:r>
              <a:rPr lang="en-US" dirty="0"/>
              <a:t>Ternary: 3 parties</a:t>
            </a:r>
          </a:p>
          <a:p>
            <a:pPr lvl="1"/>
            <a:r>
              <a:rPr lang="en-US" dirty="0"/>
              <a:t>N-</a:t>
            </a:r>
            <a:r>
              <a:rPr lang="en-US" dirty="0" err="1"/>
              <a:t>ary</a:t>
            </a:r>
            <a:r>
              <a:rPr lang="en-US" dirty="0"/>
              <a:t>: n parties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45081" y="3481963"/>
            <a:ext cx="1352939" cy="67180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3022" y="363319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Binary:</a:t>
            </a:r>
          </a:p>
        </p:txBody>
      </p:sp>
      <p:sp>
        <p:nvSpPr>
          <p:cNvPr id="8" name="Rectangle 7"/>
          <p:cNvSpPr/>
          <p:nvPr/>
        </p:nvSpPr>
        <p:spPr>
          <a:xfrm>
            <a:off x="6497215" y="3464945"/>
            <a:ext cx="1352939" cy="67180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</a:p>
        </p:txBody>
      </p:sp>
      <p:sp>
        <p:nvSpPr>
          <p:cNvPr id="9" name="Diamond 8"/>
          <p:cNvSpPr/>
          <p:nvPr/>
        </p:nvSpPr>
        <p:spPr>
          <a:xfrm>
            <a:off x="4012163" y="3416614"/>
            <a:ext cx="1699319" cy="802499"/>
          </a:xfrm>
          <a:prstGeom prst="diamond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worksFor</a:t>
            </a:r>
            <a:endParaRPr lang="en-US" sz="1200" dirty="0"/>
          </a:p>
        </p:txBody>
      </p:sp>
      <p:cxnSp>
        <p:nvCxnSpPr>
          <p:cNvPr id="10" name="Curved Connector 9"/>
          <p:cNvCxnSpPr>
            <a:stCxn id="6" idx="3"/>
            <a:endCxn id="9" idx="1"/>
          </p:cNvCxnSpPr>
          <p:nvPr/>
        </p:nvCxnSpPr>
        <p:spPr>
          <a:xfrm flipV="1">
            <a:off x="3398020" y="3817864"/>
            <a:ext cx="614143" cy="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8" idx="1"/>
            <a:endCxn id="9" idx="3"/>
          </p:cNvCxnSpPr>
          <p:nvPr/>
        </p:nvCxnSpPr>
        <p:spPr>
          <a:xfrm rot="10800000" flipV="1">
            <a:off x="5711483" y="3800846"/>
            <a:ext cx="785733" cy="1701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69707" y="4538664"/>
            <a:ext cx="1352939" cy="67180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supplier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25078" y="5592391"/>
            <a:ext cx="1352939" cy="67180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company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57122" y="4522313"/>
            <a:ext cx="1352939" cy="67180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5" name="Diamond 14"/>
          <p:cNvSpPr/>
          <p:nvPr/>
        </p:nvSpPr>
        <p:spPr>
          <a:xfrm>
            <a:off x="3799116" y="4489668"/>
            <a:ext cx="1604864" cy="802499"/>
          </a:xfrm>
          <a:prstGeom prst="diamond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supplies</a:t>
            </a:r>
          </a:p>
        </p:txBody>
      </p:sp>
      <p:cxnSp>
        <p:nvCxnSpPr>
          <p:cNvPr id="16" name="Curved Connector 15"/>
          <p:cNvCxnSpPr>
            <a:stCxn id="12" idx="3"/>
            <a:endCxn id="15" idx="1"/>
          </p:cNvCxnSpPr>
          <p:nvPr/>
        </p:nvCxnSpPr>
        <p:spPr>
          <a:xfrm>
            <a:off x="3122646" y="4874566"/>
            <a:ext cx="676470" cy="1635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3" idx="0"/>
            <a:endCxn id="15" idx="2"/>
          </p:cNvCxnSpPr>
          <p:nvPr/>
        </p:nvCxnSpPr>
        <p:spPr>
          <a:xfrm rot="5400000" flipH="1" flipV="1">
            <a:off x="4451436" y="5442279"/>
            <a:ext cx="300224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5" idx="3"/>
            <a:endCxn id="14" idx="1"/>
          </p:cNvCxnSpPr>
          <p:nvPr/>
        </p:nvCxnSpPr>
        <p:spPr>
          <a:xfrm flipV="1">
            <a:off x="5403980" y="4858215"/>
            <a:ext cx="653142" cy="3270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9771" y="464712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ternary:</a:t>
            </a:r>
          </a:p>
        </p:txBody>
      </p:sp>
    </p:spTree>
    <p:extLst>
      <p:ext uri="{BB962C8B-B14F-4D97-AF65-F5344CB8AC3E}">
        <p14:creationId xmlns:p14="http://schemas.microsoft.com/office/powerpoint/2010/main" val="890661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Multiplicity: 1-to-1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5090"/>
          </a:xfrm>
        </p:spPr>
        <p:txBody>
          <a:bodyPr/>
          <a:lstStyle/>
          <a:p>
            <a:r>
              <a:rPr lang="en-US" dirty="0"/>
              <a:t>1 instance of an entity relates to exactly 1 instance of another entity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22</a:t>
            </a:fld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195052" y="3460654"/>
            <a:ext cx="1352939" cy="67180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796319" y="3434475"/>
            <a:ext cx="1352939" cy="67180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</a:p>
        </p:txBody>
      </p:sp>
      <p:sp>
        <p:nvSpPr>
          <p:cNvPr id="44" name="Diamond 43"/>
          <p:cNvSpPr/>
          <p:nvPr/>
        </p:nvSpPr>
        <p:spPr>
          <a:xfrm>
            <a:off x="3860819" y="4608537"/>
            <a:ext cx="1657447" cy="680758"/>
          </a:xfrm>
          <a:prstGeom prst="diamond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manages</a:t>
            </a:r>
            <a:endParaRPr lang="en-US" sz="1200" dirty="0"/>
          </a:p>
        </p:txBody>
      </p:sp>
      <p:cxnSp>
        <p:nvCxnSpPr>
          <p:cNvPr id="47" name="Curved Connector 46"/>
          <p:cNvCxnSpPr>
            <a:stCxn id="36" idx="2"/>
            <a:endCxn id="44" idx="1"/>
          </p:cNvCxnSpPr>
          <p:nvPr/>
        </p:nvCxnSpPr>
        <p:spPr>
          <a:xfrm rot="16200000" flipH="1">
            <a:off x="2957941" y="4046037"/>
            <a:ext cx="816459" cy="989297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44" idx="3"/>
            <a:endCxn id="42" idx="2"/>
          </p:cNvCxnSpPr>
          <p:nvPr/>
        </p:nvCxnSpPr>
        <p:spPr>
          <a:xfrm flipV="1">
            <a:off x="5518266" y="4106278"/>
            <a:ext cx="954523" cy="842638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656132" y="43339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30453" y="442387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77224" y="5536209"/>
            <a:ext cx="5224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employee manages 0 or 1 department</a:t>
            </a:r>
          </a:p>
          <a:p>
            <a:r>
              <a:rPr lang="en-US" dirty="0"/>
              <a:t>A department is managed by exactly 1 employee.</a:t>
            </a:r>
          </a:p>
        </p:txBody>
      </p:sp>
    </p:spTree>
    <p:extLst>
      <p:ext uri="{BB962C8B-B14F-4D97-AF65-F5344CB8AC3E}">
        <p14:creationId xmlns:p14="http://schemas.microsoft.com/office/powerpoint/2010/main" val="175593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Multiplicity: 1-to-Many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53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 instance of an entity can relate to multiple instances of another instance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23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349763" y="3564728"/>
            <a:ext cx="1352939" cy="67180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24" name="Diamond 23"/>
          <p:cNvSpPr/>
          <p:nvPr/>
        </p:nvSpPr>
        <p:spPr>
          <a:xfrm>
            <a:off x="1735698" y="4832329"/>
            <a:ext cx="1903444" cy="649717"/>
          </a:xfrm>
          <a:prstGeom prst="diamond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supervise</a:t>
            </a:r>
          </a:p>
        </p:txBody>
      </p:sp>
      <p:cxnSp>
        <p:nvCxnSpPr>
          <p:cNvPr id="25" name="Curved Connector 24"/>
          <p:cNvCxnSpPr>
            <a:stCxn id="24" idx="1"/>
            <a:endCxn id="23" idx="1"/>
          </p:cNvCxnSpPr>
          <p:nvPr/>
        </p:nvCxnSpPr>
        <p:spPr>
          <a:xfrm rot="10800000" flipH="1">
            <a:off x="1735697" y="3900630"/>
            <a:ext cx="1614065" cy="1256558"/>
          </a:xfrm>
          <a:prstGeom prst="curvedConnector3">
            <a:avLst>
              <a:gd name="adj1" fmla="val -141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3" idx="2"/>
            <a:endCxn id="24" idx="3"/>
          </p:cNvCxnSpPr>
          <p:nvPr/>
        </p:nvCxnSpPr>
        <p:spPr>
          <a:xfrm rot="5400000">
            <a:off x="3372360" y="4503314"/>
            <a:ext cx="920657" cy="387091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19136" y="469677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supervisee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1270" y="443424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supervisor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19055" y="3727731"/>
            <a:ext cx="1352939" cy="67180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</a:p>
        </p:txBody>
      </p:sp>
      <p:sp>
        <p:nvSpPr>
          <p:cNvPr id="30" name="Diamond 29"/>
          <p:cNvSpPr/>
          <p:nvPr/>
        </p:nvSpPr>
        <p:spPr>
          <a:xfrm>
            <a:off x="5044513" y="2757397"/>
            <a:ext cx="1774542" cy="802499"/>
          </a:xfrm>
          <a:prstGeom prst="diamond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worksFor</a:t>
            </a:r>
            <a:endParaRPr lang="en-US" sz="1200" dirty="0"/>
          </a:p>
        </p:txBody>
      </p:sp>
      <p:cxnSp>
        <p:nvCxnSpPr>
          <p:cNvPr id="32" name="Curved Connector 31"/>
          <p:cNvCxnSpPr>
            <a:stCxn id="23" idx="0"/>
            <a:endCxn id="30" idx="1"/>
          </p:cNvCxnSpPr>
          <p:nvPr/>
        </p:nvCxnSpPr>
        <p:spPr>
          <a:xfrm rot="5400000" flipH="1" flipV="1">
            <a:off x="4332333" y="2852548"/>
            <a:ext cx="406081" cy="101828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29" idx="0"/>
            <a:endCxn id="30" idx="3"/>
          </p:cNvCxnSpPr>
          <p:nvPr/>
        </p:nvCxnSpPr>
        <p:spPr>
          <a:xfrm rot="16200000" flipV="1">
            <a:off x="6872748" y="3104954"/>
            <a:ext cx="569084" cy="67647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921022" y="353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001889" y="429369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803857" y="304830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1..*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437315" y="33261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1670" y="5609162"/>
            <a:ext cx="6096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employee supervises 0 or more (other) employee(s).</a:t>
            </a:r>
          </a:p>
          <a:p>
            <a:r>
              <a:rPr lang="en-US" dirty="0"/>
              <a:t>An employee is supervised by exactly 1 (other) employee.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355405" y="2173049"/>
            <a:ext cx="6289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employee works for exactly 1 department.</a:t>
            </a:r>
          </a:p>
          <a:p>
            <a:r>
              <a:rPr lang="en-US" dirty="0"/>
              <a:t>A department may have 1 or more employees working for it.</a:t>
            </a:r>
          </a:p>
        </p:txBody>
      </p:sp>
    </p:spTree>
    <p:extLst>
      <p:ext uri="{BB962C8B-B14F-4D97-AF65-F5344CB8AC3E}">
        <p14:creationId xmlns:p14="http://schemas.microsoft.com/office/powerpoint/2010/main" val="821408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Multiplicity: Many-to-many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78367"/>
          </a:xfrm>
        </p:spPr>
        <p:txBody>
          <a:bodyPr/>
          <a:lstStyle/>
          <a:p>
            <a:r>
              <a:rPr lang="en-US" dirty="0"/>
              <a:t>Many instances of an entity can relate to many instances of </a:t>
            </a:r>
            <a:r>
              <a:rPr lang="en-US"/>
              <a:t>another entity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87646" y="3796230"/>
            <a:ext cx="1352939" cy="67180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5371" y="3789873"/>
            <a:ext cx="1352939" cy="67180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3" name="Diamond 12"/>
          <p:cNvSpPr/>
          <p:nvPr/>
        </p:nvSpPr>
        <p:spPr>
          <a:xfrm>
            <a:off x="4205141" y="2706799"/>
            <a:ext cx="1318581" cy="914400"/>
          </a:xfrm>
          <a:prstGeom prst="diamond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buys</a:t>
            </a:r>
          </a:p>
        </p:txBody>
      </p:sp>
      <p:cxnSp>
        <p:nvCxnSpPr>
          <p:cNvPr id="15" name="Curved Connector 14"/>
          <p:cNvCxnSpPr>
            <a:stCxn id="6" idx="0"/>
            <a:endCxn id="13" idx="1"/>
          </p:cNvCxnSpPr>
          <p:nvPr/>
        </p:nvCxnSpPr>
        <p:spPr>
          <a:xfrm rot="5400000" flipH="1" flipV="1">
            <a:off x="3218513" y="2809603"/>
            <a:ext cx="632231" cy="134102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2" idx="0"/>
            <a:endCxn id="13" idx="3"/>
          </p:cNvCxnSpPr>
          <p:nvPr/>
        </p:nvCxnSpPr>
        <p:spPr>
          <a:xfrm rot="16200000" flipV="1">
            <a:off x="5769845" y="2917876"/>
            <a:ext cx="625874" cy="1118119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44911" y="325443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87579" y="337996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68347" y="5060598"/>
            <a:ext cx="4750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customer buys 0 or many products.</a:t>
            </a:r>
          </a:p>
          <a:p>
            <a:r>
              <a:rPr lang="en-US" dirty="0"/>
              <a:t>A product is bought by 0 or many customers.</a:t>
            </a:r>
          </a:p>
        </p:txBody>
      </p:sp>
    </p:spTree>
    <p:extLst>
      <p:ext uri="{BB962C8B-B14F-4D97-AF65-F5344CB8AC3E}">
        <p14:creationId xmlns:p14="http://schemas.microsoft.com/office/powerpoint/2010/main" val="1350725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with Attribute(s)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9058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attribute value is attached to an instance of the relationship</a:t>
            </a:r>
          </a:p>
          <a:p>
            <a:pPr lvl="1"/>
            <a:r>
              <a:rPr lang="en-US" dirty="0"/>
              <a:t>E.g. even the same customer buying the same product again may have a different purchase price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25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187892" y="3086272"/>
            <a:ext cx="5535722" cy="1450835"/>
            <a:chOff x="1187892" y="3086272"/>
            <a:chExt cx="5535722" cy="1450835"/>
          </a:xfrm>
          <a:noFill/>
        </p:grpSpPr>
        <p:sp>
          <p:nvSpPr>
            <p:cNvPr id="7" name="Rectangle 6"/>
            <p:cNvSpPr/>
            <p:nvPr/>
          </p:nvSpPr>
          <p:spPr>
            <a:xfrm>
              <a:off x="1187892" y="3743330"/>
              <a:ext cx="1352939" cy="67180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370675" y="3738479"/>
              <a:ext cx="1352939" cy="67180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product</a:t>
              </a:r>
            </a:p>
          </p:txBody>
        </p:sp>
        <p:sp>
          <p:nvSpPr>
            <p:cNvPr id="9" name="Diamond 8"/>
            <p:cNvSpPr/>
            <p:nvPr/>
          </p:nvSpPr>
          <p:spPr>
            <a:xfrm>
              <a:off x="3143590" y="3622707"/>
              <a:ext cx="1318581" cy="914400"/>
            </a:xfrm>
            <a:prstGeom prst="diamond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buys</a:t>
              </a:r>
            </a:p>
          </p:txBody>
        </p:sp>
        <p:cxnSp>
          <p:nvCxnSpPr>
            <p:cNvPr id="11" name="Curved Connector 10"/>
            <p:cNvCxnSpPr>
              <a:stCxn id="8" idx="1"/>
              <a:endCxn id="9" idx="3"/>
            </p:cNvCxnSpPr>
            <p:nvPr/>
          </p:nvCxnSpPr>
          <p:spPr>
            <a:xfrm rot="10800000" flipV="1">
              <a:off x="4462171" y="4074381"/>
              <a:ext cx="908504" cy="5526"/>
            </a:xfrm>
            <a:prstGeom prst="curvedConnector3">
              <a:avLst>
                <a:gd name="adj1" fmla="val 50000"/>
              </a:avLst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522548" y="3680599"/>
              <a:ext cx="530915" cy="36933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0..*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02280" y="4056088"/>
              <a:ext cx="530915" cy="36933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0..*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916964" y="3086272"/>
              <a:ext cx="1998916" cy="534577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purchasePrice</a:t>
              </a:r>
              <a:endParaRPr lang="en-US" sz="1400" dirty="0"/>
            </a:p>
          </p:txBody>
        </p:sp>
        <p:cxnSp>
          <p:nvCxnSpPr>
            <p:cNvPr id="28" name="Curved Connector 27"/>
            <p:cNvCxnSpPr>
              <a:stCxn id="7" idx="3"/>
              <a:endCxn id="9" idx="1"/>
            </p:cNvCxnSpPr>
            <p:nvPr/>
          </p:nvCxnSpPr>
          <p:spPr>
            <a:xfrm>
              <a:off x="2540831" y="4079232"/>
              <a:ext cx="602759" cy="675"/>
            </a:xfrm>
            <a:prstGeom prst="curvedConnector3">
              <a:avLst>
                <a:gd name="adj1" fmla="val 50000"/>
              </a:avLst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1" name="Curved Connector 30"/>
            <p:cNvCxnSpPr>
              <a:stCxn id="22" idx="3"/>
              <a:endCxn id="9" idx="0"/>
            </p:cNvCxnSpPr>
            <p:nvPr/>
          </p:nvCxnSpPr>
          <p:spPr>
            <a:xfrm rot="5400000">
              <a:off x="3966218" y="3379226"/>
              <a:ext cx="80145" cy="406817"/>
            </a:xfrm>
            <a:prstGeom prst="curvedConnector3">
              <a:avLst>
                <a:gd name="adj1" fmla="val 50000"/>
              </a:avLst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741401" y="4815234"/>
            <a:ext cx="7522736" cy="1555399"/>
            <a:chOff x="741401" y="4815234"/>
            <a:chExt cx="7522736" cy="1555399"/>
          </a:xfrm>
          <a:noFill/>
        </p:grpSpPr>
        <p:sp>
          <p:nvSpPr>
            <p:cNvPr id="14" name="Rectangle 13"/>
            <p:cNvSpPr/>
            <p:nvPr/>
          </p:nvSpPr>
          <p:spPr>
            <a:xfrm>
              <a:off x="741401" y="5030468"/>
              <a:ext cx="1352939" cy="67180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11198" y="4871349"/>
              <a:ext cx="1352939" cy="67180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book</a:t>
              </a:r>
            </a:p>
          </p:txBody>
        </p:sp>
        <p:sp>
          <p:nvSpPr>
            <p:cNvPr id="16" name="Diamond 15"/>
            <p:cNvSpPr/>
            <p:nvPr/>
          </p:nvSpPr>
          <p:spPr>
            <a:xfrm>
              <a:off x="3947736" y="4815234"/>
              <a:ext cx="1520889" cy="914400"/>
            </a:xfrm>
            <a:prstGeom prst="diamond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borrows</a:t>
              </a:r>
            </a:p>
          </p:txBody>
        </p:sp>
        <p:cxnSp>
          <p:nvCxnSpPr>
            <p:cNvPr id="17" name="Curved Connector 16"/>
            <p:cNvCxnSpPr>
              <a:stCxn id="14" idx="3"/>
              <a:endCxn id="16" idx="1"/>
            </p:cNvCxnSpPr>
            <p:nvPr/>
          </p:nvCxnSpPr>
          <p:spPr>
            <a:xfrm flipV="1">
              <a:off x="2094340" y="5272434"/>
              <a:ext cx="1853396" cy="93936"/>
            </a:xfrm>
            <a:prstGeom prst="curvedConnector3">
              <a:avLst>
                <a:gd name="adj1" fmla="val 50000"/>
              </a:avLst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8" name="Curved Connector 17"/>
            <p:cNvCxnSpPr>
              <a:stCxn id="15" idx="1"/>
              <a:endCxn id="16" idx="3"/>
            </p:cNvCxnSpPr>
            <p:nvPr/>
          </p:nvCxnSpPr>
          <p:spPr>
            <a:xfrm rot="10800000" flipV="1">
              <a:off x="5468626" y="5207250"/>
              <a:ext cx="1442573" cy="65183"/>
            </a:xfrm>
            <a:prstGeom prst="curvedConnector3">
              <a:avLst>
                <a:gd name="adj1" fmla="val 50000"/>
              </a:avLst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54517" y="5022584"/>
              <a:ext cx="530915" cy="36933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0..*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00014" y="4899872"/>
              <a:ext cx="530915" cy="369332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0..*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2585432" y="5861677"/>
              <a:ext cx="1650205" cy="508956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borrowDate</a:t>
              </a:r>
              <a:endParaRPr lang="en-US" sz="1400" dirty="0"/>
            </a:p>
          </p:txBody>
        </p:sp>
        <p:cxnSp>
          <p:nvCxnSpPr>
            <p:cNvPr id="39" name="Curved Connector 38"/>
            <p:cNvCxnSpPr>
              <a:stCxn id="21" idx="0"/>
              <a:endCxn id="16" idx="2"/>
            </p:cNvCxnSpPr>
            <p:nvPr/>
          </p:nvCxnSpPr>
          <p:spPr>
            <a:xfrm rot="5400000" flipH="1" flipV="1">
              <a:off x="3993337" y="5146833"/>
              <a:ext cx="132043" cy="1297646"/>
            </a:xfrm>
            <a:prstGeom prst="curvedConnector3">
              <a:avLst>
                <a:gd name="adj1" fmla="val 50000"/>
              </a:avLst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366714" y="5851894"/>
              <a:ext cx="1257493" cy="470698"/>
            </a:xfrm>
            <a:prstGeom prst="ellipse">
              <a:avLst/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dueDate</a:t>
              </a:r>
              <a:endParaRPr lang="en-US" sz="1400" dirty="0"/>
            </a:p>
          </p:txBody>
        </p:sp>
        <p:cxnSp>
          <p:nvCxnSpPr>
            <p:cNvPr id="49" name="Curved Connector 48"/>
            <p:cNvCxnSpPr>
              <a:stCxn id="48" idx="0"/>
              <a:endCxn id="16" idx="2"/>
            </p:cNvCxnSpPr>
            <p:nvPr/>
          </p:nvCxnSpPr>
          <p:spPr>
            <a:xfrm rot="16200000" flipV="1">
              <a:off x="5290691" y="5147124"/>
              <a:ext cx="122260" cy="1287280"/>
            </a:xfrm>
            <a:prstGeom prst="curvedConnector3">
              <a:avLst>
                <a:gd name="adj1" fmla="val 50000"/>
              </a:avLst>
            </a:prstGeom>
            <a:grpFill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54628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F41D-9744-054C-ABE4-DC72D688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Conceptual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C8FE-91CC-1C4D-8C7C-64D102654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ER model is only a conceptual model</a:t>
            </a:r>
          </a:p>
          <a:p>
            <a:pPr lvl="1"/>
            <a:r>
              <a:rPr lang="en-US" dirty="0"/>
              <a:t>is the easiest way to understand the domain data structure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it DOES NOT tell you how to implement it</a:t>
            </a:r>
          </a:p>
          <a:p>
            <a:r>
              <a:rPr lang="en-US" dirty="0"/>
              <a:t>To implement a given conceptual model as a database, you need to choose a data model</a:t>
            </a:r>
          </a:p>
          <a:p>
            <a:pPr lvl="1"/>
            <a:r>
              <a:rPr lang="en-US" dirty="0"/>
              <a:t>E.g. the </a:t>
            </a:r>
            <a:r>
              <a:rPr lang="en-US" b="1" dirty="0">
                <a:solidFill>
                  <a:srgbClr val="FF0000"/>
                </a:solidFill>
              </a:rPr>
              <a:t>relational data model </a:t>
            </a:r>
            <a:r>
              <a:rPr lang="en-US" dirty="0"/>
              <a:t>uses relations to implement a conceptual model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functional data model </a:t>
            </a:r>
            <a:r>
              <a:rPr lang="en-US" dirty="0"/>
              <a:t>uses functions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object data model </a:t>
            </a:r>
            <a:r>
              <a:rPr lang="en-US" dirty="0"/>
              <a:t>uses objects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hierarchy data model </a:t>
            </a:r>
            <a:r>
              <a:rPr lang="en-US" dirty="0"/>
              <a:t>uses hierarchies (i.e. trees)</a:t>
            </a:r>
          </a:p>
          <a:p>
            <a:r>
              <a:rPr lang="en-US" dirty="0"/>
              <a:t>then map your conceptual model into a </a:t>
            </a:r>
            <a:r>
              <a:rPr lang="en-US" b="1" dirty="0">
                <a:solidFill>
                  <a:srgbClr val="FF0000"/>
                </a:solidFill>
              </a:rPr>
              <a:t>schema</a:t>
            </a:r>
            <a:r>
              <a:rPr lang="en-US" dirty="0"/>
              <a:t> (specific to a data model)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62B67-60CA-B947-9395-7FDEB9BC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6142F-0C45-5648-92E5-F8E6F601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26</a:t>
            </a:fld>
            <a:endParaRPr lang="en-US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A49A7EBB-751C-CE41-B071-E06F4C99C9F1}"/>
              </a:ext>
            </a:extLst>
          </p:cNvPr>
          <p:cNvSpPr/>
          <p:nvPr/>
        </p:nvSpPr>
        <p:spPr>
          <a:xfrm>
            <a:off x="6771683" y="4032279"/>
            <a:ext cx="2003837" cy="652842"/>
          </a:xfrm>
          <a:prstGeom prst="wedgeRoundRectCallout">
            <a:avLst>
              <a:gd name="adj1" fmla="val -37769"/>
              <a:gd name="adj2" fmla="val -70345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We will look at the RDM as it is the most common one.</a:t>
            </a:r>
          </a:p>
        </p:txBody>
      </p:sp>
    </p:spTree>
    <p:extLst>
      <p:ext uri="{BB962C8B-B14F-4D97-AF65-F5344CB8AC3E}">
        <p14:creationId xmlns:p14="http://schemas.microsoft.com/office/powerpoint/2010/main" val="7312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Relational Data Model (RDM)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69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 data as </a:t>
            </a:r>
            <a:r>
              <a:rPr lang="en-US" b="1" dirty="0">
                <a:solidFill>
                  <a:srgbClr val="FF0000"/>
                </a:solidFill>
              </a:rPr>
              <a:t>relations</a:t>
            </a:r>
          </a:p>
          <a:p>
            <a:pPr lvl="1"/>
            <a:r>
              <a:rPr lang="en-US" dirty="0"/>
              <a:t>Don’t confuse with </a:t>
            </a:r>
            <a:r>
              <a:rPr lang="en-US" i="1" dirty="0">
                <a:solidFill>
                  <a:srgbClr val="0070C0"/>
                </a:solidFill>
              </a:rPr>
              <a:t>relationships</a:t>
            </a:r>
            <a:r>
              <a:rPr lang="en-US" dirty="0"/>
              <a:t> in ER modelling</a:t>
            </a:r>
          </a:p>
          <a:p>
            <a:pPr lvl="1"/>
            <a:r>
              <a:rPr lang="en-US" dirty="0"/>
              <a:t>Can be used to implement an ER model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database</a:t>
            </a:r>
            <a:r>
              <a:rPr lang="en-US" dirty="0"/>
              <a:t> contains </a:t>
            </a:r>
            <a:r>
              <a:rPr lang="en-US" b="1" dirty="0">
                <a:solidFill>
                  <a:srgbClr val="FF0000"/>
                </a:solidFill>
              </a:rPr>
              <a:t>tables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(relations)</a:t>
            </a:r>
          </a:p>
          <a:p>
            <a:r>
              <a:rPr lang="en-US" dirty="0"/>
              <a:t>A table has </a:t>
            </a:r>
            <a:r>
              <a:rPr lang="en-US" b="1" dirty="0">
                <a:solidFill>
                  <a:srgbClr val="FF0000"/>
                </a:solidFill>
              </a:rPr>
              <a:t>columns</a:t>
            </a:r>
            <a:r>
              <a:rPr lang="en-US" dirty="0"/>
              <a:t>/fields (i.e. attributes)</a:t>
            </a:r>
          </a:p>
          <a:p>
            <a:pPr lvl="1"/>
            <a:r>
              <a:rPr lang="en-US" dirty="0"/>
              <a:t>Defined by database schema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row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(i.e. record) is an instance of an entity</a:t>
            </a:r>
          </a:p>
          <a:p>
            <a:r>
              <a:rPr lang="en-US" dirty="0"/>
              <a:t>in RDM, a </a:t>
            </a:r>
            <a:r>
              <a:rPr lang="en-US" b="1" dirty="0">
                <a:solidFill>
                  <a:srgbClr val="FF0000"/>
                </a:solidFill>
              </a:rPr>
              <a:t>database schema </a:t>
            </a:r>
            <a:r>
              <a:rPr lang="en-US" dirty="0"/>
              <a:t>is a set of table structures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27</a:t>
            </a:fld>
            <a:endParaRPr lang="en-US"/>
          </a:p>
        </p:txBody>
      </p:sp>
      <p:pic>
        <p:nvPicPr>
          <p:cNvPr id="1028" name="Picture 4" descr="atabase, datatable, excel, sheet, sql, tab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744" y="4562204"/>
            <a:ext cx="2090057" cy="209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46018" y="457264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49747" y="457264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</a:t>
            </a:r>
          </a:p>
        </p:txBody>
      </p:sp>
      <p:pic>
        <p:nvPicPr>
          <p:cNvPr id="13" name="Picture 4" descr="atabase, datatable, excel, sheet, sql, tab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891" y="4562203"/>
            <a:ext cx="2090057" cy="209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940618" y="457264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borrows</a:t>
            </a:r>
          </a:p>
        </p:txBody>
      </p:sp>
      <p:pic>
        <p:nvPicPr>
          <p:cNvPr id="12" name="Picture 4" descr="atabase, datatable, excel, sheet, sql, tabl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318" y="4562202"/>
            <a:ext cx="2090057" cy="209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01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Tables, Columns &amp; Rows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781636"/>
              </p:ext>
            </p:extLst>
          </p:nvPr>
        </p:nvGraphicFramePr>
        <p:xfrm>
          <a:off x="550506" y="2434363"/>
          <a:ext cx="744582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7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96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employeeID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Peter Parker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Tony</a:t>
                      </a:r>
                      <a:r>
                        <a:rPr lang="en-US" baseline="0" dirty="0"/>
                        <a:t> Stark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Diana Prince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Steve Rogers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Motoko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Kusanagi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73767" y="3774930"/>
            <a:ext cx="8623179" cy="482776"/>
            <a:chOff x="273767" y="3676454"/>
            <a:chExt cx="8623179" cy="482776"/>
          </a:xfrm>
        </p:grpSpPr>
        <p:sp>
          <p:nvSpPr>
            <p:cNvPr id="3" name="TextBox 2"/>
            <p:cNvSpPr txBox="1"/>
            <p:nvPr/>
          </p:nvSpPr>
          <p:spPr>
            <a:xfrm>
              <a:off x="8135071" y="3676454"/>
              <a:ext cx="761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row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3767" y="3676454"/>
              <a:ext cx="7814431" cy="482776"/>
            </a:xfrm>
            <a:prstGeom prst="roundRect">
              <a:avLst/>
            </a:prstGeom>
            <a:solidFill>
              <a:srgbClr val="FFFF00">
                <a:alpha val="15000"/>
              </a:srgbClr>
            </a:solidFill>
            <a:ln w="26424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412453" y="2318994"/>
            <a:ext cx="2443109" cy="3494027"/>
            <a:chOff x="1412453" y="2318994"/>
            <a:chExt cx="2443109" cy="3494027"/>
          </a:xfrm>
        </p:grpSpPr>
        <p:sp>
          <p:nvSpPr>
            <p:cNvPr id="8" name="Rounded Rectangle 7"/>
            <p:cNvSpPr/>
            <p:nvPr/>
          </p:nvSpPr>
          <p:spPr>
            <a:xfrm>
              <a:off x="1412453" y="2318994"/>
              <a:ext cx="2443109" cy="3009326"/>
            </a:xfrm>
            <a:prstGeom prst="roundRect">
              <a:avLst/>
            </a:prstGeom>
            <a:solidFill>
              <a:srgbClr val="FF0000">
                <a:alpha val="26000"/>
              </a:srgbClr>
            </a:solidFill>
            <a:ln w="26424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021397" y="5443689"/>
              <a:ext cx="1133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column</a:t>
              </a:r>
            </a:p>
          </p:txBody>
        </p:sp>
      </p:grp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8DCA2E0E-87AA-294B-A4F3-33A986442FF4}"/>
              </a:ext>
            </a:extLst>
          </p:cNvPr>
          <p:cNvSpPr/>
          <p:nvPr/>
        </p:nvSpPr>
        <p:spPr>
          <a:xfrm>
            <a:off x="6602001" y="5267189"/>
            <a:ext cx="2294945" cy="841379"/>
          </a:xfrm>
          <a:prstGeom prst="wedgeRoundRectCallout">
            <a:avLst>
              <a:gd name="adj1" fmla="val 29367"/>
              <a:gd name="adj2" fmla="val -188499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Each row is an instance of the Employee entity.</a:t>
            </a:r>
          </a:p>
        </p:txBody>
      </p:sp>
    </p:spTree>
    <p:extLst>
      <p:ext uri="{BB962C8B-B14F-4D97-AF65-F5344CB8AC3E}">
        <p14:creationId xmlns:p14="http://schemas.microsoft.com/office/powerpoint/2010/main" val="8447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to Relation Mapping - 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5782"/>
          </a:xfrm>
        </p:spPr>
        <p:txBody>
          <a:bodyPr/>
          <a:lstStyle/>
          <a:p>
            <a:r>
              <a:rPr lang="en-US" dirty="0"/>
              <a:t>For each entity in the ER model:</a:t>
            </a:r>
          </a:p>
          <a:p>
            <a:pPr lvl="1"/>
            <a:r>
              <a:rPr lang="en-US" dirty="0"/>
              <a:t>defines a table</a:t>
            </a:r>
          </a:p>
          <a:p>
            <a:pPr lvl="1"/>
            <a:r>
              <a:rPr lang="en-US" dirty="0"/>
              <a:t>Each attribute becomes a column in the table</a:t>
            </a:r>
          </a:p>
          <a:p>
            <a:pPr lvl="1"/>
            <a:r>
              <a:rPr lang="en-US" dirty="0"/>
              <a:t>Key attribute becomes key of the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10096" y="4964553"/>
            <a:ext cx="1352939" cy="67180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7" name="Oval 6"/>
          <p:cNvSpPr/>
          <p:nvPr/>
        </p:nvSpPr>
        <p:spPr>
          <a:xfrm>
            <a:off x="2855129" y="3762561"/>
            <a:ext cx="1156996" cy="41987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" name="Oval 7"/>
          <p:cNvSpPr/>
          <p:nvPr/>
        </p:nvSpPr>
        <p:spPr>
          <a:xfrm>
            <a:off x="1349909" y="4380337"/>
            <a:ext cx="2160584" cy="41987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employeeID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219533" y="5193681"/>
            <a:ext cx="1978089" cy="41987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dateOfBirth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022439" y="4165879"/>
            <a:ext cx="1464906" cy="41987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12" name="Oval 11"/>
          <p:cNvSpPr/>
          <p:nvPr/>
        </p:nvSpPr>
        <p:spPr>
          <a:xfrm>
            <a:off x="6260563" y="5152273"/>
            <a:ext cx="1363963" cy="41987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salary</a:t>
            </a:r>
          </a:p>
        </p:txBody>
      </p:sp>
      <p:cxnSp>
        <p:nvCxnSpPr>
          <p:cNvPr id="14" name="Straight Connector 13"/>
          <p:cNvCxnSpPr>
            <a:stCxn id="6" idx="0"/>
            <a:endCxn id="84" idx="4"/>
          </p:cNvCxnSpPr>
          <p:nvPr/>
        </p:nvCxnSpPr>
        <p:spPr>
          <a:xfrm flipV="1">
            <a:off x="4786566" y="4209430"/>
            <a:ext cx="461432" cy="75512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6" name="Straight Connector 15"/>
          <p:cNvCxnSpPr>
            <a:stCxn id="6" idx="0"/>
            <a:endCxn id="11" idx="3"/>
          </p:cNvCxnSpPr>
          <p:nvPr/>
        </p:nvCxnSpPr>
        <p:spPr>
          <a:xfrm flipV="1">
            <a:off x="4786566" y="4524266"/>
            <a:ext cx="1450404" cy="440287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>
            <a:stCxn id="6" idx="1"/>
          </p:cNvCxnSpPr>
          <p:nvPr/>
        </p:nvCxnSpPr>
        <p:spPr>
          <a:xfrm flipH="1">
            <a:off x="3029671" y="5300455"/>
            <a:ext cx="1080425" cy="1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8" name="Straight Connector 17"/>
          <p:cNvCxnSpPr>
            <a:stCxn id="6" idx="3"/>
            <a:endCxn id="12" idx="2"/>
          </p:cNvCxnSpPr>
          <p:nvPr/>
        </p:nvCxnSpPr>
        <p:spPr>
          <a:xfrm>
            <a:off x="5463035" y="5300455"/>
            <a:ext cx="797528" cy="61757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4" name="Oval 83"/>
          <p:cNvSpPr/>
          <p:nvPr/>
        </p:nvSpPr>
        <p:spPr>
          <a:xfrm>
            <a:off x="4574123" y="3789553"/>
            <a:ext cx="1347749" cy="41987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gender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3" name="Straight Connector 262"/>
          <p:cNvCxnSpPr>
            <a:stCxn id="6" idx="0"/>
            <a:endCxn id="7" idx="5"/>
          </p:cNvCxnSpPr>
          <p:nvPr/>
        </p:nvCxnSpPr>
        <p:spPr>
          <a:xfrm flipH="1" flipV="1">
            <a:off x="3842687" y="4120948"/>
            <a:ext cx="943879" cy="843605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6" name="Straight Connector 265"/>
          <p:cNvCxnSpPr>
            <a:stCxn id="6" idx="1"/>
            <a:endCxn id="8" idx="5"/>
          </p:cNvCxnSpPr>
          <p:nvPr/>
        </p:nvCxnSpPr>
        <p:spPr>
          <a:xfrm flipH="1" flipV="1">
            <a:off x="3194083" y="4738724"/>
            <a:ext cx="916013" cy="561731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03699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n 10">
            <a:extLst>
              <a:ext uri="{FF2B5EF4-FFF2-40B4-BE49-F238E27FC236}">
                <a16:creationId xmlns:a16="http://schemas.microsoft.com/office/drawing/2014/main" id="{78B604E4-08B5-5645-8670-00B45CF2792B}"/>
              </a:ext>
            </a:extLst>
          </p:cNvPr>
          <p:cNvSpPr/>
          <p:nvPr/>
        </p:nvSpPr>
        <p:spPr>
          <a:xfrm rot="16200000">
            <a:off x="7110727" y="3575012"/>
            <a:ext cx="521717" cy="2794212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EEC86D6-B615-2C47-96EC-E34F98444F3C}"/>
              </a:ext>
            </a:extLst>
          </p:cNvPr>
          <p:cNvSpPr/>
          <p:nvPr/>
        </p:nvSpPr>
        <p:spPr>
          <a:xfrm rot="16200000">
            <a:off x="4425699" y="3566537"/>
            <a:ext cx="521717" cy="2794212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58A2C-33EA-3641-B4A2-45073E56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3 Database Revolutions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086F2-1E0D-5B44-BA16-DB8B62382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718411"/>
            <a:ext cx="8229600" cy="59622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Figure from G. Harrison, Next Generation Databases. </a:t>
            </a:r>
            <a:r>
              <a:rPr lang="en-US" dirty="0" err="1"/>
              <a:t>Apress</a:t>
            </a:r>
            <a:r>
              <a:rPr lang="en-US" dirty="0"/>
              <a:t>. 2015.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2F1A-4929-8643-953A-5C5A8BBFE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24C2B-0C4A-9D41-BCAA-14CECF37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</a:t>
            </a:fld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2325F686-8F18-474A-B372-E0BE6905899C}"/>
              </a:ext>
            </a:extLst>
          </p:cNvPr>
          <p:cNvSpPr/>
          <p:nvPr/>
        </p:nvSpPr>
        <p:spPr>
          <a:xfrm rot="16200000">
            <a:off x="1740672" y="3566536"/>
            <a:ext cx="521717" cy="2794212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F201B8-8C6A-AA47-9293-30386F583736}"/>
              </a:ext>
            </a:extLst>
          </p:cNvPr>
          <p:cNvSpPr/>
          <p:nvPr/>
        </p:nvSpPr>
        <p:spPr>
          <a:xfrm>
            <a:off x="659021" y="3085592"/>
            <a:ext cx="2630430" cy="16223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1951: Magnetic tape</a:t>
            </a:r>
          </a:p>
          <a:p>
            <a:r>
              <a:rPr lang="en-US" sz="1400" dirty="0"/>
              <a:t>1955: Magnetic disk</a:t>
            </a:r>
          </a:p>
          <a:p>
            <a:r>
              <a:rPr lang="en-US" sz="1400" dirty="0"/>
              <a:t>1961: ISAM</a:t>
            </a:r>
          </a:p>
          <a:p>
            <a:r>
              <a:rPr lang="en-US" sz="1400" dirty="0"/>
              <a:t>1965: hierarchical model</a:t>
            </a:r>
          </a:p>
          <a:p>
            <a:r>
              <a:rPr lang="en-US" sz="1400" dirty="0"/>
              <a:t>1968: IMS</a:t>
            </a:r>
          </a:p>
          <a:p>
            <a:r>
              <a:rPr lang="en-US" sz="1400" dirty="0"/>
              <a:t>1969: Network model</a:t>
            </a:r>
          </a:p>
          <a:p>
            <a:r>
              <a:rPr lang="en-US" sz="1400" dirty="0"/>
              <a:t>1971: IDMS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8051D2-BDD9-6F4B-9E62-1AD7160DDDA6}"/>
              </a:ext>
            </a:extLst>
          </p:cNvPr>
          <p:cNvSpPr txBox="1"/>
          <p:nvPr/>
        </p:nvSpPr>
        <p:spPr>
          <a:xfrm>
            <a:off x="1515241" y="4709757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1950-1972</a:t>
            </a:r>
          </a:p>
          <a:p>
            <a:r>
              <a:rPr lang="en-US" sz="1400" dirty="0"/>
              <a:t>pre-relational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096656-8E41-CD4B-8AEF-84F3003973CD}"/>
              </a:ext>
            </a:extLst>
          </p:cNvPr>
          <p:cNvSpPr txBox="1"/>
          <p:nvPr/>
        </p:nvSpPr>
        <p:spPr>
          <a:xfrm>
            <a:off x="4167023" y="4718232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1972-2005</a:t>
            </a:r>
          </a:p>
          <a:p>
            <a:r>
              <a:rPr lang="en-US" sz="1400" dirty="0"/>
              <a:t>relational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E89866-5E63-0742-AF4E-364394C44334}"/>
              </a:ext>
            </a:extLst>
          </p:cNvPr>
          <p:cNvSpPr txBox="1"/>
          <p:nvPr/>
        </p:nvSpPr>
        <p:spPr>
          <a:xfrm>
            <a:off x="6619802" y="4702783"/>
            <a:ext cx="1774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2005-2015</a:t>
            </a:r>
          </a:p>
          <a:p>
            <a:r>
              <a:rPr lang="en-US" sz="1400" dirty="0"/>
              <a:t>The next generation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5AD6AE-D9A3-584D-A033-D58EB4E3E6A7}"/>
              </a:ext>
            </a:extLst>
          </p:cNvPr>
          <p:cNvSpPr/>
          <p:nvPr/>
        </p:nvSpPr>
        <p:spPr>
          <a:xfrm>
            <a:off x="3357695" y="2300702"/>
            <a:ext cx="2630430" cy="24078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1970: Codd’s paper</a:t>
            </a:r>
          </a:p>
          <a:p>
            <a:r>
              <a:rPr lang="en-US" sz="1400" dirty="0"/>
              <a:t>1974: System R</a:t>
            </a:r>
          </a:p>
          <a:p>
            <a:r>
              <a:rPr lang="en-US" sz="1400" dirty="0"/>
              <a:t>1978: Oracle</a:t>
            </a:r>
          </a:p>
          <a:p>
            <a:r>
              <a:rPr lang="en-US" sz="1400" dirty="0"/>
              <a:t>1980: commercial Ingres</a:t>
            </a:r>
          </a:p>
          <a:p>
            <a:r>
              <a:rPr lang="en-US" sz="1400" dirty="0"/>
              <a:t>1981: Informix</a:t>
            </a:r>
          </a:p>
          <a:p>
            <a:r>
              <a:rPr lang="en-US" sz="1400" dirty="0"/>
              <a:t>1984: DB2</a:t>
            </a:r>
          </a:p>
          <a:p>
            <a:r>
              <a:rPr lang="en-US" sz="1400" dirty="0"/>
              <a:t>1987: Sybase</a:t>
            </a:r>
          </a:p>
          <a:p>
            <a:r>
              <a:rPr lang="en-US" sz="1400" dirty="0"/>
              <a:t>1989: Postgres</a:t>
            </a:r>
          </a:p>
          <a:p>
            <a:r>
              <a:rPr lang="en-US" sz="1400" dirty="0"/>
              <a:t>1989: SQL server</a:t>
            </a:r>
          </a:p>
          <a:p>
            <a:r>
              <a:rPr lang="en-US" sz="1400" dirty="0"/>
              <a:t>1995: MySQL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6218E1-69AB-8841-A1E0-55236BE9D281}"/>
              </a:ext>
            </a:extLst>
          </p:cNvPr>
          <p:cNvSpPr/>
          <p:nvPr/>
        </p:nvSpPr>
        <p:spPr>
          <a:xfrm>
            <a:off x="6056370" y="1558269"/>
            <a:ext cx="2630430" cy="31547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2003: </a:t>
            </a:r>
            <a:r>
              <a:rPr lang="en-US" sz="1400" dirty="0" err="1"/>
              <a:t>MarkLogic</a:t>
            </a:r>
            <a:endParaRPr lang="en-US" sz="1400" dirty="0"/>
          </a:p>
          <a:p>
            <a:r>
              <a:rPr lang="en-US" sz="1400" dirty="0"/>
              <a:t>2004: MapReduce</a:t>
            </a:r>
          </a:p>
          <a:p>
            <a:r>
              <a:rPr lang="en-US" sz="1400" dirty="0"/>
              <a:t>2005: Hadoop</a:t>
            </a:r>
          </a:p>
          <a:p>
            <a:r>
              <a:rPr lang="en-US" sz="1400" dirty="0"/>
              <a:t>2005: Vertica</a:t>
            </a:r>
          </a:p>
          <a:p>
            <a:r>
              <a:rPr lang="en-US" sz="1400" dirty="0"/>
              <a:t>2007: Dynamo</a:t>
            </a:r>
          </a:p>
          <a:p>
            <a:r>
              <a:rPr lang="en-US" sz="1400" dirty="0"/>
              <a:t>2008 Cassandra</a:t>
            </a:r>
          </a:p>
          <a:p>
            <a:r>
              <a:rPr lang="en-US" sz="1400" dirty="0"/>
              <a:t>2008: </a:t>
            </a:r>
            <a:r>
              <a:rPr lang="en-US" sz="1400" dirty="0" err="1"/>
              <a:t>Hbase</a:t>
            </a:r>
            <a:endParaRPr lang="en-US" sz="1400" dirty="0"/>
          </a:p>
          <a:p>
            <a:r>
              <a:rPr lang="en-US" sz="1400" dirty="0"/>
              <a:t>2008: </a:t>
            </a:r>
            <a:r>
              <a:rPr lang="en-US" sz="1400" dirty="0" err="1"/>
              <a:t>NuoDB</a:t>
            </a:r>
            <a:endParaRPr lang="en-US" sz="1400" dirty="0"/>
          </a:p>
          <a:p>
            <a:r>
              <a:rPr lang="en-US" sz="1400" dirty="0"/>
              <a:t>2009: MongoDB</a:t>
            </a:r>
          </a:p>
          <a:p>
            <a:r>
              <a:rPr lang="en-US" sz="1400" dirty="0"/>
              <a:t>2010: </a:t>
            </a:r>
            <a:r>
              <a:rPr lang="en-US" sz="1400" dirty="0" err="1"/>
              <a:t>VoltDB</a:t>
            </a:r>
            <a:endParaRPr lang="en-US" sz="1400" dirty="0"/>
          </a:p>
          <a:p>
            <a:r>
              <a:rPr lang="en-US" sz="1400" dirty="0"/>
              <a:t>2010: Hana</a:t>
            </a:r>
          </a:p>
          <a:p>
            <a:r>
              <a:rPr lang="en-US" sz="1400" dirty="0"/>
              <a:t>2011: </a:t>
            </a:r>
            <a:r>
              <a:rPr lang="en-US" sz="1400" dirty="0" err="1"/>
              <a:t>Riak</a:t>
            </a:r>
            <a:endParaRPr lang="en-US" sz="1400" dirty="0"/>
          </a:p>
          <a:p>
            <a:r>
              <a:rPr lang="en-US" sz="1400" dirty="0"/>
              <a:t>2012: </a:t>
            </a:r>
            <a:r>
              <a:rPr lang="en-US" sz="1400" dirty="0" err="1"/>
              <a:t>Areospike</a:t>
            </a:r>
            <a:endParaRPr lang="en-US" sz="1400" dirty="0"/>
          </a:p>
          <a:p>
            <a:r>
              <a:rPr lang="en-US" sz="1400" dirty="0"/>
              <a:t>2014: </a:t>
            </a:r>
            <a:r>
              <a:rPr lang="en-US" sz="1400" dirty="0" err="1"/>
              <a:t>Splica</a:t>
            </a:r>
            <a:r>
              <a:rPr lang="en-US" sz="1400" dirty="0"/>
              <a:t> Machine</a:t>
            </a:r>
          </a:p>
        </p:txBody>
      </p:sp>
    </p:spTree>
    <p:extLst>
      <p:ext uri="{BB962C8B-B14F-4D97-AF65-F5344CB8AC3E}">
        <p14:creationId xmlns:p14="http://schemas.microsoft.com/office/powerpoint/2010/main" val="3031881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to Table Mapping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326030"/>
              </p:ext>
            </p:extLst>
          </p:nvPr>
        </p:nvGraphicFramePr>
        <p:xfrm>
          <a:off x="849085" y="2448431"/>
          <a:ext cx="744582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0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6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employeeID</a:t>
                      </a:r>
                      <a:endParaRPr lang="en-US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Peter Parker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Tony</a:t>
                      </a:r>
                      <a:r>
                        <a:rPr lang="en-US" baseline="0" dirty="0"/>
                        <a:t> Stark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Diana Prince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Steve Rogers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Motoko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Kusanagi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343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 to Relation Mapping </a:t>
            </a:r>
            <a:r>
              <a:rPr lang="mr-IN" dirty="0"/>
              <a:t>–</a:t>
            </a:r>
            <a:r>
              <a:rPr lang="en-US" dirty="0"/>
              <a:t> Binary 1-to-1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6573"/>
          </a:xfrm>
        </p:spPr>
        <p:txBody>
          <a:bodyPr>
            <a:normAutofit/>
          </a:bodyPr>
          <a:lstStyle/>
          <a:p>
            <a:r>
              <a:rPr lang="en-US" sz="2800" dirty="0"/>
              <a:t>For a 1-to-1 relationship between entity</a:t>
            </a:r>
            <a:r>
              <a:rPr lang="en-US" sz="2800" baseline="-25000" dirty="0"/>
              <a:t>1</a:t>
            </a:r>
            <a:r>
              <a:rPr lang="en-US" sz="2800" dirty="0"/>
              <a:t> and entity</a:t>
            </a:r>
            <a:r>
              <a:rPr lang="en-US" sz="2800" baseline="-25000" dirty="0"/>
              <a:t>2</a:t>
            </a:r>
            <a:r>
              <a:rPr lang="en-US" sz="2800" dirty="0"/>
              <a:t> which are mapped into tables T</a:t>
            </a:r>
            <a:r>
              <a:rPr lang="en-US" sz="2800" baseline="-25000" dirty="0"/>
              <a:t>1</a:t>
            </a:r>
            <a:r>
              <a:rPr lang="en-US" sz="2800" dirty="0"/>
              <a:t> and T</a:t>
            </a:r>
            <a:r>
              <a:rPr lang="en-US" sz="2800" baseline="-25000" dirty="0"/>
              <a:t>2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Add a foreign key of T</a:t>
            </a:r>
            <a:r>
              <a:rPr lang="en-US" sz="2400" baseline="-25000" dirty="0"/>
              <a:t>1</a:t>
            </a:r>
            <a:r>
              <a:rPr lang="en-US" sz="2400" dirty="0"/>
              <a:t> into T</a:t>
            </a:r>
            <a:r>
              <a:rPr lang="en-US" sz="2400" baseline="-25000" dirty="0"/>
              <a:t>2</a:t>
            </a:r>
          </a:p>
          <a:p>
            <a:pPr lvl="1"/>
            <a:r>
              <a:rPr lang="en-US" sz="2400" dirty="0"/>
              <a:t>OR a foreign key of T</a:t>
            </a:r>
            <a:r>
              <a:rPr lang="en-US" sz="2400" baseline="-25000" dirty="0"/>
              <a:t>2</a:t>
            </a:r>
            <a:r>
              <a:rPr lang="en-US" sz="2400" dirty="0"/>
              <a:t> into T</a:t>
            </a:r>
            <a:r>
              <a:rPr lang="en-US" sz="2400" baseline="-25000" dirty="0"/>
              <a:t>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33200" y="3847153"/>
            <a:ext cx="1352939" cy="67180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4266" y="3847152"/>
            <a:ext cx="1352939" cy="67180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</a:p>
        </p:txBody>
      </p:sp>
      <p:sp>
        <p:nvSpPr>
          <p:cNvPr id="8" name="Diamond 7"/>
          <p:cNvSpPr/>
          <p:nvPr/>
        </p:nvSpPr>
        <p:spPr>
          <a:xfrm>
            <a:off x="3786819" y="4984827"/>
            <a:ext cx="1657447" cy="680758"/>
          </a:xfrm>
          <a:prstGeom prst="diamond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manages</a:t>
            </a:r>
            <a:endParaRPr lang="en-US" sz="1200" dirty="0"/>
          </a:p>
        </p:txBody>
      </p:sp>
      <p:cxnSp>
        <p:nvCxnSpPr>
          <p:cNvPr id="9" name="Curved Connector 8"/>
          <p:cNvCxnSpPr>
            <a:stCxn id="6" idx="2"/>
            <a:endCxn id="8" idx="1"/>
          </p:cNvCxnSpPr>
          <p:nvPr/>
        </p:nvCxnSpPr>
        <p:spPr>
          <a:xfrm rot="16200000" flipH="1">
            <a:off x="2995119" y="4533506"/>
            <a:ext cx="806250" cy="777149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8" idx="3"/>
            <a:endCxn id="7" idx="2"/>
          </p:cNvCxnSpPr>
          <p:nvPr/>
        </p:nvCxnSpPr>
        <p:spPr>
          <a:xfrm flipV="1">
            <a:off x="5444266" y="4518955"/>
            <a:ext cx="676470" cy="806251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94280" y="47204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52111" y="472044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0..1</a:t>
            </a:r>
          </a:p>
        </p:txBody>
      </p:sp>
    </p:spTree>
    <p:extLst>
      <p:ext uri="{BB962C8B-B14F-4D97-AF65-F5344CB8AC3E}">
        <p14:creationId xmlns:p14="http://schemas.microsoft.com/office/powerpoint/2010/main" val="205172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1-to-1 Relationship to Table Mapping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9285885"/>
              </p:ext>
            </p:extLst>
          </p:nvPr>
        </p:nvGraphicFramePr>
        <p:xfrm>
          <a:off x="457200" y="2501398"/>
          <a:ext cx="45305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err="1"/>
                        <a:t>employeeID</a:t>
                      </a:r>
                      <a:endParaRPr lang="en-US" sz="14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P.</a:t>
                      </a:r>
                      <a:r>
                        <a:rPr lang="en-US" sz="1400" baseline="0" dirty="0"/>
                        <a:t> Parker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T. Stark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D. Prince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S. Rogers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M. </a:t>
                      </a:r>
                      <a:r>
                        <a:rPr lang="en-US" sz="1400" dirty="0" err="1"/>
                        <a:t>Kusanagi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4788633"/>
              </p:ext>
            </p:extLst>
          </p:nvPr>
        </p:nvGraphicFramePr>
        <p:xfrm>
          <a:off x="5690038" y="2501398"/>
          <a:ext cx="2743200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err="1"/>
                        <a:t>deptCode</a:t>
                      </a:r>
                      <a:endParaRPr lang="en-US" sz="14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marketing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accounting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12566" y="212103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8323" y="2121031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085075" y="2418400"/>
            <a:ext cx="1008668" cy="24490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340541" y="2935753"/>
            <a:ext cx="3344333" cy="555616"/>
            <a:chOff x="3340541" y="2935753"/>
            <a:chExt cx="3344333" cy="555616"/>
          </a:xfrm>
        </p:grpSpPr>
        <p:cxnSp>
          <p:nvCxnSpPr>
            <p:cNvPr id="11" name="Curved Connector 10"/>
            <p:cNvCxnSpPr>
              <a:stCxn id="21" idx="6"/>
              <a:endCxn id="19" idx="2"/>
            </p:cNvCxnSpPr>
            <p:nvPr/>
          </p:nvCxnSpPr>
          <p:spPr>
            <a:xfrm>
              <a:off x="3821922" y="3061753"/>
              <a:ext cx="2381571" cy="30361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>
              <a:spLocks/>
            </p:cNvSpPr>
            <p:nvPr/>
          </p:nvSpPr>
          <p:spPr>
            <a:xfrm>
              <a:off x="6203493" y="3239369"/>
              <a:ext cx="481381" cy="25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3340541" y="2935753"/>
              <a:ext cx="481381" cy="25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52648" y="2868788"/>
            <a:ext cx="3343219" cy="1058574"/>
            <a:chOff x="3352648" y="2868788"/>
            <a:chExt cx="3343219" cy="1058574"/>
          </a:xfrm>
        </p:grpSpPr>
        <p:cxnSp>
          <p:nvCxnSpPr>
            <p:cNvPr id="13" name="Curved Connector 12"/>
            <p:cNvCxnSpPr>
              <a:stCxn id="22" idx="6"/>
              <a:endCxn id="18" idx="2"/>
            </p:cNvCxnSpPr>
            <p:nvPr/>
          </p:nvCxnSpPr>
          <p:spPr>
            <a:xfrm flipV="1">
              <a:off x="3834029" y="2994788"/>
              <a:ext cx="2380457" cy="80657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>
              <a:spLocks/>
            </p:cNvSpPr>
            <p:nvPr/>
          </p:nvSpPr>
          <p:spPr>
            <a:xfrm>
              <a:off x="6214486" y="2868788"/>
              <a:ext cx="481381" cy="25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>
              <a:spLocks/>
            </p:cNvSpPr>
            <p:nvPr/>
          </p:nvSpPr>
          <p:spPr>
            <a:xfrm>
              <a:off x="3352648" y="3675362"/>
              <a:ext cx="481381" cy="25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64755" y="3600240"/>
            <a:ext cx="3312259" cy="1058301"/>
            <a:chOff x="3364755" y="3600240"/>
            <a:chExt cx="3312259" cy="1058301"/>
          </a:xfrm>
        </p:grpSpPr>
        <p:cxnSp>
          <p:nvCxnSpPr>
            <p:cNvPr id="12" name="Curved Connector 11"/>
            <p:cNvCxnSpPr>
              <a:stCxn id="23" idx="6"/>
              <a:endCxn id="20" idx="2"/>
            </p:cNvCxnSpPr>
            <p:nvPr/>
          </p:nvCxnSpPr>
          <p:spPr>
            <a:xfrm flipV="1">
              <a:off x="3846136" y="3726240"/>
              <a:ext cx="2349497" cy="80630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/>
            </p:cNvSpPr>
            <p:nvPr/>
          </p:nvSpPr>
          <p:spPr>
            <a:xfrm>
              <a:off x="6195633" y="3600240"/>
              <a:ext cx="481381" cy="25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/>
            </p:cNvSpPr>
            <p:nvPr/>
          </p:nvSpPr>
          <p:spPr>
            <a:xfrm>
              <a:off x="3364755" y="4406541"/>
              <a:ext cx="481381" cy="25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F6AAB95C-E64F-024D-87D2-912BC2AB019E}"/>
              </a:ext>
            </a:extLst>
          </p:cNvPr>
          <p:cNvSpPr/>
          <p:nvPr/>
        </p:nvSpPr>
        <p:spPr>
          <a:xfrm>
            <a:off x="2603526" y="5346601"/>
            <a:ext cx="2003837" cy="652842"/>
          </a:xfrm>
          <a:prstGeom prst="wedgeRoundRectCallout">
            <a:avLst>
              <a:gd name="adj1" fmla="val -17070"/>
              <a:gd name="adj2" fmla="val -116552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Foreign key to department</a:t>
            </a:r>
          </a:p>
        </p:txBody>
      </p:sp>
    </p:spTree>
    <p:extLst>
      <p:ext uri="{BB962C8B-B14F-4D97-AF65-F5344CB8AC3E}">
        <p14:creationId xmlns:p14="http://schemas.microsoft.com/office/powerpoint/2010/main" val="47955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1-to-1 Relationship </a:t>
            </a:r>
            <a:r>
              <a:rPr lang="mr-IN" dirty="0"/>
              <a:t>–</a:t>
            </a:r>
            <a:r>
              <a:rPr lang="en-US" dirty="0"/>
              <a:t> Alternative Mapping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70487" y="181937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</a:t>
            </a:r>
          </a:p>
        </p:txBody>
      </p:sp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8868"/>
              </p:ext>
            </p:extLst>
          </p:nvPr>
        </p:nvGraphicFramePr>
        <p:xfrm>
          <a:off x="4695147" y="2492168"/>
          <a:ext cx="3462779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err="1"/>
                        <a:t>deptCode</a:t>
                      </a:r>
                      <a:endParaRPr lang="en-US" sz="14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manageBy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marketing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accounting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4102622"/>
              </p:ext>
            </p:extLst>
          </p:nvPr>
        </p:nvGraphicFramePr>
        <p:xfrm>
          <a:off x="457200" y="2501398"/>
          <a:ext cx="35246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err="1"/>
                        <a:t>employeeID</a:t>
                      </a:r>
                      <a:endParaRPr lang="en-US" sz="14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P.</a:t>
                      </a:r>
                      <a:r>
                        <a:rPr lang="en-US" sz="1400" baseline="0" dirty="0"/>
                        <a:t> Parker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T. Stark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D. Prince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S. Rogers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M. </a:t>
                      </a:r>
                      <a:r>
                        <a:rPr lang="en-US" sz="1400" dirty="0" err="1"/>
                        <a:t>Kusanagi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112566" y="212103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050968" y="2239651"/>
            <a:ext cx="1147115" cy="18892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17354" y="2852394"/>
            <a:ext cx="6820367" cy="1072224"/>
            <a:chOff x="917354" y="2852394"/>
            <a:chExt cx="6820367" cy="1072224"/>
          </a:xfrm>
        </p:grpSpPr>
        <p:cxnSp>
          <p:nvCxnSpPr>
            <p:cNvPr id="6" name="Curved Connector 5"/>
            <p:cNvCxnSpPr>
              <a:stCxn id="23" idx="2"/>
              <a:endCxn id="24" idx="6"/>
            </p:cNvCxnSpPr>
            <p:nvPr/>
          </p:nvCxnSpPr>
          <p:spPr>
            <a:xfrm rot="10800000" flipV="1">
              <a:off x="1169355" y="2978394"/>
              <a:ext cx="6316367" cy="82022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>
              <a:spLocks/>
            </p:cNvSpPr>
            <p:nvPr/>
          </p:nvSpPr>
          <p:spPr>
            <a:xfrm>
              <a:off x="7485721" y="2852394"/>
              <a:ext cx="252000" cy="25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/>
            </p:cNvSpPr>
            <p:nvPr/>
          </p:nvSpPr>
          <p:spPr>
            <a:xfrm>
              <a:off x="917354" y="3672618"/>
              <a:ext cx="252000" cy="25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26781" y="2952488"/>
            <a:ext cx="6810940" cy="528593"/>
            <a:chOff x="926781" y="2952488"/>
            <a:chExt cx="6810940" cy="528593"/>
          </a:xfrm>
        </p:grpSpPr>
        <p:cxnSp>
          <p:nvCxnSpPr>
            <p:cNvPr id="18" name="Curved Connector 17"/>
            <p:cNvCxnSpPr>
              <a:stCxn id="28" idx="3"/>
              <a:endCxn id="26" idx="1"/>
            </p:cNvCxnSpPr>
            <p:nvPr/>
          </p:nvCxnSpPr>
          <p:spPr>
            <a:xfrm rot="5400000" flipH="1">
              <a:off x="4015764" y="-62685"/>
              <a:ext cx="454783" cy="6558940"/>
            </a:xfrm>
            <a:prstGeom prst="curvedConnector5">
              <a:avLst>
                <a:gd name="adj1" fmla="val -50266"/>
                <a:gd name="adj2" fmla="val 48642"/>
                <a:gd name="adj3" fmla="val 15026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>
              <a:spLocks/>
            </p:cNvSpPr>
            <p:nvPr/>
          </p:nvSpPr>
          <p:spPr>
            <a:xfrm>
              <a:off x="926781" y="2952488"/>
              <a:ext cx="252000" cy="25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>
              <a:spLocks/>
            </p:cNvSpPr>
            <p:nvPr/>
          </p:nvSpPr>
          <p:spPr>
            <a:xfrm>
              <a:off x="7485721" y="3229081"/>
              <a:ext cx="252000" cy="25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26781" y="3599423"/>
            <a:ext cx="6809650" cy="1076187"/>
            <a:chOff x="926781" y="3599423"/>
            <a:chExt cx="6809650" cy="1076187"/>
          </a:xfrm>
        </p:grpSpPr>
        <p:cxnSp>
          <p:nvCxnSpPr>
            <p:cNvPr id="19" name="Curved Connector 18"/>
            <p:cNvCxnSpPr>
              <a:stCxn id="29" idx="4"/>
              <a:endCxn id="25" idx="4"/>
            </p:cNvCxnSpPr>
            <p:nvPr/>
          </p:nvCxnSpPr>
          <p:spPr>
            <a:xfrm rot="5400000">
              <a:off x="3919513" y="984691"/>
              <a:ext cx="824187" cy="6557650"/>
            </a:xfrm>
            <a:prstGeom prst="curvedConnector3">
              <a:avLst>
                <a:gd name="adj1" fmla="val 1277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>
              <a:spLocks/>
            </p:cNvSpPr>
            <p:nvPr/>
          </p:nvSpPr>
          <p:spPr>
            <a:xfrm>
              <a:off x="926781" y="4423610"/>
              <a:ext cx="252000" cy="25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/>
            </p:cNvSpPr>
            <p:nvPr/>
          </p:nvSpPr>
          <p:spPr>
            <a:xfrm>
              <a:off x="7484431" y="3599423"/>
              <a:ext cx="252000" cy="25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2F0C2D2E-BF31-F849-A69F-B44E19CC19F3}"/>
              </a:ext>
            </a:extLst>
          </p:cNvPr>
          <p:cNvSpPr/>
          <p:nvPr/>
        </p:nvSpPr>
        <p:spPr>
          <a:xfrm>
            <a:off x="6608512" y="4615166"/>
            <a:ext cx="2003837" cy="652842"/>
          </a:xfrm>
          <a:prstGeom prst="wedgeRoundRectCallout">
            <a:avLst>
              <a:gd name="adj1" fmla="val -17070"/>
              <a:gd name="adj2" fmla="val -116552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Foreign key to employee</a:t>
            </a:r>
          </a:p>
        </p:txBody>
      </p:sp>
    </p:spTree>
    <p:extLst>
      <p:ext uri="{BB962C8B-B14F-4D97-AF65-F5344CB8AC3E}">
        <p14:creationId xmlns:p14="http://schemas.microsoft.com/office/powerpoint/2010/main" val="121810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8D2F-10E1-7016-ABFC-AEE4211B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Foreign Keys in 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95AEB-562B-EF96-D6E6-391320F68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foreign key is the mechanism in the Relational Data Model to implement relationships in a data model</a:t>
            </a:r>
          </a:p>
          <a:p>
            <a:pPr lvl="1"/>
            <a:r>
              <a:rPr lang="en-US" sz="2800" b="1" dirty="0">
                <a:solidFill>
                  <a:srgbClr val="FF0000"/>
                </a:solidFill>
              </a:rPr>
              <a:t>an ER model NEVER has any foreign key!!!</a:t>
            </a:r>
          </a:p>
          <a:p>
            <a:pPr lvl="1"/>
            <a:r>
              <a:rPr lang="en-US" sz="2800" dirty="0"/>
              <a:t>foreign keys only appear when a conceptual model (i.e. ER) is mapped into tables</a:t>
            </a:r>
          </a:p>
          <a:p>
            <a:pPr lvl="2"/>
            <a:r>
              <a:rPr lang="en-US" sz="2600" dirty="0"/>
              <a:t>i.e. implemented using a relational database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07B75-85B2-C8FC-7C0A-41E9FB78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33261-6F10-A50C-E751-9233DD58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4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2A5C-FCF2-A0F9-EF66-19A8A142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ERROR: Foreign Key in ER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A9198C-C28D-179F-03BA-BC8AEA40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417F9-8A62-5342-A300-03DC16E1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35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E7BB29-0F58-3ED2-220C-5503BF6377BA}"/>
              </a:ext>
            </a:extLst>
          </p:cNvPr>
          <p:cNvSpPr/>
          <p:nvPr/>
        </p:nvSpPr>
        <p:spPr>
          <a:xfrm>
            <a:off x="2469508" y="2815986"/>
            <a:ext cx="1222169" cy="5806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57539A-BE5C-96D6-4F17-6094520040FB}"/>
              </a:ext>
            </a:extLst>
          </p:cNvPr>
          <p:cNvSpPr/>
          <p:nvPr/>
        </p:nvSpPr>
        <p:spPr>
          <a:xfrm>
            <a:off x="5580575" y="2815985"/>
            <a:ext cx="1348420" cy="5806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A4901360-43F0-CD43-7EAE-F5E8CBD0C3A1}"/>
              </a:ext>
            </a:extLst>
          </p:cNvPr>
          <p:cNvSpPr/>
          <p:nvPr/>
        </p:nvSpPr>
        <p:spPr>
          <a:xfrm>
            <a:off x="3923127" y="3862486"/>
            <a:ext cx="1657447" cy="680758"/>
          </a:xfrm>
          <a:prstGeom prst="diamond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manages</a:t>
            </a:r>
            <a:endParaRPr lang="en-US" sz="1200" dirty="0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55BE3BB7-6A2D-BEF5-C7B1-EFB7F9424829}"/>
              </a:ext>
            </a:extLst>
          </p:cNvPr>
          <p:cNvCxnSpPr>
            <a:cxnSpLocks/>
            <a:stCxn id="18" idx="2"/>
            <a:endCxn id="20" idx="1"/>
          </p:cNvCxnSpPr>
          <p:nvPr/>
        </p:nvCxnSpPr>
        <p:spPr>
          <a:xfrm rot="16200000" flipH="1">
            <a:off x="3098735" y="3378473"/>
            <a:ext cx="806250" cy="842534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E00310F7-F2F9-E450-3963-6F2B12C3B4E2}"/>
              </a:ext>
            </a:extLst>
          </p:cNvPr>
          <p:cNvCxnSpPr>
            <a:cxnSpLocks/>
            <a:stCxn id="20" idx="3"/>
            <a:endCxn id="19" idx="2"/>
          </p:cNvCxnSpPr>
          <p:nvPr/>
        </p:nvCxnSpPr>
        <p:spPr>
          <a:xfrm flipV="1">
            <a:off x="5580574" y="3396614"/>
            <a:ext cx="674211" cy="806251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190ABC4-DBC0-ABEB-D744-264315B737A8}"/>
              </a:ext>
            </a:extLst>
          </p:cNvPr>
          <p:cNvSpPr txBox="1"/>
          <p:nvPr/>
        </p:nvSpPr>
        <p:spPr>
          <a:xfrm>
            <a:off x="2930588" y="35981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5B8845-6329-5C20-C8A7-2F49D4606121}"/>
              </a:ext>
            </a:extLst>
          </p:cNvPr>
          <p:cNvSpPr txBox="1"/>
          <p:nvPr/>
        </p:nvSpPr>
        <p:spPr>
          <a:xfrm>
            <a:off x="6288419" y="359810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2CC45D-FE8E-A4E9-CFEB-0F0C39A8024C}"/>
              </a:ext>
            </a:extLst>
          </p:cNvPr>
          <p:cNvSpPr/>
          <p:nvPr/>
        </p:nvSpPr>
        <p:spPr>
          <a:xfrm>
            <a:off x="2566060" y="1891006"/>
            <a:ext cx="1029063" cy="41987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F4BB588-396F-DB14-23E7-0FD02909E761}"/>
              </a:ext>
            </a:extLst>
          </p:cNvPr>
          <p:cNvCxnSpPr>
            <a:cxnSpLocks/>
            <a:stCxn id="18" idx="0"/>
            <a:endCxn id="25" idx="4"/>
          </p:cNvCxnSpPr>
          <p:nvPr/>
        </p:nvCxnSpPr>
        <p:spPr>
          <a:xfrm flipH="1" flipV="1">
            <a:off x="3080592" y="2310883"/>
            <a:ext cx="1" cy="50510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2F4AAD8-627D-F4F3-1246-F7676B93203A}"/>
              </a:ext>
            </a:extLst>
          </p:cNvPr>
          <p:cNvSpPr/>
          <p:nvPr/>
        </p:nvSpPr>
        <p:spPr>
          <a:xfrm>
            <a:off x="5540487" y="1895855"/>
            <a:ext cx="1428595" cy="41987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manageBy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FE6F0A-2AF5-C236-4409-7F97282D3558}"/>
              </a:ext>
            </a:extLst>
          </p:cNvPr>
          <p:cNvCxnSpPr>
            <a:cxnSpLocks/>
            <a:stCxn id="19" idx="0"/>
            <a:endCxn id="30" idx="4"/>
          </p:cNvCxnSpPr>
          <p:nvPr/>
        </p:nvCxnSpPr>
        <p:spPr>
          <a:xfrm flipV="1">
            <a:off x="6254785" y="2315732"/>
            <a:ext cx="0" cy="500253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D3887F10-AE44-3AF4-0D45-A64A48066A50}"/>
              </a:ext>
            </a:extLst>
          </p:cNvPr>
          <p:cNvSpPr/>
          <p:nvPr/>
        </p:nvSpPr>
        <p:spPr>
          <a:xfrm>
            <a:off x="529483" y="2920318"/>
            <a:ext cx="1520818" cy="41987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>
                <a:solidFill>
                  <a:schemeClr val="tx1"/>
                </a:solidFill>
              </a:rPr>
              <a:t>employeeID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AA455B1-643C-B9B9-45D1-CD1B73C9E003}"/>
              </a:ext>
            </a:extLst>
          </p:cNvPr>
          <p:cNvCxnSpPr>
            <a:cxnSpLocks/>
            <a:stCxn id="18" idx="1"/>
            <a:endCxn id="35" idx="6"/>
          </p:cNvCxnSpPr>
          <p:nvPr/>
        </p:nvCxnSpPr>
        <p:spPr>
          <a:xfrm flipH="1">
            <a:off x="2050301" y="3106301"/>
            <a:ext cx="419207" cy="23956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316CAA5-E660-8490-F135-3E85C115CC09}"/>
              </a:ext>
            </a:extLst>
          </p:cNvPr>
          <p:cNvSpPr/>
          <p:nvPr/>
        </p:nvSpPr>
        <p:spPr>
          <a:xfrm>
            <a:off x="4151980" y="2908340"/>
            <a:ext cx="1215814" cy="41987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>
                <a:solidFill>
                  <a:schemeClr val="tx1"/>
                </a:solidFill>
              </a:rPr>
              <a:t>deptCode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5821E15-6D75-4542-6FDB-B919A20EC41C}"/>
              </a:ext>
            </a:extLst>
          </p:cNvPr>
          <p:cNvSpPr/>
          <p:nvPr/>
        </p:nvSpPr>
        <p:spPr>
          <a:xfrm>
            <a:off x="7368526" y="2898781"/>
            <a:ext cx="849716" cy="41987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05BE4B7-2BB9-6DC8-9994-DA0B0568750A}"/>
              </a:ext>
            </a:extLst>
          </p:cNvPr>
          <p:cNvCxnSpPr>
            <a:cxnSpLocks/>
            <a:stCxn id="19" idx="1"/>
            <a:endCxn id="46" idx="6"/>
          </p:cNvCxnSpPr>
          <p:nvPr/>
        </p:nvCxnSpPr>
        <p:spPr>
          <a:xfrm flipH="1">
            <a:off x="5367794" y="3106300"/>
            <a:ext cx="212781" cy="11979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958D44-4E6A-4E7D-579C-341AD4266D2B}"/>
              </a:ext>
            </a:extLst>
          </p:cNvPr>
          <p:cNvCxnSpPr>
            <a:cxnSpLocks/>
            <a:stCxn id="19" idx="3"/>
            <a:endCxn id="47" idx="2"/>
          </p:cNvCxnSpPr>
          <p:nvPr/>
        </p:nvCxnSpPr>
        <p:spPr>
          <a:xfrm>
            <a:off x="6928995" y="3106300"/>
            <a:ext cx="439531" cy="2420"/>
          </a:xfrm>
          <a:prstGeom prst="lin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1" name="Multiply 60">
            <a:extLst>
              <a:ext uri="{FF2B5EF4-FFF2-40B4-BE49-F238E27FC236}">
                <a16:creationId xmlns:a16="http://schemas.microsoft.com/office/drawing/2014/main" id="{7421DFF3-59F5-23F8-2AFF-C21C68A84561}"/>
              </a:ext>
            </a:extLst>
          </p:cNvPr>
          <p:cNvSpPr/>
          <p:nvPr/>
        </p:nvSpPr>
        <p:spPr>
          <a:xfrm>
            <a:off x="6431830" y="1171585"/>
            <a:ext cx="1192696" cy="118701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FE18E566-88AD-0E24-366E-7BCBBA9DD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495" y="4688599"/>
            <a:ext cx="8229600" cy="1652522"/>
          </a:xfrm>
        </p:spPr>
        <p:txBody>
          <a:bodyPr>
            <a:normAutofit/>
          </a:bodyPr>
          <a:lstStyle/>
          <a:p>
            <a:r>
              <a:rPr lang="en-US" sz="3200" dirty="0"/>
              <a:t>at this stage, you </a:t>
            </a:r>
            <a:r>
              <a:rPr lang="en-US" sz="3200" b="1" dirty="0">
                <a:solidFill>
                  <a:srgbClr val="FF0000"/>
                </a:solidFill>
              </a:rPr>
              <a:t>DO NOT</a:t>
            </a:r>
            <a:r>
              <a:rPr lang="en-US" sz="3200" dirty="0"/>
              <a:t> worry about how to implement the relationship</a:t>
            </a:r>
          </a:p>
          <a:p>
            <a:pPr lvl="1"/>
            <a:r>
              <a:rPr lang="en-US" sz="2200" dirty="0"/>
              <a:t>you may not even have a table (if you are not using RDBMS)</a:t>
            </a:r>
          </a:p>
        </p:txBody>
      </p:sp>
    </p:spTree>
    <p:extLst>
      <p:ext uri="{BB962C8B-B14F-4D97-AF65-F5344CB8AC3E}">
        <p14:creationId xmlns:p14="http://schemas.microsoft.com/office/powerpoint/2010/main" val="11971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build="p" bldLvl="2"/>
      <p:bldP spid="62" grpI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 to Relation Mapping </a:t>
            </a:r>
            <a:r>
              <a:rPr lang="mr-IN" dirty="0"/>
              <a:t>–</a:t>
            </a:r>
            <a:r>
              <a:rPr lang="en-US" dirty="0"/>
              <a:t> Binary 1-to-many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37577"/>
          </a:xfrm>
        </p:spPr>
        <p:txBody>
          <a:bodyPr>
            <a:normAutofit/>
          </a:bodyPr>
          <a:lstStyle/>
          <a:p>
            <a:r>
              <a:rPr lang="en-US" sz="2800" dirty="0"/>
              <a:t>For a 1-to-many relationship between entity</a:t>
            </a:r>
            <a:r>
              <a:rPr lang="en-US" sz="2800" baseline="-25000" dirty="0"/>
              <a:t>1</a:t>
            </a:r>
            <a:r>
              <a:rPr lang="en-US" sz="2800" dirty="0"/>
              <a:t> &amp; entity</a:t>
            </a:r>
            <a:r>
              <a:rPr lang="en-US" sz="2800" baseline="-25000" dirty="0"/>
              <a:t>2</a:t>
            </a:r>
            <a:r>
              <a:rPr lang="en-US" sz="2800" dirty="0"/>
              <a:t> mapped into tables T</a:t>
            </a:r>
            <a:r>
              <a:rPr lang="en-US" sz="2800" baseline="-25000" dirty="0"/>
              <a:t>1</a:t>
            </a:r>
            <a:r>
              <a:rPr lang="en-US" sz="2800" dirty="0"/>
              <a:t> &amp; T</a:t>
            </a:r>
            <a:r>
              <a:rPr lang="en-US" sz="2800" baseline="-25000" dirty="0"/>
              <a:t>2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Add the foreign key of T</a:t>
            </a:r>
            <a:r>
              <a:rPr lang="en-US" sz="2400" baseline="-25000" dirty="0"/>
              <a:t>1</a:t>
            </a:r>
            <a:r>
              <a:rPr lang="en-US" sz="2400" dirty="0"/>
              <a:t> into T</a:t>
            </a:r>
            <a:r>
              <a:rPr lang="en-US" sz="2400" baseline="-25000" dirty="0"/>
              <a:t>2</a:t>
            </a:r>
          </a:p>
          <a:p>
            <a:pPr lvl="1"/>
            <a:r>
              <a:rPr lang="en-US" sz="2400" dirty="0"/>
              <a:t>i.e. foreign key goes to the ”many” side of relationship</a:t>
            </a:r>
          </a:p>
          <a:p>
            <a:pPr lvl="1"/>
            <a:endParaRPr lang="en-US" sz="2400" baseline="-25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81930" y="4960039"/>
            <a:ext cx="1352939" cy="67180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7" name="Rectangle 6"/>
          <p:cNvSpPr/>
          <p:nvPr/>
        </p:nvSpPr>
        <p:spPr>
          <a:xfrm>
            <a:off x="5427837" y="4960039"/>
            <a:ext cx="1352939" cy="67180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department</a:t>
            </a:r>
          </a:p>
        </p:txBody>
      </p:sp>
      <p:sp>
        <p:nvSpPr>
          <p:cNvPr id="8" name="Diamond 7"/>
          <p:cNvSpPr/>
          <p:nvPr/>
        </p:nvSpPr>
        <p:spPr>
          <a:xfrm>
            <a:off x="3776680" y="4152708"/>
            <a:ext cx="1604864" cy="802499"/>
          </a:xfrm>
          <a:prstGeom prst="diamond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workFor</a:t>
            </a:r>
            <a:endParaRPr lang="en-US" sz="1200" dirty="0"/>
          </a:p>
        </p:txBody>
      </p:sp>
      <p:cxnSp>
        <p:nvCxnSpPr>
          <p:cNvPr id="9" name="Curved Connector 8"/>
          <p:cNvCxnSpPr>
            <a:stCxn id="6" idx="0"/>
            <a:endCxn id="8" idx="1"/>
          </p:cNvCxnSpPr>
          <p:nvPr/>
        </p:nvCxnSpPr>
        <p:spPr>
          <a:xfrm rot="5400000" flipH="1" flipV="1">
            <a:off x="3064500" y="4247859"/>
            <a:ext cx="406081" cy="101828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7" idx="0"/>
            <a:endCxn id="8" idx="3"/>
          </p:cNvCxnSpPr>
          <p:nvPr/>
        </p:nvCxnSpPr>
        <p:spPr>
          <a:xfrm rot="16200000" flipV="1">
            <a:off x="5539886" y="4395617"/>
            <a:ext cx="406081" cy="722763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24551" y="427577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42774" y="45539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3800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1-to-many Relationship Mapping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2268932"/>
              </p:ext>
            </p:extLst>
          </p:nvPr>
        </p:nvGraphicFramePr>
        <p:xfrm>
          <a:off x="5690038" y="2501398"/>
          <a:ext cx="2743200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err="1"/>
                        <a:t>deptCode</a:t>
                      </a:r>
                      <a:endParaRPr lang="en-US" sz="14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marketing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accounting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12566" y="212103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8323" y="2121031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</a:t>
            </a:r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3498995"/>
              </p:ext>
            </p:extLst>
          </p:nvPr>
        </p:nvGraphicFramePr>
        <p:xfrm>
          <a:off x="457200" y="2501398"/>
          <a:ext cx="50714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5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err="1"/>
                        <a:t>employeeID</a:t>
                      </a:r>
                      <a:endParaRPr lang="en-US" sz="14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err="1"/>
                        <a:t>worksFor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P.</a:t>
                      </a:r>
                      <a:r>
                        <a:rPr lang="en-US" sz="1400" baseline="0" dirty="0"/>
                        <a:t> Parker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T. Stark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D. Prince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S. Rogers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M. </a:t>
                      </a:r>
                      <a:r>
                        <a:rPr lang="en-US" sz="1400" dirty="0" err="1"/>
                        <a:t>Kusanagi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4128263" y="2200789"/>
            <a:ext cx="1400339" cy="27659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4D4F5BE6-1A87-2440-8BE6-17F465D5A29C}"/>
              </a:ext>
            </a:extLst>
          </p:cNvPr>
          <p:cNvSpPr/>
          <p:nvPr/>
        </p:nvSpPr>
        <p:spPr>
          <a:xfrm>
            <a:off x="3686201" y="5483339"/>
            <a:ext cx="2003837" cy="652842"/>
          </a:xfrm>
          <a:prstGeom prst="wedgeRoundRectCallout">
            <a:avLst>
              <a:gd name="adj1" fmla="val -17070"/>
              <a:gd name="adj2" fmla="val -116552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Foreign key to department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4CE9E6-2DE8-324B-9EE9-3E4C17C3A6C7}"/>
              </a:ext>
            </a:extLst>
          </p:cNvPr>
          <p:cNvGrpSpPr/>
          <p:nvPr/>
        </p:nvGrpSpPr>
        <p:grpSpPr>
          <a:xfrm>
            <a:off x="4572000" y="2932250"/>
            <a:ext cx="2127013" cy="555616"/>
            <a:chOff x="3340541" y="2935753"/>
            <a:chExt cx="2127013" cy="555616"/>
          </a:xfrm>
        </p:grpSpPr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4E2A6AA4-A9C1-6E43-9E97-1F606A67DF61}"/>
                </a:ext>
              </a:extLst>
            </p:cNvPr>
            <p:cNvCxnSpPr>
              <a:stCxn id="17" idx="6"/>
              <a:endCxn id="16" idx="2"/>
            </p:cNvCxnSpPr>
            <p:nvPr/>
          </p:nvCxnSpPr>
          <p:spPr>
            <a:xfrm>
              <a:off x="3821922" y="3061753"/>
              <a:ext cx="1164251" cy="30361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E83DE9B-FEE0-8542-BB21-83B0FED68C34}"/>
                </a:ext>
              </a:extLst>
            </p:cNvPr>
            <p:cNvSpPr>
              <a:spLocks/>
            </p:cNvSpPr>
            <p:nvPr/>
          </p:nvSpPr>
          <p:spPr>
            <a:xfrm>
              <a:off x="4986173" y="3239369"/>
              <a:ext cx="481381" cy="25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B3390F0-76BF-0D40-B451-9340ABA1CAAB}"/>
                </a:ext>
              </a:extLst>
            </p:cNvPr>
            <p:cNvSpPr>
              <a:spLocks/>
            </p:cNvSpPr>
            <p:nvPr/>
          </p:nvSpPr>
          <p:spPr>
            <a:xfrm>
              <a:off x="3340541" y="2935753"/>
              <a:ext cx="481381" cy="25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974C28-83AD-8640-B7CA-C58334BB5571}"/>
              </a:ext>
            </a:extLst>
          </p:cNvPr>
          <p:cNvGrpSpPr/>
          <p:nvPr/>
        </p:nvGrpSpPr>
        <p:grpSpPr>
          <a:xfrm>
            <a:off x="4548894" y="3316563"/>
            <a:ext cx="2150118" cy="546353"/>
            <a:chOff x="4527414" y="2368028"/>
            <a:chExt cx="2150118" cy="546353"/>
          </a:xfrm>
        </p:grpSpPr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D7FCCA49-09A3-2F4C-9BE2-3A5AB2A7BD5C}"/>
                </a:ext>
              </a:extLst>
            </p:cNvPr>
            <p:cNvCxnSpPr>
              <a:stCxn id="21" idx="6"/>
              <a:endCxn id="20" idx="2"/>
            </p:cNvCxnSpPr>
            <p:nvPr/>
          </p:nvCxnSpPr>
          <p:spPr>
            <a:xfrm>
              <a:off x="5008795" y="2494028"/>
              <a:ext cx="1187356" cy="29435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B458F4A-C9D5-6849-ACA4-5A858129A4C5}"/>
                </a:ext>
              </a:extLst>
            </p:cNvPr>
            <p:cNvSpPr>
              <a:spLocks/>
            </p:cNvSpPr>
            <p:nvPr/>
          </p:nvSpPr>
          <p:spPr>
            <a:xfrm>
              <a:off x="6196151" y="2662381"/>
              <a:ext cx="481381" cy="25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13E1354-AF97-5F4F-9442-87243D4984D2}"/>
                </a:ext>
              </a:extLst>
            </p:cNvPr>
            <p:cNvSpPr>
              <a:spLocks/>
            </p:cNvSpPr>
            <p:nvPr/>
          </p:nvSpPr>
          <p:spPr>
            <a:xfrm>
              <a:off x="4527414" y="2368028"/>
              <a:ext cx="481381" cy="25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884B3-4AD3-6B43-B6BD-EE5AD3BD0943}"/>
              </a:ext>
            </a:extLst>
          </p:cNvPr>
          <p:cNvGrpSpPr/>
          <p:nvPr/>
        </p:nvGrpSpPr>
        <p:grpSpPr>
          <a:xfrm>
            <a:off x="4548894" y="2869250"/>
            <a:ext cx="2145516" cy="1049468"/>
            <a:chOff x="4548894" y="2813593"/>
            <a:chExt cx="2145516" cy="1049468"/>
          </a:xfrm>
        </p:grpSpPr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37F39891-15FD-274A-882D-707DFD2BFB86}"/>
                </a:ext>
              </a:extLst>
            </p:cNvPr>
            <p:cNvCxnSpPr>
              <a:stCxn id="29" idx="6"/>
              <a:endCxn id="28" idx="2"/>
            </p:cNvCxnSpPr>
            <p:nvPr/>
          </p:nvCxnSpPr>
          <p:spPr>
            <a:xfrm flipV="1">
              <a:off x="5030275" y="2939593"/>
              <a:ext cx="1182754" cy="797468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C1F1F8C-0FBC-574D-8A11-2D9403AD2224}"/>
                </a:ext>
              </a:extLst>
            </p:cNvPr>
            <p:cNvSpPr>
              <a:spLocks/>
            </p:cNvSpPr>
            <p:nvPr/>
          </p:nvSpPr>
          <p:spPr>
            <a:xfrm>
              <a:off x="6213029" y="2813593"/>
              <a:ext cx="481381" cy="25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9003120-B4ED-B74B-9415-CF865FDB02A8}"/>
                </a:ext>
              </a:extLst>
            </p:cNvPr>
            <p:cNvSpPr>
              <a:spLocks/>
            </p:cNvSpPr>
            <p:nvPr/>
          </p:nvSpPr>
          <p:spPr>
            <a:xfrm>
              <a:off x="4548894" y="3611061"/>
              <a:ext cx="481381" cy="25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B8F0D5-916A-FE46-ACA1-751841D5F40A}"/>
              </a:ext>
            </a:extLst>
          </p:cNvPr>
          <p:cNvGrpSpPr/>
          <p:nvPr/>
        </p:nvGrpSpPr>
        <p:grpSpPr>
          <a:xfrm>
            <a:off x="4548894" y="2862940"/>
            <a:ext cx="2143215" cy="1438781"/>
            <a:chOff x="4548894" y="2815234"/>
            <a:chExt cx="2143215" cy="1438781"/>
          </a:xfrm>
        </p:grpSpPr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8965E40D-A7F4-DF47-80FB-251CEE36D823}"/>
                </a:ext>
              </a:extLst>
            </p:cNvPr>
            <p:cNvCxnSpPr>
              <a:stCxn id="35" idx="6"/>
              <a:endCxn id="34" idx="2"/>
            </p:cNvCxnSpPr>
            <p:nvPr/>
          </p:nvCxnSpPr>
          <p:spPr>
            <a:xfrm flipV="1">
              <a:off x="5030275" y="2941234"/>
              <a:ext cx="1180453" cy="118678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F2A97C5-DE42-2F4A-BCA9-4FFBC5C91F68}"/>
                </a:ext>
              </a:extLst>
            </p:cNvPr>
            <p:cNvSpPr>
              <a:spLocks/>
            </p:cNvSpPr>
            <p:nvPr/>
          </p:nvSpPr>
          <p:spPr>
            <a:xfrm>
              <a:off x="6210728" y="2815234"/>
              <a:ext cx="481381" cy="25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9B807A2-6ABE-F748-8FAA-17A3F66BBFED}"/>
                </a:ext>
              </a:extLst>
            </p:cNvPr>
            <p:cNvSpPr>
              <a:spLocks/>
            </p:cNvSpPr>
            <p:nvPr/>
          </p:nvSpPr>
          <p:spPr>
            <a:xfrm>
              <a:off x="4548894" y="4002015"/>
              <a:ext cx="481381" cy="25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E6EE623-C2F1-6141-95D7-3F66D84A689C}"/>
              </a:ext>
            </a:extLst>
          </p:cNvPr>
          <p:cNvGrpSpPr/>
          <p:nvPr/>
        </p:nvGrpSpPr>
        <p:grpSpPr>
          <a:xfrm>
            <a:off x="4548893" y="3610273"/>
            <a:ext cx="2153548" cy="1055597"/>
            <a:chOff x="4531326" y="3239369"/>
            <a:chExt cx="2153548" cy="1055597"/>
          </a:xfrm>
        </p:grpSpPr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4A643840-9FF5-1F4E-915B-D4FABD07F74E}"/>
                </a:ext>
              </a:extLst>
            </p:cNvPr>
            <p:cNvCxnSpPr>
              <a:stCxn id="41" idx="6"/>
              <a:endCxn id="40" idx="2"/>
            </p:cNvCxnSpPr>
            <p:nvPr/>
          </p:nvCxnSpPr>
          <p:spPr>
            <a:xfrm flipV="1">
              <a:off x="5012707" y="3365369"/>
              <a:ext cx="1190786" cy="80359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AF294BD-4C1E-9742-9987-4A44B4E58B7E}"/>
                </a:ext>
              </a:extLst>
            </p:cNvPr>
            <p:cNvSpPr>
              <a:spLocks/>
            </p:cNvSpPr>
            <p:nvPr/>
          </p:nvSpPr>
          <p:spPr>
            <a:xfrm>
              <a:off x="6203493" y="3239369"/>
              <a:ext cx="481381" cy="25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3C97C46-4A69-1A4A-BB5C-739C621A3BD3}"/>
                </a:ext>
              </a:extLst>
            </p:cNvPr>
            <p:cNvSpPr>
              <a:spLocks/>
            </p:cNvSpPr>
            <p:nvPr/>
          </p:nvSpPr>
          <p:spPr>
            <a:xfrm>
              <a:off x="4531326" y="4042966"/>
              <a:ext cx="481381" cy="25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252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 to Relation Mapping </a:t>
            </a:r>
            <a:r>
              <a:rPr lang="mr-IN" dirty="0"/>
              <a:t>–</a:t>
            </a:r>
            <a:r>
              <a:rPr lang="en-US" dirty="0"/>
              <a:t> Binary Many-to-many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64467"/>
          </a:xfrm>
        </p:spPr>
        <p:txBody>
          <a:bodyPr/>
          <a:lstStyle/>
          <a:p>
            <a:r>
              <a:rPr lang="en-US" dirty="0"/>
              <a:t>For a many-to-many relationship between entity</a:t>
            </a:r>
            <a:r>
              <a:rPr lang="en-US" baseline="-25000" dirty="0"/>
              <a:t>1</a:t>
            </a:r>
            <a:r>
              <a:rPr lang="en-US" dirty="0"/>
              <a:t> &amp; entity</a:t>
            </a:r>
            <a:r>
              <a:rPr lang="en-US" baseline="-25000" dirty="0"/>
              <a:t>2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Assuming entity</a:t>
            </a:r>
            <a:r>
              <a:rPr lang="en-US" baseline="-25000" dirty="0"/>
              <a:t>1</a:t>
            </a:r>
            <a:r>
              <a:rPr lang="en-US" dirty="0"/>
              <a:t> &amp; entity</a:t>
            </a:r>
            <a:r>
              <a:rPr lang="en-US" baseline="-25000" dirty="0"/>
              <a:t>2</a:t>
            </a:r>
            <a:r>
              <a:rPr lang="en-US" dirty="0"/>
              <a:t> are mapped in table T</a:t>
            </a:r>
            <a:r>
              <a:rPr lang="en-US" baseline="-25000" dirty="0"/>
              <a:t>1</a:t>
            </a:r>
            <a:r>
              <a:rPr lang="en-US" dirty="0"/>
              <a:t> &amp; T</a:t>
            </a:r>
            <a:r>
              <a:rPr lang="en-US" baseline="-25000" dirty="0"/>
              <a:t>2</a:t>
            </a:r>
            <a:r>
              <a:rPr lang="en-US" dirty="0"/>
              <a:t>, with keys K</a:t>
            </a:r>
            <a:r>
              <a:rPr lang="en-US" baseline="-25000" dirty="0"/>
              <a:t>1</a:t>
            </a:r>
            <a:r>
              <a:rPr lang="en-US" dirty="0"/>
              <a:t> &amp; K</a:t>
            </a:r>
            <a:r>
              <a:rPr lang="en-US" baseline="-25000" dirty="0"/>
              <a:t>2</a:t>
            </a:r>
            <a:r>
              <a:rPr lang="en-US" dirty="0"/>
              <a:t> respectively</a:t>
            </a:r>
          </a:p>
          <a:p>
            <a:pPr lvl="1"/>
            <a:r>
              <a:rPr lang="en-US" dirty="0"/>
              <a:t>Create a new table R to implement the relationship</a:t>
            </a:r>
          </a:p>
          <a:p>
            <a:pPr lvl="1"/>
            <a:r>
              <a:rPr lang="en-US" dirty="0"/>
              <a:t>Add foreign keys of both T</a:t>
            </a:r>
            <a:r>
              <a:rPr lang="en-US" baseline="-25000" dirty="0"/>
              <a:t>1</a:t>
            </a:r>
            <a:r>
              <a:rPr lang="en-US" dirty="0"/>
              <a:t> &amp; T</a:t>
            </a:r>
            <a:r>
              <a:rPr lang="en-US" baseline="-25000" dirty="0"/>
              <a:t>2</a:t>
            </a:r>
            <a:r>
              <a:rPr lang="en-US" dirty="0"/>
              <a:t> into R</a:t>
            </a:r>
            <a:endParaRPr lang="en-US" baseline="-25000" dirty="0"/>
          </a:p>
          <a:p>
            <a:pPr lvl="1"/>
            <a:r>
              <a:rPr lang="en-US" dirty="0"/>
              <a:t>R has the composite key of (K</a:t>
            </a:r>
            <a:r>
              <a:rPr lang="en-US" baseline="-25000" dirty="0"/>
              <a:t>1</a:t>
            </a:r>
            <a:r>
              <a:rPr lang="en-US" dirty="0"/>
              <a:t>,K</a:t>
            </a:r>
            <a:r>
              <a:rPr lang="en-US" baseline="-25000" dirty="0"/>
              <a:t>2</a:t>
            </a:r>
            <a:r>
              <a:rPr lang="en-US" dirty="0"/>
              <a:t>)</a:t>
            </a:r>
            <a:endParaRPr lang="en-US" baseline="-25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71555" y="5226638"/>
            <a:ext cx="1352939" cy="67180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749280" y="5220281"/>
            <a:ext cx="1352939" cy="67180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8" name="Diamond 7"/>
          <p:cNvSpPr/>
          <p:nvPr/>
        </p:nvSpPr>
        <p:spPr>
          <a:xfrm>
            <a:off x="3989050" y="4137207"/>
            <a:ext cx="1318581" cy="914400"/>
          </a:xfrm>
          <a:prstGeom prst="diamond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buys</a:t>
            </a:r>
          </a:p>
        </p:txBody>
      </p:sp>
      <p:cxnSp>
        <p:nvCxnSpPr>
          <p:cNvPr id="9" name="Curved Connector 8"/>
          <p:cNvCxnSpPr>
            <a:stCxn id="10" idx="0"/>
          </p:cNvCxnSpPr>
          <p:nvPr/>
        </p:nvCxnSpPr>
        <p:spPr>
          <a:xfrm rot="5400000" flipH="1" flipV="1">
            <a:off x="3002422" y="4240011"/>
            <a:ext cx="632231" cy="134102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V="1">
            <a:off x="5553754" y="4348284"/>
            <a:ext cx="625874" cy="1118119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93579" y="435089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66048" y="45001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41107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Many-to-many Relationship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39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35698" y="136675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68693" y="116095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</a:t>
            </a:r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1919788"/>
              </p:ext>
            </p:extLst>
          </p:nvPr>
        </p:nvGraphicFramePr>
        <p:xfrm>
          <a:off x="663218" y="1765228"/>
          <a:ext cx="32786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err="1"/>
                        <a:t>customerID</a:t>
                      </a:r>
                      <a:endParaRPr lang="en-US" sz="14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C.</a:t>
                      </a:r>
                      <a:r>
                        <a:rPr lang="en-US" sz="1400" baseline="0" dirty="0"/>
                        <a:t> Kent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B.</a:t>
                      </a:r>
                      <a:r>
                        <a:rPr lang="en-US" sz="1400" baseline="0" dirty="0"/>
                        <a:t> Wayne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D.</a:t>
                      </a:r>
                      <a:r>
                        <a:rPr lang="en-US" sz="1400" baseline="0" dirty="0"/>
                        <a:t> Trump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3040660"/>
              </p:ext>
            </p:extLst>
          </p:nvPr>
        </p:nvGraphicFramePr>
        <p:xfrm>
          <a:off x="4882063" y="1619035"/>
          <a:ext cx="3878076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err="1"/>
                        <a:t>productID</a:t>
                      </a:r>
                      <a:endParaRPr lang="en-US" sz="14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currentPrice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iPhone</a:t>
                      </a:r>
                      <a:r>
                        <a:rPr lang="en-US" sz="1400" baseline="0" dirty="0"/>
                        <a:t> 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Galaxy S8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Pixel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Kindle Fire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iPad 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900404" y="4129724"/>
            <a:ext cx="3300824" cy="2159000"/>
            <a:chOff x="3959877" y="4082770"/>
            <a:chExt cx="3300824" cy="2159000"/>
          </a:xfrm>
        </p:grpSpPr>
        <p:graphicFrame>
          <p:nvGraphicFramePr>
            <p:cNvPr id="12" name="Content Placeholder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79758166"/>
                </p:ext>
              </p:extLst>
            </p:nvPr>
          </p:nvGraphicFramePr>
          <p:xfrm>
            <a:off x="4882063" y="4082770"/>
            <a:ext cx="2378638" cy="21590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29449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84141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u="sng" dirty="0" err="1"/>
                          <a:t>customerID</a:t>
                        </a:r>
                        <a:endParaRPr lang="en-US" sz="1400" u="sng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u="sng" dirty="0" err="1"/>
                          <a:t>productID</a:t>
                        </a:r>
                        <a:endParaRPr lang="en-US" sz="1400" u="sng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3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1001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2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1001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3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1004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1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1004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2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1005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3" name="TextBox 2"/>
            <p:cNvSpPr txBox="1"/>
            <p:nvPr/>
          </p:nvSpPr>
          <p:spPr>
            <a:xfrm>
              <a:off x="3959877" y="5232789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buys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602191" y="4058712"/>
            <a:ext cx="4599037" cy="815192"/>
            <a:chOff x="2694407" y="3997726"/>
            <a:chExt cx="4599037" cy="815192"/>
          </a:xfrm>
        </p:grpSpPr>
        <p:sp>
          <p:nvSpPr>
            <p:cNvPr id="13" name="Rounded Rectangle 12"/>
            <p:cNvSpPr/>
            <p:nvPr/>
          </p:nvSpPr>
          <p:spPr>
            <a:xfrm>
              <a:off x="4882063" y="3997726"/>
              <a:ext cx="2411381" cy="467539"/>
            </a:xfrm>
            <a:prstGeom prst="roundRect">
              <a:avLst/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94407" y="4443586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Composite key</a:t>
              </a:r>
            </a:p>
          </p:txBody>
        </p:sp>
        <p:cxnSp>
          <p:nvCxnSpPr>
            <p:cNvPr id="15" name="Straight Arrow Connector 14"/>
            <p:cNvCxnSpPr>
              <a:stCxn id="14" idx="3"/>
              <a:endCxn id="13" idx="1"/>
            </p:cNvCxnSpPr>
            <p:nvPr/>
          </p:nvCxnSpPr>
          <p:spPr>
            <a:xfrm flipV="1">
              <a:off x="4405132" y="4231496"/>
              <a:ext cx="476931" cy="396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DEE127-E601-2944-B9B1-151B808F971D}"/>
              </a:ext>
            </a:extLst>
          </p:cNvPr>
          <p:cNvGrpSpPr/>
          <p:nvPr/>
        </p:nvGrpSpPr>
        <p:grpSpPr>
          <a:xfrm>
            <a:off x="1120810" y="2952276"/>
            <a:ext cx="3589906" cy="1804296"/>
            <a:chOff x="3037074" y="3255069"/>
            <a:chExt cx="3589906" cy="1804296"/>
          </a:xfrm>
        </p:grpSpPr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92EB794F-AE4E-7C4B-BD47-345CD3F1CF79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rot="10800000">
              <a:off x="3518455" y="3381069"/>
              <a:ext cx="2627144" cy="155229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3002056-B00E-134A-AE6D-9FEEBB32BC60}"/>
                </a:ext>
              </a:extLst>
            </p:cNvPr>
            <p:cNvSpPr>
              <a:spLocks/>
            </p:cNvSpPr>
            <p:nvPr/>
          </p:nvSpPr>
          <p:spPr>
            <a:xfrm>
              <a:off x="3037074" y="3255069"/>
              <a:ext cx="481381" cy="25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E1BC14D-BF96-C84A-A90E-4271F543AC79}"/>
                </a:ext>
              </a:extLst>
            </p:cNvPr>
            <p:cNvSpPr>
              <a:spLocks/>
            </p:cNvSpPr>
            <p:nvPr/>
          </p:nvSpPr>
          <p:spPr>
            <a:xfrm>
              <a:off x="6145599" y="4807365"/>
              <a:ext cx="481381" cy="25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281D154-9747-AA47-9800-6A86E480875E}"/>
              </a:ext>
            </a:extLst>
          </p:cNvPr>
          <p:cNvGrpSpPr/>
          <p:nvPr/>
        </p:nvGrpSpPr>
        <p:grpSpPr>
          <a:xfrm>
            <a:off x="5273190" y="1987059"/>
            <a:ext cx="592217" cy="2760468"/>
            <a:chOff x="5273190" y="1987059"/>
            <a:chExt cx="592217" cy="2760468"/>
          </a:xfrm>
        </p:grpSpPr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7992B380-9F1D-C445-A608-97F2DC60E613}"/>
                </a:ext>
              </a:extLst>
            </p:cNvPr>
            <p:cNvCxnSpPr>
              <a:cxnSpLocks/>
              <a:stCxn id="27" idx="6"/>
              <a:endCxn id="26" idx="6"/>
            </p:cNvCxnSpPr>
            <p:nvPr/>
          </p:nvCxnSpPr>
          <p:spPr>
            <a:xfrm flipH="1" flipV="1">
              <a:off x="5754571" y="2113059"/>
              <a:ext cx="110836" cy="2508468"/>
            </a:xfrm>
            <a:prstGeom prst="curvedConnector3">
              <a:avLst>
                <a:gd name="adj1" fmla="val -20625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77AAB60-363F-884B-B07A-0328A00F200E}"/>
                </a:ext>
              </a:extLst>
            </p:cNvPr>
            <p:cNvSpPr>
              <a:spLocks/>
            </p:cNvSpPr>
            <p:nvPr/>
          </p:nvSpPr>
          <p:spPr>
            <a:xfrm>
              <a:off x="5273190" y="1987059"/>
              <a:ext cx="481381" cy="25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A932E45-5975-A948-8334-C504490416B0}"/>
                </a:ext>
              </a:extLst>
            </p:cNvPr>
            <p:cNvSpPr>
              <a:spLocks/>
            </p:cNvSpPr>
            <p:nvPr/>
          </p:nvSpPr>
          <p:spPr>
            <a:xfrm>
              <a:off x="5384026" y="4495527"/>
              <a:ext cx="481381" cy="25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ounded Rectangular Callout 27">
            <a:extLst>
              <a:ext uri="{FF2B5EF4-FFF2-40B4-BE49-F238E27FC236}">
                <a16:creationId xmlns:a16="http://schemas.microsoft.com/office/drawing/2014/main" id="{878EA722-974A-AB44-B77F-09CB350FF17B}"/>
              </a:ext>
            </a:extLst>
          </p:cNvPr>
          <p:cNvSpPr/>
          <p:nvPr/>
        </p:nvSpPr>
        <p:spPr>
          <a:xfrm>
            <a:off x="6559876" y="4241200"/>
            <a:ext cx="2411381" cy="1995529"/>
          </a:xfrm>
          <a:prstGeom prst="wedgeRoundRectCallout">
            <a:avLst>
              <a:gd name="adj1" fmla="val -65029"/>
              <a:gd name="adj2" fmla="val -28619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Note: You can’t have the same customer buying the same product multiple times in this design. You’ll need a “purchase date” or “order ID” to do it. This can be </a:t>
            </a:r>
            <a:r>
              <a:rPr lang="en-US" sz="1400" dirty="0" err="1"/>
              <a:t>recognised</a:t>
            </a:r>
            <a:r>
              <a:rPr lang="en-US" sz="1400" dirty="0"/>
              <a:t> in the ER designing stage.</a:t>
            </a:r>
          </a:p>
        </p:txBody>
      </p:sp>
    </p:spTree>
    <p:extLst>
      <p:ext uri="{BB962C8B-B14F-4D97-AF65-F5344CB8AC3E}">
        <p14:creationId xmlns:p14="http://schemas.microsoft.com/office/powerpoint/2010/main" val="46229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4B21-1CCC-E942-BB7C-E91669B2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Changing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2050F-0333-1E4E-922F-66C35977A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</a:t>
            </a:r>
            <a:r>
              <a:rPr lang="en-US" sz="2800" baseline="30000" dirty="0"/>
              <a:t>st</a:t>
            </a:r>
            <a:r>
              <a:rPr lang="en-US" sz="2800" dirty="0"/>
              <a:t> transition</a:t>
            </a:r>
          </a:p>
          <a:p>
            <a:pPr lvl="1"/>
            <a:r>
              <a:rPr lang="en-US" sz="2400" dirty="0"/>
              <a:t>start storing data in computers</a:t>
            </a:r>
          </a:p>
          <a:p>
            <a:r>
              <a:rPr lang="en-US" sz="2800" dirty="0"/>
              <a:t>2</a:t>
            </a:r>
            <a:r>
              <a:rPr lang="en-US" sz="2800" baseline="30000" dirty="0"/>
              <a:t>nd</a:t>
            </a:r>
            <a:r>
              <a:rPr lang="en-US" sz="2800" dirty="0"/>
              <a:t> transition</a:t>
            </a:r>
          </a:p>
          <a:p>
            <a:pPr lvl="1"/>
            <a:r>
              <a:rPr lang="en-US" sz="2400" dirty="0"/>
              <a:t>relational databases make data more available to non-programmers</a:t>
            </a:r>
          </a:p>
          <a:p>
            <a:r>
              <a:rPr lang="en-US" sz="2800" dirty="0"/>
              <a:t>3</a:t>
            </a:r>
            <a:r>
              <a:rPr lang="en-US" sz="2800" baseline="30000" dirty="0"/>
              <a:t>rd</a:t>
            </a:r>
            <a:r>
              <a:rPr lang="en-US" sz="2800" dirty="0"/>
              <a:t> transition</a:t>
            </a:r>
          </a:p>
          <a:p>
            <a:pPr lvl="1"/>
            <a:r>
              <a:rPr lang="en-US" sz="2400" dirty="0"/>
              <a:t>the bloom of the Internet means data volume has increased enormously</a:t>
            </a:r>
          </a:p>
          <a:p>
            <a:pPr lvl="1"/>
            <a:r>
              <a:rPr lang="en-US" sz="2400" dirty="0" err="1"/>
              <a:t>recognising</a:t>
            </a:r>
            <a:r>
              <a:rPr lang="en-US" sz="2400" dirty="0"/>
              <a:t> the value of data (when you have a lot) </a:t>
            </a:r>
          </a:p>
          <a:p>
            <a:pPr lvl="1"/>
            <a:r>
              <a:rPr lang="en-US" sz="2400" dirty="0"/>
              <a:t>data structure is more loose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59891-0E26-F842-B915-4522B1905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91290-0B0F-F648-AE5F-D0D2D2DF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6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 to Relation Mapping </a:t>
            </a:r>
            <a:r>
              <a:rPr lang="mr-IN" dirty="0"/>
              <a:t>–</a:t>
            </a:r>
            <a:r>
              <a:rPr lang="en-US" dirty="0"/>
              <a:t> N-</a:t>
            </a:r>
            <a:r>
              <a:rPr lang="en-US" dirty="0" err="1"/>
              <a:t>ary</a:t>
            </a:r>
            <a:r>
              <a:rPr lang="en-US" dirty="0"/>
              <a:t>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04514"/>
          </a:xfrm>
        </p:spPr>
        <p:txBody>
          <a:bodyPr/>
          <a:lstStyle/>
          <a:p>
            <a:r>
              <a:rPr lang="en-US" dirty="0"/>
              <a:t>For a n-</a:t>
            </a:r>
            <a:r>
              <a:rPr lang="en-US" dirty="0" err="1"/>
              <a:t>ary</a:t>
            </a:r>
            <a:r>
              <a:rPr lang="en-US" dirty="0"/>
              <a:t> relationship among entity</a:t>
            </a:r>
            <a:r>
              <a:rPr lang="en-US" baseline="-25000" dirty="0"/>
              <a:t>1</a:t>
            </a:r>
            <a:r>
              <a:rPr lang="en-US" dirty="0"/>
              <a:t>, entity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mr-IN" dirty="0"/>
              <a:t>…</a:t>
            </a:r>
            <a:r>
              <a:rPr lang="en-GB" dirty="0"/>
              <a:t> </a:t>
            </a:r>
            <a:r>
              <a:rPr lang="en-GB" dirty="0" err="1"/>
              <a:t>entity</a:t>
            </a:r>
            <a:r>
              <a:rPr lang="en-GB" baseline="-25000" dirty="0" err="1"/>
              <a:t>n</a:t>
            </a:r>
            <a:endParaRPr lang="en-GB" dirty="0"/>
          </a:p>
          <a:p>
            <a:pPr lvl="1"/>
            <a:r>
              <a:rPr lang="en-GB" dirty="0"/>
              <a:t>Assuming entity</a:t>
            </a:r>
            <a:r>
              <a:rPr lang="en-GB" baseline="-25000" dirty="0"/>
              <a:t>1</a:t>
            </a:r>
            <a:r>
              <a:rPr lang="en-GB" dirty="0"/>
              <a:t>, </a:t>
            </a:r>
            <a:r>
              <a:rPr lang="mr-IN" dirty="0"/>
              <a:t>…</a:t>
            </a:r>
            <a:r>
              <a:rPr lang="en-GB" dirty="0"/>
              <a:t>, </a:t>
            </a:r>
            <a:r>
              <a:rPr lang="en-GB" dirty="0" err="1"/>
              <a:t>entity</a:t>
            </a:r>
            <a:r>
              <a:rPr lang="en-GB" baseline="-25000" dirty="0" err="1"/>
              <a:t>n</a:t>
            </a:r>
            <a:r>
              <a:rPr lang="en-GB" dirty="0"/>
              <a:t> are mapped into tables T</a:t>
            </a:r>
            <a:r>
              <a:rPr lang="en-GB" baseline="-25000" dirty="0"/>
              <a:t>1</a:t>
            </a:r>
            <a:r>
              <a:rPr lang="en-GB" dirty="0"/>
              <a:t>, </a:t>
            </a:r>
            <a:r>
              <a:rPr lang="mr-IN" dirty="0"/>
              <a:t>…</a:t>
            </a:r>
            <a:r>
              <a:rPr lang="en-GB" dirty="0"/>
              <a:t>, </a:t>
            </a:r>
            <a:r>
              <a:rPr lang="en-GB" dirty="0" err="1"/>
              <a:t>T</a:t>
            </a:r>
            <a:r>
              <a:rPr lang="en-GB" baseline="-25000" dirty="0" err="1"/>
              <a:t>n</a:t>
            </a:r>
            <a:r>
              <a:rPr lang="en-GB" dirty="0"/>
              <a:t> with keys K</a:t>
            </a:r>
            <a:r>
              <a:rPr lang="en-GB" baseline="-25000" dirty="0"/>
              <a:t>1</a:t>
            </a:r>
            <a:r>
              <a:rPr lang="en-GB" dirty="0"/>
              <a:t>, </a:t>
            </a:r>
            <a:r>
              <a:rPr lang="mr-IN" dirty="0"/>
              <a:t>…</a:t>
            </a:r>
            <a:r>
              <a:rPr lang="en-GB" dirty="0"/>
              <a:t>, </a:t>
            </a:r>
            <a:r>
              <a:rPr lang="en-GB" dirty="0" err="1"/>
              <a:t>K</a:t>
            </a:r>
            <a:r>
              <a:rPr lang="en-GB" baseline="-25000" dirty="0" err="1"/>
              <a:t>n</a:t>
            </a:r>
            <a:endParaRPr lang="en-GB" baseline="-25000" dirty="0"/>
          </a:p>
          <a:p>
            <a:pPr lvl="1"/>
            <a:r>
              <a:rPr lang="en-GB" dirty="0"/>
              <a:t>Create a new table R</a:t>
            </a:r>
          </a:p>
          <a:p>
            <a:pPr lvl="1"/>
            <a:r>
              <a:rPr lang="en-GB" dirty="0"/>
              <a:t>Include in R the foreign keys of T</a:t>
            </a:r>
            <a:r>
              <a:rPr lang="en-GB" baseline="-25000" dirty="0"/>
              <a:t>1</a:t>
            </a:r>
            <a:r>
              <a:rPr lang="en-GB" dirty="0"/>
              <a:t>, T</a:t>
            </a:r>
            <a:r>
              <a:rPr lang="en-GB" baseline="-25000" dirty="0"/>
              <a:t>2</a:t>
            </a:r>
            <a:r>
              <a:rPr lang="en-GB" dirty="0"/>
              <a:t>, </a:t>
            </a:r>
            <a:r>
              <a:rPr lang="mr-IN" dirty="0"/>
              <a:t>…</a:t>
            </a:r>
            <a:r>
              <a:rPr lang="en-GB" dirty="0"/>
              <a:t>, </a:t>
            </a:r>
            <a:r>
              <a:rPr lang="en-GB" dirty="0" err="1"/>
              <a:t>T</a:t>
            </a:r>
            <a:r>
              <a:rPr lang="en-GB" baseline="-25000" dirty="0" err="1"/>
              <a:t>n</a:t>
            </a:r>
            <a:endParaRPr lang="en-GB" baseline="-25000" dirty="0"/>
          </a:p>
          <a:p>
            <a:pPr lvl="1"/>
            <a:r>
              <a:rPr lang="en-GB" dirty="0"/>
              <a:t>K</a:t>
            </a:r>
            <a:r>
              <a:rPr lang="en-US" dirty="0" err="1"/>
              <a:t>ey</a:t>
            </a:r>
            <a:r>
              <a:rPr lang="en-US" dirty="0"/>
              <a:t> of R is the composite key (</a:t>
            </a:r>
            <a:r>
              <a:rPr lang="en-GB" dirty="0"/>
              <a:t>K</a:t>
            </a:r>
            <a:r>
              <a:rPr lang="en-GB" baseline="-25000" dirty="0"/>
              <a:t>1</a:t>
            </a:r>
            <a:r>
              <a:rPr lang="en-GB" dirty="0"/>
              <a:t>, </a:t>
            </a:r>
            <a:r>
              <a:rPr lang="mr-IN" dirty="0"/>
              <a:t>…</a:t>
            </a:r>
            <a:r>
              <a:rPr lang="en-GB" dirty="0"/>
              <a:t>, </a:t>
            </a:r>
            <a:r>
              <a:rPr lang="en-GB" dirty="0" err="1"/>
              <a:t>K</a:t>
            </a:r>
            <a:r>
              <a:rPr lang="en-GB" baseline="-25000" dirty="0" err="1"/>
              <a:t>n</a:t>
            </a:r>
            <a:r>
              <a:rPr lang="en-US" dirty="0"/>
              <a:t>)</a:t>
            </a:r>
          </a:p>
          <a:p>
            <a:pPr lvl="1"/>
            <a:endParaRPr lang="en-US" baseline="-25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40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77063" y="4805036"/>
            <a:ext cx="1352939" cy="67180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supplier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158397" y="5642834"/>
            <a:ext cx="1352939" cy="67180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company</a:t>
            </a:r>
          </a:p>
        </p:txBody>
      </p:sp>
      <p:sp>
        <p:nvSpPr>
          <p:cNvPr id="8" name="Rectangle 7"/>
          <p:cNvSpPr/>
          <p:nvPr/>
        </p:nvSpPr>
        <p:spPr>
          <a:xfrm>
            <a:off x="6439730" y="4805035"/>
            <a:ext cx="1352939" cy="67180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9" name="Diamond 8"/>
          <p:cNvSpPr/>
          <p:nvPr/>
        </p:nvSpPr>
        <p:spPr>
          <a:xfrm>
            <a:off x="4032434" y="4403787"/>
            <a:ext cx="1604864" cy="802499"/>
          </a:xfrm>
          <a:prstGeom prst="diamond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supplies</a:t>
            </a:r>
          </a:p>
        </p:txBody>
      </p:sp>
      <p:cxnSp>
        <p:nvCxnSpPr>
          <p:cNvPr id="10" name="Curved Connector 9"/>
          <p:cNvCxnSpPr>
            <a:stCxn id="6" idx="3"/>
            <a:endCxn id="9" idx="1"/>
          </p:cNvCxnSpPr>
          <p:nvPr/>
        </p:nvCxnSpPr>
        <p:spPr>
          <a:xfrm flipV="1">
            <a:off x="3230002" y="4805037"/>
            <a:ext cx="802432" cy="33590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7" idx="0"/>
            <a:endCxn id="9" idx="2"/>
          </p:cNvCxnSpPr>
          <p:nvPr/>
        </p:nvCxnSpPr>
        <p:spPr>
          <a:xfrm rot="16200000" flipV="1">
            <a:off x="4616593" y="5424559"/>
            <a:ext cx="436548" cy="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9" idx="3"/>
            <a:endCxn id="8" idx="1"/>
          </p:cNvCxnSpPr>
          <p:nvPr/>
        </p:nvCxnSpPr>
        <p:spPr>
          <a:xfrm>
            <a:off x="5637298" y="4805037"/>
            <a:ext cx="802432" cy="3359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00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</a:t>
            </a:r>
            <a:r>
              <a:rPr lang="en-US" dirty="0" err="1"/>
              <a:t>ary</a:t>
            </a:r>
            <a:r>
              <a:rPr lang="en-US" dirty="0"/>
              <a:t> Relationship to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275824"/>
              </p:ext>
            </p:extLst>
          </p:nvPr>
        </p:nvGraphicFramePr>
        <p:xfrm>
          <a:off x="566328" y="2083403"/>
          <a:ext cx="32786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err="1"/>
                        <a:t>companyID</a:t>
                      </a:r>
                      <a:endParaRPr lang="en-US" sz="14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Microsoft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Google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5076108"/>
              </p:ext>
            </p:extLst>
          </p:nvPr>
        </p:nvGraphicFramePr>
        <p:xfrm>
          <a:off x="4950394" y="1972304"/>
          <a:ext cx="3278604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 err="1"/>
                        <a:t>supplierID</a:t>
                      </a:r>
                      <a:endParaRPr lang="en-US" sz="1400" b="1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b="0" dirty="0"/>
                        <a:t>…</a:t>
                      </a:r>
                      <a:endParaRPr 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Amazon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b="0" dirty="0"/>
                        <a:t>…</a:t>
                      </a:r>
                      <a:endParaRPr 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Andrex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b="0" dirty="0"/>
                        <a:t>…</a:t>
                      </a:r>
                      <a:endParaRPr 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Samsung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b="0" dirty="0"/>
                        <a:t>…</a:t>
                      </a:r>
                      <a:endParaRPr 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8008818"/>
              </p:ext>
            </p:extLst>
          </p:nvPr>
        </p:nvGraphicFramePr>
        <p:xfrm>
          <a:off x="566327" y="4385417"/>
          <a:ext cx="369458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9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err="1"/>
                        <a:t>productID</a:t>
                      </a:r>
                      <a:endParaRPr lang="en-US" sz="14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PN500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Andrex</a:t>
                      </a:r>
                      <a:r>
                        <a:rPr lang="en-US" sz="1400" baseline="0" dirty="0"/>
                        <a:t> rolls x6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PN600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Paper cups x100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PN700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Nescafe Gold 250g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735698" y="161903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company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4301" y="159780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supplier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11984" y="402273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product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625971" y="3606758"/>
            <a:ext cx="3807710" cy="2632859"/>
            <a:chOff x="4625971" y="3606758"/>
            <a:chExt cx="3807710" cy="2632859"/>
          </a:xfrm>
        </p:grpSpPr>
        <p:graphicFrame>
          <p:nvGraphicFramePr>
            <p:cNvPr id="9" name="Content Placeholder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57197897"/>
                </p:ext>
              </p:extLst>
            </p:nvPr>
          </p:nvGraphicFramePr>
          <p:xfrm>
            <a:off x="4625971" y="4014577"/>
            <a:ext cx="3807710" cy="222504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36616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40459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3694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u="sng" dirty="0" err="1"/>
                          <a:t>companyID</a:t>
                        </a:r>
                        <a:endParaRPr lang="en-US" sz="1400" u="sng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u="sng" dirty="0" err="1"/>
                          <a:t>supplierID</a:t>
                        </a:r>
                        <a:endParaRPr lang="en-US" sz="1400" u="sng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400" u="sng" dirty="0" err="1"/>
                          <a:t>partsNo</a:t>
                        </a:r>
                        <a:endParaRPr lang="en-US" sz="1400" u="sng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C3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S1001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400" dirty="0"/>
                          <a:t>PN600</a:t>
                        </a:r>
                        <a:endParaRPr lang="en-US" sz="14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C3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S1001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400" dirty="0"/>
                          <a:t>PN700</a:t>
                        </a:r>
                        <a:endParaRPr lang="en-US" sz="14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C2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S1001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400" dirty="0"/>
                          <a:t>PN700</a:t>
                        </a:r>
                        <a:endParaRPr lang="en-US" sz="14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C1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S1002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PN500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C3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S1002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PN500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6074170" y="3606758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supplies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809838" y="3641348"/>
            <a:ext cx="5729251" cy="761375"/>
            <a:chOff x="2809838" y="3641348"/>
            <a:chExt cx="5729251" cy="761375"/>
          </a:xfrm>
        </p:grpSpPr>
        <p:sp>
          <p:nvSpPr>
            <p:cNvPr id="14" name="Rounded Rectangle 13"/>
            <p:cNvSpPr/>
            <p:nvPr/>
          </p:nvSpPr>
          <p:spPr>
            <a:xfrm>
              <a:off x="4595499" y="3935184"/>
              <a:ext cx="3943590" cy="467539"/>
            </a:xfrm>
            <a:prstGeom prst="roundRect">
              <a:avLst/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09838" y="3641348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Composite key</a:t>
              </a:r>
            </a:p>
          </p:txBody>
        </p:sp>
        <p:cxnSp>
          <p:nvCxnSpPr>
            <p:cNvPr id="16" name="Straight Arrow Connector 15"/>
            <p:cNvCxnSpPr>
              <a:stCxn id="15" idx="2"/>
              <a:endCxn id="14" idx="1"/>
            </p:cNvCxnSpPr>
            <p:nvPr/>
          </p:nvCxnSpPr>
          <p:spPr>
            <a:xfrm>
              <a:off x="3665201" y="4010680"/>
              <a:ext cx="930298" cy="158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557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Relationship with Attribute(s)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33529"/>
          </a:xfrm>
        </p:spPr>
        <p:txBody>
          <a:bodyPr/>
          <a:lstStyle/>
          <a:p>
            <a:r>
              <a:rPr lang="en-US" dirty="0"/>
              <a:t>For each relationship R with attribute(s):</a:t>
            </a:r>
          </a:p>
          <a:p>
            <a:pPr lvl="1"/>
            <a:r>
              <a:rPr lang="en-US" dirty="0"/>
              <a:t>Create an entity with attribute(s)</a:t>
            </a:r>
          </a:p>
          <a:p>
            <a:pPr lvl="1"/>
            <a:r>
              <a:rPr lang="en-US" dirty="0"/>
              <a:t>Then map entity to table</a:t>
            </a:r>
          </a:p>
          <a:p>
            <a:pPr lvl="1"/>
            <a:r>
              <a:rPr lang="en-US" dirty="0"/>
              <a:t>Table will have foreign keys of all entities involved in 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14759" y="4657050"/>
            <a:ext cx="1352939" cy="67180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4304" y="4677013"/>
            <a:ext cx="1352939" cy="67180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8" name="Diamond 7"/>
          <p:cNvSpPr/>
          <p:nvPr/>
        </p:nvSpPr>
        <p:spPr>
          <a:xfrm>
            <a:off x="3670457" y="4536427"/>
            <a:ext cx="1318581" cy="914400"/>
          </a:xfrm>
          <a:prstGeom prst="diamond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buys</a:t>
            </a:r>
          </a:p>
        </p:txBody>
      </p:sp>
      <p:cxnSp>
        <p:nvCxnSpPr>
          <p:cNvPr id="9" name="Curved Connector 8"/>
          <p:cNvCxnSpPr>
            <a:cxnSpLocks/>
            <a:stCxn id="7" idx="1"/>
            <a:endCxn id="8" idx="3"/>
          </p:cNvCxnSpPr>
          <p:nvPr/>
        </p:nvCxnSpPr>
        <p:spPr>
          <a:xfrm rot="10800000">
            <a:off x="4989038" y="4993627"/>
            <a:ext cx="1025266" cy="1928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48027" y="457968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29147" y="49698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13" name="Oval 12"/>
          <p:cNvSpPr/>
          <p:nvPr/>
        </p:nvSpPr>
        <p:spPr>
          <a:xfrm>
            <a:off x="4627339" y="3613764"/>
            <a:ext cx="1309468" cy="74644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purchasePrice</a:t>
            </a:r>
            <a:endParaRPr lang="en-US" sz="1400" dirty="0"/>
          </a:p>
        </p:txBody>
      </p:sp>
      <p:cxnSp>
        <p:nvCxnSpPr>
          <p:cNvPr id="14" name="Curved Connector 13"/>
          <p:cNvCxnSpPr>
            <a:stCxn id="6" idx="3"/>
            <a:endCxn id="8" idx="1"/>
          </p:cNvCxnSpPr>
          <p:nvPr/>
        </p:nvCxnSpPr>
        <p:spPr>
          <a:xfrm>
            <a:off x="3067698" y="4992952"/>
            <a:ext cx="602759" cy="67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cxnSpLocks/>
            <a:stCxn id="13" idx="2"/>
            <a:endCxn id="8" idx="0"/>
          </p:cNvCxnSpPr>
          <p:nvPr/>
        </p:nvCxnSpPr>
        <p:spPr>
          <a:xfrm rot="10800000" flipV="1">
            <a:off x="4329749" y="3986989"/>
            <a:ext cx="297591" cy="549438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37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with Attribute to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43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44046" y="161903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</a:p>
        </p:txBody>
      </p:sp>
      <p:graphicFrame>
        <p:nvGraphicFramePr>
          <p:cNvPr id="1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9450466"/>
              </p:ext>
            </p:extLst>
          </p:nvPr>
        </p:nvGraphicFramePr>
        <p:xfrm>
          <a:off x="649598" y="2083403"/>
          <a:ext cx="32786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err="1"/>
                        <a:t>customerID</a:t>
                      </a:r>
                      <a:endParaRPr lang="en-US" sz="14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C.</a:t>
                      </a:r>
                      <a:r>
                        <a:rPr lang="en-US" sz="1400" baseline="0" dirty="0"/>
                        <a:t> Kent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B.</a:t>
                      </a:r>
                      <a:r>
                        <a:rPr lang="en-US" sz="1400" baseline="0" dirty="0"/>
                        <a:t> Wayne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D.</a:t>
                      </a:r>
                      <a:r>
                        <a:rPr lang="en-US" sz="1400" baseline="0" dirty="0"/>
                        <a:t> Trump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400" dirty="0"/>
                        <a:t>…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260785" y="139462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</a:t>
            </a:r>
          </a:p>
        </p:txBody>
      </p:sp>
      <p:graphicFrame>
        <p:nvGraphicFramePr>
          <p:cNvPr id="1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9344125"/>
              </p:ext>
            </p:extLst>
          </p:nvPr>
        </p:nvGraphicFramePr>
        <p:xfrm>
          <a:off x="4891490" y="1792397"/>
          <a:ext cx="3894292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2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err="1"/>
                        <a:t>productID</a:t>
                      </a:r>
                      <a:endParaRPr lang="en-US" sz="14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currentPrice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iPhone</a:t>
                      </a:r>
                      <a:r>
                        <a:rPr lang="en-US" sz="1400" baseline="0" dirty="0"/>
                        <a:t> 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Galaxy S8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Pixel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Kindle Fire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iPad Air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473944" y="4180435"/>
            <a:ext cx="4683982" cy="2159000"/>
            <a:chOff x="3473944" y="4180435"/>
            <a:chExt cx="4683982" cy="2159000"/>
          </a:xfrm>
        </p:grpSpPr>
        <p:sp>
          <p:nvSpPr>
            <p:cNvPr id="13" name="TextBox 12"/>
            <p:cNvSpPr txBox="1"/>
            <p:nvPr/>
          </p:nvSpPr>
          <p:spPr>
            <a:xfrm>
              <a:off x="3473944" y="524762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buys</a:t>
              </a:r>
              <a:endParaRPr lang="en-US" dirty="0"/>
            </a:p>
          </p:txBody>
        </p:sp>
        <p:graphicFrame>
          <p:nvGraphicFramePr>
            <p:cNvPr id="19" name="Content Placeholder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4338964"/>
                </p:ext>
              </p:extLst>
            </p:nvPr>
          </p:nvGraphicFramePr>
          <p:xfrm>
            <a:off x="4363645" y="4180435"/>
            <a:ext cx="3794281" cy="21590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21133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694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545996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u="sng" dirty="0" err="1"/>
                          <a:t>customerID</a:t>
                        </a:r>
                        <a:endParaRPr lang="en-US" sz="1400" u="sng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u="sng" dirty="0" err="1"/>
                          <a:t>productID</a:t>
                        </a:r>
                        <a:endParaRPr lang="en-US" sz="1400" u="sng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 err="1"/>
                          <a:t>purchasePrice</a:t>
                        </a:r>
                        <a:endParaRPr lang="en-US" sz="1400" dirty="0"/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3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1001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1100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2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1001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979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3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1004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99.99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1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1004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99.99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2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1005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529.99</a:t>
                        </a:r>
                      </a:p>
                    </a:txBody>
                    <a:tcPr anchor="ctr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2099208" y="4118528"/>
            <a:ext cx="4526675" cy="749318"/>
            <a:chOff x="2099208" y="4118528"/>
            <a:chExt cx="4526675" cy="749318"/>
          </a:xfrm>
        </p:grpSpPr>
        <p:sp>
          <p:nvSpPr>
            <p:cNvPr id="2" name="Rounded Rectangle 1"/>
            <p:cNvSpPr/>
            <p:nvPr/>
          </p:nvSpPr>
          <p:spPr>
            <a:xfrm>
              <a:off x="4214502" y="4118528"/>
              <a:ext cx="2411381" cy="467539"/>
            </a:xfrm>
            <a:prstGeom prst="roundRect">
              <a:avLst/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99208" y="4498514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Composite key</a:t>
              </a:r>
            </a:p>
          </p:txBody>
        </p:sp>
        <p:cxnSp>
          <p:nvCxnSpPr>
            <p:cNvPr id="7" name="Straight Arrow Connector 6"/>
            <p:cNvCxnSpPr>
              <a:stCxn id="20" idx="3"/>
              <a:endCxn id="2" idx="1"/>
            </p:cNvCxnSpPr>
            <p:nvPr/>
          </p:nvCxnSpPr>
          <p:spPr>
            <a:xfrm flipV="1">
              <a:off x="3809933" y="4352298"/>
              <a:ext cx="404569" cy="3308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15BE60-01B6-9B4B-8006-D39999589779}"/>
              </a:ext>
            </a:extLst>
          </p:cNvPr>
          <p:cNvGrpSpPr/>
          <p:nvPr/>
        </p:nvGrpSpPr>
        <p:grpSpPr>
          <a:xfrm>
            <a:off x="1090805" y="3239369"/>
            <a:ext cx="4123716" cy="1563794"/>
            <a:chOff x="1090805" y="3239369"/>
            <a:chExt cx="4123716" cy="1563794"/>
          </a:xfrm>
        </p:grpSpPr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67DF992D-6D23-0249-901B-60D63CA2B93B}"/>
                </a:ext>
              </a:extLst>
            </p:cNvPr>
            <p:cNvCxnSpPr>
              <a:cxnSpLocks/>
              <a:stCxn id="24" idx="2"/>
              <a:endCxn id="23" idx="2"/>
            </p:cNvCxnSpPr>
            <p:nvPr/>
          </p:nvCxnSpPr>
          <p:spPr>
            <a:xfrm rot="10800000">
              <a:off x="1090806" y="3365369"/>
              <a:ext cx="3642335" cy="1311794"/>
            </a:xfrm>
            <a:prstGeom prst="curvedConnector3">
              <a:avLst>
                <a:gd name="adj1" fmla="val 1062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E357B1-FAFC-CF44-8911-162177926ECA}"/>
                </a:ext>
              </a:extLst>
            </p:cNvPr>
            <p:cNvSpPr>
              <a:spLocks/>
            </p:cNvSpPr>
            <p:nvPr/>
          </p:nvSpPr>
          <p:spPr>
            <a:xfrm>
              <a:off x="1090805" y="3239369"/>
              <a:ext cx="481381" cy="25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2F2FBD5-BE9C-384B-9307-ADE9859D5136}"/>
                </a:ext>
              </a:extLst>
            </p:cNvPr>
            <p:cNvSpPr>
              <a:spLocks/>
            </p:cNvSpPr>
            <p:nvPr/>
          </p:nvSpPr>
          <p:spPr>
            <a:xfrm>
              <a:off x="4733140" y="4551163"/>
              <a:ext cx="481381" cy="25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922CD9-E42E-AF42-9EF0-4EFC00F2F904}"/>
              </a:ext>
            </a:extLst>
          </p:cNvPr>
          <p:cNvGrpSpPr/>
          <p:nvPr/>
        </p:nvGrpSpPr>
        <p:grpSpPr>
          <a:xfrm>
            <a:off x="5289093" y="2148684"/>
            <a:ext cx="1053392" cy="2654479"/>
            <a:chOff x="5289093" y="2148684"/>
            <a:chExt cx="1053392" cy="2654479"/>
          </a:xfrm>
        </p:grpSpPr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6C8C84C9-226A-9E4D-8D42-F3E16F799406}"/>
                </a:ext>
              </a:extLst>
            </p:cNvPr>
            <p:cNvCxnSpPr>
              <a:cxnSpLocks/>
              <a:stCxn id="28" idx="6"/>
              <a:endCxn id="27" idx="6"/>
            </p:cNvCxnSpPr>
            <p:nvPr/>
          </p:nvCxnSpPr>
          <p:spPr>
            <a:xfrm flipH="1" flipV="1">
              <a:off x="5770474" y="2274684"/>
              <a:ext cx="572011" cy="2402479"/>
            </a:xfrm>
            <a:prstGeom prst="curvedConnector3">
              <a:avLst>
                <a:gd name="adj1" fmla="val -399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08B886A-0A52-DD49-B829-4953F987197A}"/>
                </a:ext>
              </a:extLst>
            </p:cNvPr>
            <p:cNvSpPr>
              <a:spLocks/>
            </p:cNvSpPr>
            <p:nvPr/>
          </p:nvSpPr>
          <p:spPr>
            <a:xfrm>
              <a:off x="5289093" y="2148684"/>
              <a:ext cx="481381" cy="25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D97DB78-32E1-D94A-88D6-CD25C4069B13}"/>
                </a:ext>
              </a:extLst>
            </p:cNvPr>
            <p:cNvSpPr>
              <a:spLocks/>
            </p:cNvSpPr>
            <p:nvPr/>
          </p:nvSpPr>
          <p:spPr>
            <a:xfrm>
              <a:off x="5861104" y="4551163"/>
              <a:ext cx="481381" cy="25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621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dirty="0" err="1"/>
              <a:t>Normalisation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process of efficiently </a:t>
            </a:r>
            <a:r>
              <a:rPr lang="en-US" sz="3200" dirty="0" err="1"/>
              <a:t>organising</a:t>
            </a:r>
            <a:r>
              <a:rPr lang="en-US" sz="3200" dirty="0"/>
              <a:t> data in a database:</a:t>
            </a:r>
          </a:p>
          <a:p>
            <a:pPr lvl="1"/>
            <a:r>
              <a:rPr lang="en-US" sz="2800" dirty="0"/>
              <a:t>avoid redundancy</a:t>
            </a:r>
          </a:p>
          <a:p>
            <a:pPr lvl="2"/>
            <a:r>
              <a:rPr lang="en-US" sz="2600" dirty="0"/>
              <a:t>which may lead to inconsistency</a:t>
            </a:r>
          </a:p>
          <a:p>
            <a:pPr lvl="1"/>
            <a:r>
              <a:rPr lang="en-US" sz="2800" dirty="0"/>
              <a:t>improve data integrity</a:t>
            </a:r>
          </a:p>
          <a:p>
            <a:r>
              <a:rPr lang="en-US" sz="3200" dirty="0"/>
              <a:t>result in a good database structure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to be discussed in a later lecture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678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Design &amp; Creation </a:t>
            </a:r>
            <a:r>
              <a:rPr lang="mr-IN" dirty="0"/>
              <a:t>–</a:t>
            </a:r>
            <a:r>
              <a:rPr lang="en-US" dirty="0"/>
              <a:t> A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59126"/>
            <a:ext cx="8229600" cy="275551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Always start by designing an ER model</a:t>
            </a:r>
          </a:p>
          <a:p>
            <a:pPr lvl="1"/>
            <a:r>
              <a:rPr lang="en-US" dirty="0"/>
              <a:t>ER is a conceptual model</a:t>
            </a:r>
          </a:p>
          <a:p>
            <a:pPr lvl="1"/>
            <a:r>
              <a:rPr lang="en-US" dirty="0"/>
              <a:t>Independent of implementation</a:t>
            </a:r>
          </a:p>
          <a:p>
            <a:pPr lvl="1"/>
            <a:r>
              <a:rPr lang="en-US" dirty="0"/>
              <a:t>can be implemented in different data models</a:t>
            </a:r>
          </a:p>
          <a:p>
            <a:pPr lvl="1"/>
            <a:r>
              <a:rPr lang="en-US" dirty="0"/>
              <a:t>allows you to see if all required information are captured correctly</a:t>
            </a:r>
          </a:p>
          <a:p>
            <a:r>
              <a:rPr lang="en-US" b="1" dirty="0">
                <a:solidFill>
                  <a:srgbClr val="FF0000"/>
                </a:solidFill>
              </a:rPr>
              <a:t>NEVER start your design from tables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45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75779" y="2204517"/>
            <a:ext cx="1175657" cy="1045029"/>
          </a:xfrm>
          <a:prstGeom prst="rect">
            <a:avLst/>
          </a:prstGeom>
          <a:gradFill flip="none" rotWithShape="1">
            <a:gsLst>
              <a:gs pos="0">
                <a:srgbClr val="73FEFF">
                  <a:tint val="66000"/>
                  <a:satMod val="160000"/>
                </a:srgbClr>
              </a:gs>
              <a:gs pos="50000">
                <a:srgbClr val="73FEFF">
                  <a:tint val="44500"/>
                  <a:satMod val="160000"/>
                </a:srgbClr>
              </a:gs>
              <a:gs pos="100000">
                <a:srgbClr val="73FEFF">
                  <a:tint val="23500"/>
                  <a:satMod val="160000"/>
                </a:srgbClr>
              </a:gs>
            </a:gsLst>
            <a:lin ang="2700000" scaled="1"/>
            <a:tileRect/>
          </a:gradFill>
          <a:effectLst>
            <a:outerShdw blurRad="355600" dist="1016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ER 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6074796" y="2204515"/>
            <a:ext cx="1549730" cy="1045029"/>
          </a:xfrm>
          <a:prstGeom prst="rect">
            <a:avLst/>
          </a:prstGeom>
          <a:gradFill flip="none" rotWithShape="1">
            <a:gsLst>
              <a:gs pos="0">
                <a:srgbClr val="73FEFF">
                  <a:tint val="66000"/>
                  <a:satMod val="160000"/>
                </a:srgbClr>
              </a:gs>
              <a:gs pos="50000">
                <a:srgbClr val="73FEFF">
                  <a:tint val="44500"/>
                  <a:satMod val="160000"/>
                </a:srgbClr>
              </a:gs>
              <a:gs pos="100000">
                <a:srgbClr val="73FEFF">
                  <a:tint val="23500"/>
                  <a:satMod val="160000"/>
                </a:srgbClr>
              </a:gs>
            </a:gsLst>
            <a:lin ang="2700000" scaled="1"/>
            <a:tileRect/>
          </a:gradFill>
          <a:effectLst>
            <a:outerShdw blurRad="355600" dist="1016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normalisation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56179" y="2204516"/>
            <a:ext cx="1231641" cy="1045029"/>
          </a:xfrm>
          <a:prstGeom prst="rect">
            <a:avLst/>
          </a:prstGeom>
          <a:gradFill flip="none" rotWithShape="1">
            <a:gsLst>
              <a:gs pos="0">
                <a:srgbClr val="73FEFF">
                  <a:tint val="66000"/>
                  <a:satMod val="160000"/>
                </a:srgbClr>
              </a:gs>
              <a:gs pos="50000">
                <a:srgbClr val="73FEFF">
                  <a:tint val="44500"/>
                  <a:satMod val="160000"/>
                </a:srgbClr>
              </a:gs>
              <a:gs pos="100000">
                <a:srgbClr val="73FEFF">
                  <a:tint val="23500"/>
                  <a:satMod val="160000"/>
                </a:srgbClr>
              </a:gs>
            </a:gsLst>
            <a:lin ang="2700000" scaled="1"/>
            <a:tileRect/>
          </a:gradFill>
          <a:effectLst>
            <a:outerShdw blurRad="355600" dist="1016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 ER to RDM</a:t>
            </a:r>
          </a:p>
        </p:txBody>
      </p:sp>
      <p:cxnSp>
        <p:nvCxnSpPr>
          <p:cNvPr id="10" name="Elbow Connector 9"/>
          <p:cNvCxnSpPr>
            <a:stCxn id="6" idx="3"/>
            <a:endCxn id="8" idx="1"/>
          </p:cNvCxnSpPr>
          <p:nvPr/>
        </p:nvCxnSpPr>
        <p:spPr>
          <a:xfrm flipV="1">
            <a:off x="2951436" y="2727031"/>
            <a:ext cx="1004743" cy="1"/>
          </a:xfrm>
          <a:prstGeom prst="bentConnector3">
            <a:avLst/>
          </a:prstGeom>
          <a:ln>
            <a:tailEnd type="triangle"/>
          </a:ln>
          <a:effectLst>
            <a:outerShdw blurRad="355600" dist="1016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8" idx="3"/>
            <a:endCxn id="7" idx="1"/>
          </p:cNvCxnSpPr>
          <p:nvPr/>
        </p:nvCxnSpPr>
        <p:spPr>
          <a:xfrm flipV="1">
            <a:off x="5187820" y="2727030"/>
            <a:ext cx="886976" cy="1"/>
          </a:xfrm>
          <a:prstGeom prst="bentConnector3">
            <a:avLst/>
          </a:prstGeom>
          <a:ln>
            <a:tailEnd type="triangle"/>
          </a:ln>
          <a:effectLst>
            <a:outerShdw blurRad="355600" dist="1016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07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Relational data model is the most popular one for structured data</a:t>
            </a:r>
          </a:p>
          <a:p>
            <a:pPr lvl="1"/>
            <a:r>
              <a:rPr lang="en-US" sz="2800" dirty="0"/>
              <a:t>Start with conceptual data modelling (ER model)</a:t>
            </a:r>
          </a:p>
          <a:p>
            <a:pPr lvl="1"/>
            <a:r>
              <a:rPr lang="en-US" sz="2800" dirty="0"/>
              <a:t>Map conceptual model to logical model (tables)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Structured vs Semi/Un-structured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data</a:t>
            </a:r>
          </a:p>
          <a:p>
            <a:pPr lvl="1"/>
            <a:r>
              <a:rPr lang="en-US" dirty="0"/>
              <a:t>All instances follow the same (domain-dependent) structure</a:t>
            </a:r>
          </a:p>
          <a:p>
            <a:pPr lvl="2"/>
            <a:r>
              <a:rPr lang="en-US" dirty="0"/>
              <a:t>E.g. each student has a name, matriculation no., address</a:t>
            </a:r>
          </a:p>
          <a:p>
            <a:pPr lvl="3"/>
            <a:r>
              <a:rPr lang="en-US" dirty="0"/>
              <a:t>Each student studies multiple modules in a semester</a:t>
            </a:r>
          </a:p>
          <a:p>
            <a:pPr lvl="1"/>
            <a:r>
              <a:rPr lang="en-US" dirty="0"/>
              <a:t>Different instances may have different values</a:t>
            </a:r>
          </a:p>
          <a:p>
            <a:pPr lvl="2"/>
            <a:r>
              <a:rPr lang="en-US" dirty="0"/>
              <a:t>E.g. student/employee records, products in an online shop, customer orders</a:t>
            </a:r>
          </a:p>
          <a:p>
            <a:pPr lvl="2"/>
            <a:r>
              <a:rPr lang="en-US" dirty="0"/>
              <a:t>students may have different names, but they all have a name, a student number, DOB, etc.</a:t>
            </a:r>
          </a:p>
          <a:p>
            <a:r>
              <a:rPr lang="en-US" dirty="0"/>
              <a:t>semi/un-structured data</a:t>
            </a:r>
          </a:p>
          <a:p>
            <a:pPr lvl="1"/>
            <a:r>
              <a:rPr lang="en-US" dirty="0"/>
              <a:t>Not much structure</a:t>
            </a:r>
          </a:p>
          <a:p>
            <a:pPr lvl="1"/>
            <a:r>
              <a:rPr lang="en-US" dirty="0"/>
              <a:t>OR  structure may change in different instances</a:t>
            </a:r>
          </a:p>
          <a:p>
            <a:pPr lvl="2"/>
            <a:r>
              <a:rPr lang="en-US" dirty="0"/>
              <a:t>E.g. web server access log, data from sensors, optional data fields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1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2908-8A31-0297-C0BC-8A8160306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Unstructured, Semi-structured, &amp; Structured Data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247C1-70C3-7B95-3603-C2394207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715C2-FD40-B25B-CB42-C85F943C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Unstructured, semi-structured, and structured data">
            <a:extLst>
              <a:ext uri="{FF2B5EF4-FFF2-40B4-BE49-F238E27FC236}">
                <a16:creationId xmlns:a16="http://schemas.microsoft.com/office/drawing/2014/main" id="{7467AD01-36D8-EA63-2CE8-38E5E6656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" y="1654175"/>
            <a:ext cx="9096501" cy="353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9AC6F1-EC3A-CF99-E1E5-C7EDC243C81B}"/>
              </a:ext>
            </a:extLst>
          </p:cNvPr>
          <p:cNvSpPr txBox="1"/>
          <p:nvPr/>
        </p:nvSpPr>
        <p:spPr>
          <a:xfrm>
            <a:off x="874644" y="5759016"/>
            <a:ext cx="7555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Image source: </a:t>
            </a:r>
            <a:r>
              <a:rPr lang="en-US" sz="1100" dirty="0">
                <a:hlinkClick r:id="rId3"/>
              </a:rPr>
              <a:t>https://www.researchgate.net/figure/Unstructured-semi-structured-and-structured-data_fig4_236860222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8263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Structured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Traditional databases require data to follow a pre-defined structure</a:t>
            </a:r>
          </a:p>
          <a:p>
            <a:pPr lvl="1"/>
            <a:r>
              <a:rPr lang="en-US" sz="3600" dirty="0"/>
              <a:t>structure must be defined before data are stored</a:t>
            </a:r>
          </a:p>
          <a:p>
            <a:pPr lvl="1"/>
            <a:r>
              <a:rPr lang="en-US" sz="3600" dirty="0"/>
              <a:t>called the </a:t>
            </a:r>
            <a:r>
              <a:rPr lang="en-US" sz="3600" b="1" dirty="0">
                <a:solidFill>
                  <a:srgbClr val="FF0000"/>
                </a:solidFill>
              </a:rPr>
              <a:t>database schema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Systems </a:t>
            </a:r>
            <a:r>
              <a:rPr lang="mr-IN" dirty="0"/>
              <a:t>–</a:t>
            </a:r>
            <a:r>
              <a:rPr lang="en-US" dirty="0"/>
              <a:t> 3-level Architecture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8</a:t>
            </a:fld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2727121" y="5396016"/>
            <a:ext cx="886691" cy="6788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29724" y="3342080"/>
            <a:ext cx="260142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Conceptual schema</a:t>
            </a:r>
          </a:p>
        </p:txBody>
      </p:sp>
      <p:sp>
        <p:nvSpPr>
          <p:cNvPr id="8" name="Rectangle 7"/>
          <p:cNvSpPr/>
          <p:nvPr/>
        </p:nvSpPr>
        <p:spPr>
          <a:xfrm>
            <a:off x="3229724" y="4433125"/>
            <a:ext cx="2601421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schema</a:t>
            </a:r>
          </a:p>
        </p:txBody>
      </p:sp>
      <p:sp>
        <p:nvSpPr>
          <p:cNvPr id="9" name="Rectangle 8"/>
          <p:cNvSpPr/>
          <p:nvPr/>
        </p:nvSpPr>
        <p:spPr>
          <a:xfrm>
            <a:off x="1947711" y="2231737"/>
            <a:ext cx="155882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27" y="2085897"/>
            <a:ext cx="1835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 level</a:t>
            </a:r>
          </a:p>
          <a:p>
            <a:r>
              <a:rPr lang="en-US" dirty="0"/>
              <a:t>(what end users see)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4080" y="3325090"/>
            <a:ext cx="3240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Conceptual level</a:t>
            </a:r>
          </a:p>
          <a:p>
            <a:r>
              <a:rPr lang="en-US" dirty="0"/>
              <a:t>(how developers model/ understand a domain)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0636" y="4659417"/>
            <a:ext cx="2719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 level</a:t>
            </a:r>
          </a:p>
          <a:p>
            <a:r>
              <a:rPr lang="en-US" dirty="0"/>
              <a:t>(how data are actually stored in computers)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72149" y="2231737"/>
            <a:ext cx="155882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view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607250" y="2231737"/>
            <a:ext cx="155882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view</a:t>
            </a:r>
          </a:p>
        </p:txBody>
      </p:sp>
      <p:sp>
        <p:nvSpPr>
          <p:cNvPr id="17" name="Can 16"/>
          <p:cNvSpPr/>
          <p:nvPr/>
        </p:nvSpPr>
        <p:spPr>
          <a:xfrm>
            <a:off x="4087089" y="5396016"/>
            <a:ext cx="886691" cy="6788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5455135" y="5396016"/>
            <a:ext cx="886691" cy="67887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9" idx="2"/>
            <a:endCxn id="7" idx="0"/>
          </p:cNvCxnSpPr>
          <p:nvPr/>
        </p:nvCxnSpPr>
        <p:spPr>
          <a:xfrm>
            <a:off x="2727121" y="2841337"/>
            <a:ext cx="1803314" cy="500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  <a:endCxn id="7" idx="0"/>
          </p:cNvCxnSpPr>
          <p:nvPr/>
        </p:nvCxnSpPr>
        <p:spPr>
          <a:xfrm flipH="1">
            <a:off x="4530435" y="2841337"/>
            <a:ext cx="1856225" cy="500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2"/>
            <a:endCxn id="7" idx="0"/>
          </p:cNvCxnSpPr>
          <p:nvPr/>
        </p:nvCxnSpPr>
        <p:spPr>
          <a:xfrm flipH="1">
            <a:off x="4530435" y="2841337"/>
            <a:ext cx="21124" cy="5007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8" idx="0"/>
          </p:cNvCxnSpPr>
          <p:nvPr/>
        </p:nvCxnSpPr>
        <p:spPr>
          <a:xfrm>
            <a:off x="4530435" y="3951680"/>
            <a:ext cx="0" cy="4814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6" idx="1"/>
          </p:cNvCxnSpPr>
          <p:nvPr/>
        </p:nvCxnSpPr>
        <p:spPr>
          <a:xfrm flipH="1">
            <a:off x="3170467" y="5042725"/>
            <a:ext cx="1359968" cy="353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2"/>
            <a:endCxn id="17" idx="1"/>
          </p:cNvCxnSpPr>
          <p:nvPr/>
        </p:nvCxnSpPr>
        <p:spPr>
          <a:xfrm>
            <a:off x="4530435" y="5042725"/>
            <a:ext cx="0" cy="353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  <a:endCxn id="18" idx="1"/>
          </p:cNvCxnSpPr>
          <p:nvPr/>
        </p:nvCxnSpPr>
        <p:spPr>
          <a:xfrm>
            <a:off x="4530435" y="5042725"/>
            <a:ext cx="1368046" cy="353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6" descr="mage result for us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769" y="1476137"/>
            <a:ext cx="838986" cy="83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mage result for us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504" y="1476137"/>
            <a:ext cx="838986" cy="83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6" descr="mage result for us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167" y="1476137"/>
            <a:ext cx="838986" cy="83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292600" y="2074872"/>
            <a:ext cx="1627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e.g. user account + order history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79118" y="3355262"/>
            <a:ext cx="3141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e.g. a user can relate to 0/more items via purchases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75264" y="4462821"/>
            <a:ext cx="2677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e.g. text/binary/indexed files</a:t>
            </a:r>
          </a:p>
        </p:txBody>
      </p:sp>
    </p:spTree>
    <p:extLst>
      <p:ext uri="{BB962C8B-B14F-4D97-AF65-F5344CB8AC3E}">
        <p14:creationId xmlns:p14="http://schemas.microsoft.com/office/powerpoint/2010/main" val="81193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30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3-level Architecture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173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External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(user logical, view) level</a:t>
            </a:r>
          </a:p>
          <a:p>
            <a:pPr lvl="1"/>
            <a:r>
              <a:rPr lang="en-US" dirty="0"/>
              <a:t>Closest to users’ understanding of the domain</a:t>
            </a:r>
          </a:p>
          <a:p>
            <a:pPr lvl="1"/>
            <a:r>
              <a:rPr lang="en-US" dirty="0"/>
              <a:t>Can hide parts of the database while exposing some</a:t>
            </a:r>
          </a:p>
          <a:p>
            <a:pPr lvl="1"/>
            <a:r>
              <a:rPr lang="en-US" dirty="0"/>
              <a:t>E.g. the list of items/bids you see in eBay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/>
              <a:t>K. Hui 2023-2024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A37368-4B08-7A4A-BEBB-3441E6B49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22" y="3221044"/>
            <a:ext cx="5390238" cy="303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4147</TotalTime>
  <Words>2871</Words>
  <Application>Microsoft Macintosh PowerPoint</Application>
  <PresentationFormat>On-screen Show (4:3)</PresentationFormat>
  <Paragraphs>830</Paragraphs>
  <Slides>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Arial</vt:lpstr>
      <vt:lpstr>Calibri</vt:lpstr>
      <vt:lpstr>Clarity</vt:lpstr>
      <vt:lpstr>ADVANCED DATA MANAGEMENT (CMM524)</vt:lpstr>
      <vt:lpstr>Content</vt:lpstr>
      <vt:lpstr>The 3 Database Revolutions</vt:lpstr>
      <vt:lpstr>The Changing Needs</vt:lpstr>
      <vt:lpstr>Structured vs Semi/Un-structured Data</vt:lpstr>
      <vt:lpstr>Unstructured, Semi-structured, &amp; Structured Data Examples</vt:lpstr>
      <vt:lpstr>Managing Structured Data</vt:lpstr>
      <vt:lpstr>Database Systems – 3-level Architecture</vt:lpstr>
      <vt:lpstr>3-level Architecture (cont’d)</vt:lpstr>
      <vt:lpstr>3-level Architecture (cont’d)</vt:lpstr>
      <vt:lpstr>3-level Architecture (cont’d)</vt:lpstr>
      <vt:lpstr>Data Modelling</vt:lpstr>
      <vt:lpstr>Database, Schema &amp; Data Instances</vt:lpstr>
      <vt:lpstr>Major Phases in Database Creation</vt:lpstr>
      <vt:lpstr>Conceptual Data Modelling</vt:lpstr>
      <vt:lpstr>Entity-Relationship Modelling – Entities</vt:lpstr>
      <vt:lpstr>ER Modelling – Attributes</vt:lpstr>
      <vt:lpstr>Artificial Key in Entity</vt:lpstr>
      <vt:lpstr>Artificial Key Example</vt:lpstr>
      <vt:lpstr>ER Modelling - Relationship</vt:lpstr>
      <vt:lpstr>Degree of Relationship</vt:lpstr>
      <vt:lpstr>Multiplicity: 1-to-1 Relationship</vt:lpstr>
      <vt:lpstr>Multiplicity: 1-to-Many Relationship</vt:lpstr>
      <vt:lpstr>Multiplicity: Many-to-many Relationship</vt:lpstr>
      <vt:lpstr>Relationship with Attribute(s)</vt:lpstr>
      <vt:lpstr>The Conceptual Model</vt:lpstr>
      <vt:lpstr>The Relational Data Model (RDM)</vt:lpstr>
      <vt:lpstr>Tables, Columns &amp; Rows</vt:lpstr>
      <vt:lpstr>ER to Relation Mapping - Entity</vt:lpstr>
      <vt:lpstr>Entity to Table Mapping Example</vt:lpstr>
      <vt:lpstr>ER to Relation Mapping – Binary 1-to-1 Relationship</vt:lpstr>
      <vt:lpstr>1-to-1 Relationship to Table Mapping Example</vt:lpstr>
      <vt:lpstr>1-to-1 Relationship – Alternative Mapping </vt:lpstr>
      <vt:lpstr>No Foreign Keys in ER Model</vt:lpstr>
      <vt:lpstr>ERROR: Foreign Key in ER Model</vt:lpstr>
      <vt:lpstr>ER to Relation Mapping – Binary 1-to-many Relationship</vt:lpstr>
      <vt:lpstr>1-to-many Relationship Mapping Example</vt:lpstr>
      <vt:lpstr>ER to Relation Mapping – Binary Many-to-many Relationship</vt:lpstr>
      <vt:lpstr>Many-to-many Relationship</vt:lpstr>
      <vt:lpstr>ER to Relation Mapping – N-ary Relationship</vt:lpstr>
      <vt:lpstr>N-ary Relationship to Table</vt:lpstr>
      <vt:lpstr>Relationship with Attribute(s) Mapping</vt:lpstr>
      <vt:lpstr>Relationship with Attribute to Table</vt:lpstr>
      <vt:lpstr>Database Normalisation</vt:lpstr>
      <vt:lpstr>Database Design &amp; Creation – A Summary</vt:lpstr>
      <vt:lpstr>Conclusions</vt:lpstr>
    </vt:vector>
  </TitlesOfParts>
  <Manager/>
  <Company>RGU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CMM524 Advanced Data Management</dc:title>
  <dc:subject/>
  <dc:creator>Kit Ying Hui</dc:creator>
  <cp:keywords/>
  <dc:description/>
  <cp:lastModifiedBy>Kit-ying Hui (SOC)</cp:lastModifiedBy>
  <cp:revision>636</cp:revision>
  <dcterms:created xsi:type="dcterms:W3CDTF">2013-11-28T12:00:43Z</dcterms:created>
  <dcterms:modified xsi:type="dcterms:W3CDTF">2023-09-18T11:22:10Z</dcterms:modified>
  <cp:category/>
</cp:coreProperties>
</file>