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6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9" r:id="rId3"/>
    <p:sldId id="297" r:id="rId4"/>
    <p:sldId id="321" r:id="rId5"/>
    <p:sldId id="372" r:id="rId6"/>
    <p:sldId id="373" r:id="rId7"/>
    <p:sldId id="374" r:id="rId8"/>
    <p:sldId id="375" r:id="rId9"/>
    <p:sldId id="322" r:id="rId10"/>
    <p:sldId id="333" r:id="rId11"/>
    <p:sldId id="377" r:id="rId12"/>
    <p:sldId id="334" r:id="rId13"/>
    <p:sldId id="376" r:id="rId14"/>
    <p:sldId id="379" r:id="rId15"/>
    <p:sldId id="362" r:id="rId16"/>
    <p:sldId id="378" r:id="rId17"/>
    <p:sldId id="380" r:id="rId18"/>
    <p:sldId id="364" r:id="rId19"/>
    <p:sldId id="365" r:id="rId20"/>
    <p:sldId id="381" r:id="rId21"/>
    <p:sldId id="366" r:id="rId22"/>
    <p:sldId id="382" r:id="rId23"/>
    <p:sldId id="363" r:id="rId24"/>
    <p:sldId id="337" r:id="rId25"/>
    <p:sldId id="383" r:id="rId26"/>
    <p:sldId id="342" r:id="rId27"/>
    <p:sldId id="367" r:id="rId28"/>
    <p:sldId id="384" r:id="rId29"/>
    <p:sldId id="369" r:id="rId30"/>
    <p:sldId id="338" r:id="rId31"/>
    <p:sldId id="341" r:id="rId32"/>
    <p:sldId id="339" r:id="rId33"/>
    <p:sldId id="370" r:id="rId34"/>
    <p:sldId id="340" r:id="rId35"/>
    <p:sldId id="371" r:id="rId36"/>
    <p:sldId id="385" r:id="rId37"/>
    <p:sldId id="32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ECFF"/>
    <a:srgbClr val="FFF4D0"/>
    <a:srgbClr val="99CCFF"/>
    <a:srgbClr val="FFCCFF"/>
    <a:srgbClr val="DAE6FF"/>
    <a:srgbClr val="C08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4" autoAdjust="0"/>
    <p:restoredTop sz="95701" autoAdjust="0"/>
  </p:normalViewPr>
  <p:slideViewPr>
    <p:cSldViewPr snapToGrid="0" snapToObjects="1">
      <p:cViewPr varScale="1">
        <p:scale>
          <a:sx n="128" d="100"/>
          <a:sy n="128" d="100"/>
        </p:scale>
        <p:origin x="14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2F-9F8E-E64D-BCA9-ECE7E99DFDCB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0D38-6E76-A44D-A751-388034304F68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B7B1-F601-A741-A2F2-4D63EA1556C6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03EF-94A2-1E44-AF8F-580DB6B70E9F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4A63-485E-EE4B-9F2D-BF8C4095A288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C6B-F57E-4A43-80B2-4952DDBA7C2E}" type="datetime1">
              <a:rPr lang="en-GB" smtClean="0"/>
              <a:t>06/11/2023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BAD7-C420-FF44-A74E-CE2B78A3457C}" type="datetime1">
              <a:rPr lang="en-GB" smtClean="0"/>
              <a:t>06/11/2023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A0C1-0BB5-084B-BF16-6C65FCEDB067}" type="datetime1">
              <a:rPr lang="en-GB" smtClean="0"/>
              <a:t>06/11/2023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6C16-DEF1-B045-AF0F-6057B07FC3AD}" type="datetime1">
              <a:rPr lang="en-GB" smtClean="0"/>
              <a:t>06/11/2023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784D-8AE0-8444-80F4-D296413CEADF}" type="datetime1">
              <a:rPr lang="en-GB" smtClean="0"/>
              <a:t>06/11/2023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B899-76E9-4641-AA60-734A400F08E8}" type="datetime1">
              <a:rPr lang="en-GB" smtClean="0"/>
              <a:t>06/11/2023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AC74B20-EBCE-924A-A553-861047F2C345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pig.apach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ig.apache.org/docs/latest/api/org/apache/pig/piggybank/storage/package-summar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ADVANCED DATA MANAGEMENT (CMM524)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08 </a:t>
            </a:r>
            <a:r>
              <a:rPr lang="mr-IN" dirty="0"/>
              <a:t>–</a:t>
            </a:r>
            <a:r>
              <a:rPr lang="en-US" dirty="0"/>
              <a:t> Grouping &amp; Nested FOREACH in Pig Latin</a:t>
            </a:r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2428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group tuples in a relation by a given field</a:t>
            </a:r>
          </a:p>
          <a:p>
            <a:pPr lvl="1"/>
            <a:r>
              <a:rPr lang="en-US" sz="2400" dirty="0"/>
              <a:t>tuples with the same value in the grouping field will go into the same group</a:t>
            </a:r>
          </a:p>
          <a:p>
            <a:pPr lvl="1"/>
            <a:r>
              <a:rPr lang="en-US" sz="2400" dirty="0"/>
              <a:t>result of grouping contains a </a:t>
            </a:r>
            <a:r>
              <a:rPr lang="en-US" sz="2400" b="1" dirty="0">
                <a:solidFill>
                  <a:srgbClr val="FF0000"/>
                </a:solidFill>
              </a:rPr>
              <a:t>nested data structure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usually used as a precursor to aggregate function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780DF1-12F4-AA40-A193-D4118AB461EC}"/>
              </a:ext>
            </a:extLst>
          </p:cNvPr>
          <p:cNvSpPr/>
          <p:nvPr/>
        </p:nvSpPr>
        <p:spPr>
          <a:xfrm>
            <a:off x="955120" y="4554729"/>
            <a:ext cx="7014926" cy="66501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original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BY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field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06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Grouping By a Single Field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8139" y="4052454"/>
          <a:ext cx="27709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27999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32999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4999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1"/>
            <a:ext cx="8229600" cy="814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sales data based on salesperson’s name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49089" y="4084617"/>
          <a:ext cx="383771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{(Alice,729),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(Alice,27999)}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{(Bob,3999)}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{(Carol,32999),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(Carol,4999)}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34832" y="362296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7236" y="371528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groupByName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893124" y="4985029"/>
            <a:ext cx="581891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780DF1-12F4-AA40-A193-D4118AB461EC}"/>
              </a:ext>
            </a:extLst>
          </p:cNvPr>
          <p:cNvSpPr/>
          <p:nvPr/>
        </p:nvSpPr>
        <p:spPr>
          <a:xfrm>
            <a:off x="1045029" y="2738391"/>
            <a:ext cx="7053942" cy="635106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groupByName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sales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BY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name;</a:t>
            </a:r>
          </a:p>
        </p:txBody>
      </p:sp>
    </p:spTree>
    <p:extLst>
      <p:ext uri="{BB962C8B-B14F-4D97-AF65-F5344CB8AC3E}">
        <p14:creationId xmlns:p14="http://schemas.microsoft.com/office/powerpoint/2010/main" val="154505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xplosion 2 15">
            <a:extLst>
              <a:ext uri="{FF2B5EF4-FFF2-40B4-BE49-F238E27FC236}">
                <a16:creationId xmlns:a16="http://schemas.microsoft.com/office/drawing/2014/main" id="{C48D2570-A427-2D40-8B40-D98291C12C57}"/>
              </a:ext>
            </a:extLst>
          </p:cNvPr>
          <p:cNvSpPr/>
          <p:nvPr/>
        </p:nvSpPr>
        <p:spPr>
          <a:xfrm>
            <a:off x="21000" y="4146430"/>
            <a:ext cx="1498871" cy="964417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Result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11552" y="4246618"/>
          <a:ext cx="383771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{(Alice,729),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(Alice,27999)}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{(Bob,3999)}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{(Carol,32999),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(Carol,4999)}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6322" y="381885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groupByName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978010" y="3125666"/>
            <a:ext cx="2642215" cy="533462"/>
          </a:xfrm>
          <a:prstGeom prst="wedgeRoundRectCallout">
            <a:avLst>
              <a:gd name="adj1" fmla="val 45392"/>
              <a:gd name="adj2" fmla="val 96142"/>
              <a:gd name="adj3" fmla="val 16667"/>
            </a:avLst>
          </a:prstGeom>
          <a:solidFill>
            <a:srgbClr val="FFFF00"/>
          </a:solidFill>
          <a:effectLst>
            <a:outerShdw blurRad="2413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new relation always contains 2 fields.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42797" y="4628639"/>
            <a:ext cx="1947512" cy="679599"/>
          </a:xfrm>
          <a:prstGeom prst="wedgeRoundRectCallout">
            <a:avLst>
              <a:gd name="adj1" fmla="val 61439"/>
              <a:gd name="adj2" fmla="val 7780"/>
              <a:gd name="adj3" fmla="val 16667"/>
            </a:avLst>
          </a:prstGeom>
          <a:solidFill>
            <a:srgbClr val="FFC000"/>
          </a:solidFill>
          <a:effectLst>
            <a:outerShdw blurRad="2413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en-US" sz="1600" baseline="30000" dirty="0">
                <a:solidFill>
                  <a:schemeClr val="tx1"/>
                </a:solidFill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field is always named ”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260790" y="3187188"/>
            <a:ext cx="2576945" cy="808448"/>
          </a:xfrm>
          <a:prstGeom prst="wedgeRoundRectCallout">
            <a:avLst>
              <a:gd name="adj1" fmla="val -35293"/>
              <a:gd name="adj2" fmla="val 71061"/>
              <a:gd name="adj3" fmla="val 16667"/>
            </a:avLst>
          </a:prstGeom>
          <a:solidFill>
            <a:srgbClr val="FFC000"/>
          </a:solidFill>
          <a:effectLst>
            <a:outerShdw blurRad="2413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baseline="30000" dirty="0">
                <a:solidFill>
                  <a:schemeClr val="tx1"/>
                </a:solidFill>
              </a:rPr>
              <a:t>nd</a:t>
            </a:r>
            <a:r>
              <a:rPr lang="en-US" sz="1600" dirty="0">
                <a:solidFill>
                  <a:schemeClr val="tx1"/>
                </a:solidFill>
              </a:rPr>
              <a:t> field is named after the original relation. (i.e. “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sales</a:t>
            </a:r>
            <a:r>
              <a:rPr lang="en-US" sz="1600" dirty="0">
                <a:solidFill>
                  <a:schemeClr val="tx1"/>
                </a:solidFill>
              </a:rPr>
              <a:t>” in this case)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815362" y="5291235"/>
            <a:ext cx="2050010" cy="1083283"/>
          </a:xfrm>
          <a:prstGeom prst="wedgeRoundRectCallout">
            <a:avLst>
              <a:gd name="adj1" fmla="val -56684"/>
              <a:gd name="adj2" fmla="val 20811"/>
              <a:gd name="adj3" fmla="val 16667"/>
            </a:avLst>
          </a:prstGeom>
          <a:solidFill>
            <a:srgbClr val="FFFF00"/>
          </a:solidFill>
          <a:effectLst>
            <a:outerShdw blurRad="2413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field contain a bag of tuples with the same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value.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968818" y="4301205"/>
            <a:ext cx="2891290" cy="897935"/>
            <a:chOff x="5968818" y="4301205"/>
            <a:chExt cx="2891290" cy="897935"/>
          </a:xfrm>
          <a:effectLst>
            <a:outerShdw blurRad="2413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ounded Rectangular Callout 12"/>
            <p:cNvSpPr/>
            <p:nvPr/>
          </p:nvSpPr>
          <p:spPr>
            <a:xfrm>
              <a:off x="6815362" y="4301205"/>
              <a:ext cx="2044746" cy="805300"/>
            </a:xfrm>
            <a:prstGeom prst="wedgeRoundRectCallout">
              <a:avLst>
                <a:gd name="adj1" fmla="val -74027"/>
                <a:gd name="adj2" fmla="val 2588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 tuple generated for each value of group </a:t>
              </a:r>
              <a:r>
                <a:rPr lang="en-US" sz="1600">
                  <a:solidFill>
                    <a:schemeClr val="tx1"/>
                  </a:solidFill>
                </a:rPr>
                <a:t>field.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>
              <a:off x="5968818" y="4651961"/>
              <a:ext cx="253319" cy="547179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B602DB3-27CC-0D4E-B3F0-2B1741BFE1ED}"/>
              </a:ext>
            </a:extLst>
          </p:cNvPr>
          <p:cNvSpPr/>
          <p:nvPr/>
        </p:nvSpPr>
        <p:spPr>
          <a:xfrm>
            <a:off x="354061" y="1453350"/>
            <a:ext cx="8332739" cy="1552256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groupByName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GROUP sales BY name;</a:t>
            </a: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DESCRIBE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groupByName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groupByName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{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 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sales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{(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)}}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980291" y="1758437"/>
            <a:ext cx="1519653" cy="553444"/>
          </a:xfrm>
          <a:prstGeom prst="wedgeRoundRectCallout">
            <a:avLst>
              <a:gd name="adj1" fmla="val 5711"/>
              <a:gd name="adj2" fmla="val 80460"/>
              <a:gd name="adj3" fmla="val 16667"/>
            </a:avLst>
          </a:prstGeom>
          <a:solidFill>
            <a:srgbClr val="FFFF00"/>
          </a:solidFill>
          <a:ln w="26424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Tuples in a group as a bag.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C4C805-F9B6-FE42-BDCA-46BD3EFF4461}"/>
              </a:ext>
            </a:extLst>
          </p:cNvPr>
          <p:cNvSpPr/>
          <p:nvPr/>
        </p:nvSpPr>
        <p:spPr>
          <a:xfrm>
            <a:off x="3647037" y="2519915"/>
            <a:ext cx="4487148" cy="3310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28F29C-EAC6-1B45-BF55-73F8D48416DD}"/>
              </a:ext>
            </a:extLst>
          </p:cNvPr>
          <p:cNvSpPr/>
          <p:nvPr/>
        </p:nvSpPr>
        <p:spPr>
          <a:xfrm>
            <a:off x="2612106" y="4199022"/>
            <a:ext cx="1133108" cy="21302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62A9BA-9E3D-AE49-A84F-BE66780053E5}"/>
              </a:ext>
            </a:extLst>
          </p:cNvPr>
          <p:cNvSpPr/>
          <p:nvPr/>
        </p:nvSpPr>
        <p:spPr>
          <a:xfrm>
            <a:off x="3844659" y="4209110"/>
            <a:ext cx="2804049" cy="21201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 animBg="1"/>
      <p:bldP spid="10" grpId="0" animBg="1"/>
      <p:bldP spid="11" grpId="0" animBg="1"/>
      <p:bldP spid="12" grpId="0" animBg="1"/>
      <p:bldP spid="17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DFB60048-591C-4B45-9F35-5D20176F69C7}"/>
              </a:ext>
            </a:extLst>
          </p:cNvPr>
          <p:cNvSpPr/>
          <p:nvPr/>
        </p:nvSpPr>
        <p:spPr>
          <a:xfrm>
            <a:off x="4261578" y="3704215"/>
            <a:ext cx="4428091" cy="996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F46668-00BD-324B-9D0E-66DBE9CA5524}"/>
              </a:ext>
            </a:extLst>
          </p:cNvPr>
          <p:cNvSpPr/>
          <p:nvPr/>
        </p:nvSpPr>
        <p:spPr>
          <a:xfrm>
            <a:off x="4261578" y="4780956"/>
            <a:ext cx="4428091" cy="996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F29DE1-D2D8-FE4D-88FD-9AC055792A72}"/>
              </a:ext>
            </a:extLst>
          </p:cNvPr>
          <p:cNvSpPr/>
          <p:nvPr/>
        </p:nvSpPr>
        <p:spPr>
          <a:xfrm>
            <a:off x="4251600" y="2624709"/>
            <a:ext cx="4428091" cy="996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CEE3B-E1B7-ED45-B45E-4F55C9D3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Result Structure (cont’d)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FCA5A-EF65-794B-91A6-E74D9A2C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531C-38EC-9848-AD10-A51D1E41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1CC59-0AE7-F043-8011-870EDAF28916}"/>
              </a:ext>
            </a:extLst>
          </p:cNvPr>
          <p:cNvSpPr/>
          <p:nvPr/>
        </p:nvSpPr>
        <p:spPr>
          <a:xfrm>
            <a:off x="569975" y="2667989"/>
            <a:ext cx="2802576" cy="3800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92C3D-C3CD-EF46-A000-4873D4E334D1}"/>
              </a:ext>
            </a:extLst>
          </p:cNvPr>
          <p:cNvSpPr/>
          <p:nvPr/>
        </p:nvSpPr>
        <p:spPr>
          <a:xfrm>
            <a:off x="664977" y="2750951"/>
            <a:ext cx="748146" cy="253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41B6C-FB69-3141-A28F-CEDECEABBE5C}"/>
              </a:ext>
            </a:extLst>
          </p:cNvPr>
          <p:cNvSpPr/>
          <p:nvPr/>
        </p:nvSpPr>
        <p:spPr>
          <a:xfrm>
            <a:off x="569975" y="3285506"/>
            <a:ext cx="2802576" cy="380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F6A8EE-D573-E644-9BE0-A3A570CFD279}"/>
              </a:ext>
            </a:extLst>
          </p:cNvPr>
          <p:cNvSpPr/>
          <p:nvPr/>
        </p:nvSpPr>
        <p:spPr>
          <a:xfrm>
            <a:off x="664977" y="3368468"/>
            <a:ext cx="748146" cy="253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43A4A-9437-AF4E-B444-11A0E5BF1FD1}"/>
              </a:ext>
            </a:extLst>
          </p:cNvPr>
          <p:cNvSpPr/>
          <p:nvPr/>
        </p:nvSpPr>
        <p:spPr>
          <a:xfrm>
            <a:off x="569975" y="3859316"/>
            <a:ext cx="2802576" cy="380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B900C-B57D-9C46-A421-59F705D18C58}"/>
              </a:ext>
            </a:extLst>
          </p:cNvPr>
          <p:cNvSpPr/>
          <p:nvPr/>
        </p:nvSpPr>
        <p:spPr>
          <a:xfrm>
            <a:off x="664977" y="3942278"/>
            <a:ext cx="748146" cy="253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59BFDF-55B3-9B4B-997A-8E73316BB465}"/>
              </a:ext>
            </a:extLst>
          </p:cNvPr>
          <p:cNvSpPr/>
          <p:nvPr/>
        </p:nvSpPr>
        <p:spPr>
          <a:xfrm>
            <a:off x="569975" y="4433126"/>
            <a:ext cx="2802576" cy="3800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FC5AA-3952-EB4F-AE37-7DA55720C015}"/>
              </a:ext>
            </a:extLst>
          </p:cNvPr>
          <p:cNvSpPr/>
          <p:nvPr/>
        </p:nvSpPr>
        <p:spPr>
          <a:xfrm>
            <a:off x="664977" y="4516088"/>
            <a:ext cx="748146" cy="253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4E1176-9CB5-6046-ADBD-B572376E4FAF}"/>
              </a:ext>
            </a:extLst>
          </p:cNvPr>
          <p:cNvSpPr/>
          <p:nvPr/>
        </p:nvSpPr>
        <p:spPr>
          <a:xfrm>
            <a:off x="569975" y="5050643"/>
            <a:ext cx="2802576" cy="3800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31F9E9-19EF-564C-A22A-D651352089C1}"/>
              </a:ext>
            </a:extLst>
          </p:cNvPr>
          <p:cNvSpPr/>
          <p:nvPr/>
        </p:nvSpPr>
        <p:spPr>
          <a:xfrm>
            <a:off x="664977" y="5133605"/>
            <a:ext cx="748146" cy="253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3D66BF-44A5-474D-8874-08C3BF03E57D}"/>
              </a:ext>
            </a:extLst>
          </p:cNvPr>
          <p:cNvSpPr/>
          <p:nvPr/>
        </p:nvSpPr>
        <p:spPr>
          <a:xfrm>
            <a:off x="569975" y="5624453"/>
            <a:ext cx="2802576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127F84-BA61-694E-8616-C52DB7609E72}"/>
              </a:ext>
            </a:extLst>
          </p:cNvPr>
          <p:cNvSpPr/>
          <p:nvPr/>
        </p:nvSpPr>
        <p:spPr>
          <a:xfrm>
            <a:off x="664977" y="5707415"/>
            <a:ext cx="748146" cy="253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5A168-5E27-9241-999F-D988DC53EAC4}"/>
              </a:ext>
            </a:extLst>
          </p:cNvPr>
          <p:cNvSpPr txBox="1"/>
          <p:nvPr/>
        </p:nvSpPr>
        <p:spPr>
          <a:xfrm>
            <a:off x="4325134" y="229039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FD3AF2-376B-B64D-84D9-8F7BCD688EB9}"/>
              </a:ext>
            </a:extLst>
          </p:cNvPr>
          <p:cNvSpPr txBox="1"/>
          <p:nvPr/>
        </p:nvSpPr>
        <p:spPr>
          <a:xfrm>
            <a:off x="994459" y="181848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originalRelation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87D52B-128C-AB4B-80B1-23D4F398BF7A}"/>
              </a:ext>
            </a:extLst>
          </p:cNvPr>
          <p:cNvSpPr txBox="1"/>
          <p:nvPr/>
        </p:nvSpPr>
        <p:spPr>
          <a:xfrm>
            <a:off x="6180881" y="230166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originalRelation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D08058-CFD8-CC43-9DFB-874E468EE4A8}"/>
              </a:ext>
            </a:extLst>
          </p:cNvPr>
          <p:cNvSpPr/>
          <p:nvPr/>
        </p:nvSpPr>
        <p:spPr>
          <a:xfrm>
            <a:off x="4325134" y="2888294"/>
            <a:ext cx="748146" cy="253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661344-47BB-904D-BC13-456D68BFD5EA}"/>
              </a:ext>
            </a:extLst>
          </p:cNvPr>
          <p:cNvSpPr/>
          <p:nvPr/>
        </p:nvSpPr>
        <p:spPr>
          <a:xfrm>
            <a:off x="4311279" y="4118468"/>
            <a:ext cx="748146" cy="253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FDACF6-2B9A-9F44-8CB7-26A1A6EC361A}"/>
              </a:ext>
            </a:extLst>
          </p:cNvPr>
          <p:cNvSpPr/>
          <p:nvPr/>
        </p:nvSpPr>
        <p:spPr>
          <a:xfrm>
            <a:off x="4325134" y="5196225"/>
            <a:ext cx="748146" cy="253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CDA9968-FDD7-044E-B869-E65825201E17}"/>
              </a:ext>
            </a:extLst>
          </p:cNvPr>
          <p:cNvGrpSpPr/>
          <p:nvPr/>
        </p:nvGrpSpPr>
        <p:grpSpPr>
          <a:xfrm>
            <a:off x="5387623" y="2640622"/>
            <a:ext cx="3292069" cy="921981"/>
            <a:chOff x="5387623" y="2640622"/>
            <a:chExt cx="3292069" cy="9219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70D793-7E7D-B04E-BBAE-F4AD813B5EC2}"/>
                </a:ext>
              </a:extLst>
            </p:cNvPr>
            <p:cNvSpPr/>
            <p:nvPr/>
          </p:nvSpPr>
          <p:spPr>
            <a:xfrm>
              <a:off x="5625483" y="2698289"/>
              <a:ext cx="2802576" cy="38001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123FD0-2BDC-0740-B3F1-C143B8E6E82B}"/>
                </a:ext>
              </a:extLst>
            </p:cNvPr>
            <p:cNvSpPr/>
            <p:nvPr/>
          </p:nvSpPr>
          <p:spPr>
            <a:xfrm>
              <a:off x="5720485" y="2781251"/>
              <a:ext cx="748146" cy="25350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477E9B7-1FC8-434B-8BD7-8EF33EA278FD}"/>
                </a:ext>
              </a:extLst>
            </p:cNvPr>
            <p:cNvSpPr/>
            <p:nvPr/>
          </p:nvSpPr>
          <p:spPr>
            <a:xfrm>
              <a:off x="5625483" y="3168689"/>
              <a:ext cx="2802576" cy="3800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BED3240-A60C-DD46-B780-8C204879005C}"/>
                </a:ext>
              </a:extLst>
            </p:cNvPr>
            <p:cNvSpPr/>
            <p:nvPr/>
          </p:nvSpPr>
          <p:spPr>
            <a:xfrm>
              <a:off x="5720485" y="3251651"/>
              <a:ext cx="748146" cy="25350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7777D1-139A-F948-981E-B4EE1CFC6FED}"/>
                </a:ext>
              </a:extLst>
            </p:cNvPr>
            <p:cNvSpPr txBox="1"/>
            <p:nvPr/>
          </p:nvSpPr>
          <p:spPr>
            <a:xfrm>
              <a:off x="5387623" y="2640622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{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416FB4-CF24-1349-BF85-1ADDBAD6FF64}"/>
                </a:ext>
              </a:extLst>
            </p:cNvPr>
            <p:cNvSpPr txBox="1"/>
            <p:nvPr/>
          </p:nvSpPr>
          <p:spPr>
            <a:xfrm>
              <a:off x="8392434" y="310093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}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8A8C71A-60DA-5045-90D4-3C07FFD3A637}"/>
              </a:ext>
            </a:extLst>
          </p:cNvPr>
          <p:cNvSpPr txBox="1"/>
          <p:nvPr/>
        </p:nvSpPr>
        <p:spPr>
          <a:xfrm>
            <a:off x="731433" y="228471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F035AA-31F2-4142-8DA4-29D8E9EAE676}"/>
              </a:ext>
            </a:extLst>
          </p:cNvPr>
          <p:cNvSpPr/>
          <p:nvPr/>
        </p:nvSpPr>
        <p:spPr>
          <a:xfrm>
            <a:off x="332469" y="2187820"/>
            <a:ext cx="3194462" cy="3965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F392E7-A63D-5445-9D47-5A760D7468A9}"/>
              </a:ext>
            </a:extLst>
          </p:cNvPr>
          <p:cNvSpPr/>
          <p:nvPr/>
        </p:nvSpPr>
        <p:spPr>
          <a:xfrm>
            <a:off x="4188921" y="2187819"/>
            <a:ext cx="4625086" cy="3956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E53A33-16DB-5B47-881E-EEFA3EC4D720}"/>
              </a:ext>
            </a:extLst>
          </p:cNvPr>
          <p:cNvGrpSpPr/>
          <p:nvPr/>
        </p:nvGrpSpPr>
        <p:grpSpPr>
          <a:xfrm>
            <a:off x="5387623" y="3707854"/>
            <a:ext cx="3292069" cy="921981"/>
            <a:chOff x="5387623" y="3707854"/>
            <a:chExt cx="3292069" cy="92198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823053-8131-D843-95AF-859E812A62A3}"/>
                </a:ext>
              </a:extLst>
            </p:cNvPr>
            <p:cNvSpPr/>
            <p:nvPr/>
          </p:nvSpPr>
          <p:spPr>
            <a:xfrm>
              <a:off x="5625483" y="3774493"/>
              <a:ext cx="2802576" cy="3800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7FDAF5-F758-4F41-8444-E5023B5D0AD2}"/>
                </a:ext>
              </a:extLst>
            </p:cNvPr>
            <p:cNvSpPr/>
            <p:nvPr/>
          </p:nvSpPr>
          <p:spPr>
            <a:xfrm>
              <a:off x="5720485" y="3857455"/>
              <a:ext cx="748146" cy="25350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F2D1516-39C0-FA42-B08F-56252E1BC907}"/>
                </a:ext>
              </a:extLst>
            </p:cNvPr>
            <p:cNvSpPr/>
            <p:nvPr/>
          </p:nvSpPr>
          <p:spPr>
            <a:xfrm>
              <a:off x="5625483" y="4248852"/>
              <a:ext cx="2802576" cy="3800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1EBC0A-C993-9744-A861-80BFA3A235EB}"/>
                </a:ext>
              </a:extLst>
            </p:cNvPr>
            <p:cNvSpPr/>
            <p:nvPr/>
          </p:nvSpPr>
          <p:spPr>
            <a:xfrm>
              <a:off x="5720485" y="4331814"/>
              <a:ext cx="748146" cy="25350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4C345C7-84F5-DB45-B146-A9DA5B9A9727}"/>
                </a:ext>
              </a:extLst>
            </p:cNvPr>
            <p:cNvSpPr txBox="1"/>
            <p:nvPr/>
          </p:nvSpPr>
          <p:spPr>
            <a:xfrm>
              <a:off x="5387623" y="37078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{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913FC6D-C3DC-3A4E-8A27-DD8FF7393178}"/>
                </a:ext>
              </a:extLst>
            </p:cNvPr>
            <p:cNvSpPr txBox="1"/>
            <p:nvPr/>
          </p:nvSpPr>
          <p:spPr>
            <a:xfrm>
              <a:off x="8392434" y="416817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}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B650482-03E4-2249-A9CB-D2F89B8097EB}"/>
              </a:ext>
            </a:extLst>
          </p:cNvPr>
          <p:cNvGrpSpPr/>
          <p:nvPr/>
        </p:nvGrpSpPr>
        <p:grpSpPr>
          <a:xfrm>
            <a:off x="5397600" y="4788843"/>
            <a:ext cx="3292069" cy="902191"/>
            <a:chOff x="5397600" y="4788843"/>
            <a:chExt cx="3292069" cy="90219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AB9F37-9270-C145-A5D7-499E49B77253}"/>
                </a:ext>
              </a:extLst>
            </p:cNvPr>
            <p:cNvSpPr/>
            <p:nvPr/>
          </p:nvSpPr>
          <p:spPr>
            <a:xfrm>
              <a:off x="5625483" y="4843436"/>
              <a:ext cx="2802576" cy="3800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F9E67F7-7E09-6A46-87B5-601B927B764E}"/>
                </a:ext>
              </a:extLst>
            </p:cNvPr>
            <p:cNvSpPr/>
            <p:nvPr/>
          </p:nvSpPr>
          <p:spPr>
            <a:xfrm>
              <a:off x="5720485" y="4926398"/>
              <a:ext cx="748146" cy="25350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FC2A5E3-DB58-EF48-8595-DDE8DB47BBA8}"/>
                </a:ext>
              </a:extLst>
            </p:cNvPr>
            <p:cNvSpPr/>
            <p:nvPr/>
          </p:nvSpPr>
          <p:spPr>
            <a:xfrm>
              <a:off x="5625483" y="5311024"/>
              <a:ext cx="2802576" cy="380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4D6C3B-85CF-7B48-A89F-8644CC87FED2}"/>
                </a:ext>
              </a:extLst>
            </p:cNvPr>
            <p:cNvSpPr/>
            <p:nvPr/>
          </p:nvSpPr>
          <p:spPr>
            <a:xfrm>
              <a:off x="5720485" y="5393986"/>
              <a:ext cx="748146" cy="25350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4B73C9E-ED5B-6349-9C92-C06D3503D656}"/>
                </a:ext>
              </a:extLst>
            </p:cNvPr>
            <p:cNvSpPr txBox="1"/>
            <p:nvPr/>
          </p:nvSpPr>
          <p:spPr>
            <a:xfrm>
              <a:off x="5397600" y="478884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{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B2FFD6-92FC-0749-A5D7-504A745D5087}"/>
                </a:ext>
              </a:extLst>
            </p:cNvPr>
            <p:cNvSpPr txBox="1"/>
            <p:nvPr/>
          </p:nvSpPr>
          <p:spPr>
            <a:xfrm>
              <a:off x="8402411" y="518978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}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3067148-8304-EA41-A17A-1FF3908B7F5F}"/>
              </a:ext>
            </a:extLst>
          </p:cNvPr>
          <p:cNvSpPr txBox="1"/>
          <p:nvPr/>
        </p:nvSpPr>
        <p:spPr>
          <a:xfrm>
            <a:off x="5596756" y="17470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groupedResult</a:t>
            </a:r>
            <a:endParaRPr lang="en-US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12F8BFC9-02EE-5446-9D0D-3592E8B9CCD8}"/>
              </a:ext>
            </a:extLst>
          </p:cNvPr>
          <p:cNvSpPr/>
          <p:nvPr/>
        </p:nvSpPr>
        <p:spPr>
          <a:xfrm>
            <a:off x="3610057" y="3823246"/>
            <a:ext cx="507570" cy="4915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4FCF95-8DEB-804C-A23D-92596027615A}"/>
              </a:ext>
            </a:extLst>
          </p:cNvPr>
          <p:cNvSpPr txBox="1"/>
          <p:nvPr/>
        </p:nvSpPr>
        <p:spPr>
          <a:xfrm rot="16200000">
            <a:off x="3061150" y="29298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by field</a:t>
            </a:r>
          </a:p>
        </p:txBody>
      </p:sp>
    </p:spTree>
    <p:extLst>
      <p:ext uri="{BB962C8B-B14F-4D97-AF65-F5344CB8AC3E}">
        <p14:creationId xmlns:p14="http://schemas.microsoft.com/office/powerpoint/2010/main" val="289124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69" grpId="0" animBg="1"/>
      <p:bldP spid="50" grpId="0" animBg="1"/>
      <p:bldP spid="51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&amp;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8982" cy="149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apply aggregation operation on each group</a:t>
            </a:r>
          </a:p>
          <a:p>
            <a:pPr lvl="1"/>
            <a:r>
              <a:rPr lang="en-US" dirty="0"/>
              <a:t>usually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/>
              <a:t> then follow by aggregation (with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FOREACH… GENERATE…</a:t>
            </a:r>
            <a:r>
              <a:rPr lang="en-US" dirty="0"/>
              <a:t>)</a:t>
            </a:r>
          </a:p>
          <a:p>
            <a:r>
              <a:rPr lang="en-US" dirty="0"/>
              <a:t>example: calculate the total sales of each salesperson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62992"/>
              </p:ext>
            </p:extLst>
          </p:nvPr>
        </p:nvGraphicFramePr>
        <p:xfrm>
          <a:off x="457201" y="3603724"/>
          <a:ext cx="383771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{(Alice,729),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(Alice,27999)}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{(Bob,3999)}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{(Carol,32999),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(Carol,4999)}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61302" y="323439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groupByName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82827"/>
              </p:ext>
            </p:extLst>
          </p:nvPr>
        </p:nvGraphicFramePr>
        <p:xfrm>
          <a:off x="5070761" y="3932438"/>
          <a:ext cx="24799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62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28728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37998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42694" y="35046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391891" y="4478989"/>
            <a:ext cx="581891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853707" y="3932438"/>
            <a:ext cx="1082475" cy="1498541"/>
          </a:xfrm>
          <a:prstGeom prst="wedgeRoundRectCallout">
            <a:avLst>
              <a:gd name="adj1" fmla="val -91254"/>
              <a:gd name="adj2" fmla="val -14321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 </a:t>
            </a:r>
            <a:r>
              <a:rPr lang="en-US" sz="1200">
                <a:solidFill>
                  <a:schemeClr val="tx1"/>
                </a:solidFill>
              </a:rPr>
              <a:t>tuple generated </a:t>
            </a:r>
            <a:r>
              <a:rPr lang="en-US" sz="1200" dirty="0">
                <a:solidFill>
                  <a:schemeClr val="tx1"/>
                </a:solidFill>
              </a:rPr>
              <a:t>for each tuple in the grouped relation.</a:t>
            </a:r>
          </a:p>
        </p:txBody>
      </p:sp>
    </p:spTree>
    <p:extLst>
      <p:ext uri="{BB962C8B-B14F-4D97-AF65-F5344CB8AC3E}">
        <p14:creationId xmlns:p14="http://schemas.microsoft.com/office/powerpoint/2010/main" val="4461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5" grpId="0"/>
      <p:bldP spid="1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Grouping &amp; Aggregation – Where are the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8982" cy="916140"/>
          </a:xfrm>
        </p:spPr>
        <p:txBody>
          <a:bodyPr>
            <a:normAutofit/>
          </a:bodyPr>
          <a:lstStyle/>
          <a:p>
            <a:r>
              <a:rPr lang="en-US" dirty="0"/>
              <a:t>look at the structure/schema of the grouped relation to find the fields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24A046-11CE-2F46-827F-D450521AF42D}"/>
              </a:ext>
            </a:extLst>
          </p:cNvPr>
          <p:cNvSpPr/>
          <p:nvPr/>
        </p:nvSpPr>
        <p:spPr>
          <a:xfrm>
            <a:off x="354061" y="3422789"/>
            <a:ext cx="8332739" cy="1552256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groupByName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GROUP sales BY name;</a:t>
            </a: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DESCRIBE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groupByName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groupByName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{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 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sales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{(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)}}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B73A93A3-B110-E64E-8522-A11F2C9326D6}"/>
              </a:ext>
            </a:extLst>
          </p:cNvPr>
          <p:cNvSpPr/>
          <p:nvPr/>
        </p:nvSpPr>
        <p:spPr>
          <a:xfrm>
            <a:off x="457199" y="5139796"/>
            <a:ext cx="2087217" cy="827589"/>
          </a:xfrm>
          <a:prstGeom prst="wedgeRoundRectCallout">
            <a:avLst>
              <a:gd name="adj1" fmla="val -20365"/>
              <a:gd name="adj2" fmla="val -130797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a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… GENERATE … </a:t>
            </a:r>
            <a:r>
              <a:rPr lang="en-US" sz="1400" dirty="0">
                <a:solidFill>
                  <a:schemeClr val="tx1"/>
                </a:solidFill>
              </a:rPr>
              <a:t>on the grouped relation.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526481F7-041C-7B49-96A9-B22A895334CB}"/>
              </a:ext>
            </a:extLst>
          </p:cNvPr>
          <p:cNvSpPr/>
          <p:nvPr/>
        </p:nvSpPr>
        <p:spPr>
          <a:xfrm>
            <a:off x="2838615" y="2271789"/>
            <a:ext cx="2091193" cy="971118"/>
          </a:xfrm>
          <a:prstGeom prst="wedgeRoundRectCallout">
            <a:avLst>
              <a:gd name="adj1" fmla="val -43939"/>
              <a:gd name="adj2" fmla="val 153320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 each tuple, pick out the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400" dirty="0">
                <a:solidFill>
                  <a:schemeClr val="tx1"/>
                </a:solidFill>
              </a:rPr>
              <a:t> field which contains the salesperson’s name.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BBEC84B2-E85C-DF40-A616-5CA1DA5837A8}"/>
              </a:ext>
            </a:extLst>
          </p:cNvPr>
          <p:cNvSpPr/>
          <p:nvPr/>
        </p:nvSpPr>
        <p:spPr>
          <a:xfrm>
            <a:off x="2875842" y="5200148"/>
            <a:ext cx="2091193" cy="808188"/>
          </a:xfrm>
          <a:prstGeom prst="wedgeRoundRectCallout">
            <a:avLst>
              <a:gd name="adj1" fmla="val -36335"/>
              <a:gd name="adj2" fmla="val -99690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 get the price, we need to pick out the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en-US" sz="1400" dirty="0">
                <a:solidFill>
                  <a:schemeClr val="tx1"/>
                </a:solidFill>
              </a:rPr>
              <a:t> field first.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DF892F73-338B-2740-9925-5CB208CB0545}"/>
              </a:ext>
            </a:extLst>
          </p:cNvPr>
          <p:cNvSpPr/>
          <p:nvPr/>
        </p:nvSpPr>
        <p:spPr>
          <a:xfrm>
            <a:off x="6178367" y="5216053"/>
            <a:ext cx="1749084" cy="792283"/>
          </a:xfrm>
          <a:prstGeom prst="wedgeRoundRectCallout">
            <a:avLst>
              <a:gd name="adj1" fmla="val -22780"/>
              <a:gd name="adj2" fmla="val -100793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Then navigate to its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400" dirty="0">
                <a:solidFill>
                  <a:schemeClr val="tx1"/>
                </a:solidFill>
              </a:rPr>
              <a:t> field.</a:t>
            </a:r>
          </a:p>
        </p:txBody>
      </p:sp>
    </p:spTree>
    <p:extLst>
      <p:ext uri="{BB962C8B-B14F-4D97-AF65-F5344CB8AC3E}">
        <p14:creationId xmlns:p14="http://schemas.microsoft.com/office/powerpoint/2010/main" val="112962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&amp; Aggregation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8982" cy="646595"/>
          </a:xfrm>
        </p:spPr>
        <p:txBody>
          <a:bodyPr>
            <a:normAutofit/>
          </a:bodyPr>
          <a:lstStyle/>
          <a:p>
            <a:r>
              <a:rPr lang="en-US" dirty="0"/>
              <a:t>example: calculate the sales total of each salesperson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295487"/>
          <a:ext cx="383771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{(Alice,729),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(Alice,27999)}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{(Bob,3999)}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{(Carol,32999),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(Carol,4999)}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61301" y="392615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groupByName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42525"/>
              </p:ext>
            </p:extLst>
          </p:nvPr>
        </p:nvGraphicFramePr>
        <p:xfrm>
          <a:off x="5070760" y="4624201"/>
          <a:ext cx="24799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62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28728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37998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42693" y="41964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391890" y="5170752"/>
            <a:ext cx="581891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8F67F56-22F5-6B4B-955F-98DC4D34B48D}"/>
              </a:ext>
            </a:extLst>
          </p:cNvPr>
          <p:cNvSpPr/>
          <p:nvPr/>
        </p:nvSpPr>
        <p:spPr>
          <a:xfrm>
            <a:off x="1005935" y="2119911"/>
            <a:ext cx="7353803" cy="1428819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groupByName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sales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BY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name;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totals = FOREACH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groupByName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GENERATE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SUM(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sales.price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647604" y="3468441"/>
            <a:ext cx="1832655" cy="716193"/>
          </a:xfrm>
          <a:prstGeom prst="wedgeRoundRectCallout">
            <a:avLst>
              <a:gd name="adj1" fmla="val -13571"/>
              <a:gd name="adj2" fmla="val -76033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Salesperson’s name From the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1400" dirty="0">
                <a:solidFill>
                  <a:schemeClr val="tx1"/>
                </a:solidFill>
              </a:rPr>
              <a:t> field.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662575" y="3437337"/>
            <a:ext cx="2331500" cy="704358"/>
          </a:xfrm>
          <a:prstGeom prst="wedgeRoundRectCallout">
            <a:avLst>
              <a:gd name="adj1" fmla="val -13089"/>
              <a:gd name="adj2" fmla="val -64503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Pick out  the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sales</a:t>
            </a:r>
            <a:r>
              <a:rPr lang="en-US" sz="1400" dirty="0">
                <a:solidFill>
                  <a:schemeClr val="tx1"/>
                </a:solidFill>
              </a:rPr>
              <a:t> field, then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price</a:t>
            </a:r>
            <a:r>
              <a:rPr lang="en-US" sz="1400" dirty="0">
                <a:solidFill>
                  <a:schemeClr val="tx1"/>
                </a:solidFill>
              </a:rPr>
              <a:t> field.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7853706" y="4624201"/>
            <a:ext cx="1082475" cy="1498541"/>
          </a:xfrm>
          <a:prstGeom prst="wedgeRoundRectCallout">
            <a:avLst>
              <a:gd name="adj1" fmla="val -91254"/>
              <a:gd name="adj2" fmla="val -14321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 </a:t>
            </a:r>
            <a:r>
              <a:rPr lang="en-US" sz="1200">
                <a:solidFill>
                  <a:schemeClr val="tx1"/>
                </a:solidFill>
              </a:rPr>
              <a:t>tuple generated </a:t>
            </a:r>
            <a:r>
              <a:rPr lang="en-US" sz="1200" dirty="0">
                <a:solidFill>
                  <a:schemeClr val="tx1"/>
                </a:solidFill>
              </a:rPr>
              <a:t>for each tuple in the grouped relation.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765344B-4B9B-A24F-8FA5-F6643ECE4E1C}"/>
              </a:ext>
            </a:extLst>
          </p:cNvPr>
          <p:cNvSpPr/>
          <p:nvPr/>
        </p:nvSpPr>
        <p:spPr>
          <a:xfrm>
            <a:off x="6937378" y="2042488"/>
            <a:ext cx="1832655" cy="716193"/>
          </a:xfrm>
          <a:prstGeom prst="wedgeRoundRectCallout">
            <a:avLst>
              <a:gd name="adj1" fmla="val -128112"/>
              <a:gd name="adj2" fmla="val 62744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FOREACH… GENERATE… </a:t>
            </a:r>
            <a:r>
              <a:rPr lang="en-US" sz="1400" dirty="0">
                <a:solidFill>
                  <a:schemeClr val="tx1"/>
                </a:solidFill>
              </a:rPr>
              <a:t>over grouped relation.</a:t>
            </a:r>
          </a:p>
        </p:txBody>
      </p:sp>
    </p:spTree>
    <p:extLst>
      <p:ext uri="{BB962C8B-B14F-4D97-AF65-F5344CB8AC3E}">
        <p14:creationId xmlns:p14="http://schemas.microsoft.com/office/powerpoint/2010/main" val="35339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5" grpId="0"/>
      <p:bldP spid="16" grpId="0" animBg="1"/>
      <p:bldP spid="17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Multiple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14277"/>
          </a:xfrm>
        </p:spPr>
        <p:txBody>
          <a:bodyPr>
            <a:normAutofit/>
          </a:bodyPr>
          <a:lstStyle/>
          <a:p>
            <a:r>
              <a:rPr lang="en-US" sz="2800" dirty="0"/>
              <a:t>grouping can be based on multiple fields</a:t>
            </a:r>
          </a:p>
          <a:p>
            <a:pPr lvl="1"/>
            <a:r>
              <a:rPr lang="en-US" sz="2400" dirty="0"/>
              <a:t>tuples with same values in the fields go into the same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6DD0AE-132A-DB41-B966-E2C171546D23}"/>
              </a:ext>
            </a:extLst>
          </p:cNvPr>
          <p:cNvSpPr/>
          <p:nvPr/>
        </p:nvSpPr>
        <p:spPr>
          <a:xfrm>
            <a:off x="141445" y="3742030"/>
            <a:ext cx="8829304" cy="987191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original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BY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field</a:t>
            </a:r>
            <a:r>
              <a:rPr lang="en-US" sz="2400" i="1" baseline="-250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field</a:t>
            </a:r>
            <a:r>
              <a:rPr lang="en-US" sz="2400" i="1" baseline="-250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…);</a:t>
            </a:r>
          </a:p>
        </p:txBody>
      </p:sp>
    </p:spTree>
    <p:extLst>
      <p:ext uri="{BB962C8B-B14F-4D97-AF65-F5344CB8AC3E}">
        <p14:creationId xmlns:p14="http://schemas.microsoft.com/office/powerpoint/2010/main" val="4379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Multiple Fields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395"/>
          </a:xfrm>
        </p:spPr>
        <p:txBody>
          <a:bodyPr>
            <a:normAutofit/>
          </a:bodyPr>
          <a:lstStyle/>
          <a:p>
            <a:r>
              <a:rPr lang="en-US" dirty="0"/>
              <a:t>group sale records based on year + quarter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2" y="2585679"/>
          <a:ext cx="3477489" cy="370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303"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quarter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1000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2000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500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1000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2000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1050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1200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2016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Q4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2100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500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Q1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700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90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Q2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500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2017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Q3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100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52085" y="2585679"/>
          <a:ext cx="4131700" cy="367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237">
                <a:tc>
                  <a:txBody>
                    <a:bodyPr/>
                    <a:lstStyle/>
                    <a:p>
                      <a:r>
                        <a:rPr lang="en-US" sz="1600" dirty="0"/>
                        <a:t>group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sales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(2016,Q1)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{(2016,Q1,Alice,1000),</a:t>
                      </a:r>
                    </a:p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(2016,Q1,Bob,2000)}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(2016,Q2)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{(2016,Q2,Alice,500),</a:t>
                      </a:r>
                    </a:p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(2016,Q2,Bob,1000)}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(2016,Q3)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{(2016,Q3,Alice,2000),</a:t>
                      </a:r>
                    </a:p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(2016,Q3,Bob,1050)}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(2016,Q4)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{(2016,Q4,Alice,1200),</a:t>
                      </a:r>
                    </a:p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(2016,Q5,Bob,2100)}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(2017,Q1)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{(2017,Q1,Alice,500),</a:t>
                      </a:r>
                    </a:p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(2017,Q1,Bob,700)}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(2017,Q2)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{(2017,Q2,Alice,90),</a:t>
                      </a:r>
                    </a:p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(2017,Q2,Bob,30)}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(2017,Q3)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{(2017,Q3,Alice,500),</a:t>
                      </a:r>
                    </a:p>
                    <a:p>
                      <a:r>
                        <a:rPr lang="en-US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(2017,Q3,Bob,100)}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80913" y="21496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3530" y="21335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grouped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03964" y="4294909"/>
            <a:ext cx="457200" cy="512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Multiple Fields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63239C-D83B-034D-A624-6AED4CF3359D}"/>
              </a:ext>
            </a:extLst>
          </p:cNvPr>
          <p:cNvSpPr/>
          <p:nvPr/>
        </p:nvSpPr>
        <p:spPr>
          <a:xfrm>
            <a:off x="457200" y="2584795"/>
            <a:ext cx="7738298" cy="3565497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grouped = GROUP sales BY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year,quarter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DESCRIBE grouped;</a:t>
            </a:r>
          </a:p>
          <a:p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grouped: {group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: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year:int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quarter:chararray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)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 sales:{(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year:int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        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quarter:chararray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        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name:chararray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        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price:int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       }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21F49F-2D45-E34D-B478-28381BE8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348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/>
              <a:t> field will have a tuple structure as it is based on multiple fields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FC5C7ED-F677-0F4E-BE21-851834C28C05}"/>
              </a:ext>
            </a:extLst>
          </p:cNvPr>
          <p:cNvSpPr/>
          <p:nvPr/>
        </p:nvSpPr>
        <p:spPr>
          <a:xfrm>
            <a:off x="7973016" y="2709590"/>
            <a:ext cx="936266" cy="1088042"/>
          </a:xfrm>
          <a:prstGeom prst="wedgeRoundRectCallout">
            <a:avLst>
              <a:gd name="adj1" fmla="val -94142"/>
              <a:gd name="adj2" fmla="val 43013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Schema of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400" dirty="0">
                <a:solidFill>
                  <a:schemeClr val="tx1"/>
                </a:solidFill>
              </a:rPr>
              <a:t> field.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78F9DAF-6CDB-8C44-975E-2E2C78F4D3FD}"/>
              </a:ext>
            </a:extLst>
          </p:cNvPr>
          <p:cNvSpPr/>
          <p:nvPr/>
        </p:nvSpPr>
        <p:spPr>
          <a:xfrm>
            <a:off x="6391040" y="5135857"/>
            <a:ext cx="1832655" cy="958779"/>
          </a:xfrm>
          <a:prstGeom prst="wedgeRoundRectCallout">
            <a:avLst>
              <a:gd name="adj1" fmla="val -58259"/>
              <a:gd name="adj2" fmla="val -36774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Schema of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en-US" sz="1400" dirty="0">
                <a:solidFill>
                  <a:schemeClr val="tx1"/>
                </a:solidFill>
              </a:rPr>
              <a:t> field is a bag of the original tuple structure.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036BBF-5568-2549-88AF-832AB6151C93}"/>
              </a:ext>
            </a:extLst>
          </p:cNvPr>
          <p:cNvSpPr/>
          <p:nvPr/>
        </p:nvSpPr>
        <p:spPr>
          <a:xfrm>
            <a:off x="3171683" y="3742658"/>
            <a:ext cx="4382056" cy="3204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5E04C5-E04B-004C-955B-15FD2DDAC8DC}"/>
              </a:ext>
            </a:extLst>
          </p:cNvPr>
          <p:cNvSpPr/>
          <p:nvPr/>
        </p:nvSpPr>
        <p:spPr>
          <a:xfrm>
            <a:off x="3320572" y="4089314"/>
            <a:ext cx="2921202" cy="11903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 Defined Functions</a:t>
            </a:r>
          </a:p>
          <a:p>
            <a:r>
              <a:rPr lang="en-US" sz="3600" dirty="0"/>
              <a:t>More loading formats</a:t>
            </a:r>
          </a:p>
          <a:p>
            <a:r>
              <a:rPr lang="en-US" sz="3600" dirty="0"/>
              <a:t>Grouping</a:t>
            </a:r>
          </a:p>
          <a:p>
            <a:r>
              <a:rPr lang="en-US" sz="3600" dirty="0"/>
              <a:t>Flattening</a:t>
            </a:r>
          </a:p>
          <a:p>
            <a:r>
              <a:rPr lang="en-US" sz="3600" dirty="0"/>
              <a:t>Nested FOREACH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By Multiple Fields +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255" cy="1071115"/>
          </a:xfrm>
        </p:spPr>
        <p:txBody>
          <a:bodyPr>
            <a:normAutofit/>
          </a:bodyPr>
          <a:lstStyle/>
          <a:p>
            <a:r>
              <a:rPr lang="en-US" dirty="0"/>
              <a:t>aggregation can be applied to a group, as usual</a:t>
            </a:r>
          </a:p>
          <a:p>
            <a:r>
              <a:rPr lang="en-US" dirty="0"/>
              <a:t>example: to calculate quarterly sales total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079C95-4D88-224B-B059-7E9A3818F763}"/>
              </a:ext>
            </a:extLst>
          </p:cNvPr>
          <p:cNvSpPr/>
          <p:nvPr/>
        </p:nvSpPr>
        <p:spPr>
          <a:xfrm>
            <a:off x="759350" y="3296693"/>
            <a:ext cx="7738298" cy="2568595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grouped: {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:(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year:int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quarter:chararray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),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sales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:{(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year:int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        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quarter:chararray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        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name:chararray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        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price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:int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         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31D3AE7-4E12-A942-83F1-576FF03C11B5}"/>
              </a:ext>
            </a:extLst>
          </p:cNvPr>
          <p:cNvSpPr/>
          <p:nvPr/>
        </p:nvSpPr>
        <p:spPr>
          <a:xfrm>
            <a:off x="3256542" y="2747515"/>
            <a:ext cx="1840245" cy="639880"/>
          </a:xfrm>
          <a:prstGeom prst="wedgeRoundRectCallout">
            <a:avLst>
              <a:gd name="adj1" fmla="val -60235"/>
              <a:gd name="adj2" fmla="val 81780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Year &amp; quarter from the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1400" dirty="0">
                <a:solidFill>
                  <a:schemeClr val="tx1"/>
                </a:solidFill>
              </a:rPr>
              <a:t> field.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1AAB4E3-E053-6048-8EFF-293A567FDCE7}"/>
              </a:ext>
            </a:extLst>
          </p:cNvPr>
          <p:cNvSpPr/>
          <p:nvPr/>
        </p:nvSpPr>
        <p:spPr>
          <a:xfrm>
            <a:off x="528628" y="4307846"/>
            <a:ext cx="2331500" cy="460989"/>
          </a:xfrm>
          <a:prstGeom prst="wedgeRoundRectCallout">
            <a:avLst>
              <a:gd name="adj1" fmla="val 39772"/>
              <a:gd name="adj2" fmla="val -87080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Pick out  the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sales</a:t>
            </a:r>
            <a:r>
              <a:rPr lang="en-US" sz="1400" dirty="0">
                <a:solidFill>
                  <a:schemeClr val="tx1"/>
                </a:solidFill>
              </a:rPr>
              <a:t> field.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CB1B3E1-4847-7348-AC33-B2D2ABDAFDCB}"/>
              </a:ext>
            </a:extLst>
          </p:cNvPr>
          <p:cNvSpPr/>
          <p:nvPr/>
        </p:nvSpPr>
        <p:spPr>
          <a:xfrm>
            <a:off x="4413274" y="5568521"/>
            <a:ext cx="1741036" cy="593533"/>
          </a:xfrm>
          <a:prstGeom prst="wedgeRoundRectCallout">
            <a:avLst>
              <a:gd name="adj1" fmla="val -53805"/>
              <a:gd name="adj2" fmla="val -140249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Then aggregate over its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200" dirty="0">
                <a:solidFill>
                  <a:schemeClr val="tx1"/>
                </a:solidFill>
              </a:rPr>
              <a:t> field.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2E48BF1-AC62-DD46-97E4-543849B32A66}"/>
              </a:ext>
            </a:extLst>
          </p:cNvPr>
          <p:cNvSpPr/>
          <p:nvPr/>
        </p:nvSpPr>
        <p:spPr>
          <a:xfrm>
            <a:off x="528628" y="2795612"/>
            <a:ext cx="2413355" cy="543686"/>
          </a:xfrm>
          <a:prstGeom prst="wedgeRoundRectCallout">
            <a:avLst>
              <a:gd name="adj1" fmla="val -13555"/>
              <a:gd name="adj2" fmla="val 85599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FOREACH… GENERATE… </a:t>
            </a:r>
            <a:r>
              <a:rPr lang="en-US" sz="1400" dirty="0">
                <a:solidFill>
                  <a:schemeClr val="tx1"/>
                </a:solidFill>
              </a:rPr>
              <a:t>over grouped relation.</a:t>
            </a:r>
          </a:p>
        </p:txBody>
      </p:sp>
    </p:spTree>
    <p:extLst>
      <p:ext uri="{BB962C8B-B14F-4D97-AF65-F5344CB8AC3E}">
        <p14:creationId xmlns:p14="http://schemas.microsoft.com/office/powerpoint/2010/main" val="2971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By Multiple Fields + Aggregation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531819-5F87-B941-BBB2-BAC907D04E5E}"/>
              </a:ext>
            </a:extLst>
          </p:cNvPr>
          <p:cNvSpPr/>
          <p:nvPr/>
        </p:nvSpPr>
        <p:spPr>
          <a:xfrm>
            <a:off x="341906" y="1936580"/>
            <a:ext cx="8468140" cy="4079019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grouped = GROUP sales BY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year,quarter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quarterSum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FOREACH grouped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         GENERATE group, SUM(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sales.price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DUMP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quarterSum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((2016,Q1),3000)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((2016,Q2),1500)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((2016,Q3),3050)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((2016,Q4),3300)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((2017,Q1),1200)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((2017,Q2),120)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((2017,Q3),600)</a:t>
            </a:r>
          </a:p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DESCRIBE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quarterSum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quarterSum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{group: (</a:t>
            </a:r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year:int,quarter:chararray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),long}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6D64ECF-C492-1F44-B1E2-5902B0E1271C}"/>
              </a:ext>
            </a:extLst>
          </p:cNvPr>
          <p:cNvSpPr/>
          <p:nvPr/>
        </p:nvSpPr>
        <p:spPr>
          <a:xfrm>
            <a:off x="5913449" y="4662718"/>
            <a:ext cx="1741036" cy="593533"/>
          </a:xfrm>
          <a:prstGeom prst="wedgeRoundRectCallout">
            <a:avLst>
              <a:gd name="adj1" fmla="val -30513"/>
              <a:gd name="adj2" fmla="val 80795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Note that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200" dirty="0">
                <a:solidFill>
                  <a:schemeClr val="tx1"/>
                </a:solidFill>
              </a:rPr>
              <a:t> field has a tuple structure.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EC057F2-370C-AA48-870C-622F236E7925}"/>
              </a:ext>
            </a:extLst>
          </p:cNvPr>
          <p:cNvSpPr/>
          <p:nvPr/>
        </p:nvSpPr>
        <p:spPr>
          <a:xfrm>
            <a:off x="3655672" y="3272394"/>
            <a:ext cx="1832655" cy="536282"/>
          </a:xfrm>
          <a:prstGeom prst="wedgeRoundRectCallout">
            <a:avLst>
              <a:gd name="adj1" fmla="val 42398"/>
              <a:gd name="adj2" fmla="val -105686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Year &amp; quarter from the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1400" dirty="0">
                <a:solidFill>
                  <a:schemeClr val="tx1"/>
                </a:solidFill>
              </a:rPr>
              <a:t> field.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2C09BEF-3690-ED40-B0FE-B5FF6EC40872}"/>
              </a:ext>
            </a:extLst>
          </p:cNvPr>
          <p:cNvSpPr/>
          <p:nvPr/>
        </p:nvSpPr>
        <p:spPr>
          <a:xfrm>
            <a:off x="5726185" y="3190385"/>
            <a:ext cx="2331500" cy="704358"/>
          </a:xfrm>
          <a:prstGeom prst="wedgeRoundRectCallout">
            <a:avLst>
              <a:gd name="adj1" fmla="val 17263"/>
              <a:gd name="adj2" fmla="val -78050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Pick out  the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sales</a:t>
            </a:r>
            <a:r>
              <a:rPr lang="en-US" sz="1400" dirty="0">
                <a:solidFill>
                  <a:schemeClr val="tx1"/>
                </a:solidFill>
              </a:rPr>
              <a:t> field, then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price</a:t>
            </a:r>
            <a:r>
              <a:rPr lang="en-US" sz="1400" dirty="0">
                <a:solidFill>
                  <a:schemeClr val="tx1"/>
                </a:solidFill>
              </a:rPr>
              <a:t> field.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B71A267-DA72-AC4B-B551-B1F026E7D8E9}"/>
              </a:ext>
            </a:extLst>
          </p:cNvPr>
          <p:cNvSpPr/>
          <p:nvPr/>
        </p:nvSpPr>
        <p:spPr>
          <a:xfrm>
            <a:off x="7198943" y="2035534"/>
            <a:ext cx="1717483" cy="656532"/>
          </a:xfrm>
          <a:prstGeom prst="wedgeRoundRectCallout">
            <a:avLst>
              <a:gd name="adj1" fmla="val -150542"/>
              <a:gd name="adj2" fmla="val 34500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FOREACH… GENERATE… </a:t>
            </a:r>
            <a:r>
              <a:rPr lang="en-US" sz="1400" dirty="0">
                <a:solidFill>
                  <a:schemeClr val="tx1"/>
                </a:solidFill>
              </a:rPr>
              <a:t>over grouped relation.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8C3461-385E-3143-9B16-0D65AC67AF3B}"/>
              </a:ext>
            </a:extLst>
          </p:cNvPr>
          <p:cNvSpPr/>
          <p:nvPr/>
        </p:nvSpPr>
        <p:spPr>
          <a:xfrm>
            <a:off x="3344424" y="5462542"/>
            <a:ext cx="3814762" cy="3180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By Multiple Fields + Aggregation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531819-5F87-B941-BBB2-BAC907D04E5E}"/>
              </a:ext>
            </a:extLst>
          </p:cNvPr>
          <p:cNvSpPr/>
          <p:nvPr/>
        </p:nvSpPr>
        <p:spPr>
          <a:xfrm>
            <a:off x="294198" y="2830664"/>
            <a:ext cx="8468140" cy="3471182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flatQuarterSum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FOREACH grouped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         GENERATE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group.year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            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group.quarter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                  SUM(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sales.price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DUMP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flatQuarterSum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(2016,Q1,3000)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(2016,Q2,1500)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(2016,Q3,3050)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(2016,Q4,3300)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(2017,Q1,1200)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(2017,Q2,120)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(2017,Q3,600)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EC057F2-370C-AA48-870C-622F236E7925}"/>
              </a:ext>
            </a:extLst>
          </p:cNvPr>
          <p:cNvSpPr/>
          <p:nvPr/>
        </p:nvSpPr>
        <p:spPr>
          <a:xfrm>
            <a:off x="6708198" y="2403174"/>
            <a:ext cx="1832655" cy="536282"/>
          </a:xfrm>
          <a:prstGeom prst="wedgeRoundRectCallout">
            <a:avLst>
              <a:gd name="adj1" fmla="val -55656"/>
              <a:gd name="adj2" fmla="val 122646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400" dirty="0">
                <a:solidFill>
                  <a:schemeClr val="tx1"/>
                </a:solidFill>
              </a:rPr>
              <a:t> then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1400" dirty="0">
                <a:solidFill>
                  <a:schemeClr val="tx1"/>
                </a:solidFill>
              </a:rPr>
              <a:t> field.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2C09BEF-3690-ED40-B0FE-B5FF6EC40872}"/>
              </a:ext>
            </a:extLst>
          </p:cNvPr>
          <p:cNvSpPr/>
          <p:nvPr/>
        </p:nvSpPr>
        <p:spPr>
          <a:xfrm>
            <a:off x="5133187" y="4285587"/>
            <a:ext cx="1975279" cy="558476"/>
          </a:xfrm>
          <a:prstGeom prst="wedgeRoundRectCallout">
            <a:avLst>
              <a:gd name="adj1" fmla="val -14940"/>
              <a:gd name="adj2" fmla="val -86593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Sum over the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price</a:t>
            </a:r>
            <a:r>
              <a:rPr lang="en-US" sz="1400" dirty="0">
                <a:solidFill>
                  <a:schemeClr val="tx1"/>
                </a:solidFill>
              </a:rPr>
              <a:t> field of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855A3E99-8F6D-4D43-A052-47011A022B73}"/>
              </a:ext>
            </a:extLst>
          </p:cNvPr>
          <p:cNvSpPr/>
          <p:nvPr/>
        </p:nvSpPr>
        <p:spPr>
          <a:xfrm>
            <a:off x="7033389" y="3024913"/>
            <a:ext cx="1832655" cy="536282"/>
          </a:xfrm>
          <a:prstGeom prst="wedgeRoundRectCallout">
            <a:avLst>
              <a:gd name="adj1" fmla="val -58259"/>
              <a:gd name="adj2" fmla="val 54443"/>
              <a:gd name="adj3" fmla="val 16667"/>
            </a:avLst>
          </a:prstGeom>
          <a:solidFill>
            <a:srgbClr val="FFFF00"/>
          </a:solidFill>
          <a:effectLst>
            <a:outerShdw blurRad="1397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400" dirty="0">
                <a:solidFill>
                  <a:schemeClr val="tx1"/>
                </a:solidFill>
              </a:rPr>
              <a:t> then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quarter</a:t>
            </a:r>
            <a:r>
              <a:rPr lang="en-US" sz="1400" dirty="0">
                <a:solidFill>
                  <a:schemeClr val="tx1"/>
                </a:solidFill>
              </a:rPr>
              <a:t> field.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FAB960-0E8A-B348-B1A2-34A6B307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48255" cy="1071115"/>
          </a:xfrm>
        </p:spPr>
        <p:txBody>
          <a:bodyPr>
            <a:normAutofit/>
          </a:bodyPr>
          <a:lstStyle/>
          <a:p>
            <a:r>
              <a:rPr lang="en-US" dirty="0"/>
              <a:t>if you want a flatten structure, you can pick out individual fields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/>
              <a:t> instead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/>
              <a:t> itself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7A8A63F4-CF44-0943-94CD-6CF3335EB7D0}"/>
              </a:ext>
            </a:extLst>
          </p:cNvPr>
          <p:cNvSpPr/>
          <p:nvPr/>
        </p:nvSpPr>
        <p:spPr>
          <a:xfrm>
            <a:off x="3665551" y="4907326"/>
            <a:ext cx="4643562" cy="1394520"/>
          </a:xfrm>
          <a:prstGeom prst="irregularSeal2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have another solution later.</a:t>
            </a:r>
          </a:p>
        </p:txBody>
      </p:sp>
    </p:spTree>
    <p:extLst>
      <p:ext uri="{BB962C8B-B14F-4D97-AF65-F5344CB8AC3E}">
        <p14:creationId xmlns:p14="http://schemas.microsoft.com/office/powerpoint/2010/main" val="26498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4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GROUP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0200"/>
            <a:ext cx="8229600" cy="4714437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GROUP ALL</a:t>
            </a:r>
            <a:r>
              <a:rPr lang="en-US" dirty="0"/>
              <a:t> groups all tuples into a single bag</a:t>
            </a:r>
          </a:p>
          <a:p>
            <a:pPr lvl="1"/>
            <a:r>
              <a:rPr lang="en-US" dirty="0"/>
              <a:t>no grouping field is specified</a:t>
            </a:r>
          </a:p>
          <a:p>
            <a:r>
              <a:rPr lang="en-US" b="1" dirty="0">
                <a:solidFill>
                  <a:srgbClr val="FF0000"/>
                </a:solidFill>
              </a:rPr>
              <a:t>usually used before aggregating across all tuples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5CF1119-E4CC-8F43-9A01-62ED7D3E48BC}"/>
              </a:ext>
            </a:extLst>
          </p:cNvPr>
          <p:cNvSpPr/>
          <p:nvPr/>
        </p:nvSpPr>
        <p:spPr>
          <a:xfrm>
            <a:off x="1401417" y="3004194"/>
            <a:ext cx="6341166" cy="304675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grouped =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sales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DESCRIBE grouped;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:chararray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sales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:{(</a:t>
            </a:r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</a:t>
            </a:r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)})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DUMP grouped;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{(Alice,729), (Bob,3999),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(Alice,27999), (Carol,32999),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(Carol,4999)})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545401" y="4930120"/>
            <a:ext cx="2292474" cy="859793"/>
            <a:chOff x="6634688" y="4795280"/>
            <a:chExt cx="2292474" cy="1263859"/>
          </a:xfrm>
          <a:effectLst>
            <a:outerShdw blurRad="2540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ular Callout 6"/>
            <p:cNvSpPr/>
            <p:nvPr/>
          </p:nvSpPr>
          <p:spPr>
            <a:xfrm>
              <a:off x="7189006" y="4795280"/>
              <a:ext cx="1738156" cy="1159339"/>
            </a:xfrm>
            <a:prstGeom prst="wedgeRoundRectCallout">
              <a:avLst>
                <a:gd name="adj1" fmla="val -64984"/>
                <a:gd name="adj2" fmla="val 1314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Only 1 tuple is generated.</a:t>
              </a:r>
            </a:p>
          </p:txBody>
        </p:sp>
        <p:sp>
          <p:nvSpPr>
            <p:cNvPr id="8" name="Right Brace 7"/>
            <p:cNvSpPr/>
            <p:nvPr/>
          </p:nvSpPr>
          <p:spPr>
            <a:xfrm>
              <a:off x="6634688" y="5075336"/>
              <a:ext cx="186448" cy="983803"/>
            </a:xfrm>
            <a:prstGeom prst="rightBrace">
              <a:avLst>
                <a:gd name="adj1" fmla="val 8333"/>
                <a:gd name="adj2" fmla="val 5140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ounded Rectangular Callout 5"/>
          <p:cNvSpPr/>
          <p:nvPr/>
        </p:nvSpPr>
        <p:spPr>
          <a:xfrm>
            <a:off x="841600" y="5557831"/>
            <a:ext cx="1339371" cy="826806"/>
          </a:xfrm>
          <a:prstGeom prst="wedgeRoundRectCallout">
            <a:avLst>
              <a:gd name="adj1" fmla="val 28839"/>
              <a:gd name="adj2" fmla="val -75929"/>
              <a:gd name="adj3" fmla="val 16667"/>
            </a:avLst>
          </a:prstGeom>
          <a:solidFill>
            <a:srgbClr val="FFFF00"/>
          </a:solidFill>
          <a:effectLst>
            <a:outerShdw blurRad="254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1600" dirty="0">
                <a:solidFill>
                  <a:schemeClr val="tx1"/>
                </a:solidFill>
              </a:rPr>
              <a:t> field always has value ‘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en-US" sz="1600" dirty="0">
                <a:solidFill>
                  <a:schemeClr val="tx1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65408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GROUP ALL</a:t>
            </a:r>
            <a:r>
              <a:rPr lang="en-US" dirty="0"/>
              <a:t> + Aggregation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2513"/>
          </a:xfrm>
        </p:spPr>
        <p:txBody>
          <a:bodyPr>
            <a:normAutofit/>
          </a:bodyPr>
          <a:lstStyle/>
          <a:p>
            <a:r>
              <a:rPr lang="en-US" dirty="0"/>
              <a:t>summing all sale prices: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ED7415-48B1-5140-8A9A-EF1B035FEC38}"/>
              </a:ext>
            </a:extLst>
          </p:cNvPr>
          <p:cNvSpPr/>
          <p:nvPr/>
        </p:nvSpPr>
        <p:spPr>
          <a:xfrm>
            <a:off x="367634" y="2521912"/>
            <a:ext cx="8251579" cy="1940906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total = FOREACH grouped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GENERATE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SUM(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sales.price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DUMP total;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(70725)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661774" y="3744425"/>
            <a:ext cx="1821283" cy="731540"/>
          </a:xfrm>
          <a:prstGeom prst="wedgeRoundRectCallout">
            <a:avLst>
              <a:gd name="adj1" fmla="val 1230"/>
              <a:gd name="adj2" fmla="val -76188"/>
              <a:gd name="adj3" fmla="val 16667"/>
            </a:avLst>
          </a:prstGeom>
          <a:solidFill>
            <a:srgbClr val="FFFF00"/>
          </a:solidFill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Sum over price field of sales.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2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GROUP ALL</a:t>
            </a:r>
            <a:r>
              <a:rPr lang="en-US" dirty="0"/>
              <a:t> + Aggregation Example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counting the number of transactions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50BE55-76B0-3A42-AFC9-79633677113D}"/>
              </a:ext>
            </a:extLst>
          </p:cNvPr>
          <p:cNvSpPr/>
          <p:nvPr/>
        </p:nvSpPr>
        <p:spPr>
          <a:xfrm>
            <a:off x="457199" y="2273396"/>
            <a:ext cx="8400553" cy="184822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saleCount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FOREACH grouped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     GENERATE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COUNT(sales)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DUMP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saleCount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(5)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06489" y="3421472"/>
            <a:ext cx="2051437" cy="1071891"/>
          </a:xfrm>
          <a:prstGeom prst="wedgeRoundRectCallout">
            <a:avLst>
              <a:gd name="adj1" fmla="val -31513"/>
              <a:gd name="adj2" fmla="val -71840"/>
              <a:gd name="adj3" fmla="val 16667"/>
            </a:avLst>
          </a:prstGeom>
          <a:solidFill>
            <a:srgbClr val="FFFF00"/>
          </a:solidFill>
          <a:effectLst>
            <a:outerShdw blurRad="2159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Count the number of tuples in 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en-GB" sz="1600" dirty="0">
                <a:solidFill>
                  <a:schemeClr val="tx1"/>
                </a:solidFill>
              </a:rPr>
              <a:t> which is a bag.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FLATTEN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5072"/>
          </a:xfrm>
        </p:spPr>
        <p:txBody>
          <a:bodyPr>
            <a:noAutofit/>
          </a:bodyPr>
          <a:lstStyle/>
          <a:p>
            <a:r>
              <a:rPr lang="en-US" sz="3200" dirty="0"/>
              <a:t>some operations produce nested data structures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FLATTEN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removes </a:t>
            </a:r>
            <a:r>
              <a:rPr lang="en-US" sz="3200" b="1" dirty="0">
                <a:solidFill>
                  <a:srgbClr val="FF0000"/>
                </a:solidFill>
              </a:rPr>
              <a:t>1 level of nesting</a:t>
            </a:r>
          </a:p>
          <a:p>
            <a:pPr lvl="1"/>
            <a:r>
              <a:rPr lang="en-US" sz="2800" dirty="0"/>
              <a:t>e.g. bag structure, tuple structure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74401"/>
              </p:ext>
            </p:extLst>
          </p:nvPr>
        </p:nvGraphicFramePr>
        <p:xfrm>
          <a:off x="357809" y="4150234"/>
          <a:ext cx="42280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groupedSales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{(Alice,729),(Alice,27999)}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{(Bob,3999)}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{(Carol,32999),(Carol,4999)}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01145"/>
              </p:ext>
            </p:extLst>
          </p:nvPr>
        </p:nvGraphicFramePr>
        <p:xfrm>
          <a:off x="5500253" y="3935272"/>
          <a:ext cx="23397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27999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32999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4999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814456" y="4689883"/>
            <a:ext cx="457200" cy="512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FLATTEN</a:t>
            </a:r>
            <a:r>
              <a:rPr lang="en-US" dirty="0"/>
              <a:t> Function – the Nested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818716-BB52-F04A-9065-0D78CF4F65C4}"/>
              </a:ext>
            </a:extLst>
          </p:cNvPr>
          <p:cNvSpPr/>
          <p:nvPr/>
        </p:nvSpPr>
        <p:spPr>
          <a:xfrm>
            <a:off x="286247" y="1733055"/>
            <a:ext cx="8400553" cy="4429206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groupByName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GROUP sales BY name;</a:t>
            </a: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groupedSales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FOREACH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groupByName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GENERATE sales;</a:t>
            </a:r>
          </a:p>
          <a:p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DESCRIBE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groupedSales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groupedSales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{sales: {(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)}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  }</a:t>
            </a:r>
          </a:p>
          <a:p>
            <a:endParaRPr lang="en-US" sz="2000" b="1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DUMP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groupedSales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({(Bob,3999)})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({(Alice,729),(Alice,27999)})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({(Carol,32999),(Carol,4999)})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D143108-E189-814C-995B-32BC037EDE52}"/>
              </a:ext>
            </a:extLst>
          </p:cNvPr>
          <p:cNvSpPr/>
          <p:nvPr/>
        </p:nvSpPr>
        <p:spPr>
          <a:xfrm>
            <a:off x="7083501" y="2515211"/>
            <a:ext cx="1765190" cy="644056"/>
          </a:xfrm>
          <a:prstGeom prst="wedgeRoundRectCallout">
            <a:avLst>
              <a:gd name="adj1" fmla="val -71747"/>
              <a:gd name="adj2" fmla="val -14983"/>
              <a:gd name="adj3" fmla="val 16667"/>
            </a:avLst>
          </a:prstGeom>
          <a:solidFill>
            <a:srgbClr val="FFFF00"/>
          </a:solidFill>
          <a:effectLst>
            <a:outerShdw blurRad="2159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Only pick out the 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en-GB" sz="1600" dirty="0">
                <a:solidFill>
                  <a:schemeClr val="tx1"/>
                </a:solidFill>
              </a:rPr>
              <a:t> field.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6DB7D29-4D8E-774D-82E7-F8072C2EB552}"/>
              </a:ext>
            </a:extLst>
          </p:cNvPr>
          <p:cNvSpPr/>
          <p:nvPr/>
        </p:nvSpPr>
        <p:spPr>
          <a:xfrm>
            <a:off x="7056205" y="3433847"/>
            <a:ext cx="1765190" cy="644056"/>
          </a:xfrm>
          <a:prstGeom prst="wedgeRoundRectCallout">
            <a:avLst>
              <a:gd name="adj1" fmla="val -72994"/>
              <a:gd name="adj2" fmla="val -2367"/>
              <a:gd name="adj3" fmla="val 16667"/>
            </a:avLst>
          </a:prstGeom>
          <a:solidFill>
            <a:srgbClr val="FFFF00"/>
          </a:solidFill>
          <a:effectLst>
            <a:outerShdw blurRad="2159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en-GB" sz="1600" dirty="0">
                <a:solidFill>
                  <a:schemeClr val="tx1"/>
                </a:solidFill>
              </a:rPr>
              <a:t> field is a bag of tuples.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F38E95-B37D-FD46-B085-73ECDBB0B632}"/>
              </a:ext>
            </a:extLst>
          </p:cNvPr>
          <p:cNvSpPr/>
          <p:nvPr/>
        </p:nvSpPr>
        <p:spPr>
          <a:xfrm>
            <a:off x="3916918" y="3499017"/>
            <a:ext cx="2682665" cy="6108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49D0979-67BC-9A4D-8B8E-2F5C2B7A6D23}"/>
              </a:ext>
            </a:extLst>
          </p:cNvPr>
          <p:cNvSpPr/>
          <p:nvPr/>
        </p:nvSpPr>
        <p:spPr>
          <a:xfrm>
            <a:off x="5302654" y="4491988"/>
            <a:ext cx="2186609" cy="644056"/>
          </a:xfrm>
          <a:prstGeom prst="wedgeRoundRectCallout">
            <a:avLst>
              <a:gd name="adj1" fmla="val -62668"/>
              <a:gd name="adj2" fmla="val 86554"/>
              <a:gd name="adj3" fmla="val 16667"/>
            </a:avLst>
          </a:prstGeom>
          <a:solidFill>
            <a:srgbClr val="FFFF00"/>
          </a:solidFill>
          <a:effectLst>
            <a:outerShdw blurRad="2159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Each tuple has 1 field which contains a bag of tuples.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Explosion 2 10">
            <a:extLst>
              <a:ext uri="{FF2B5EF4-FFF2-40B4-BE49-F238E27FC236}">
                <a16:creationId xmlns:a16="http://schemas.microsoft.com/office/drawing/2014/main" id="{6271696D-6285-734F-9DB3-409990025F10}"/>
              </a:ext>
            </a:extLst>
          </p:cNvPr>
          <p:cNvSpPr/>
          <p:nvPr/>
        </p:nvSpPr>
        <p:spPr>
          <a:xfrm>
            <a:off x="4595751" y="5136044"/>
            <a:ext cx="4346368" cy="1026217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Q: How can we get the sales tuples back?</a:t>
            </a:r>
          </a:p>
        </p:txBody>
      </p:sp>
    </p:spTree>
    <p:extLst>
      <p:ext uri="{BB962C8B-B14F-4D97-AF65-F5344CB8AC3E}">
        <p14:creationId xmlns:p14="http://schemas.microsoft.com/office/powerpoint/2010/main" val="21013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FLATTEN</a:t>
            </a:r>
            <a:r>
              <a:rPr lang="en-US" dirty="0"/>
              <a:t> 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5471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to remove 1 bag-nesting in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96C39B-B16B-6048-AEF3-A7D368AE672F}"/>
              </a:ext>
            </a:extLst>
          </p:cNvPr>
          <p:cNvSpPr/>
          <p:nvPr/>
        </p:nvSpPr>
        <p:spPr>
          <a:xfrm>
            <a:off x="457200" y="2398815"/>
            <a:ext cx="8062106" cy="392747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FOREACH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groupedSales</a:t>
            </a:r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GENERATE FLATTEN(sales);</a:t>
            </a:r>
          </a:p>
          <a:p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DESCRIBE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{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2000" b="1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DUMP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(Bob,3999)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(Alice,729)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(Alice,27999)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(Carol,32999)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(Carol,4999)</a:t>
            </a:r>
          </a:p>
        </p:txBody>
      </p:sp>
    </p:spTree>
    <p:extLst>
      <p:ext uri="{BB962C8B-B14F-4D97-AF65-F5344CB8AC3E}">
        <p14:creationId xmlns:p14="http://schemas.microsoft.com/office/powerpoint/2010/main" val="5441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FLATTEN</a:t>
            </a:r>
            <a:r>
              <a:rPr lang="en-US" dirty="0"/>
              <a:t> Function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5671A59-5F3C-1748-A1E0-CAB7049D3EC8}"/>
              </a:ext>
            </a:extLst>
          </p:cNvPr>
          <p:cNvSpPr/>
          <p:nvPr/>
        </p:nvSpPr>
        <p:spPr>
          <a:xfrm>
            <a:off x="338447" y="2225671"/>
            <a:ext cx="8437418" cy="4100617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DUMP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groupByName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(Bob, {(Bob,3999)})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(Alice,{(Alice,729),(Alice,27999)})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(Carol,{(Carol,32999),(Carol,4999)})</a:t>
            </a:r>
          </a:p>
          <a:p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prices=FOREACH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groupByName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GENERATE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FLATTEN(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sales.price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DUMP prices;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(3999)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(729)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(27999)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(32999)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(4999)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69DD60-B5C8-8349-91EC-130946CD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5471"/>
          </a:xfrm>
        </p:spPr>
        <p:txBody>
          <a:bodyPr>
            <a:normAutofit/>
          </a:bodyPr>
          <a:lstStyle/>
          <a:p>
            <a:r>
              <a:rPr lang="en-US" dirty="0"/>
              <a:t>getting the prices only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7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 (UDF)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Pig comes with many built-in</a:t>
            </a:r>
            <a:r>
              <a:rPr lang="en-US" sz="2800" baseline="0" dirty="0"/>
              <a:t> functions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PigStorage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(…), COUNT(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SUM(</a:t>
            </a:r>
            <a:r>
              <a:rPr lang="mr-IN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GB" sz="2400" dirty="0"/>
              <a:t>, etc.</a:t>
            </a:r>
            <a:endParaRPr lang="en-US" sz="2400" baseline="0" dirty="0"/>
          </a:p>
          <a:p>
            <a:r>
              <a:rPr lang="en-US" sz="2800" baseline="0" dirty="0" err="1"/>
              <a:t>customised</a:t>
            </a:r>
            <a:r>
              <a:rPr lang="en-US" sz="2800" baseline="0" dirty="0"/>
              <a:t> functions for Pig can be defined</a:t>
            </a:r>
            <a:r>
              <a:rPr lang="en-US" sz="2800" dirty="0"/>
              <a:t> &amp; written </a:t>
            </a:r>
            <a:r>
              <a:rPr lang="en-US" sz="2800" baseline="0" dirty="0"/>
              <a:t>in other programming languages</a:t>
            </a:r>
          </a:p>
          <a:p>
            <a:pPr lvl="1"/>
            <a:r>
              <a:rPr lang="en-US" sz="2400" dirty="0"/>
              <a:t>e.g. Java, Python, JavaScript, Ruby, Groovy, etc.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creating UDF</a:t>
            </a:r>
            <a:r>
              <a:rPr lang="en-US" sz="2800" b="1" baseline="0" dirty="0">
                <a:solidFill>
                  <a:srgbClr val="FF0000"/>
                </a:solidFill>
              </a:rPr>
              <a:t> is beyond</a:t>
            </a:r>
            <a:r>
              <a:rPr lang="en-US" sz="2800" b="1" dirty="0">
                <a:solidFill>
                  <a:srgbClr val="FF0000"/>
                </a:solidFill>
              </a:rPr>
              <a:t> the scope of this module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BUT using UDFs is within our scope</a:t>
            </a:r>
            <a:endParaRPr lang="en-US" sz="2800" b="1" baseline="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FOREACH… GENERATE</a:t>
            </a:r>
            <a:r>
              <a:rPr lang="mr-IN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iterates through tuples in a bag</a:t>
            </a:r>
          </a:p>
          <a:p>
            <a:pPr lvl="1"/>
            <a:r>
              <a:rPr lang="en-US" sz="2400" dirty="0"/>
              <a:t>for each tuple, it generates some fields (existing, or new fields)</a:t>
            </a:r>
          </a:p>
          <a:p>
            <a:pPr lvl="1"/>
            <a:r>
              <a:rPr lang="en-US" sz="2400" dirty="0"/>
              <a:t>transformation is limited</a:t>
            </a:r>
          </a:p>
          <a:p>
            <a:r>
              <a:rPr lang="en-US" sz="2800" dirty="0"/>
              <a:t>nested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allows you to apply a set of operations to each tuple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 series of transformation</a:t>
            </a:r>
          </a:p>
          <a:p>
            <a:pPr lvl="1"/>
            <a:r>
              <a:rPr lang="en-US" sz="2400" dirty="0"/>
              <a:t>allows only relational operations (e.g. LIMIT, FILTER, ORDER BY)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GENERATE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must be the last line in the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20291" cy="4714437"/>
          </a:xfrm>
        </p:spPr>
        <p:txBody>
          <a:bodyPr/>
          <a:lstStyle/>
          <a:p>
            <a:r>
              <a:rPr lang="en-US" dirty="0"/>
              <a:t>Q: Can we find the top 3 highest paid persons in each position?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8327" y="1600200"/>
            <a:ext cx="5278582" cy="47906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salary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President	192000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Director	152500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Director	161000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Director	167000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Director	165000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Director	147000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Engineer	92300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Engineer	85000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Engineer	83000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Engineer	81650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Engineer	82100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Engineer	87300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Engineer	76000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Manager		87000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Manager		81000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Manager		75000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Manager		79000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Manager		67500</a:t>
            </a:r>
          </a:p>
        </p:txBody>
      </p:sp>
    </p:spTree>
    <p:extLst>
      <p:ext uri="{BB962C8B-B14F-4D97-AF65-F5344CB8AC3E}">
        <p14:creationId xmlns:p14="http://schemas.microsoft.com/office/powerpoint/2010/main" val="1705314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dirty="0"/>
              <a:t>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C4B913-812F-464D-9B72-82EFACF9BDB2}"/>
              </a:ext>
            </a:extLst>
          </p:cNvPr>
          <p:cNvSpPr/>
          <p:nvPr/>
        </p:nvSpPr>
        <p:spPr>
          <a:xfrm>
            <a:off x="302822" y="1995055"/>
            <a:ext cx="8467103" cy="433123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employees = LOAD '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employees.txt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     AS 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title:chararray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 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salary:int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groupByTitle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GROUP employees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        BY title;</a:t>
            </a:r>
          </a:p>
          <a:p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DESCRIBE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groupByTitle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groupByTitle</a:t>
            </a:r>
            <a:r>
              <a:rPr lang="en-US" sz="2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{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sz="2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4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en-US" sz="2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:{(</a:t>
            </a:r>
            <a:r>
              <a:rPr lang="en-US" sz="24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title:chararray</a:t>
            </a:r>
            <a:r>
              <a:rPr lang="en-US" sz="2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</a:t>
            </a:r>
            <a:r>
              <a:rPr lang="en-US" sz="24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salary:int</a:t>
            </a:r>
            <a:r>
              <a:rPr lang="en-US" sz="2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)}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 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F2D59F-08DD-1B4F-9B6E-4BA91D1A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325"/>
            <a:ext cx="8229600" cy="1047997"/>
          </a:xfrm>
        </p:spPr>
        <p:txBody>
          <a:bodyPr>
            <a:normAutofit/>
          </a:bodyPr>
          <a:lstStyle/>
          <a:p>
            <a:r>
              <a:rPr lang="en-US" dirty="0"/>
              <a:t>start by grouping according to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dirty="0"/>
              <a:t> Example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75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groupByTitle</a:t>
            </a:r>
            <a:r>
              <a:rPr lang="en-US" dirty="0"/>
              <a:t> relation after grouping: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8A53AD-538D-C84D-80AD-0ADD90EAF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63736"/>
              </p:ext>
            </p:extLst>
          </p:nvPr>
        </p:nvGraphicFramePr>
        <p:xfrm>
          <a:off x="963458" y="2587501"/>
          <a:ext cx="7230094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686">
                  <a:extLst>
                    <a:ext uri="{9D8B030D-6E8A-4147-A177-3AD203B41FA5}">
                      <a16:colId xmlns:a16="http://schemas.microsoft.com/office/drawing/2014/main" val="610317659"/>
                    </a:ext>
                  </a:extLst>
                </a:gridCol>
                <a:gridCol w="5771408">
                  <a:extLst>
                    <a:ext uri="{9D8B030D-6E8A-4147-A177-3AD203B41FA5}">
                      <a16:colId xmlns:a16="http://schemas.microsoft.com/office/drawing/2014/main" val="141355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1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President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{(President,192000)}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1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{(Director,152500), (Director,161000),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 (Director,167000), (Director,165000),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 (Director,147000)}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0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{(Engineer,92300), (Engineer,850000),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 (Engineer,830000), (Engineer,816500),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 (Engineer,821000), (Engineer,87300),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 (Engineer,76000)}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Manager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{(Manager,87000), (Manager,81000),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 (Manager,75000), (Manager,79000),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ourier New" charset="0"/>
                          <a:ea typeface="Courier New" charset="0"/>
                          <a:cs typeface="Courier New" charset="0"/>
                        </a:rPr>
                        <a:t> (Manager,67500)}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318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9C086B-D749-2845-8DFD-8BCE7D1805D4}"/>
              </a:ext>
            </a:extLst>
          </p:cNvPr>
          <p:cNvSpPr/>
          <p:nvPr/>
        </p:nvSpPr>
        <p:spPr>
          <a:xfrm>
            <a:off x="234539" y="3122757"/>
            <a:ext cx="8674922" cy="256507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topSalaries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FOREACH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groupByTitle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sorted = ORDER employees BY salary DESC;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top3Paid=LIMIT sorted 3;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GENERATE group, top3Paid;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dirty="0"/>
              <a:t> Example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21327"/>
          </a:xfrm>
        </p:spPr>
        <p:txBody>
          <a:bodyPr/>
          <a:lstStyle/>
          <a:p>
            <a:r>
              <a:rPr lang="en-US" dirty="0"/>
              <a:t>next perform transformations on each group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565070" y="2043298"/>
            <a:ext cx="3479470" cy="711777"/>
          </a:xfrm>
          <a:prstGeom prst="wedgeRoundRectCallout">
            <a:avLst>
              <a:gd name="adj1" fmla="val 21856"/>
              <a:gd name="adj2" fmla="val 119339"/>
              <a:gd name="adj3" fmla="val 16667"/>
            </a:avLst>
          </a:prstGeom>
          <a:solidFill>
            <a:srgbClr val="FFFF00"/>
          </a:solidFill>
          <a:effectLst>
            <a:outerShdw blurRad="2286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each tuple (i.e. title) , perform these transformations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86931F2-D629-C742-A8C4-78ADCB824B01}"/>
              </a:ext>
            </a:extLst>
          </p:cNvPr>
          <p:cNvSpPr/>
          <p:nvPr/>
        </p:nvSpPr>
        <p:spPr>
          <a:xfrm>
            <a:off x="6550798" y="1975262"/>
            <a:ext cx="2147455" cy="663039"/>
          </a:xfrm>
          <a:prstGeom prst="wedgeRoundRectCallout">
            <a:avLst>
              <a:gd name="adj1" fmla="val -23779"/>
              <a:gd name="adj2" fmla="val 263775"/>
              <a:gd name="adj3" fmla="val 16667"/>
            </a:avLst>
          </a:prstGeom>
          <a:solidFill>
            <a:srgbClr val="FFFF00"/>
          </a:solidFill>
          <a:effectLst>
            <a:outerShdw blurRad="2286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by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dirty="0">
                <a:solidFill>
                  <a:schemeClr val="tx1"/>
                </a:solidFill>
              </a:rPr>
              <a:t> in descending order.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83987B5-6C73-2F46-9BDB-2135C22977B1}"/>
              </a:ext>
            </a:extLst>
          </p:cNvPr>
          <p:cNvSpPr/>
          <p:nvPr/>
        </p:nvSpPr>
        <p:spPr>
          <a:xfrm>
            <a:off x="6539345" y="4490398"/>
            <a:ext cx="2147455" cy="663039"/>
          </a:xfrm>
          <a:prstGeom prst="wedgeRoundRectCallout">
            <a:avLst>
              <a:gd name="adj1" fmla="val -86268"/>
              <a:gd name="adj2" fmla="val -40703"/>
              <a:gd name="adj3" fmla="val 16667"/>
            </a:avLst>
          </a:prstGeom>
          <a:solidFill>
            <a:srgbClr val="FFFF00"/>
          </a:solidFill>
          <a:effectLst>
            <a:outerShdw blurRad="2286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only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3 tuples.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D882210-55D3-1F42-98D5-3C956811EBB4}"/>
              </a:ext>
            </a:extLst>
          </p:cNvPr>
          <p:cNvSpPr/>
          <p:nvPr/>
        </p:nvSpPr>
        <p:spPr>
          <a:xfrm>
            <a:off x="3009670" y="5545777"/>
            <a:ext cx="2535382" cy="743280"/>
          </a:xfrm>
          <a:prstGeom prst="wedgeRoundRectCallout">
            <a:avLst>
              <a:gd name="adj1" fmla="val -21568"/>
              <a:gd name="adj2" fmla="val -98016"/>
              <a:gd name="adj3" fmla="val 16667"/>
            </a:avLst>
          </a:prstGeom>
          <a:solidFill>
            <a:srgbClr val="FFFF00"/>
          </a:solidFill>
          <a:effectLst>
            <a:outerShdw blurRad="2286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out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top3Paid</a:t>
            </a:r>
            <a:r>
              <a:rPr lang="en-US" dirty="0">
                <a:solidFill>
                  <a:schemeClr val="tx1"/>
                </a:solidFill>
              </a:rPr>
              <a:t> as fields.</a:t>
            </a:r>
          </a:p>
        </p:txBody>
      </p:sp>
    </p:spTree>
    <p:extLst>
      <p:ext uri="{BB962C8B-B14F-4D97-AF65-F5344CB8AC3E}">
        <p14:creationId xmlns:p14="http://schemas.microsoft.com/office/powerpoint/2010/main" val="118736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Result of nested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(Director,{(Director,167000),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(Director,165000),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(Director,161000)})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(Engineer,{(Engineer,92300),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(Engineer,87300),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(Engineer,85000)})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(Manager,{(Manager,87000),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(Manager,81000),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(Manager,79000)})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(President,{(President,192000)})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325188" y="3990110"/>
            <a:ext cx="2019774" cy="956093"/>
          </a:xfrm>
          <a:prstGeom prst="wedgeRoundRectCallout">
            <a:avLst>
              <a:gd name="adj1" fmla="val -63066"/>
              <a:gd name="adj2" fmla="val 9308"/>
              <a:gd name="adj3" fmla="val 16667"/>
            </a:avLst>
          </a:prstGeom>
          <a:solidFill>
            <a:srgbClr val="FFFF00"/>
          </a:solidFill>
          <a:ln w="26424"/>
          <a:effectLst>
            <a:outerShdw blurRad="1778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Use a </a:t>
            </a:r>
            <a:r>
              <a:rPr lang="en-GB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FLATTEN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to remove nesting if needed.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0691" y="2327563"/>
            <a:ext cx="2812474" cy="11083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672529" y="2327562"/>
            <a:ext cx="1951997" cy="886693"/>
          </a:xfrm>
          <a:prstGeom prst="wedgeRoundRectCallout">
            <a:avLst>
              <a:gd name="adj1" fmla="val -58706"/>
              <a:gd name="adj2" fmla="val 981"/>
              <a:gd name="adj3" fmla="val 16667"/>
            </a:avLst>
          </a:prstGeom>
          <a:solidFill>
            <a:srgbClr val="FFFF00"/>
          </a:solidFill>
          <a:effectLst>
            <a:outerShdw blurRad="1778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of transformations in a bag.</a:t>
            </a:r>
          </a:p>
        </p:txBody>
      </p:sp>
    </p:spTree>
    <p:extLst>
      <p:ext uri="{BB962C8B-B14F-4D97-AF65-F5344CB8AC3E}">
        <p14:creationId xmlns:p14="http://schemas.microsoft.com/office/powerpoint/2010/main" val="130988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962F-9E97-3F46-8F18-A6E70941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 in Nested FOREACH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1906-702C-4B4A-BE94-E36A8661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63814"/>
          </a:xfrm>
        </p:spPr>
        <p:txBody>
          <a:bodyPr/>
          <a:lstStyle/>
          <a:p>
            <a:r>
              <a:rPr lang="en-US" dirty="0"/>
              <a:t>DON’T abuse the use of nested FOREACH</a:t>
            </a:r>
          </a:p>
          <a:p>
            <a:pPr lvl="1"/>
            <a:r>
              <a:rPr lang="en-US" dirty="0"/>
              <a:t>use nested FOREACH </a:t>
            </a:r>
            <a:r>
              <a:rPr lang="en-US" b="1" dirty="0">
                <a:solidFill>
                  <a:srgbClr val="FF0000"/>
                </a:solidFill>
              </a:rPr>
              <a:t>only if you need to perform multiple operations</a:t>
            </a:r>
            <a:r>
              <a:rPr lang="en-US" dirty="0"/>
              <a:t> before an output can be generated</a:t>
            </a:r>
          </a:p>
          <a:p>
            <a:pPr lvl="1"/>
            <a:r>
              <a:rPr lang="en-US" dirty="0"/>
              <a:t>if you can do it in 1 step, just use a simple FOREACH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C6978-DBC3-B646-9CD3-134998F7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42D20-4C3A-A542-8412-F2CF29DF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6C97D6-4010-B141-807A-3FB2520377CD}"/>
              </a:ext>
            </a:extLst>
          </p:cNvPr>
          <p:cNvSpPr/>
          <p:nvPr/>
        </p:nvSpPr>
        <p:spPr>
          <a:xfrm>
            <a:off x="767939" y="3164014"/>
            <a:ext cx="7389987" cy="1521274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withVAT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FOREACH sales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value = price*1.2;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GENERATE name, value AS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incVAT:double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};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72EA8F-3C1B-FF4F-AA66-6BD70D111F1A}"/>
              </a:ext>
            </a:extLst>
          </p:cNvPr>
          <p:cNvSpPr/>
          <p:nvPr/>
        </p:nvSpPr>
        <p:spPr>
          <a:xfrm>
            <a:off x="767939" y="5437848"/>
            <a:ext cx="7389988" cy="990332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withVAT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FOREACH sales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GENERATE name, price*1.2 AS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incVAT:double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FABC73-0E92-3442-A0C5-20650B87EB85}"/>
              </a:ext>
            </a:extLst>
          </p:cNvPr>
          <p:cNvGrpSpPr/>
          <p:nvPr/>
        </p:nvGrpSpPr>
        <p:grpSpPr>
          <a:xfrm>
            <a:off x="4077233" y="4715317"/>
            <a:ext cx="3254151" cy="669416"/>
            <a:chOff x="4077233" y="4715317"/>
            <a:chExt cx="3254151" cy="66941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45EF9967-A2F1-0246-984A-5B865F7A4575}"/>
                </a:ext>
              </a:extLst>
            </p:cNvPr>
            <p:cNvSpPr/>
            <p:nvPr/>
          </p:nvSpPr>
          <p:spPr>
            <a:xfrm>
              <a:off x="4077233" y="4737370"/>
              <a:ext cx="558350" cy="6473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59ACD7-0A58-4E46-8196-0C2F463BA985}"/>
                </a:ext>
              </a:extLst>
            </p:cNvPr>
            <p:cNvSpPr txBox="1"/>
            <p:nvPr/>
          </p:nvSpPr>
          <p:spPr>
            <a:xfrm>
              <a:off x="4572000" y="4715317"/>
              <a:ext cx="275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simple FOREACH-GENERATE is enough!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83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Pig’s home page:</a:t>
            </a:r>
          </a:p>
          <a:p>
            <a:pPr lvl="1"/>
            <a:r>
              <a:rPr lang="en-US" sz="3200" dirty="0">
                <a:hlinkClick r:id="rId2"/>
              </a:rPr>
              <a:t>http://pig.apache.org/</a:t>
            </a:r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3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Contributed Functions are UDFs provided by the Pig community</a:t>
            </a:r>
          </a:p>
          <a:p>
            <a:pPr lvl="1"/>
            <a:r>
              <a:rPr lang="en-US" sz="2800" dirty="0"/>
              <a:t>Pig ships with a set of community-contributed UDFs called </a:t>
            </a:r>
            <a:r>
              <a:rPr lang="en-US" sz="2800" i="1" dirty="0"/>
              <a:t>Piggy Bank</a:t>
            </a:r>
          </a:p>
          <a:p>
            <a:pPr lvl="2"/>
            <a:r>
              <a:rPr lang="en-US" sz="2400" dirty="0"/>
              <a:t>NOT built-in, but the JAR is available when Pig is installed</a:t>
            </a:r>
          </a:p>
          <a:p>
            <a:pPr lvl="1"/>
            <a:r>
              <a:rPr lang="en-US" sz="2800" dirty="0" err="1"/>
              <a:t>DataFu</a:t>
            </a:r>
            <a:r>
              <a:rPr lang="en-US" sz="2800" dirty="0"/>
              <a:t> is another popular UDF package from </a:t>
            </a:r>
            <a:r>
              <a:rPr lang="en-US" sz="2800" dirty="0" err="1"/>
              <a:t>Linkedin</a:t>
            </a:r>
            <a:endParaRPr lang="en-US" sz="2800" dirty="0"/>
          </a:p>
          <a:p>
            <a:pPr lvl="2"/>
            <a:r>
              <a:rPr lang="en-US" sz="2400" dirty="0"/>
              <a:t>not shipped with Pig</a:t>
            </a:r>
          </a:p>
          <a:p>
            <a:pPr lvl="2"/>
            <a:r>
              <a:rPr lang="en-US" sz="2400" dirty="0"/>
              <a:t>you need to download the JAR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4D1B-7314-7F43-AC61-6170F249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Registering a JAR for UDFs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984D-5D37-7C49-98CA-DAB45961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5529"/>
          </a:xfrm>
        </p:spPr>
        <p:txBody>
          <a:bodyPr>
            <a:normAutofit/>
          </a:bodyPr>
          <a:lstStyle/>
          <a:p>
            <a:r>
              <a:rPr lang="en-US" sz="3200" dirty="0"/>
              <a:t>in the “CMM524 VM”, Piggybank is in the folder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/home/training/pig/lib</a:t>
            </a:r>
          </a:p>
          <a:p>
            <a:r>
              <a:rPr lang="en-US" sz="3200" dirty="0"/>
              <a:t>to register Piggybank, use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3200" dirty="0"/>
              <a:t> in Pig Latin: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03323-7A8D-CE46-9BD6-6D0F22A3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ADA82-119C-F749-BC17-E9AB3CBE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B914DF-160B-954B-871D-22C0FD46C9A6}"/>
              </a:ext>
            </a:extLst>
          </p:cNvPr>
          <p:cNvSpPr/>
          <p:nvPr/>
        </p:nvSpPr>
        <p:spPr>
          <a:xfrm>
            <a:off x="457200" y="4058920"/>
            <a:ext cx="7623958" cy="124691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REGISTER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/home/training/pig/lib/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piggybank.jar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C1A6894-4AE6-4F4B-AA17-61DB53BDB0EF}"/>
              </a:ext>
            </a:extLst>
          </p:cNvPr>
          <p:cNvSpPr/>
          <p:nvPr/>
        </p:nvSpPr>
        <p:spPr>
          <a:xfrm>
            <a:off x="2461443" y="5544292"/>
            <a:ext cx="3892423" cy="645425"/>
          </a:xfrm>
          <a:prstGeom prst="wedgeRoundRectCallout">
            <a:avLst>
              <a:gd name="adj1" fmla="val -21629"/>
              <a:gd name="adj2" fmla="val -154231"/>
              <a:gd name="adj3" fmla="val 16667"/>
            </a:avLst>
          </a:prstGeom>
          <a:solidFill>
            <a:srgbClr val="FFFF00"/>
          </a:solidFill>
          <a:effectLst>
            <a:outerShdw blurRad="2159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Of course, modify the path accordingly if your JAR is in a different place.</a:t>
            </a:r>
          </a:p>
        </p:txBody>
      </p:sp>
    </p:spTree>
    <p:extLst>
      <p:ext uri="{BB962C8B-B14F-4D97-AF65-F5344CB8AC3E}">
        <p14:creationId xmlns:p14="http://schemas.microsoft.com/office/powerpoint/2010/main" val="217473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0AAC-A558-5A41-AAAE-A34F86F3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UDFs &amp; Java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FA22-9E1A-0D4C-9116-617EB69B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4488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UDFs in a JAR are </a:t>
            </a:r>
            <a:r>
              <a:rPr lang="en-US" sz="2800" dirty="0" err="1"/>
              <a:t>categorised</a:t>
            </a:r>
            <a:r>
              <a:rPr lang="en-US" sz="2800" dirty="0"/>
              <a:t> using Java packages</a:t>
            </a:r>
          </a:p>
          <a:p>
            <a:r>
              <a:rPr lang="en-US" sz="2800" dirty="0"/>
              <a:t>here are some common functions in Piggybank: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DFFA2-EB42-0C48-9ACA-90DE4F3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FBAF1-DE23-0A4C-8BD9-79CCE8ED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2582A1-C249-7D44-8A66-1DFA20738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01057"/>
              </p:ext>
            </p:extLst>
          </p:nvPr>
        </p:nvGraphicFramePr>
        <p:xfrm>
          <a:off x="178130" y="3033158"/>
          <a:ext cx="878774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719">
                  <a:extLst>
                    <a:ext uri="{9D8B030D-6E8A-4147-A177-3AD203B41FA5}">
                      <a16:colId xmlns:a16="http://schemas.microsoft.com/office/drawing/2014/main" val="2972679362"/>
                    </a:ext>
                  </a:extLst>
                </a:gridCol>
                <a:gridCol w="5332021">
                  <a:extLst>
                    <a:ext uri="{9D8B030D-6E8A-4147-A177-3AD203B41FA5}">
                      <a16:colId xmlns:a16="http://schemas.microsoft.com/office/drawing/2014/main" val="4029021653"/>
                    </a:ext>
                  </a:extLst>
                </a:gridCol>
              </a:tblGrid>
              <a:tr h="247799">
                <a:tc>
                  <a:txBody>
                    <a:bodyPr/>
                    <a:lstStyle/>
                    <a:p>
                      <a:r>
                        <a:rPr lang="en-US" dirty="0"/>
                        <a:t>Function </a:t>
                      </a:r>
                      <a:r>
                        <a:rPr lang="en-US" dirty="0" err="1"/>
                        <a:t>cateogry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 comparators used by the ORDER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org.apache.pig.piggybank.comparison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</a:t>
                      </a:r>
                      <a:r>
                        <a:rPr lang="en-US" dirty="0" err="1"/>
                        <a:t>eval</a:t>
                      </a:r>
                      <a:r>
                        <a:rPr lang="en-US" dirty="0"/>
                        <a:t> functions like aggregate &amp; column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org.apache.pig.piggybank.evaluation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9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functions use in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org.apache.pig.piggybank.filtering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org.apache.pig.piggybank.grouping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LOAD/STORE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org.apache.pig.piggybank.storage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28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63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F69C-FA47-0F41-B9D1-5A2FBC90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Quoted Data Using </a:t>
            </a:r>
            <a:r>
              <a:rPr lang="en-US" dirty="0" err="1"/>
              <a:t>CSVLoader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42E46-28E7-DD43-B2BA-66CCB936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ABAB9-32ED-2047-BC55-A6CABDB9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D0B142-E4ED-C942-8F0D-16595F9F8371}"/>
              </a:ext>
            </a:extLst>
          </p:cNvPr>
          <p:cNvSpPr/>
          <p:nvPr/>
        </p:nvSpPr>
        <p:spPr>
          <a:xfrm>
            <a:off x="190006" y="4465122"/>
            <a:ext cx="8787740" cy="1615044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REGISTER /home/training/pig/lib/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piggybank.jar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 = LOAD 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quoted.csv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' USING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org.apache.pig.piggybank.storage.CSVLoader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1DBE4-09B0-8440-9525-E68E7BE0B39A}"/>
              </a:ext>
            </a:extLst>
          </p:cNvPr>
          <p:cNvSpPr/>
          <p:nvPr/>
        </p:nvSpPr>
        <p:spPr>
          <a:xfrm>
            <a:off x="1193189" y="1956715"/>
            <a:ext cx="6550090" cy="1688121"/>
          </a:xfrm>
          <a:prstGeom prst="rect">
            <a:avLst/>
          </a:prstGeom>
          <a:ln w="26424"/>
          <a:effectLst>
            <a:outerShdw blurRad="3429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"John","Smith","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jsmith@gmail.com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"Mary Jane","Someone","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msomeone@gmail.com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"Paul","Some-Surname","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psomesurname@mail.com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7BCED-39ED-B740-9767-5A85C8C69AEA}"/>
              </a:ext>
            </a:extLst>
          </p:cNvPr>
          <p:cNvSpPr txBox="1"/>
          <p:nvPr/>
        </p:nvSpPr>
        <p:spPr>
          <a:xfrm>
            <a:off x="3818056" y="155569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quoted.csv</a:t>
            </a:r>
            <a:endParaRPr lang="en-US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69AFF9B-4951-204B-B363-AC4885830555}"/>
              </a:ext>
            </a:extLst>
          </p:cNvPr>
          <p:cNvSpPr/>
          <p:nvPr/>
        </p:nvSpPr>
        <p:spPr>
          <a:xfrm>
            <a:off x="6723627" y="3333900"/>
            <a:ext cx="1801798" cy="621871"/>
          </a:xfrm>
          <a:prstGeom prst="wedgeRoundRectCallout">
            <a:avLst>
              <a:gd name="adj1" fmla="val -30756"/>
              <a:gd name="adj2" fmla="val -70208"/>
              <a:gd name="adj3" fmla="val 16667"/>
            </a:avLst>
          </a:prstGeom>
          <a:solidFill>
            <a:srgbClr val="FFFF00"/>
          </a:solidFill>
          <a:effectLst>
            <a:outerShdw blurRad="2159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Field values quoted.</a:t>
            </a:r>
          </a:p>
        </p:txBody>
      </p:sp>
    </p:spTree>
    <p:extLst>
      <p:ext uri="{BB962C8B-B14F-4D97-AF65-F5344CB8AC3E}">
        <p14:creationId xmlns:p14="http://schemas.microsoft.com/office/powerpoint/2010/main" val="328393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8996-2BCA-A74E-9865-59B84FEE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Storage UDFs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BD3F-996D-BD44-8B67-185318B0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org.apache.pig.piggybank.storage.CSVExcelStorage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/>
              <a:t>can load quoted fields and strip header line</a:t>
            </a:r>
          </a:p>
          <a:p>
            <a:r>
              <a:rPr lang="en-US" sz="3200" dirty="0"/>
              <a:t>list of storage functions in Piggybank:</a:t>
            </a:r>
          </a:p>
          <a:p>
            <a:pPr lvl="1"/>
            <a:r>
              <a:rPr lang="en-US" sz="2800" dirty="0">
                <a:hlinkClick r:id="rId2"/>
              </a:rPr>
              <a:t>https://pig.apache.org/docs/latest/api/org/apache/pig/piggybank/storage/package-summary.html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FB4C2-30C1-2D41-90BB-D0F9C030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84C40-B19A-0648-B63F-44E32AF3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Using a Contributed UDF in </a:t>
            </a:r>
            <a:r>
              <a:rPr lang="en-US" dirty="0" err="1"/>
              <a:t>DataFu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D8ED583-3904-A849-9B78-68079F7D495D}"/>
              </a:ext>
            </a:extLst>
          </p:cNvPr>
          <p:cNvSpPr/>
          <p:nvPr/>
        </p:nvSpPr>
        <p:spPr>
          <a:xfrm>
            <a:off x="402690" y="2836017"/>
            <a:ext cx="8338618" cy="3493532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REGISTER 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/lib/pig/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datafu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-*.jar;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DEFINE DIST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datafu.pig.geo.HaversineDistInMiles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places = LOAD 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 AS (lat1:double, lon1:double,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  lat2:double, lon2:double);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FOREACH places GENERATE DIST(lat1,lon1,lat2,lon2);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DUMP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(2567.207116295711)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0CAB1-0998-4749-8658-00535DB523ED}"/>
              </a:ext>
            </a:extLst>
          </p:cNvPr>
          <p:cNvSpPr/>
          <p:nvPr/>
        </p:nvSpPr>
        <p:spPr>
          <a:xfrm>
            <a:off x="739098" y="1880684"/>
            <a:ext cx="7665803" cy="598648"/>
          </a:xfrm>
          <a:prstGeom prst="rect">
            <a:avLst/>
          </a:prstGeom>
          <a:ln w="26424"/>
          <a:effectLst>
            <a:outerShdw blurRad="3429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37.789336	-122.401385	40.707555	-74.011679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F342D74A-6847-1A40-B4C9-5DA0CBB8BC66}"/>
              </a:ext>
            </a:extLst>
          </p:cNvPr>
          <p:cNvSpPr/>
          <p:nvPr/>
        </p:nvSpPr>
        <p:spPr>
          <a:xfrm>
            <a:off x="6885002" y="2656413"/>
            <a:ext cx="1801798" cy="621871"/>
          </a:xfrm>
          <a:prstGeom prst="wedgeRoundRectCallout">
            <a:avLst>
              <a:gd name="adj1" fmla="val -41301"/>
              <a:gd name="adj2" fmla="val 86380"/>
              <a:gd name="adj3" fmla="val 16667"/>
            </a:avLst>
          </a:prstGeom>
          <a:solidFill>
            <a:srgbClr val="FFFF00"/>
          </a:solidFill>
          <a:effectLst>
            <a:outerShdw blurRad="2159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DEFINE creates a macro.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F25FCA-A395-5D49-8905-8407E700E001}"/>
              </a:ext>
            </a:extLst>
          </p:cNvPr>
          <p:cNvSpPr txBox="1"/>
          <p:nvPr/>
        </p:nvSpPr>
        <p:spPr>
          <a:xfrm>
            <a:off x="3936387" y="14887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7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6913</TotalTime>
  <Words>3157</Words>
  <Application>Microsoft Macintosh PowerPoint</Application>
  <PresentationFormat>On-screen Show (4:3)</PresentationFormat>
  <Paragraphs>649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Clarity</vt:lpstr>
      <vt:lpstr>ADVANCED DATA MANAGEMENT (CMM524)</vt:lpstr>
      <vt:lpstr>Content</vt:lpstr>
      <vt:lpstr>User Defined Functions (UDF)</vt:lpstr>
      <vt:lpstr>Contributed Functions</vt:lpstr>
      <vt:lpstr>Registering a JAR for UDFs</vt:lpstr>
      <vt:lpstr>UDFs &amp; Java Packages</vt:lpstr>
      <vt:lpstr>Loading Quoted Data Using CSVLoader </vt:lpstr>
      <vt:lpstr>Other Storage UDFs</vt:lpstr>
      <vt:lpstr>Example: Using a Contributed UDF in DataFu</vt:lpstr>
      <vt:lpstr>Grouping</vt:lpstr>
      <vt:lpstr>Example: Grouping By a Single Field</vt:lpstr>
      <vt:lpstr>Grouping Result Structure</vt:lpstr>
      <vt:lpstr>Grouping Result Structure (cont’d)</vt:lpstr>
      <vt:lpstr>Grouping &amp; Aggregation</vt:lpstr>
      <vt:lpstr>Grouping &amp; Aggregation – Where are the fields?</vt:lpstr>
      <vt:lpstr>Grouping &amp; Aggregation (cont’d)</vt:lpstr>
      <vt:lpstr>Group By Multiple Fields</vt:lpstr>
      <vt:lpstr>Group By Multiple Fields Example</vt:lpstr>
      <vt:lpstr>Group By Multiple Fields (cont’d)</vt:lpstr>
      <vt:lpstr>Group By Multiple Fields + Aggregation</vt:lpstr>
      <vt:lpstr>Group By Multiple Fields + Aggregation (cont’d)</vt:lpstr>
      <vt:lpstr>Group By Multiple Fields + Aggregation (cont’d)</vt:lpstr>
      <vt:lpstr>GROUP ALL</vt:lpstr>
      <vt:lpstr>GROUP ALL + Aggregation Example</vt:lpstr>
      <vt:lpstr>GROUP ALL + Aggregation Example (cont’d)</vt:lpstr>
      <vt:lpstr>FLATTEN Function</vt:lpstr>
      <vt:lpstr>FLATTEN Function – the Nested Data</vt:lpstr>
      <vt:lpstr>FLATTEN Function Example</vt:lpstr>
      <vt:lpstr>FLATTEN Function (cont’d)</vt:lpstr>
      <vt:lpstr>Nested FOREACH</vt:lpstr>
      <vt:lpstr>Nested FOREACH – Sample Data</vt:lpstr>
      <vt:lpstr>Nested FOREACH Example</vt:lpstr>
      <vt:lpstr>Nested FOREACH Example (cont’d)</vt:lpstr>
      <vt:lpstr>Nest FOREACH Example (cont’d)</vt:lpstr>
      <vt:lpstr>Nested FOREACH (cont’d)</vt:lpstr>
      <vt:lpstr>Common Pitfall in Nested FOREACH</vt:lpstr>
      <vt:lpstr>Useful Links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CMM524 Advanced Data Management</dc:title>
  <dc:subject/>
  <dc:creator>Kit Ying Hui</dc:creator>
  <cp:keywords/>
  <dc:description/>
  <cp:lastModifiedBy>Kit-ying Hui (SOC)</cp:lastModifiedBy>
  <cp:revision>1592</cp:revision>
  <dcterms:created xsi:type="dcterms:W3CDTF">2013-11-28T12:00:43Z</dcterms:created>
  <dcterms:modified xsi:type="dcterms:W3CDTF">2023-11-06T14:22:24Z</dcterms:modified>
  <cp:category/>
</cp:coreProperties>
</file>