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6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9" r:id="rId3"/>
    <p:sldId id="408" r:id="rId4"/>
    <p:sldId id="410" r:id="rId5"/>
    <p:sldId id="411" r:id="rId6"/>
    <p:sldId id="413" r:id="rId7"/>
    <p:sldId id="412" r:id="rId8"/>
    <p:sldId id="402" r:id="rId9"/>
    <p:sldId id="403" r:id="rId10"/>
    <p:sldId id="417" r:id="rId11"/>
    <p:sldId id="404" r:id="rId12"/>
    <p:sldId id="405" r:id="rId13"/>
    <p:sldId id="406" r:id="rId14"/>
    <p:sldId id="407" r:id="rId15"/>
    <p:sldId id="358" r:id="rId16"/>
    <p:sldId id="437" r:id="rId17"/>
    <p:sldId id="415" r:id="rId18"/>
    <p:sldId id="432" r:id="rId19"/>
    <p:sldId id="372" r:id="rId20"/>
    <p:sldId id="418" r:id="rId21"/>
    <p:sldId id="420" r:id="rId22"/>
    <p:sldId id="382" r:id="rId23"/>
    <p:sldId id="384" r:id="rId24"/>
    <p:sldId id="421" r:id="rId25"/>
    <p:sldId id="422" r:id="rId26"/>
    <p:sldId id="433" r:id="rId27"/>
    <p:sldId id="419" r:id="rId28"/>
    <p:sldId id="359" r:id="rId29"/>
    <p:sldId id="374" r:id="rId30"/>
    <p:sldId id="429" r:id="rId31"/>
    <p:sldId id="434" r:id="rId32"/>
    <p:sldId id="423" r:id="rId33"/>
    <p:sldId id="385" r:id="rId34"/>
    <p:sldId id="425" r:id="rId35"/>
    <p:sldId id="360" r:id="rId36"/>
    <p:sldId id="424" r:id="rId37"/>
    <p:sldId id="427" r:id="rId38"/>
    <p:sldId id="377" r:id="rId39"/>
    <p:sldId id="430" r:id="rId40"/>
    <p:sldId id="431" r:id="rId41"/>
    <p:sldId id="435" r:id="rId42"/>
    <p:sldId id="426" r:id="rId43"/>
    <p:sldId id="378" r:id="rId44"/>
    <p:sldId id="379" r:id="rId45"/>
    <p:sldId id="428" r:id="rId46"/>
    <p:sldId id="380" r:id="rId47"/>
    <p:sldId id="386" r:id="rId48"/>
    <p:sldId id="43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8" autoAdjust="0"/>
    <p:restoredTop sz="95701" autoAdjust="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41D7-2565-BA4C-8D07-FA049916DD82}" type="datetime1">
              <a:rPr lang="en-GB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768B-2614-5F44-B3AE-4BDEE9626D1B}" type="datetime1">
              <a:rPr lang="en-GB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5021-F866-BB40-8E4B-2A9A4BF2AC48}" type="datetime1">
              <a:rPr lang="en-GB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DE9F-96CA-1E49-BA7C-1FD78DF61564}" type="datetime1">
              <a:rPr lang="en-GB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ACCA-8E16-3247-BEE4-1A8C05C5343C}" type="datetime1">
              <a:rPr lang="en-GB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C58E-9677-A449-8036-22C643F4EABC}" type="datetime1">
              <a:rPr lang="en-GB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46-4608-D04E-AD73-BA860877630A}" type="datetime1">
              <a:rPr lang="en-GB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3AB4-E6A1-694B-B2DF-58A856CCB4F2}" type="datetime1">
              <a:rPr lang="en-GB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3435-60E0-0C41-915B-D3F3B73A2153}" type="datetime1">
              <a:rPr lang="en-GB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69CF-4840-BC42-B54A-995178154EAE}" type="datetime1">
              <a:rPr lang="en-GB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34A5-8EB1-8F4D-8C89-BB75D665AB3A}" type="datetime1">
              <a:rPr lang="en-GB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10ED5954-504E-DF44-AE9C-0691EBE19322}" type="datetime1">
              <a:rPr lang="en-GB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ADVANCED DATA MANAGEMENT (CMM524)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Normalisation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2821-D56E-894C-AA9F-7456A76E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C2BA-1F21-B445-8474-01691780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Redundant data lead to update anomalies:</a:t>
            </a:r>
          </a:p>
          <a:p>
            <a:pPr lvl="1"/>
            <a:r>
              <a:rPr lang="en-US" sz="3200" dirty="0"/>
              <a:t>Insertion anomalies</a:t>
            </a:r>
          </a:p>
          <a:p>
            <a:pPr lvl="1"/>
            <a:r>
              <a:rPr lang="en-US" sz="3200" dirty="0"/>
              <a:t>Deletion anomalies</a:t>
            </a:r>
          </a:p>
          <a:p>
            <a:pPr lvl="1"/>
            <a:r>
              <a:rPr lang="en-US" sz="3200" dirty="0"/>
              <a:t>Modification anomalies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718C0-AEDA-4E49-AE3E-D0D14387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D65C-A57F-AE42-8A5C-B7C6FA3A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7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Anomalies #1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62384"/>
              </p:ext>
            </p:extLst>
          </p:nvPr>
        </p:nvGraphicFramePr>
        <p:xfrm>
          <a:off x="184068" y="1600200"/>
          <a:ext cx="78478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4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P. 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M. </a:t>
                      </a:r>
                      <a:r>
                        <a:rPr lang="en-US" dirty="0" err="1"/>
                        <a:t>Kusanagi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46771"/>
            <a:ext cx="8229600" cy="8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insert a new employee with a department means adding another copy of department data.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FB9E5F-1558-2740-9A41-419FB3A718C4}"/>
              </a:ext>
            </a:extLst>
          </p:cNvPr>
          <p:cNvGrpSpPr/>
          <p:nvPr/>
        </p:nvGrpSpPr>
        <p:grpSpPr>
          <a:xfrm>
            <a:off x="4038658" y="4222549"/>
            <a:ext cx="5155528" cy="697570"/>
            <a:chOff x="4038658" y="4222549"/>
            <a:chExt cx="5155528" cy="697570"/>
          </a:xfrm>
        </p:grpSpPr>
        <p:sp>
          <p:nvSpPr>
            <p:cNvPr id="10" name="Rounded Rectangle 9"/>
            <p:cNvSpPr/>
            <p:nvPr/>
          </p:nvSpPr>
          <p:spPr>
            <a:xfrm>
              <a:off x="4038658" y="4222549"/>
              <a:ext cx="3846136" cy="2907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24526" y="4643120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Must accept NULL.</a:t>
              </a:r>
            </a:p>
          </p:txBody>
        </p:sp>
        <p:cxnSp>
          <p:nvCxnSpPr>
            <p:cNvPr id="15" name="Curved Connector 14"/>
            <p:cNvCxnSpPr>
              <a:cxnSpLocks/>
              <a:stCxn id="14" idx="0"/>
            </p:cNvCxnSpPr>
            <p:nvPr/>
          </p:nvCxnSpPr>
          <p:spPr>
            <a:xfrm rot="16200000" flipV="1">
              <a:off x="8007151" y="4240914"/>
              <a:ext cx="279850" cy="524561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6D84E7-E9DC-D046-84F6-7905C84B7098}"/>
              </a:ext>
            </a:extLst>
          </p:cNvPr>
          <p:cNvGrpSpPr/>
          <p:nvPr/>
        </p:nvGrpSpPr>
        <p:grpSpPr>
          <a:xfrm>
            <a:off x="4038658" y="2750199"/>
            <a:ext cx="5058265" cy="1396150"/>
            <a:chOff x="4038658" y="2750199"/>
            <a:chExt cx="5058265" cy="1396150"/>
          </a:xfrm>
        </p:grpSpPr>
        <p:sp>
          <p:nvSpPr>
            <p:cNvPr id="8" name="Rounded Rectangle 7"/>
            <p:cNvSpPr/>
            <p:nvPr/>
          </p:nvSpPr>
          <p:spPr>
            <a:xfrm>
              <a:off x="4038658" y="3855563"/>
              <a:ext cx="3846136" cy="2907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urved Connector 10"/>
            <p:cNvCxnSpPr>
              <a:cxnSpLocks/>
              <a:stCxn id="13" idx="3"/>
              <a:endCxn id="8" idx="3"/>
            </p:cNvCxnSpPr>
            <p:nvPr/>
          </p:nvCxnSpPr>
          <p:spPr>
            <a:xfrm>
              <a:off x="7884794" y="3096996"/>
              <a:ext cx="12700" cy="9039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31882" y="3318143"/>
              <a:ext cx="106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Must be consistent.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FA05F1A-E60C-6A40-B143-6D4DF3FB9C13}"/>
                </a:ext>
              </a:extLst>
            </p:cNvPr>
            <p:cNvSpPr/>
            <p:nvPr/>
          </p:nvSpPr>
          <p:spPr>
            <a:xfrm>
              <a:off x="4038658" y="2750199"/>
              <a:ext cx="3846136" cy="69359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16F4B19-86FE-F84A-B6D4-551B8F130365}"/>
              </a:ext>
            </a:extLst>
          </p:cNvPr>
          <p:cNvSpPr txBox="1">
            <a:spLocks/>
          </p:cNvSpPr>
          <p:nvPr/>
        </p:nvSpPr>
        <p:spPr>
          <a:xfrm>
            <a:off x="457200" y="5654410"/>
            <a:ext cx="8229600" cy="909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insert a new employee with no department means inserting NULL into department info. columns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5C95AD-8751-1C45-9C8A-309FCF9E6563}"/>
              </a:ext>
            </a:extLst>
          </p:cNvPr>
          <p:cNvSpPr txBox="1"/>
          <p:nvPr/>
        </p:nvSpPr>
        <p:spPr>
          <a:xfrm>
            <a:off x="298154" y="3851262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guy 1      6      …          …              100              sales                 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73842-1410-5141-8ED0-28B8D9C9523D}"/>
              </a:ext>
            </a:extLst>
          </p:cNvPr>
          <p:cNvSpPr txBox="1"/>
          <p:nvPr/>
        </p:nvSpPr>
        <p:spPr>
          <a:xfrm>
            <a:off x="308260" y="4206468"/>
            <a:ext cx="746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guy 2      7      …          …            NULL            NULL              NULL</a:t>
            </a:r>
          </a:p>
        </p:txBody>
      </p:sp>
    </p:spTree>
    <p:extLst>
      <p:ext uri="{BB962C8B-B14F-4D97-AF65-F5344CB8AC3E}">
        <p14:creationId xmlns:p14="http://schemas.microsoft.com/office/powerpoint/2010/main" val="122489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Anomalies #2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425106"/>
              </p:ext>
            </p:extLst>
          </p:nvPr>
        </p:nvGraphicFramePr>
        <p:xfrm>
          <a:off x="457200" y="1600200"/>
          <a:ext cx="82343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34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P. 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M. </a:t>
                      </a:r>
                      <a:r>
                        <a:rPr lang="en-US" dirty="0" err="1"/>
                        <a:t>Kusanagi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922477"/>
            <a:ext cx="8229600" cy="139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insert a new department with no staff mean inserting NULL into employee info. columns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CANNOT BE DONE </a:t>
            </a:r>
            <a:r>
              <a:rPr lang="en-US" dirty="0"/>
              <a:t>because table key is employee ID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3A81A8-8D1F-784D-8440-4B2CCA614287}"/>
              </a:ext>
            </a:extLst>
          </p:cNvPr>
          <p:cNvGrpSpPr/>
          <p:nvPr/>
        </p:nvGrpSpPr>
        <p:grpSpPr>
          <a:xfrm>
            <a:off x="678730" y="3855563"/>
            <a:ext cx="6227243" cy="888381"/>
            <a:chOff x="678730" y="3855563"/>
            <a:chExt cx="6227243" cy="888381"/>
          </a:xfrm>
        </p:grpSpPr>
        <p:sp>
          <p:nvSpPr>
            <p:cNvPr id="3" name="Rounded Rectangle 2"/>
            <p:cNvSpPr/>
            <p:nvPr/>
          </p:nvSpPr>
          <p:spPr>
            <a:xfrm>
              <a:off x="678730" y="3855563"/>
              <a:ext cx="3846136" cy="340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7756" y="4374612"/>
              <a:ext cx="3788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Not allowed as ID is primary key!</a:t>
              </a:r>
            </a:p>
          </p:txBody>
        </p:sp>
        <p:cxnSp>
          <p:nvCxnSpPr>
            <p:cNvPr id="10" name="Curved Connector 9"/>
            <p:cNvCxnSpPr>
              <a:stCxn id="8" idx="1"/>
              <a:endCxn id="3" idx="2"/>
            </p:cNvCxnSpPr>
            <p:nvPr/>
          </p:nvCxnSpPr>
          <p:spPr>
            <a:xfrm rot="10800000">
              <a:off x="2601798" y="4196080"/>
              <a:ext cx="515958" cy="363198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89508" y="3899653"/>
              <a:ext cx="265103" cy="2651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89508" y="3899653"/>
              <a:ext cx="265103" cy="2456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C6842E-B44B-C745-B964-260EF26B2BBE}"/>
              </a:ext>
            </a:extLst>
          </p:cNvPr>
          <p:cNvSpPr txBox="1"/>
          <p:nvPr/>
        </p:nvSpPr>
        <p:spPr>
          <a:xfrm>
            <a:off x="895300" y="3841156"/>
            <a:ext cx="760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       NULL    NULL     NULL           400               Web              NULL</a:t>
            </a:r>
          </a:p>
        </p:txBody>
      </p:sp>
    </p:spTree>
    <p:extLst>
      <p:ext uri="{BB962C8B-B14F-4D97-AF65-F5344CB8AC3E}">
        <p14:creationId xmlns:p14="http://schemas.microsoft.com/office/powerpoint/2010/main" val="115651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Anomalies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187266"/>
              </p:ext>
            </p:extLst>
          </p:nvPr>
        </p:nvGraphicFramePr>
        <p:xfrm>
          <a:off x="457200" y="1600200"/>
          <a:ext cx="82343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34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P. 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M. </a:t>
                      </a:r>
                      <a:r>
                        <a:rPr lang="en-US" dirty="0" err="1"/>
                        <a:t>Kusanagi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62005"/>
            <a:ext cx="8229600" cy="155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Deleting all employees in a department removes the department too</a:t>
            </a:r>
          </a:p>
          <a:p>
            <a:pPr lvl="1"/>
            <a:r>
              <a:rPr lang="en-US" dirty="0"/>
              <a:t>Relates to insertion anomalies #2 where we cannot have a department with no employee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96CF28-46EE-2B41-88E1-DBA1597AA08F}"/>
              </a:ext>
            </a:extLst>
          </p:cNvPr>
          <p:cNvGrpSpPr/>
          <p:nvPr/>
        </p:nvGrpSpPr>
        <p:grpSpPr>
          <a:xfrm>
            <a:off x="520043" y="2894029"/>
            <a:ext cx="7964081" cy="397497"/>
            <a:chOff x="520043" y="2894029"/>
            <a:chExt cx="7964081" cy="39749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27901" y="2894029"/>
              <a:ext cx="795622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0043" y="3291526"/>
              <a:ext cx="795622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C07EBC-2B6B-3F4A-BBB8-0C472FF08E12}"/>
              </a:ext>
            </a:extLst>
          </p:cNvPr>
          <p:cNvGrpSpPr/>
          <p:nvPr/>
        </p:nvGrpSpPr>
        <p:grpSpPr>
          <a:xfrm>
            <a:off x="3861979" y="2755076"/>
            <a:ext cx="4031873" cy="1637409"/>
            <a:chOff x="3861979" y="2755076"/>
            <a:chExt cx="4031873" cy="16374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6B86FD-A168-2B45-9F98-5DD95EFB3BF1}"/>
                </a:ext>
              </a:extLst>
            </p:cNvPr>
            <p:cNvSpPr txBox="1"/>
            <p:nvPr/>
          </p:nvSpPr>
          <p:spPr>
            <a:xfrm>
              <a:off x="3861979" y="4023153"/>
              <a:ext cx="403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more data on sales department.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E8F43DE0-5CE2-F84E-B0BE-1A980CE11FA0}"/>
                </a:ext>
              </a:extLst>
            </p:cNvPr>
            <p:cNvCxnSpPr>
              <a:cxnSpLocks/>
              <a:stCxn id="10" idx="3"/>
              <a:endCxn id="12" idx="3"/>
            </p:cNvCxnSpPr>
            <p:nvPr/>
          </p:nvCxnSpPr>
          <p:spPr>
            <a:xfrm flipH="1" flipV="1">
              <a:off x="7184570" y="3105398"/>
              <a:ext cx="709282" cy="1102421"/>
            </a:xfrm>
            <a:prstGeom prst="curvedConnector3">
              <a:avLst>
                <a:gd name="adj1" fmla="val -3223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9E502B3-03A9-804E-A9BE-B87459EC5646}"/>
                </a:ext>
              </a:extLst>
            </p:cNvPr>
            <p:cNvSpPr/>
            <p:nvPr/>
          </p:nvSpPr>
          <p:spPr>
            <a:xfrm>
              <a:off x="6020790" y="2755076"/>
              <a:ext cx="1163780" cy="7006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735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Anomalies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343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34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P. 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M. </a:t>
                      </a:r>
                      <a:r>
                        <a:rPr lang="en-US" dirty="0" err="1"/>
                        <a:t>Kusanagi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22829"/>
            <a:ext cx="8229600" cy="1591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Changing a department’s name or manager requires changing all copies consistently</a:t>
            </a:r>
          </a:p>
          <a:p>
            <a:pPr lvl="1"/>
            <a:r>
              <a:rPr lang="en-US" dirty="0"/>
              <a:t>OR we will have data inconsistency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F54BFD-8061-2D43-B253-89BDE1A23FA7}"/>
              </a:ext>
            </a:extLst>
          </p:cNvPr>
          <p:cNvGrpSpPr/>
          <p:nvPr/>
        </p:nvGrpSpPr>
        <p:grpSpPr>
          <a:xfrm>
            <a:off x="4032776" y="2372203"/>
            <a:ext cx="4846529" cy="2237083"/>
            <a:chOff x="4032776" y="2372203"/>
            <a:chExt cx="4846529" cy="2237083"/>
          </a:xfrm>
        </p:grpSpPr>
        <p:sp>
          <p:nvSpPr>
            <p:cNvPr id="10" name="Rounded Rectangle 9"/>
            <p:cNvSpPr/>
            <p:nvPr/>
          </p:nvSpPr>
          <p:spPr>
            <a:xfrm>
              <a:off x="5957740" y="3484723"/>
              <a:ext cx="2356701" cy="340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57740" y="2372203"/>
              <a:ext cx="2356701" cy="340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8314441" y="2542462"/>
              <a:ext cx="12700" cy="111252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32776" y="3962955"/>
              <a:ext cx="4846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Need to make sure that all copies are modified consistently.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02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 process of designing RDB tables </a:t>
            </a:r>
            <a:r>
              <a:rPr lang="en-US" sz="2800" dirty="0"/>
              <a:t>to:</a:t>
            </a:r>
          </a:p>
          <a:p>
            <a:pPr lvl="1"/>
            <a:r>
              <a:rPr lang="en-US" sz="2400" dirty="0" err="1"/>
              <a:t>Minimise</a:t>
            </a:r>
            <a:r>
              <a:rPr lang="en-US" sz="2400" dirty="0"/>
              <a:t> data redundancy</a:t>
            </a:r>
          </a:p>
          <a:p>
            <a:pPr lvl="1"/>
            <a:r>
              <a:rPr lang="en-US" sz="2400" dirty="0"/>
              <a:t>Improve data integrity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By arranging attributes in tables based on dependency</a:t>
            </a:r>
          </a:p>
          <a:p>
            <a:pPr lvl="1"/>
            <a:r>
              <a:rPr lang="en-US" sz="2400" dirty="0"/>
              <a:t>E.g. some attributes should be moved into a different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3219BAC8-636A-124B-AFF5-45D717626D9B}"/>
              </a:ext>
            </a:extLst>
          </p:cNvPr>
          <p:cNvSpPr/>
          <p:nvPr/>
        </p:nvSpPr>
        <p:spPr>
          <a:xfrm>
            <a:off x="682003" y="4189021"/>
            <a:ext cx="4747754" cy="2137558"/>
          </a:xfrm>
          <a:prstGeom prst="irregularSeal2">
            <a:avLst/>
          </a:prstGeom>
          <a:solidFill>
            <a:srgbClr val="FFFF00"/>
          </a:solidFill>
          <a:ln w="26424"/>
          <a:effectLst>
            <a:outerShdw blurRad="234933" dist="125516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Normalisation</a:t>
            </a:r>
            <a:r>
              <a:rPr lang="en-US" sz="1600" dirty="0"/>
              <a:t> is specific to </a:t>
            </a:r>
            <a:r>
              <a:rPr lang="en-US" sz="1600"/>
              <a:t>relational databases.</a:t>
            </a:r>
            <a:endParaRPr lang="en-US" sz="1600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49C2365-0DC5-A747-9471-BC1E9A253DA3}"/>
              </a:ext>
            </a:extLst>
          </p:cNvPr>
          <p:cNvSpPr/>
          <p:nvPr/>
        </p:nvSpPr>
        <p:spPr>
          <a:xfrm>
            <a:off x="5534951" y="4661012"/>
            <a:ext cx="2994054" cy="1360580"/>
          </a:xfrm>
          <a:prstGeom prst="wedgeRoundRectCallout">
            <a:avLst>
              <a:gd name="adj1" fmla="val -78117"/>
              <a:gd name="adj2" fmla="val 13715"/>
              <a:gd name="adj3" fmla="val 16667"/>
            </a:avLst>
          </a:prstGeom>
          <a:solidFill>
            <a:srgbClr val="FFFF00"/>
          </a:solidFill>
          <a:ln w="26424"/>
          <a:effectLst>
            <a:outerShdw blurRad="234933" dist="125516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That means if you are not using a relational DBMS, you don’t need to do </a:t>
            </a:r>
            <a:r>
              <a:rPr lang="en-US" sz="1600" b="1" dirty="0" err="1">
                <a:solidFill>
                  <a:srgbClr val="FF0000"/>
                </a:solidFill>
              </a:rPr>
              <a:t>normalisation</a:t>
            </a:r>
            <a:r>
              <a:rPr lang="en-US" sz="16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39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Phases in Database Creation (Revised)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2352" y="3069059"/>
            <a:ext cx="3069231" cy="511166"/>
          </a:xfrm>
          <a:prstGeom prst="rect">
            <a:avLst/>
          </a:prstGeom>
          <a:solidFill>
            <a:srgbClr val="FFFD78"/>
          </a:solidFill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Conceptual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2352" y="4438093"/>
            <a:ext cx="3069231" cy="553161"/>
          </a:xfrm>
          <a:prstGeom prst="rect">
            <a:avLst/>
          </a:prstGeom>
          <a:solidFill>
            <a:srgbClr val="FFFD78"/>
          </a:solidFill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Logical design</a:t>
            </a:r>
          </a:p>
          <a:p>
            <a:pPr algn="ctr"/>
            <a:r>
              <a:rPr lang="en-US" dirty="0"/>
              <a:t>(data model mapping)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2352" y="1732945"/>
            <a:ext cx="3069232" cy="511166"/>
          </a:xfrm>
          <a:prstGeom prst="rect">
            <a:avLst/>
          </a:prstGeom>
          <a:solidFill>
            <a:srgbClr val="FFFD78"/>
          </a:solidFill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 analysis</a:t>
            </a:r>
          </a:p>
        </p:txBody>
      </p:sp>
      <p:cxnSp>
        <p:nvCxnSpPr>
          <p:cNvPr id="10" name="Straight Arrow Connector 9"/>
          <p:cNvCxnSpPr>
            <a:cxnSpLocks/>
            <a:stCxn id="8" idx="2"/>
            <a:endCxn id="6" idx="0"/>
          </p:cNvCxnSpPr>
          <p:nvPr/>
        </p:nvCxnSpPr>
        <p:spPr>
          <a:xfrm>
            <a:off x="3176968" y="2244111"/>
            <a:ext cx="0" cy="8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7" idx="0"/>
          </p:cNvCxnSpPr>
          <p:nvPr/>
        </p:nvCxnSpPr>
        <p:spPr>
          <a:xfrm>
            <a:off x="3176968" y="3580225"/>
            <a:ext cx="0" cy="85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76968" y="3645687"/>
            <a:ext cx="1964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conceptual schema (e.g. ER model), </a:t>
            </a:r>
            <a:r>
              <a:rPr lang="en-US" sz="1400" b="1" dirty="0">
                <a:solidFill>
                  <a:srgbClr val="00B050"/>
                </a:solidFill>
              </a:rPr>
              <a:t>data model independent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4289" y="5091209"/>
            <a:ext cx="191905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logical schema (e.g. tables), </a:t>
            </a:r>
            <a:r>
              <a:rPr lang="en-US" sz="1400" b="1" dirty="0">
                <a:solidFill>
                  <a:srgbClr val="FF0000"/>
                </a:solidFill>
              </a:rPr>
              <a:t>data model/ DBMS specific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6967" y="2328580"/>
            <a:ext cx="126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database requirements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3AAFA7-F2AB-FBB9-EF83-B848A726964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176967" y="1386243"/>
            <a:ext cx="1" cy="34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6099C80-D536-AD16-B09A-141FF116B9BF}"/>
              </a:ext>
            </a:extLst>
          </p:cNvPr>
          <p:cNvSpPr/>
          <p:nvPr/>
        </p:nvSpPr>
        <p:spPr>
          <a:xfrm>
            <a:off x="1168809" y="3726300"/>
            <a:ext cx="1398756" cy="511166"/>
          </a:xfrm>
          <a:prstGeom prst="wedgeRoundRectCallout">
            <a:avLst>
              <a:gd name="adj1" fmla="val 89040"/>
              <a:gd name="adj2" fmla="val -27778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from ER modelling!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995DBD6-C074-CFA4-491F-B8C83790E357}"/>
              </a:ext>
            </a:extLst>
          </p:cNvPr>
          <p:cNvSpPr/>
          <p:nvPr/>
        </p:nvSpPr>
        <p:spPr>
          <a:xfrm>
            <a:off x="949537" y="5239813"/>
            <a:ext cx="2000785" cy="632720"/>
          </a:xfrm>
          <a:prstGeom prst="wedgeRoundRectCallout">
            <a:avLst>
              <a:gd name="adj1" fmla="val 58429"/>
              <a:gd name="adj2" fmla="val -4002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 NOT start from tables. You have been warned.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AF75DF-154C-9F49-2932-5D48863D6EF0}"/>
              </a:ext>
            </a:extLst>
          </p:cNvPr>
          <p:cNvGrpSpPr/>
          <p:nvPr/>
        </p:nvGrpSpPr>
        <p:grpSpPr>
          <a:xfrm>
            <a:off x="3176968" y="2562165"/>
            <a:ext cx="5043112" cy="2429089"/>
            <a:chOff x="3176968" y="2562165"/>
            <a:chExt cx="5043112" cy="24290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CE2E4D-B568-ABEF-6815-9CFA207C17B8}"/>
                </a:ext>
              </a:extLst>
            </p:cNvPr>
            <p:cNvSpPr/>
            <p:nvPr/>
          </p:nvSpPr>
          <p:spPr>
            <a:xfrm>
              <a:off x="6010680" y="2562165"/>
              <a:ext cx="1287760" cy="774441"/>
            </a:xfrm>
            <a:prstGeom prst="rect">
              <a:avLst/>
            </a:prstGeom>
            <a:solidFill>
              <a:srgbClr val="FFFD78"/>
            </a:solidFill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normalisation</a:t>
              </a:r>
              <a:endParaRPr lang="en-US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9BC631-C960-1311-4748-55610FAA9A17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654560" y="3336606"/>
              <a:ext cx="0" cy="108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E1A13E-27BF-C4AF-7A9C-1AD2F6B7AF8D}"/>
                </a:ext>
              </a:extLst>
            </p:cNvPr>
            <p:cNvSpPr txBox="1"/>
            <p:nvPr/>
          </p:nvSpPr>
          <p:spPr>
            <a:xfrm>
              <a:off x="6623655" y="3445093"/>
              <a:ext cx="1596425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normalised</a:t>
              </a:r>
              <a:r>
                <a:rPr lang="en-US" sz="1600" dirty="0">
                  <a:solidFill>
                    <a:srgbClr val="FF0000"/>
                  </a:solidFill>
                </a:rPr>
                <a:t> logical schema</a:t>
              </a:r>
            </a:p>
            <a:p>
              <a:pPr algn="ctr"/>
              <a:r>
                <a:rPr lang="en-US" sz="1600" dirty="0"/>
                <a:t>(e.g. tables)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AB7A951-DD38-7EAC-E71E-BD38740E38E2}"/>
                </a:ext>
              </a:extLst>
            </p:cNvPr>
            <p:cNvSpPr/>
            <p:nvPr/>
          </p:nvSpPr>
          <p:spPr>
            <a:xfrm>
              <a:off x="6438114" y="4417226"/>
              <a:ext cx="432892" cy="432892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CC57C5-9549-667E-D9D4-3399A2F808B6}"/>
                </a:ext>
              </a:extLst>
            </p:cNvPr>
            <p:cNvSpPr txBox="1"/>
            <p:nvPr/>
          </p:nvSpPr>
          <p:spPr>
            <a:xfrm>
              <a:off x="6258684" y="4479784"/>
              <a:ext cx="841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Done!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9012B69-41B8-B81E-730A-A7D5E945289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5400000" flipH="1" flipV="1">
              <a:off x="3701219" y="2037914"/>
              <a:ext cx="2429089" cy="3477592"/>
            </a:xfrm>
            <a:prstGeom prst="bentConnector5">
              <a:avLst>
                <a:gd name="adj1" fmla="val -44015"/>
                <a:gd name="adj2" fmla="val 62807"/>
                <a:gd name="adj3" fmla="val 1094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72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FDCF-BB12-5C43-ACC9-C9323BE8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Modelling vs </a:t>
            </a:r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C05A-8E41-6D41-BF14-5C0D4121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17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ER modelling is a </a:t>
            </a:r>
            <a:r>
              <a:rPr lang="en-US" b="1" dirty="0">
                <a:solidFill>
                  <a:srgbClr val="00B050"/>
                </a:solidFill>
              </a:rPr>
              <a:t>top-down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Identify entities</a:t>
            </a:r>
          </a:p>
          <a:p>
            <a:pPr lvl="1"/>
            <a:r>
              <a:rPr lang="en-US" dirty="0"/>
              <a:t>follow by attribute of entities</a:t>
            </a:r>
          </a:p>
          <a:p>
            <a:pPr lvl="1"/>
            <a:r>
              <a:rPr lang="en-US" dirty="0"/>
              <a:t>follow by relationships among entities</a:t>
            </a:r>
          </a:p>
          <a:p>
            <a:pPr lvl="1"/>
            <a:r>
              <a:rPr lang="en-US" dirty="0"/>
              <a:t>then map into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BF5ED-4507-624E-8C06-DE729E1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D953B-2989-ED41-B3E5-8FE7DB19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2640C635-29E4-3148-BBF1-AFFF49387309}"/>
              </a:ext>
            </a:extLst>
          </p:cNvPr>
          <p:cNvSpPr/>
          <p:nvPr/>
        </p:nvSpPr>
        <p:spPr>
          <a:xfrm>
            <a:off x="4181106" y="3846371"/>
            <a:ext cx="581964" cy="326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FA9BF112-14DB-4444-A75E-EE7A709F5E39}"/>
              </a:ext>
            </a:extLst>
          </p:cNvPr>
          <p:cNvSpPr/>
          <p:nvPr/>
        </p:nvSpPr>
        <p:spPr>
          <a:xfrm>
            <a:off x="6017377" y="4592166"/>
            <a:ext cx="269337" cy="406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1390D477-F0EC-8440-B921-14B33074A930}"/>
              </a:ext>
            </a:extLst>
          </p:cNvPr>
          <p:cNvSpPr/>
          <p:nvPr/>
        </p:nvSpPr>
        <p:spPr>
          <a:xfrm>
            <a:off x="4310172" y="5514836"/>
            <a:ext cx="558301" cy="3540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F805D4-97AC-0E46-93E4-42A2080A85F7}"/>
              </a:ext>
            </a:extLst>
          </p:cNvPr>
          <p:cNvGrpSpPr/>
          <p:nvPr/>
        </p:nvGrpSpPr>
        <p:grpSpPr>
          <a:xfrm>
            <a:off x="1896106" y="3563295"/>
            <a:ext cx="1505835" cy="931690"/>
            <a:chOff x="1896106" y="3563295"/>
            <a:chExt cx="1505835" cy="93169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17C87F-8F57-5C4F-8855-A50EA21D44F5}"/>
                </a:ext>
              </a:extLst>
            </p:cNvPr>
            <p:cNvGrpSpPr/>
            <p:nvPr/>
          </p:nvGrpSpPr>
          <p:grpSpPr>
            <a:xfrm>
              <a:off x="2324334" y="3563295"/>
              <a:ext cx="1077607" cy="845129"/>
              <a:chOff x="817418" y="4973781"/>
              <a:chExt cx="1077607" cy="8451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B9DED2-9F42-5B43-B95C-B5A2CA134D10}"/>
                  </a:ext>
                </a:extLst>
              </p:cNvPr>
              <p:cNvSpPr/>
              <p:nvPr/>
            </p:nvSpPr>
            <p:spPr>
              <a:xfrm>
                <a:off x="817418" y="5264727"/>
                <a:ext cx="318655" cy="29094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723435-0871-CC48-8989-1F22C01FB993}"/>
                  </a:ext>
                </a:extLst>
              </p:cNvPr>
              <p:cNvSpPr/>
              <p:nvPr/>
            </p:nvSpPr>
            <p:spPr>
              <a:xfrm>
                <a:off x="1496291" y="5527964"/>
                <a:ext cx="318655" cy="29094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F385C0-EF45-C84D-91BA-CF98AD274E5A}"/>
                  </a:ext>
                </a:extLst>
              </p:cNvPr>
              <p:cNvSpPr/>
              <p:nvPr/>
            </p:nvSpPr>
            <p:spPr>
              <a:xfrm>
                <a:off x="1576370" y="4973781"/>
                <a:ext cx="318655" cy="29094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E73BAC4-2A12-FB4B-BC53-35A3E43598FC}"/>
                </a:ext>
              </a:extLst>
            </p:cNvPr>
            <p:cNvSpPr txBox="1"/>
            <p:nvPr/>
          </p:nvSpPr>
          <p:spPr>
            <a:xfrm>
              <a:off x="1896106" y="4187208"/>
              <a:ext cx="841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entities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547F3F-5218-8C45-B3CC-3231A8E2BF41}"/>
              </a:ext>
            </a:extLst>
          </p:cNvPr>
          <p:cNvGrpSpPr/>
          <p:nvPr/>
        </p:nvGrpSpPr>
        <p:grpSpPr>
          <a:xfrm>
            <a:off x="5233086" y="3243271"/>
            <a:ext cx="2784752" cy="1201987"/>
            <a:chOff x="5233086" y="3243271"/>
            <a:chExt cx="2784752" cy="12019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B7DA527-BEE9-7341-8EFB-1497995740F0}"/>
                </a:ext>
              </a:extLst>
            </p:cNvPr>
            <p:cNvGrpSpPr/>
            <p:nvPr/>
          </p:nvGrpSpPr>
          <p:grpSpPr>
            <a:xfrm>
              <a:off x="5233086" y="3243271"/>
              <a:ext cx="1780228" cy="1201987"/>
              <a:chOff x="2898646" y="4760054"/>
              <a:chExt cx="2275193" cy="146756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B2DD57-AD24-0E43-BF61-7B5E97252343}"/>
                  </a:ext>
                </a:extLst>
              </p:cNvPr>
              <p:cNvSpPr/>
              <p:nvPr/>
            </p:nvSpPr>
            <p:spPr>
              <a:xfrm>
                <a:off x="3534432" y="5410200"/>
                <a:ext cx="318655" cy="29094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9270E6-91F2-0F43-9D73-10DC3E56D8DA}"/>
                  </a:ext>
                </a:extLst>
              </p:cNvPr>
              <p:cNvSpPr/>
              <p:nvPr/>
            </p:nvSpPr>
            <p:spPr>
              <a:xfrm>
                <a:off x="4213305" y="5673437"/>
                <a:ext cx="318655" cy="29094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603650-802E-1C45-A716-6C94A27A6310}"/>
                  </a:ext>
                </a:extLst>
              </p:cNvPr>
              <p:cNvSpPr/>
              <p:nvPr/>
            </p:nvSpPr>
            <p:spPr>
              <a:xfrm>
                <a:off x="4293384" y="5119254"/>
                <a:ext cx="318655" cy="29094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7EC1239-7BDD-2143-97C1-39D2BFB51D8D}"/>
                  </a:ext>
                </a:extLst>
              </p:cNvPr>
              <p:cNvSpPr/>
              <p:nvPr/>
            </p:nvSpPr>
            <p:spPr>
              <a:xfrm>
                <a:off x="3078755" y="5140035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A533038-7217-5E42-A4C0-6378695C487D}"/>
                  </a:ext>
                </a:extLst>
              </p:cNvPr>
              <p:cNvSpPr/>
              <p:nvPr/>
            </p:nvSpPr>
            <p:spPr>
              <a:xfrm>
                <a:off x="2898646" y="5518329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C6E2F09-D1F0-134A-A755-AE556D5831D2}"/>
                  </a:ext>
                </a:extLst>
              </p:cNvPr>
              <p:cNvSpPr/>
              <p:nvPr/>
            </p:nvSpPr>
            <p:spPr>
              <a:xfrm>
                <a:off x="4156362" y="4760054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1B039B-4C45-3D40-A784-27B0B0C314D8}"/>
                  </a:ext>
                </a:extLst>
              </p:cNvPr>
              <p:cNvSpPr/>
              <p:nvPr/>
            </p:nvSpPr>
            <p:spPr>
              <a:xfrm>
                <a:off x="4607397" y="4901044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5F1BF5-02C6-254D-81F2-933432235BF3}"/>
                  </a:ext>
                </a:extLst>
              </p:cNvPr>
              <p:cNvSpPr/>
              <p:nvPr/>
            </p:nvSpPr>
            <p:spPr>
              <a:xfrm>
                <a:off x="4718162" y="5264727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547E89F-DAAA-3B45-9273-C46CCCE5A1E6}"/>
                  </a:ext>
                </a:extLst>
              </p:cNvPr>
              <p:cNvSpPr/>
              <p:nvPr/>
            </p:nvSpPr>
            <p:spPr>
              <a:xfrm>
                <a:off x="4607397" y="5746173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D45C96-7535-EE4E-86C2-EE2D4B42CB1C}"/>
                  </a:ext>
                </a:extLst>
              </p:cNvPr>
              <p:cNvSpPr/>
              <p:nvPr/>
            </p:nvSpPr>
            <p:spPr>
              <a:xfrm>
                <a:off x="4213305" y="6082146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AB04C64-F6CF-674E-AD1E-5DA9970DD099}"/>
                  </a:ext>
                </a:extLst>
              </p:cNvPr>
              <p:cNvSpPr/>
              <p:nvPr/>
            </p:nvSpPr>
            <p:spPr>
              <a:xfrm>
                <a:off x="3238082" y="5843746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281070-32CB-D642-819D-2703D9FD62C2}"/>
                  </a:ext>
                </a:extLst>
              </p:cNvPr>
              <p:cNvCxnSpPr>
                <a:cxnSpLocks/>
                <a:stCxn id="12" idx="5"/>
                <a:endCxn id="9" idx="0"/>
              </p:cNvCxnSpPr>
              <p:nvPr/>
            </p:nvCxnSpPr>
            <p:spPr>
              <a:xfrm>
                <a:off x="3467700" y="5264204"/>
                <a:ext cx="226060" cy="1459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9CB95CD-FAA9-3E44-A755-73E42B77C3D6}"/>
                  </a:ext>
                </a:extLst>
              </p:cNvPr>
              <p:cNvCxnSpPr>
                <a:cxnSpLocks/>
                <a:stCxn id="13" idx="6"/>
                <a:endCxn id="9" idx="1"/>
              </p:cNvCxnSpPr>
              <p:nvPr/>
            </p:nvCxnSpPr>
            <p:spPr>
              <a:xfrm flipV="1">
                <a:off x="3354323" y="5555673"/>
                <a:ext cx="180109" cy="353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89B14F-991A-214F-97CD-BA29A22B7095}"/>
                  </a:ext>
                </a:extLst>
              </p:cNvPr>
              <p:cNvCxnSpPr>
                <a:cxnSpLocks/>
                <a:stCxn id="19" idx="7"/>
                <a:endCxn id="9" idx="2"/>
              </p:cNvCxnSpPr>
              <p:nvPr/>
            </p:nvCxnSpPr>
            <p:spPr>
              <a:xfrm flipV="1">
                <a:off x="3627027" y="5701146"/>
                <a:ext cx="66733" cy="1639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27A3ADF-4024-B242-98B9-AB2365125FC8}"/>
                  </a:ext>
                </a:extLst>
              </p:cNvPr>
              <p:cNvCxnSpPr>
                <a:cxnSpLocks/>
                <a:stCxn id="14" idx="4"/>
                <a:endCxn id="11" idx="0"/>
              </p:cNvCxnSpPr>
              <p:nvPr/>
            </p:nvCxnSpPr>
            <p:spPr>
              <a:xfrm>
                <a:off x="4384201" y="4905527"/>
                <a:ext cx="68511" cy="213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9688DE7-2B78-3845-B8F4-F1A0C0CDF542}"/>
                  </a:ext>
                </a:extLst>
              </p:cNvPr>
              <p:cNvCxnSpPr>
                <a:cxnSpLocks/>
                <a:stCxn id="11" idx="0"/>
                <a:endCxn id="15" idx="3"/>
              </p:cNvCxnSpPr>
              <p:nvPr/>
            </p:nvCxnSpPr>
            <p:spPr>
              <a:xfrm flipV="1">
                <a:off x="4452712" y="5025213"/>
                <a:ext cx="221417" cy="94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70B01D9-39FB-DD47-BE64-801C7EFF0D7A}"/>
                  </a:ext>
                </a:extLst>
              </p:cNvPr>
              <p:cNvCxnSpPr>
                <a:cxnSpLocks/>
                <a:stCxn id="11" idx="3"/>
                <a:endCxn id="16" idx="1"/>
              </p:cNvCxnSpPr>
              <p:nvPr/>
            </p:nvCxnSpPr>
            <p:spPr>
              <a:xfrm>
                <a:off x="4612039" y="5264727"/>
                <a:ext cx="172855" cy="2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25B9E78-2296-0D4F-920D-FACB2F3C85C8}"/>
                  </a:ext>
                </a:extLst>
              </p:cNvPr>
              <p:cNvCxnSpPr>
                <a:cxnSpLocks/>
                <a:stCxn id="10" idx="3"/>
                <a:endCxn id="17" idx="2"/>
              </p:cNvCxnSpPr>
              <p:nvPr/>
            </p:nvCxnSpPr>
            <p:spPr>
              <a:xfrm>
                <a:off x="4531960" y="5818910"/>
                <a:ext cx="75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6F2A971-E3E0-414E-8F38-23E533BDB768}"/>
                  </a:ext>
                </a:extLst>
              </p:cNvPr>
              <p:cNvCxnSpPr>
                <a:cxnSpLocks/>
                <a:stCxn id="10" idx="2"/>
                <a:endCxn id="18" idx="0"/>
              </p:cNvCxnSpPr>
              <p:nvPr/>
            </p:nvCxnSpPr>
            <p:spPr>
              <a:xfrm>
                <a:off x="4372633" y="5964383"/>
                <a:ext cx="68511" cy="117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397A0A-87DB-E846-8F9D-9CC2105B3A67}"/>
                </a:ext>
              </a:extLst>
            </p:cNvPr>
            <p:cNvSpPr txBox="1"/>
            <p:nvPr/>
          </p:nvSpPr>
          <p:spPr>
            <a:xfrm>
              <a:off x="6977900" y="3533397"/>
              <a:ext cx="10399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entities with attributes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F035E6-42E2-D644-A6E7-36556C134EF1}"/>
              </a:ext>
            </a:extLst>
          </p:cNvPr>
          <p:cNvGrpSpPr/>
          <p:nvPr/>
        </p:nvGrpSpPr>
        <p:grpSpPr>
          <a:xfrm>
            <a:off x="5244333" y="5003696"/>
            <a:ext cx="3214996" cy="1210634"/>
            <a:chOff x="5244333" y="5003696"/>
            <a:chExt cx="3214996" cy="121063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B963039-D2FB-034A-A656-11FF1022FA8D}"/>
                </a:ext>
              </a:extLst>
            </p:cNvPr>
            <p:cNvGrpSpPr/>
            <p:nvPr/>
          </p:nvGrpSpPr>
          <p:grpSpPr>
            <a:xfrm>
              <a:off x="5244333" y="5003696"/>
              <a:ext cx="1926486" cy="1210634"/>
              <a:chOff x="5946519" y="4759531"/>
              <a:chExt cx="2275193" cy="157888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8599DC3-3CE2-B44C-8FE4-118FAB8A1C76}"/>
                  </a:ext>
                </a:extLst>
              </p:cNvPr>
              <p:cNvSpPr/>
              <p:nvPr/>
            </p:nvSpPr>
            <p:spPr>
              <a:xfrm>
                <a:off x="6582305" y="5409677"/>
                <a:ext cx="318655" cy="29094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068E8A-1AE0-2F45-BF1B-FD8789D337D4}"/>
                  </a:ext>
                </a:extLst>
              </p:cNvPr>
              <p:cNvSpPr/>
              <p:nvPr/>
            </p:nvSpPr>
            <p:spPr>
              <a:xfrm>
                <a:off x="7261178" y="5672914"/>
                <a:ext cx="318655" cy="29094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FE8092A-D35F-4E47-A9C7-7138EFB58213}"/>
                  </a:ext>
                </a:extLst>
              </p:cNvPr>
              <p:cNvSpPr/>
              <p:nvPr/>
            </p:nvSpPr>
            <p:spPr>
              <a:xfrm>
                <a:off x="7341257" y="5118731"/>
                <a:ext cx="318655" cy="29094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4269221-9A81-2C4D-9AF9-74992AABA2BE}"/>
                  </a:ext>
                </a:extLst>
              </p:cNvPr>
              <p:cNvSpPr/>
              <p:nvPr/>
            </p:nvSpPr>
            <p:spPr>
              <a:xfrm>
                <a:off x="6126628" y="5139512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67D8E15-1970-744F-969D-D3F5F8A18B85}"/>
                  </a:ext>
                </a:extLst>
              </p:cNvPr>
              <p:cNvSpPr/>
              <p:nvPr/>
            </p:nvSpPr>
            <p:spPr>
              <a:xfrm>
                <a:off x="5946519" y="5517806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A6FDB47-D5CB-074E-9609-F87E59885D8F}"/>
                  </a:ext>
                </a:extLst>
              </p:cNvPr>
              <p:cNvSpPr/>
              <p:nvPr/>
            </p:nvSpPr>
            <p:spPr>
              <a:xfrm>
                <a:off x="7204235" y="4759531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2AA9961-8513-114F-BCAA-BF5099AE4A5B}"/>
                  </a:ext>
                </a:extLst>
              </p:cNvPr>
              <p:cNvSpPr/>
              <p:nvPr/>
            </p:nvSpPr>
            <p:spPr>
              <a:xfrm>
                <a:off x="7655270" y="4900521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C180E9F-499B-324E-A702-C4C58DA6097D}"/>
                  </a:ext>
                </a:extLst>
              </p:cNvPr>
              <p:cNvSpPr/>
              <p:nvPr/>
            </p:nvSpPr>
            <p:spPr>
              <a:xfrm>
                <a:off x="7766035" y="5264204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49D24C8-DB60-614F-B6D4-CC860100133F}"/>
                  </a:ext>
                </a:extLst>
              </p:cNvPr>
              <p:cNvSpPr/>
              <p:nvPr/>
            </p:nvSpPr>
            <p:spPr>
              <a:xfrm>
                <a:off x="7655270" y="5745650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4B1A4A-F21F-8444-AEA9-C8A8C3DD24CD}"/>
                  </a:ext>
                </a:extLst>
              </p:cNvPr>
              <p:cNvSpPr/>
              <p:nvPr/>
            </p:nvSpPr>
            <p:spPr>
              <a:xfrm>
                <a:off x="7261178" y="6081623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7597572-C7E1-7947-B01F-C05E4E01DB1B}"/>
                  </a:ext>
                </a:extLst>
              </p:cNvPr>
              <p:cNvSpPr/>
              <p:nvPr/>
            </p:nvSpPr>
            <p:spPr>
              <a:xfrm>
                <a:off x="6285955" y="5843223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DD54391-25B0-144A-9894-4A9C7E88865C}"/>
                  </a:ext>
                </a:extLst>
              </p:cNvPr>
              <p:cNvCxnSpPr>
                <a:cxnSpLocks/>
                <a:stCxn id="52" idx="5"/>
                <a:endCxn id="49" idx="0"/>
              </p:cNvCxnSpPr>
              <p:nvPr/>
            </p:nvCxnSpPr>
            <p:spPr>
              <a:xfrm>
                <a:off x="6515573" y="5263681"/>
                <a:ext cx="226060" cy="1459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B27DCF4-87E0-8848-AC55-7A8604DA1406}"/>
                  </a:ext>
                </a:extLst>
              </p:cNvPr>
              <p:cNvCxnSpPr>
                <a:cxnSpLocks/>
                <a:stCxn id="53" idx="6"/>
                <a:endCxn id="49" idx="1"/>
              </p:cNvCxnSpPr>
              <p:nvPr/>
            </p:nvCxnSpPr>
            <p:spPr>
              <a:xfrm flipV="1">
                <a:off x="6402196" y="5555150"/>
                <a:ext cx="180109" cy="353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FD86B73-BFAC-FE49-9E91-8842CD76F7DB}"/>
                  </a:ext>
                </a:extLst>
              </p:cNvPr>
              <p:cNvCxnSpPr>
                <a:cxnSpLocks/>
                <a:stCxn id="59" idx="7"/>
                <a:endCxn id="49" idx="2"/>
              </p:cNvCxnSpPr>
              <p:nvPr/>
            </p:nvCxnSpPr>
            <p:spPr>
              <a:xfrm flipV="1">
                <a:off x="6674900" y="5700623"/>
                <a:ext cx="66733" cy="1639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B1F17B4-C071-664E-952C-4CCF5AD92B78}"/>
                  </a:ext>
                </a:extLst>
              </p:cNvPr>
              <p:cNvCxnSpPr>
                <a:cxnSpLocks/>
                <a:stCxn id="54" idx="4"/>
                <a:endCxn id="51" idx="0"/>
              </p:cNvCxnSpPr>
              <p:nvPr/>
            </p:nvCxnSpPr>
            <p:spPr>
              <a:xfrm>
                <a:off x="7432074" y="4905004"/>
                <a:ext cx="68511" cy="213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0866D93-3399-C948-96A1-426B2EE2C0AE}"/>
                  </a:ext>
                </a:extLst>
              </p:cNvPr>
              <p:cNvCxnSpPr>
                <a:cxnSpLocks/>
                <a:stCxn id="51" idx="0"/>
                <a:endCxn id="55" idx="3"/>
              </p:cNvCxnSpPr>
              <p:nvPr/>
            </p:nvCxnSpPr>
            <p:spPr>
              <a:xfrm flipV="1">
                <a:off x="7500585" y="5024690"/>
                <a:ext cx="221417" cy="94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00A2F9B-0798-F94C-B05E-3EC9C1321479}"/>
                  </a:ext>
                </a:extLst>
              </p:cNvPr>
              <p:cNvCxnSpPr>
                <a:cxnSpLocks/>
                <a:stCxn id="51" idx="3"/>
                <a:endCxn id="56" idx="1"/>
              </p:cNvCxnSpPr>
              <p:nvPr/>
            </p:nvCxnSpPr>
            <p:spPr>
              <a:xfrm>
                <a:off x="7659912" y="5264204"/>
                <a:ext cx="172855" cy="2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0C48142-6793-9C4D-BA6F-449168C54CA5}"/>
                  </a:ext>
                </a:extLst>
              </p:cNvPr>
              <p:cNvCxnSpPr>
                <a:cxnSpLocks/>
                <a:stCxn id="50" idx="3"/>
                <a:endCxn id="57" idx="2"/>
              </p:cNvCxnSpPr>
              <p:nvPr/>
            </p:nvCxnSpPr>
            <p:spPr>
              <a:xfrm>
                <a:off x="7579833" y="5818387"/>
                <a:ext cx="75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3B4ADAD-3F0D-B34E-8B3E-B043AC0DA860}"/>
                  </a:ext>
                </a:extLst>
              </p:cNvPr>
              <p:cNvCxnSpPr>
                <a:cxnSpLocks/>
                <a:stCxn id="50" idx="2"/>
                <a:endCxn id="58" idx="0"/>
              </p:cNvCxnSpPr>
              <p:nvPr/>
            </p:nvCxnSpPr>
            <p:spPr>
              <a:xfrm>
                <a:off x="7420506" y="5963860"/>
                <a:ext cx="68511" cy="117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D4C3AED6-9614-2C4D-A15A-4615892983A5}"/>
                  </a:ext>
                </a:extLst>
              </p:cNvPr>
              <p:cNvSpPr/>
              <p:nvPr/>
            </p:nvSpPr>
            <p:spPr>
              <a:xfrm>
                <a:off x="6873978" y="4900521"/>
                <a:ext cx="189899" cy="213727"/>
              </a:xfrm>
              <a:prstGeom prst="diamond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4949C7B0-E534-F94C-92F2-783CF9239F4F}"/>
                  </a:ext>
                </a:extLst>
              </p:cNvPr>
              <p:cNvSpPr/>
              <p:nvPr/>
            </p:nvSpPr>
            <p:spPr>
              <a:xfrm>
                <a:off x="6889518" y="5870191"/>
                <a:ext cx="189899" cy="213727"/>
              </a:xfrm>
              <a:prstGeom prst="diamond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642F995-F565-7545-95F5-E367DC0C1000}"/>
                  </a:ext>
                </a:extLst>
              </p:cNvPr>
              <p:cNvCxnSpPr>
                <a:stCxn id="68" idx="1"/>
                <a:endCxn id="49" idx="0"/>
              </p:cNvCxnSpPr>
              <p:nvPr/>
            </p:nvCxnSpPr>
            <p:spPr>
              <a:xfrm flipH="1">
                <a:off x="6741633" y="5007385"/>
                <a:ext cx="132345" cy="402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BF0A09A-80D5-D647-AD40-77E3FB87203C}"/>
                  </a:ext>
                </a:extLst>
              </p:cNvPr>
              <p:cNvCxnSpPr>
                <a:cxnSpLocks/>
                <a:stCxn id="68" idx="3"/>
                <a:endCxn id="51" idx="1"/>
              </p:cNvCxnSpPr>
              <p:nvPr/>
            </p:nvCxnSpPr>
            <p:spPr>
              <a:xfrm>
                <a:off x="7063877" y="5007385"/>
                <a:ext cx="277380" cy="256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921A086-2E55-CC47-88EF-658A33479C31}"/>
                  </a:ext>
                </a:extLst>
              </p:cNvPr>
              <p:cNvCxnSpPr>
                <a:cxnSpLocks/>
                <a:stCxn id="50" idx="1"/>
                <a:endCxn id="69" idx="3"/>
              </p:cNvCxnSpPr>
              <p:nvPr/>
            </p:nvCxnSpPr>
            <p:spPr>
              <a:xfrm flipH="1">
                <a:off x="7079417" y="5818387"/>
                <a:ext cx="181761" cy="158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E216808-AF3F-0743-848F-3C7B392EFEAB}"/>
                  </a:ext>
                </a:extLst>
              </p:cNvPr>
              <p:cNvCxnSpPr>
                <a:cxnSpLocks/>
                <a:stCxn id="49" idx="2"/>
                <a:endCxn id="69" idx="1"/>
              </p:cNvCxnSpPr>
              <p:nvPr/>
            </p:nvCxnSpPr>
            <p:spPr>
              <a:xfrm>
                <a:off x="6741633" y="5700623"/>
                <a:ext cx="147885" cy="276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7FFA839-5F7F-CA45-AEDC-B632CB2B9260}"/>
                  </a:ext>
                </a:extLst>
              </p:cNvPr>
              <p:cNvSpPr/>
              <p:nvPr/>
            </p:nvSpPr>
            <p:spPr>
              <a:xfrm>
                <a:off x="6558219" y="6192946"/>
                <a:ext cx="455677" cy="145473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6956AE2-5367-6044-ABB0-5E7CD0A1A0BD}"/>
                  </a:ext>
                </a:extLst>
              </p:cNvPr>
              <p:cNvCxnSpPr>
                <a:cxnSpLocks/>
                <a:stCxn id="69" idx="2"/>
                <a:endCxn id="81" idx="0"/>
              </p:cNvCxnSpPr>
              <p:nvPr/>
            </p:nvCxnSpPr>
            <p:spPr>
              <a:xfrm flipH="1">
                <a:off x="6786058" y="6083918"/>
                <a:ext cx="198410" cy="109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CB16ECC-5EC8-5645-AF50-3CA4D7DA7ACA}"/>
                </a:ext>
              </a:extLst>
            </p:cNvPr>
            <p:cNvSpPr txBox="1"/>
            <p:nvPr/>
          </p:nvSpPr>
          <p:spPr>
            <a:xfrm>
              <a:off x="7247738" y="5133593"/>
              <a:ext cx="12115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entities with attributes &amp; relationships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473243-B9B0-1344-82CE-F399237A1468}"/>
              </a:ext>
            </a:extLst>
          </p:cNvPr>
          <p:cNvGrpSpPr/>
          <p:nvPr/>
        </p:nvGrpSpPr>
        <p:grpSpPr>
          <a:xfrm>
            <a:off x="1856375" y="5013684"/>
            <a:ext cx="2252229" cy="1337711"/>
            <a:chOff x="1856375" y="5013684"/>
            <a:chExt cx="2252229" cy="133771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9432A2-A206-3541-BAEE-FAAE3BE43712}"/>
                </a:ext>
              </a:extLst>
            </p:cNvPr>
            <p:cNvGrpSpPr/>
            <p:nvPr/>
          </p:nvGrpSpPr>
          <p:grpSpPr>
            <a:xfrm>
              <a:off x="1856375" y="5035537"/>
              <a:ext cx="2252229" cy="1315858"/>
              <a:chOff x="4042068" y="5059478"/>
              <a:chExt cx="2252229" cy="1315858"/>
            </a:xfrm>
          </p:grpSpPr>
          <p:pic>
            <p:nvPicPr>
              <p:cNvPr id="1026" name="Picture 2" descr="Table icon - 100 Icons Download Part 2">
                <a:extLst>
                  <a:ext uri="{FF2B5EF4-FFF2-40B4-BE49-F238E27FC236}">
                    <a16:creationId xmlns:a16="http://schemas.microsoft.com/office/drawing/2014/main" id="{C4FC3853-B0EF-C446-8019-B9AEBDEF4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2068" y="5059478"/>
                <a:ext cx="1117536" cy="1117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Table icon - 100 Icons Download Part 2">
                <a:extLst>
                  <a:ext uri="{FF2B5EF4-FFF2-40B4-BE49-F238E27FC236}">
                    <a16:creationId xmlns:a16="http://schemas.microsoft.com/office/drawing/2014/main" id="{94E4409A-243D-B44E-AF5C-5669EB5DE4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6761" y="5257800"/>
                <a:ext cx="1117536" cy="1117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48A8DD-7062-394D-98D3-935975785CCC}"/>
                </a:ext>
              </a:extLst>
            </p:cNvPr>
            <p:cNvSpPr txBox="1"/>
            <p:nvPr/>
          </p:nvSpPr>
          <p:spPr>
            <a:xfrm>
              <a:off x="2796145" y="5013684"/>
              <a:ext cx="12115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46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85" grpId="0" animBg="1"/>
      <p:bldP spid="24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FDCF-BB12-5C43-ACC9-C9323BE8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 Modelling vs </a:t>
            </a:r>
            <a:r>
              <a:rPr lang="en-US" dirty="0" err="1"/>
              <a:t>Normalisation</a:t>
            </a:r>
            <a:r>
              <a:rPr lang="en-US" dirty="0"/>
              <a:t> (cont’d)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BF5ED-4507-624E-8C06-DE729E1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D953B-2989-ED41-B3E5-8FE7DB19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1A6B18EF-B3C4-8E43-8A8E-B2379744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2214"/>
          </a:xfrm>
        </p:spPr>
        <p:txBody>
          <a:bodyPr>
            <a:normAutofit/>
          </a:bodyPr>
          <a:lstStyle/>
          <a:p>
            <a:r>
              <a:rPr lang="en-US" dirty="0" err="1"/>
              <a:t>Normalisation</a:t>
            </a:r>
            <a:r>
              <a:rPr lang="en-US" dirty="0"/>
              <a:t> is a </a:t>
            </a:r>
            <a:r>
              <a:rPr lang="en-US" b="1" dirty="0">
                <a:solidFill>
                  <a:srgbClr val="00B050"/>
                </a:solidFill>
              </a:rPr>
              <a:t>bottom-up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that means </a:t>
            </a:r>
            <a:r>
              <a:rPr lang="en-US" b="1" dirty="0">
                <a:solidFill>
                  <a:srgbClr val="FF0000"/>
                </a:solidFill>
              </a:rPr>
              <a:t>you have done ER modelling</a:t>
            </a:r>
          </a:p>
          <a:p>
            <a:pPr lvl="1"/>
            <a:r>
              <a:rPr lang="en-US" dirty="0"/>
              <a:t>you </a:t>
            </a:r>
            <a:r>
              <a:rPr lang="en-US" b="1" dirty="0">
                <a:solidFill>
                  <a:srgbClr val="FF0000"/>
                </a:solidFill>
              </a:rPr>
              <a:t>have mapped your ER model into tables</a:t>
            </a:r>
          </a:p>
          <a:p>
            <a:pPr lvl="1"/>
            <a:r>
              <a:rPr lang="en-US" dirty="0"/>
              <a:t>Based on semantics on attributes, validate if relations are formed properly</a:t>
            </a:r>
          </a:p>
          <a:p>
            <a:pPr lvl="2"/>
            <a:r>
              <a:rPr lang="en-US" dirty="0"/>
              <a:t>i.e. appropriate grouping of attributes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refinement of tables</a:t>
            </a:r>
            <a:r>
              <a:rPr lang="en-US" dirty="0"/>
              <a:t> from ER modelling + mapping to tables</a:t>
            </a:r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B13B0329-E687-4C43-850B-88A055AE0C7C}"/>
              </a:ext>
            </a:extLst>
          </p:cNvPr>
          <p:cNvSpPr/>
          <p:nvPr/>
        </p:nvSpPr>
        <p:spPr>
          <a:xfrm>
            <a:off x="4180033" y="4694667"/>
            <a:ext cx="581964" cy="326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A3170E-6B42-904D-BA58-A897799D9AEE}"/>
              </a:ext>
            </a:extLst>
          </p:cNvPr>
          <p:cNvGrpSpPr/>
          <p:nvPr/>
        </p:nvGrpSpPr>
        <p:grpSpPr>
          <a:xfrm>
            <a:off x="1601767" y="4013520"/>
            <a:ext cx="2486998" cy="2198584"/>
            <a:chOff x="1050853" y="3946565"/>
            <a:chExt cx="2486998" cy="2198584"/>
          </a:xfrm>
        </p:grpSpPr>
        <p:pic>
          <p:nvPicPr>
            <p:cNvPr id="74" name="Picture 2" descr="Table icon - 100 Icons Download Part 2">
              <a:extLst>
                <a:ext uri="{FF2B5EF4-FFF2-40B4-BE49-F238E27FC236}">
                  <a16:creationId xmlns:a16="http://schemas.microsoft.com/office/drawing/2014/main" id="{E97A965E-781E-044B-BC00-7BFECE88C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853" y="3948311"/>
              <a:ext cx="1117536" cy="1117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Table icon - 100 Icons Download Part 2">
              <a:extLst>
                <a:ext uri="{FF2B5EF4-FFF2-40B4-BE49-F238E27FC236}">
                  <a16:creationId xmlns:a16="http://schemas.microsoft.com/office/drawing/2014/main" id="{F20AD620-7D1B-9F47-B7C6-2C8BFA31E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660" y="3948275"/>
              <a:ext cx="1117536" cy="1117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Table icon - 100 Icons Download Part 2">
              <a:extLst>
                <a:ext uri="{FF2B5EF4-FFF2-40B4-BE49-F238E27FC236}">
                  <a16:creationId xmlns:a16="http://schemas.microsoft.com/office/drawing/2014/main" id="{4A8B9EA8-8875-B549-8F04-57B2CEBAB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315" y="3946565"/>
              <a:ext cx="1117536" cy="1117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Table icon - 100 Icons Download Part 2">
              <a:extLst>
                <a:ext uri="{FF2B5EF4-FFF2-40B4-BE49-F238E27FC236}">
                  <a16:creationId xmlns:a16="http://schemas.microsoft.com/office/drawing/2014/main" id="{2F2470DA-D6FD-1840-B2AB-FC03A9934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621" y="5021267"/>
              <a:ext cx="1117536" cy="1117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Table icon - 100 Icons Download Part 2">
              <a:extLst>
                <a:ext uri="{FF2B5EF4-FFF2-40B4-BE49-F238E27FC236}">
                  <a16:creationId xmlns:a16="http://schemas.microsoft.com/office/drawing/2014/main" id="{0C165653-49E3-6041-BFD2-81247B3B8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373" y="5027613"/>
              <a:ext cx="1117536" cy="1117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656DFD-BECA-2C4D-9C58-E71CEDD92CD2}"/>
              </a:ext>
            </a:extLst>
          </p:cNvPr>
          <p:cNvGrpSpPr/>
          <p:nvPr/>
        </p:nvGrpSpPr>
        <p:grpSpPr>
          <a:xfrm>
            <a:off x="5107871" y="3965079"/>
            <a:ext cx="2985276" cy="2198043"/>
            <a:chOff x="5130792" y="3873534"/>
            <a:chExt cx="2985276" cy="2198043"/>
          </a:xfrm>
        </p:grpSpPr>
        <p:pic>
          <p:nvPicPr>
            <p:cNvPr id="79" name="Picture 2" descr="Table icon - 100 Icons Download Part 2">
              <a:extLst>
                <a:ext uri="{FF2B5EF4-FFF2-40B4-BE49-F238E27FC236}">
                  <a16:creationId xmlns:a16="http://schemas.microsoft.com/office/drawing/2014/main" id="{E21926F1-825C-B947-88ED-5DE47AB1D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0792" y="4228761"/>
              <a:ext cx="983085" cy="98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Table icon - 100 Icons Download Part 2">
              <a:extLst>
                <a:ext uri="{FF2B5EF4-FFF2-40B4-BE49-F238E27FC236}">
                  <a16:creationId xmlns:a16="http://schemas.microsoft.com/office/drawing/2014/main" id="{86375260-2F45-4E41-8515-18EB0201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601" y="5088492"/>
              <a:ext cx="983085" cy="98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Table icon - 100 Icons Download Part 2">
              <a:extLst>
                <a:ext uri="{FF2B5EF4-FFF2-40B4-BE49-F238E27FC236}">
                  <a16:creationId xmlns:a16="http://schemas.microsoft.com/office/drawing/2014/main" id="{961D00F4-A7C1-D448-A769-13EB82750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938" y="3874882"/>
              <a:ext cx="983085" cy="98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Table icon - 100 Icons Download Part 2">
              <a:extLst>
                <a:ext uri="{FF2B5EF4-FFF2-40B4-BE49-F238E27FC236}">
                  <a16:creationId xmlns:a16="http://schemas.microsoft.com/office/drawing/2014/main" id="{B930E9D6-1614-8C48-A230-35629476C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983" y="5021267"/>
              <a:ext cx="983085" cy="98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Table icon - 100 Icons Download Part 2">
              <a:extLst>
                <a:ext uri="{FF2B5EF4-FFF2-40B4-BE49-F238E27FC236}">
                  <a16:creationId xmlns:a16="http://schemas.microsoft.com/office/drawing/2014/main" id="{AD9379D2-2831-8742-8C37-F24818B28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994" y="3873534"/>
              <a:ext cx="983085" cy="98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65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bldLvl="2"/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5162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a relation R</a:t>
            </a:r>
          </a:p>
          <a:p>
            <a:pPr lvl="1"/>
            <a:r>
              <a:rPr lang="en-US" dirty="0"/>
              <a:t>a set of attributes X</a:t>
            </a:r>
          </a:p>
          <a:p>
            <a:pPr lvl="1"/>
            <a:r>
              <a:rPr lang="en-US" dirty="0"/>
              <a:t>another set of attributes Y</a:t>
            </a:r>
          </a:p>
          <a:p>
            <a:r>
              <a:rPr lang="en-US" b="1" dirty="0">
                <a:solidFill>
                  <a:srgbClr val="00B050"/>
                </a:solidFill>
              </a:rPr>
              <a:t>X functionally determines Y </a:t>
            </a:r>
            <a:r>
              <a:rPr lang="en-US" dirty="0"/>
              <a:t>if and only if </a:t>
            </a:r>
            <a:r>
              <a:rPr lang="en-US" b="1" dirty="0">
                <a:solidFill>
                  <a:srgbClr val="FF0000"/>
                </a:solidFill>
              </a:rPr>
              <a:t>each value of X is associated with exactly 1 value of Y</a:t>
            </a:r>
          </a:p>
          <a:p>
            <a:pPr lvl="1"/>
            <a:r>
              <a:rPr lang="en-US" dirty="0"/>
              <a:t>i.e. </a:t>
            </a:r>
            <a:r>
              <a:rPr lang="en-US" b="1" dirty="0">
                <a:solidFill>
                  <a:srgbClr val="FF0000"/>
                </a:solidFill>
              </a:rPr>
              <a:t>if we know X, then we know Y</a:t>
            </a:r>
          </a:p>
          <a:p>
            <a:r>
              <a:rPr lang="en-US" dirty="0"/>
              <a:t>Or we say: </a:t>
            </a:r>
            <a:r>
              <a:rPr lang="en-US" b="1" dirty="0">
                <a:solidFill>
                  <a:srgbClr val="00B050"/>
                </a:solidFill>
              </a:rPr>
              <a:t>Y is functionally dependent on 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7F727C-BA19-C249-AA62-C63866774D1D}"/>
              </a:ext>
            </a:extLst>
          </p:cNvPr>
          <p:cNvGrpSpPr/>
          <p:nvPr/>
        </p:nvGrpSpPr>
        <p:grpSpPr>
          <a:xfrm>
            <a:off x="1603171" y="5270930"/>
            <a:ext cx="6348731" cy="646331"/>
            <a:chOff x="1603171" y="5270930"/>
            <a:chExt cx="6348731" cy="64633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1C35FD-5067-784E-920B-55C179E3C80F}"/>
                </a:ext>
              </a:extLst>
            </p:cNvPr>
            <p:cNvSpPr/>
            <p:nvPr/>
          </p:nvSpPr>
          <p:spPr>
            <a:xfrm>
              <a:off x="1603171" y="5355773"/>
              <a:ext cx="1413164" cy="4957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27C404-E372-064E-BE49-27D8D18B6C01}"/>
                </a:ext>
              </a:extLst>
            </p:cNvPr>
            <p:cNvSpPr/>
            <p:nvPr/>
          </p:nvSpPr>
          <p:spPr>
            <a:xfrm>
              <a:off x="6538738" y="5355773"/>
              <a:ext cx="1413164" cy="4957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FF50F8-16EE-8440-B2A8-0CD44526E56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016335" y="5603637"/>
              <a:ext cx="3522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469DD8-3EC8-7649-88B8-A1FEB2ADEA1D}"/>
                </a:ext>
              </a:extLst>
            </p:cNvPr>
            <p:cNvSpPr txBox="1"/>
            <p:nvPr/>
          </p:nvSpPr>
          <p:spPr>
            <a:xfrm>
              <a:off x="3086903" y="5270930"/>
              <a:ext cx="35403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is functionally dependent on X.</a:t>
              </a:r>
            </a:p>
            <a:p>
              <a:r>
                <a:rPr lang="en-US" dirty="0"/>
                <a:t>X functionally determines Y.</a:t>
              </a:r>
            </a:p>
          </p:txBody>
        </p:sp>
      </p:grpSp>
      <p:sp>
        <p:nvSpPr>
          <p:cNvPr id="12" name="Explosion 2 11">
            <a:extLst>
              <a:ext uri="{FF2B5EF4-FFF2-40B4-BE49-F238E27FC236}">
                <a16:creationId xmlns:a16="http://schemas.microsoft.com/office/drawing/2014/main" id="{E67D28DC-21F9-A247-8FC0-156EDD7C292E}"/>
              </a:ext>
            </a:extLst>
          </p:cNvPr>
          <p:cNvSpPr/>
          <p:nvPr/>
        </p:nvSpPr>
        <p:spPr>
          <a:xfrm>
            <a:off x="4015917" y="950454"/>
            <a:ext cx="5045641" cy="230045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Functional dependency comes from the domain semantics!</a:t>
            </a:r>
          </a:p>
        </p:txBody>
      </p:sp>
    </p:spTree>
    <p:extLst>
      <p:ext uri="{BB962C8B-B14F-4D97-AF65-F5344CB8AC3E}">
        <p14:creationId xmlns:p14="http://schemas.microsoft.com/office/powerpoint/2010/main" val="169946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Problems of a poor schema design</a:t>
            </a:r>
          </a:p>
          <a:p>
            <a:r>
              <a:rPr lang="en-US" sz="4000" dirty="0" err="1"/>
              <a:t>Normalisation</a:t>
            </a:r>
            <a:endParaRPr lang="en-US" sz="4000" dirty="0"/>
          </a:p>
          <a:p>
            <a:pPr lvl="1"/>
            <a:r>
              <a:rPr lang="en-US" sz="3600" dirty="0"/>
              <a:t>1</a:t>
            </a:r>
            <a:r>
              <a:rPr lang="en-US" sz="3600" baseline="30000" dirty="0"/>
              <a:t>st</a:t>
            </a:r>
            <a:r>
              <a:rPr lang="en-US" sz="3600" dirty="0"/>
              <a:t> Normal Form</a:t>
            </a:r>
          </a:p>
          <a:p>
            <a:pPr lvl="1"/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Normal Form</a:t>
            </a:r>
          </a:p>
          <a:p>
            <a:pPr lvl="1"/>
            <a:r>
              <a:rPr lang="en-US" sz="3600" dirty="0"/>
              <a:t>3</a:t>
            </a:r>
            <a:r>
              <a:rPr lang="en-US" sz="3600" baseline="30000" dirty="0"/>
              <a:t>rd</a:t>
            </a:r>
            <a:r>
              <a:rPr lang="en-US" sz="3600" dirty="0"/>
              <a:t> Normal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32E6-C8B0-8547-A94D-068B5911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2E6C-69D2-3F48-A296-6C987121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77927"/>
          </a:xfrm>
        </p:spPr>
        <p:txBody>
          <a:bodyPr>
            <a:normAutofit/>
          </a:bodyPr>
          <a:lstStyle/>
          <a:p>
            <a:r>
              <a:rPr lang="en-US" dirty="0"/>
              <a:t>Like a mathematical function:</a:t>
            </a:r>
          </a:p>
          <a:p>
            <a:pPr lvl="1"/>
            <a:r>
              <a:rPr lang="en-US" dirty="0"/>
              <a:t>e.g. given the value of x, you can compute f(x) without ambiguity</a:t>
            </a:r>
          </a:p>
          <a:p>
            <a:pPr lvl="1"/>
            <a:r>
              <a:rPr lang="en-US" dirty="0"/>
              <a:t>The same input values always give the same output</a:t>
            </a:r>
          </a:p>
          <a:p>
            <a:pPr lvl="1"/>
            <a:r>
              <a:rPr lang="en-US" dirty="0"/>
              <a:t>A function DOES NOT return multiple values, or different values on the same input</a:t>
            </a:r>
          </a:p>
          <a:p>
            <a:r>
              <a:rPr lang="en-US" dirty="0"/>
              <a:t>BUT note that different inputs can give the same result</a:t>
            </a:r>
          </a:p>
          <a:p>
            <a:pPr lvl="1"/>
            <a:r>
              <a:rPr lang="en-US" dirty="0"/>
              <a:t>E.g. for + operator, the result is functionally dependent on the 2 operands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84C88-5DD4-C64E-920A-9CB49A9A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C03CA-6931-1E4A-A662-A7D4491D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81797E-B8B6-EA47-8B25-32A47D3E7D92}"/>
              </a:ext>
            </a:extLst>
          </p:cNvPr>
          <p:cNvGrpSpPr/>
          <p:nvPr/>
        </p:nvGrpSpPr>
        <p:grpSpPr>
          <a:xfrm>
            <a:off x="1579418" y="5159230"/>
            <a:ext cx="2047454" cy="369332"/>
            <a:chOff x="1579418" y="5159230"/>
            <a:chExt cx="2047454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AB8DB3-BC6B-B346-A5C9-09752B7B9AD4}"/>
                </a:ext>
              </a:extLst>
            </p:cNvPr>
            <p:cNvSpPr txBox="1"/>
            <p:nvPr/>
          </p:nvSpPr>
          <p:spPr>
            <a:xfrm>
              <a:off x="1579418" y="5159230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5+5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9BE98C-DD95-BC4C-A05C-592FD892CDAD}"/>
                </a:ext>
              </a:extLst>
            </p:cNvPr>
            <p:cNvSpPr txBox="1"/>
            <p:nvPr/>
          </p:nvSpPr>
          <p:spPr>
            <a:xfrm>
              <a:off x="3185726" y="51592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CE29F3-F8C6-694F-9BA5-0D51ECDE0F0E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2155217" y="5343896"/>
              <a:ext cx="10305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301CE5-D6B6-FD4B-8373-3B47F9B6B002}"/>
              </a:ext>
            </a:extLst>
          </p:cNvPr>
          <p:cNvGrpSpPr/>
          <p:nvPr/>
        </p:nvGrpSpPr>
        <p:grpSpPr>
          <a:xfrm>
            <a:off x="5426504" y="4624840"/>
            <a:ext cx="2482715" cy="893661"/>
            <a:chOff x="5426504" y="4624840"/>
            <a:chExt cx="2482715" cy="8936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82BC6B-B6B0-1943-90BF-7155FC729C77}"/>
                </a:ext>
              </a:extLst>
            </p:cNvPr>
            <p:cNvSpPr txBox="1"/>
            <p:nvPr/>
          </p:nvSpPr>
          <p:spPr>
            <a:xfrm>
              <a:off x="5426504" y="4624840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5+5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A24C7F-F925-6C4A-9783-89509544DED7}"/>
                </a:ext>
              </a:extLst>
            </p:cNvPr>
            <p:cNvSpPr txBox="1"/>
            <p:nvPr/>
          </p:nvSpPr>
          <p:spPr>
            <a:xfrm>
              <a:off x="7468073" y="51491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4C38EC-F215-9C4F-8AB1-BE3C5D45D86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002303" y="4809506"/>
              <a:ext cx="1465770" cy="524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9745BB-EA9F-F247-9DFF-E176A56FCBC6}"/>
              </a:ext>
            </a:extLst>
          </p:cNvPr>
          <p:cNvGrpSpPr/>
          <p:nvPr/>
        </p:nvGrpSpPr>
        <p:grpSpPr>
          <a:xfrm>
            <a:off x="5418384" y="5159230"/>
            <a:ext cx="2049689" cy="369332"/>
            <a:chOff x="5418384" y="5159230"/>
            <a:chExt cx="204968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4CFD2-350B-DC4C-8F71-780850BFA1CA}"/>
                </a:ext>
              </a:extLst>
            </p:cNvPr>
            <p:cNvSpPr txBox="1"/>
            <p:nvPr/>
          </p:nvSpPr>
          <p:spPr>
            <a:xfrm>
              <a:off x="5418384" y="5159230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1+9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E15F3BD-3F22-3E4A-BAE2-CC9C5D253FC6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 flipV="1">
              <a:off x="5994183" y="5333835"/>
              <a:ext cx="1473890" cy="10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550C89-B9D6-9E49-A95E-03B69D76E05C}"/>
              </a:ext>
            </a:extLst>
          </p:cNvPr>
          <p:cNvGrpSpPr/>
          <p:nvPr/>
        </p:nvGrpSpPr>
        <p:grpSpPr>
          <a:xfrm>
            <a:off x="5418384" y="5333835"/>
            <a:ext cx="2049689" cy="740374"/>
            <a:chOff x="5418384" y="5333835"/>
            <a:chExt cx="2049689" cy="7403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BF2F6B-167C-334E-A0CD-E2C9F6BCBBD1}"/>
                </a:ext>
              </a:extLst>
            </p:cNvPr>
            <p:cNvSpPr txBox="1"/>
            <p:nvPr/>
          </p:nvSpPr>
          <p:spPr>
            <a:xfrm>
              <a:off x="5418384" y="5704877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2+8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9C016CC-C225-4F41-921A-3A603AC0BBB6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 flipV="1">
              <a:off x="5994183" y="5333835"/>
              <a:ext cx="1473890" cy="55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F147773-8D86-8C68-FC3F-6EA300EECED0}"/>
              </a:ext>
            </a:extLst>
          </p:cNvPr>
          <p:cNvSpPr/>
          <p:nvPr/>
        </p:nvSpPr>
        <p:spPr>
          <a:xfrm>
            <a:off x="1530865" y="5785182"/>
            <a:ext cx="2146199" cy="458333"/>
          </a:xfrm>
          <a:prstGeom prst="wedgeRoundRectCallout">
            <a:avLst>
              <a:gd name="adj1" fmla="val -13292"/>
              <a:gd name="adj2" fmla="val -12288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 input always gives the same output.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FD70B51F-3955-6C92-CBD1-3F91659064C4}"/>
              </a:ext>
            </a:extLst>
          </p:cNvPr>
          <p:cNvSpPr/>
          <p:nvPr/>
        </p:nvSpPr>
        <p:spPr>
          <a:xfrm>
            <a:off x="6394973" y="5891042"/>
            <a:ext cx="2146199" cy="458333"/>
          </a:xfrm>
          <a:prstGeom prst="wedgeRoundRectCallout">
            <a:avLst>
              <a:gd name="adj1" fmla="val -13292"/>
              <a:gd name="adj2" fmla="val -12288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 inputs can give the same output.</a:t>
            </a:r>
          </a:p>
        </p:txBody>
      </p:sp>
    </p:spTree>
    <p:extLst>
      <p:ext uri="{BB962C8B-B14F-4D97-AF65-F5344CB8AC3E}">
        <p14:creationId xmlns:p14="http://schemas.microsoft.com/office/powerpoint/2010/main" val="33133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6E48-FD23-6641-822E-026852DA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C4CBC-41C7-D949-AF89-5AAE3279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72745-65A7-0B49-AF0C-BCF545EF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AA6599-3030-404C-8255-36BE2014E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57251"/>
              </p:ext>
            </p:extLst>
          </p:nvPr>
        </p:nvGraphicFramePr>
        <p:xfrm>
          <a:off x="988624" y="2492730"/>
          <a:ext cx="14941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43442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26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0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0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7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2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3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0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managerID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31221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66561D4D-C594-0848-8505-1459743CDC26}"/>
              </a:ext>
            </a:extLst>
          </p:cNvPr>
          <p:cNvSpPr/>
          <p:nvPr/>
        </p:nvSpPr>
        <p:spPr>
          <a:xfrm>
            <a:off x="3966362" y="2010429"/>
            <a:ext cx="1413164" cy="49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48D7B1-35FE-B446-AC28-59FF51D26C92}"/>
              </a:ext>
            </a:extLst>
          </p:cNvPr>
          <p:cNvSpPr/>
          <p:nvPr/>
        </p:nvSpPr>
        <p:spPr>
          <a:xfrm>
            <a:off x="5985164" y="2010429"/>
            <a:ext cx="1413164" cy="49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9625A1-12F5-1143-AA46-A25643427D92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79526" y="2258293"/>
            <a:ext cx="60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B6F3E43-E024-AC48-9342-31EEDB54E60F}"/>
              </a:ext>
            </a:extLst>
          </p:cNvPr>
          <p:cNvSpPr/>
          <p:nvPr/>
        </p:nvSpPr>
        <p:spPr>
          <a:xfrm>
            <a:off x="3978237" y="4728591"/>
            <a:ext cx="1413164" cy="49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895BAA-AE8C-F249-957D-5AF93F9EFC57}"/>
              </a:ext>
            </a:extLst>
          </p:cNvPr>
          <p:cNvSpPr/>
          <p:nvPr/>
        </p:nvSpPr>
        <p:spPr>
          <a:xfrm>
            <a:off x="5997039" y="4728591"/>
            <a:ext cx="1413164" cy="49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25E0C4-F759-354F-A9FB-0705CE891B26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391401" y="4976455"/>
            <a:ext cx="60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745EC72-CDE1-A64F-99FC-83046AAFCF1F}"/>
              </a:ext>
            </a:extLst>
          </p:cNvPr>
          <p:cNvSpPr/>
          <p:nvPr/>
        </p:nvSpPr>
        <p:spPr>
          <a:xfrm>
            <a:off x="3966362" y="5441939"/>
            <a:ext cx="1413164" cy="49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1AB2BB-B60A-474B-A239-CD47C3C346D2}"/>
              </a:ext>
            </a:extLst>
          </p:cNvPr>
          <p:cNvSpPr/>
          <p:nvPr/>
        </p:nvSpPr>
        <p:spPr>
          <a:xfrm>
            <a:off x="5985164" y="5441939"/>
            <a:ext cx="1413164" cy="49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1FC3E8-0FF8-D640-A9AE-3DD34F8EA923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5379526" y="5689803"/>
            <a:ext cx="60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9379A84-C420-0C44-909D-6D86C994CE6C}"/>
              </a:ext>
            </a:extLst>
          </p:cNvPr>
          <p:cNvSpPr/>
          <p:nvPr/>
        </p:nvSpPr>
        <p:spPr>
          <a:xfrm>
            <a:off x="3966362" y="4035731"/>
            <a:ext cx="1413164" cy="49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BC454B-D411-2745-9230-28F529A55280}"/>
              </a:ext>
            </a:extLst>
          </p:cNvPr>
          <p:cNvSpPr/>
          <p:nvPr/>
        </p:nvSpPr>
        <p:spPr>
          <a:xfrm>
            <a:off x="5985164" y="4035731"/>
            <a:ext cx="1413164" cy="49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dob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28F7C5-629A-7041-B69E-AD2170FEBBC9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5379526" y="4283595"/>
            <a:ext cx="60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77DF219-D3CC-6749-8B54-904831C4AF3D}"/>
              </a:ext>
            </a:extLst>
          </p:cNvPr>
          <p:cNvSpPr/>
          <p:nvPr/>
        </p:nvSpPr>
        <p:spPr>
          <a:xfrm>
            <a:off x="3966362" y="2712246"/>
            <a:ext cx="1413164" cy="49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deptCode</a:t>
            </a:r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F7B1E5-84B7-E24E-9CF6-29F3EE3B24F7}"/>
              </a:ext>
            </a:extLst>
          </p:cNvPr>
          <p:cNvSpPr/>
          <p:nvPr/>
        </p:nvSpPr>
        <p:spPr>
          <a:xfrm>
            <a:off x="5985164" y="2712246"/>
            <a:ext cx="1413164" cy="49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8509F0-8AB4-D749-BC13-D644C505AE19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5379526" y="2960110"/>
            <a:ext cx="60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D65A7B-B52B-8E48-A5A7-30491C4AF632}"/>
              </a:ext>
            </a:extLst>
          </p:cNvPr>
          <p:cNvGrpSpPr/>
          <p:nvPr/>
        </p:nvGrpSpPr>
        <p:grpSpPr>
          <a:xfrm>
            <a:off x="5498278" y="1881059"/>
            <a:ext cx="344384" cy="347118"/>
            <a:chOff x="5522026" y="1815711"/>
            <a:chExt cx="344384" cy="34711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6B78DE-4766-EF41-996D-4D837B1A63BC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26" y="2010429"/>
              <a:ext cx="160319" cy="14157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F24C27-6820-4D4B-B81B-C0171CDFE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426" y="1815711"/>
              <a:ext cx="191984" cy="34711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055133-7A02-FD43-910D-65ABD1C454CA}"/>
              </a:ext>
            </a:extLst>
          </p:cNvPr>
          <p:cNvGrpSpPr/>
          <p:nvPr/>
        </p:nvGrpSpPr>
        <p:grpSpPr>
          <a:xfrm>
            <a:off x="5498278" y="2569298"/>
            <a:ext cx="344384" cy="347118"/>
            <a:chOff x="5522026" y="1815711"/>
            <a:chExt cx="344384" cy="34711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7281A2-BB41-3E4B-9971-DD25E579886C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26" y="2010429"/>
              <a:ext cx="160319" cy="14157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4CA7C0-A151-3947-92C5-7D1F8FCE4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426" y="1815711"/>
              <a:ext cx="191984" cy="34711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8A32AE-2EC9-F548-809A-666E6D929A68}"/>
              </a:ext>
            </a:extLst>
          </p:cNvPr>
          <p:cNvGrpSpPr/>
          <p:nvPr/>
        </p:nvGrpSpPr>
        <p:grpSpPr>
          <a:xfrm>
            <a:off x="5522028" y="4102031"/>
            <a:ext cx="332509" cy="354435"/>
            <a:chOff x="5510153" y="3976090"/>
            <a:chExt cx="332509" cy="3544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B00EBE-2903-0540-868B-F12F2D371A8B}"/>
                </a:ext>
              </a:extLst>
            </p:cNvPr>
            <p:cNvCxnSpPr/>
            <p:nvPr/>
          </p:nvCxnSpPr>
          <p:spPr>
            <a:xfrm>
              <a:off x="5510153" y="3976090"/>
              <a:ext cx="332509" cy="35443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4A38A3-9289-C043-A9DE-7C2011325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0153" y="3976090"/>
              <a:ext cx="332509" cy="3278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1C44B2-A59A-C741-AB81-86A06D6C9049}"/>
              </a:ext>
            </a:extLst>
          </p:cNvPr>
          <p:cNvGrpSpPr/>
          <p:nvPr/>
        </p:nvGrpSpPr>
        <p:grpSpPr>
          <a:xfrm>
            <a:off x="5531927" y="4819290"/>
            <a:ext cx="332509" cy="354435"/>
            <a:chOff x="5510153" y="3976090"/>
            <a:chExt cx="332509" cy="35443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FA0B05-F8B8-3E44-9247-03CC57F1474F}"/>
                </a:ext>
              </a:extLst>
            </p:cNvPr>
            <p:cNvCxnSpPr/>
            <p:nvPr/>
          </p:nvCxnSpPr>
          <p:spPr>
            <a:xfrm>
              <a:off x="5510153" y="3976090"/>
              <a:ext cx="332509" cy="35443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969820C-336B-DD40-BD67-03A0AB0D8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0153" y="3976090"/>
              <a:ext cx="332509" cy="3278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BCB2EB9-ECA9-DA4D-87C3-30E394FC8B04}"/>
              </a:ext>
            </a:extLst>
          </p:cNvPr>
          <p:cNvGrpSpPr/>
          <p:nvPr/>
        </p:nvGrpSpPr>
        <p:grpSpPr>
          <a:xfrm>
            <a:off x="5522028" y="5527270"/>
            <a:ext cx="332509" cy="354435"/>
            <a:chOff x="5510153" y="3976090"/>
            <a:chExt cx="332509" cy="35443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A7A7642-AACD-3B4F-8D17-3700ACD583E9}"/>
                </a:ext>
              </a:extLst>
            </p:cNvPr>
            <p:cNvCxnSpPr/>
            <p:nvPr/>
          </p:nvCxnSpPr>
          <p:spPr>
            <a:xfrm>
              <a:off x="5510153" y="3976090"/>
              <a:ext cx="332509" cy="35443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898A85-BA2F-7E48-8209-29FD5A634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0153" y="3976090"/>
              <a:ext cx="332509" cy="3278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21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Functional Dependency Examples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088736"/>
              </p:ext>
            </p:extLst>
          </p:nvPr>
        </p:nvGraphicFramePr>
        <p:xfrm>
          <a:off x="623896" y="284775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studentID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1617s1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</a:t>
                      </a:r>
                      <a:r>
                        <a:rPr lang="en-US" dirty="0" err="1"/>
                        <a:t>Abott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162067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1617s1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  <a:r>
                        <a:rPr lang="en-US" baseline="0" dirty="0"/>
                        <a:t>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</a:t>
                      </a:r>
                      <a:r>
                        <a:rPr lang="en-US" dirty="0" err="1"/>
                        <a:t>Abott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1617s1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Bentley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162067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1617s1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Bentley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1617s2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Cooper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170325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1617s2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</a:t>
                      </a:r>
                      <a:r>
                        <a:rPr lang="en-US" baseline="0" dirty="0"/>
                        <a:t>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Cooper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24001"/>
            <a:ext cx="8229600" cy="152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this 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omain: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 studies different modules in a semester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400" baseline="0" dirty="0"/>
              <a:t>A module is taught</a:t>
            </a:r>
            <a:r>
              <a:rPr lang="en-US" sz="2400" dirty="0"/>
              <a:t> by a lecturer in a semester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646C01B-9FB0-5F4A-9907-7DA3A100F4D8}"/>
              </a:ext>
            </a:extLst>
          </p:cNvPr>
          <p:cNvSpPr/>
          <p:nvPr/>
        </p:nvSpPr>
        <p:spPr>
          <a:xfrm>
            <a:off x="1025081" y="5676809"/>
            <a:ext cx="3546919" cy="751371"/>
          </a:xfrm>
          <a:prstGeom prst="wedgeRoundRectCallout">
            <a:avLst>
              <a:gd name="adj1" fmla="val -26100"/>
              <a:gd name="adj2" fmla="val -71366"/>
              <a:gd name="adj3" fmla="val 16667"/>
            </a:avLst>
          </a:prstGeom>
          <a:solidFill>
            <a:srgbClr val="FFFF00"/>
          </a:solidFill>
          <a:ln w="26424"/>
          <a:effectLst>
            <a:outerShdw blurRad="234933" dist="125516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Note: Sample data are just to illustrate the meaning of the attributes. They do not give all possible instances.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C4BC64B-0C84-5145-A6BC-CA171CD919A3}"/>
              </a:ext>
            </a:extLst>
          </p:cNvPr>
          <p:cNvSpPr/>
          <p:nvPr/>
        </p:nvSpPr>
        <p:spPr>
          <a:xfrm>
            <a:off x="4966894" y="5676808"/>
            <a:ext cx="3424547" cy="773501"/>
          </a:xfrm>
          <a:prstGeom prst="wedgeRoundRectCallout">
            <a:avLst>
              <a:gd name="adj1" fmla="val -59114"/>
              <a:gd name="adj2" fmla="val 6392"/>
              <a:gd name="adj3" fmla="val 16667"/>
            </a:avLst>
          </a:prstGeom>
          <a:solidFill>
            <a:srgbClr val="FFFF00"/>
          </a:solidFill>
          <a:ln w="26424"/>
          <a:effectLst>
            <a:outerShdw blurRad="234933" dist="125516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When you investigate dependency, DO NOT just look at the sample data values  but the semantics of the attributes.</a:t>
            </a:r>
          </a:p>
        </p:txBody>
      </p:sp>
    </p:spTree>
    <p:extLst>
      <p:ext uri="{BB962C8B-B14F-4D97-AF65-F5344CB8AC3E}">
        <p14:creationId xmlns:p14="http://schemas.microsoft.com/office/powerpoint/2010/main" val="77335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Function Dependency?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semester,module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} -&gt; lecturer?</a:t>
            </a:r>
          </a:p>
          <a:p>
            <a:pPr lvl="1"/>
            <a:r>
              <a:rPr lang="en-GB" sz="2400" dirty="0"/>
              <a:t>If you know the semester &amp; module, you know who the lecturer is</a:t>
            </a:r>
          </a:p>
          <a:p>
            <a:pPr lvl="1"/>
            <a:r>
              <a:rPr lang="en-GB" sz="2400" b="1" dirty="0">
                <a:solidFill>
                  <a:srgbClr val="00B050"/>
                </a:solidFill>
              </a:rPr>
              <a:t>YES!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studentID,module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} -&gt; lecturer?</a:t>
            </a:r>
          </a:p>
          <a:p>
            <a:pPr lvl="1"/>
            <a:r>
              <a:rPr lang="en-GB" sz="2400" dirty="0"/>
              <a:t>If you know the student &amp; module, you know who the lecturer is</a:t>
            </a:r>
          </a:p>
          <a:p>
            <a:pPr lvl="1"/>
            <a:r>
              <a:rPr lang="en-GB" sz="2400" dirty="0"/>
              <a:t>(assuming a student only does a module once, i.e. does not resit a module in a different semester)</a:t>
            </a:r>
          </a:p>
          <a:p>
            <a:pPr lvl="1"/>
            <a:r>
              <a:rPr lang="en-GB" sz="24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Function Dependency?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-&gt; lecturer?</a:t>
            </a:r>
          </a:p>
          <a:p>
            <a:pPr lvl="1"/>
            <a:r>
              <a:rPr lang="en-GB" sz="2400" b="1" dirty="0">
                <a:solidFill>
                  <a:srgbClr val="FF0000"/>
                </a:solidFill>
              </a:rPr>
              <a:t>NO!</a:t>
            </a:r>
          </a:p>
          <a:p>
            <a:pPr lvl="1"/>
            <a:r>
              <a:rPr lang="en-GB" sz="2400" dirty="0"/>
              <a:t>Knowing the student ID alone cannot determine the lecturer as the student may have taken multiple modules taught by different lecturers in different semesters</a:t>
            </a:r>
          </a:p>
          <a:p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-&gt;</a:t>
            </a:r>
            <a:r>
              <a:rPr lang="en-GB" sz="2800" dirty="0"/>
              <a:t>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module?</a:t>
            </a:r>
          </a:p>
          <a:p>
            <a:pPr lvl="1"/>
            <a:r>
              <a:rPr lang="en-GB" sz="2400" b="1" dirty="0">
                <a:solidFill>
                  <a:srgbClr val="FF0000"/>
                </a:solidFill>
              </a:rPr>
              <a:t>NO!</a:t>
            </a:r>
          </a:p>
          <a:p>
            <a:pPr lvl="1"/>
            <a:r>
              <a:rPr lang="en-GB" sz="2400" dirty="0"/>
              <a:t>Knowing the student ID alone cannot determine the module as a student may study multiple modules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CD14-2D08-8441-9261-81FD578D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5140-14DA-EA44-8A43-3490BA6B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0000"/>
                </a:solidFill>
              </a:rPr>
              <a:t>primary key </a:t>
            </a:r>
            <a:r>
              <a:rPr lang="en-US" sz="3200" dirty="0"/>
              <a:t>is the attribute (or group of attributes in the case of a </a:t>
            </a:r>
            <a:r>
              <a:rPr lang="en-US" sz="3200" b="1" dirty="0">
                <a:solidFill>
                  <a:srgbClr val="00B050"/>
                </a:solidFill>
              </a:rPr>
              <a:t>composite key</a:t>
            </a:r>
            <a:r>
              <a:rPr lang="en-US" sz="3200" dirty="0"/>
              <a:t>) that </a:t>
            </a:r>
            <a:r>
              <a:rPr lang="en-US" sz="3200" b="1" dirty="0">
                <a:solidFill>
                  <a:srgbClr val="FF0000"/>
                </a:solidFill>
              </a:rPr>
              <a:t>uniquely identifies each row in the table</a:t>
            </a:r>
            <a:endParaRPr lang="en-US" sz="3200" dirty="0"/>
          </a:p>
          <a:p>
            <a:r>
              <a:rPr lang="en-US" sz="3200" dirty="0"/>
              <a:t>All other attributes that are not part of the primary key:</a:t>
            </a:r>
          </a:p>
          <a:p>
            <a:pPr lvl="1"/>
            <a:r>
              <a:rPr lang="en-US" sz="2800" dirty="0"/>
              <a:t>Are called </a:t>
            </a:r>
            <a:r>
              <a:rPr lang="en-US" sz="2800" b="1" dirty="0">
                <a:solidFill>
                  <a:srgbClr val="FF0000"/>
                </a:solidFill>
              </a:rPr>
              <a:t>non-prime</a:t>
            </a:r>
            <a:r>
              <a:rPr lang="en-US" sz="2800" dirty="0"/>
              <a:t> attributes</a:t>
            </a:r>
          </a:p>
          <a:p>
            <a:pPr lvl="1"/>
            <a:r>
              <a:rPr lang="en-US" sz="2800" dirty="0"/>
              <a:t>should be functionally dependent on the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27BC5-E34D-744B-B6A1-21BBF9A0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EE01-0742-574A-BC8F-50DBE721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A815-1041-7446-0136-B58DB66F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Key &amp; Non-Prime Attributes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38AFE-5ED8-6A79-E060-C8F11ECD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F0214-84D5-D37A-9413-D6FEB18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21AE5D-CA73-6928-BBA0-1930A9524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873624"/>
              </p:ext>
            </p:extLst>
          </p:nvPr>
        </p:nvGraphicFramePr>
        <p:xfrm>
          <a:off x="2262596" y="2367664"/>
          <a:ext cx="14941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managerID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95693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2148F7B-147D-C847-0781-2B46C0117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962707"/>
              </p:ext>
            </p:extLst>
          </p:nvPr>
        </p:nvGraphicFramePr>
        <p:xfrm>
          <a:off x="5650067" y="2367664"/>
          <a:ext cx="14941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studentID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060F9962-02E8-71BB-1CDA-CB0E8E1C3926}"/>
              </a:ext>
            </a:extLst>
          </p:cNvPr>
          <p:cNvGrpSpPr/>
          <p:nvPr/>
        </p:nvGrpSpPr>
        <p:grpSpPr>
          <a:xfrm>
            <a:off x="2262596" y="2592362"/>
            <a:ext cx="4881619" cy="1235170"/>
            <a:chOff x="2262596" y="2592362"/>
            <a:chExt cx="4881619" cy="123517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D588424-E2A0-637C-1AE0-0ADD925DCD46}"/>
                </a:ext>
              </a:extLst>
            </p:cNvPr>
            <p:cNvSpPr/>
            <p:nvPr/>
          </p:nvSpPr>
          <p:spPr>
            <a:xfrm>
              <a:off x="2262596" y="2747990"/>
              <a:ext cx="1494148" cy="335075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D979E29-4B4F-10E8-A3F7-60E676239EE8}"/>
                </a:ext>
              </a:extLst>
            </p:cNvPr>
            <p:cNvSpPr/>
            <p:nvPr/>
          </p:nvSpPr>
          <p:spPr>
            <a:xfrm>
              <a:off x="5650067" y="2787101"/>
              <a:ext cx="1494148" cy="104043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34656-C63E-0E70-2280-BB012EDBD958}"/>
                </a:ext>
              </a:extLst>
            </p:cNvPr>
            <p:cNvSpPr txBox="1"/>
            <p:nvPr/>
          </p:nvSpPr>
          <p:spPr>
            <a:xfrm>
              <a:off x="4268972" y="2592362"/>
              <a:ext cx="966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primary key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861C75-E0C3-E7BB-9291-8DD5BF93B7EC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>
              <a:off x="3756744" y="2915528"/>
              <a:ext cx="5122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2077D46-E7F5-1EA9-3F51-FCE91D4C7FCF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>
              <a:off x="5235547" y="2915528"/>
              <a:ext cx="414520" cy="379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AEDD0C-2923-D73E-4DD8-93E7021DA52C}"/>
              </a:ext>
            </a:extLst>
          </p:cNvPr>
          <p:cNvGrpSpPr/>
          <p:nvPr/>
        </p:nvGrpSpPr>
        <p:grpSpPr>
          <a:xfrm>
            <a:off x="2262596" y="3163766"/>
            <a:ext cx="4898494" cy="2170618"/>
            <a:chOff x="2262596" y="3163766"/>
            <a:chExt cx="4898494" cy="217061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8159899-AD01-C32A-DAA8-2EDD0E20ED60}"/>
                </a:ext>
              </a:extLst>
            </p:cNvPr>
            <p:cNvSpPr/>
            <p:nvPr/>
          </p:nvSpPr>
          <p:spPr>
            <a:xfrm>
              <a:off x="2262596" y="3163766"/>
              <a:ext cx="1494148" cy="2170618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B85C6C0-D222-125C-FD30-834753BBE173}"/>
                </a:ext>
              </a:extLst>
            </p:cNvPr>
            <p:cNvSpPr/>
            <p:nvPr/>
          </p:nvSpPr>
          <p:spPr>
            <a:xfrm>
              <a:off x="5666942" y="3884176"/>
              <a:ext cx="1494148" cy="337687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54C948-E904-B4E3-2827-2EBD519C0CE1}"/>
                </a:ext>
              </a:extLst>
            </p:cNvPr>
            <p:cNvSpPr txBox="1"/>
            <p:nvPr/>
          </p:nvSpPr>
          <p:spPr>
            <a:xfrm>
              <a:off x="4056838" y="4034296"/>
              <a:ext cx="1330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non-prime attributes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0530B7-ABDA-565C-5EF6-1BF6058936B4}"/>
                </a:ext>
              </a:extLst>
            </p:cNvPr>
            <p:cNvCxnSpPr>
              <a:cxnSpLocks/>
              <a:stCxn id="13" idx="1"/>
              <a:endCxn id="10" idx="3"/>
            </p:cNvCxnSpPr>
            <p:nvPr/>
          </p:nvCxnSpPr>
          <p:spPr>
            <a:xfrm flipH="1" flipV="1">
              <a:off x="3756744" y="4249075"/>
              <a:ext cx="300094" cy="10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123C65E-CC3A-7668-0024-6E5D2ABCBEA3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>
            <a:xfrm flipV="1">
              <a:off x="5387257" y="4053020"/>
              <a:ext cx="279685" cy="304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31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D63F-ADFE-394C-927E-69D9BF4F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Normalisation</a:t>
            </a:r>
            <a:r>
              <a:rPr lang="en-US" dirty="0"/>
              <a:t> &amp;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E105-8512-1448-82A2-255E04EB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formal technique for analyzing relations based on their primary key and functional dependencies</a:t>
            </a:r>
          </a:p>
          <a:p>
            <a:pPr lvl="1"/>
            <a:r>
              <a:rPr lang="en-US" sz="3200" dirty="0"/>
              <a:t>Test each relation based on some rules</a:t>
            </a:r>
          </a:p>
          <a:p>
            <a:pPr lvl="1"/>
            <a:r>
              <a:rPr lang="en-US" sz="3200" dirty="0"/>
              <a:t>If requirement is not met, decompose relation so that requirement is met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19572-D038-2049-92CC-F1BDA227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CC66A-3CAB-FF47-B5B5-41C6FA3A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915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 relation is in 1NF if and only if all attributes are atomic</a:t>
            </a:r>
          </a:p>
          <a:p>
            <a:pPr lvl="1"/>
            <a:r>
              <a:rPr lang="en-US" sz="3200" dirty="0"/>
              <a:t>atomic means a value cannot be decomposed into components</a:t>
            </a:r>
          </a:p>
          <a:p>
            <a:pPr lvl="1"/>
            <a:r>
              <a:rPr lang="en-US" sz="3200" dirty="0"/>
              <a:t>no set/multi-value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Non-1NF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36563"/>
          </a:xfrm>
        </p:spPr>
        <p:txBody>
          <a:bodyPr/>
          <a:lstStyle/>
          <a:p>
            <a:r>
              <a:rPr lang="en-US" dirty="0"/>
              <a:t>The following table is </a:t>
            </a:r>
            <a:r>
              <a:rPr lang="en-US" b="1" dirty="0">
                <a:solidFill>
                  <a:srgbClr val="FF0000"/>
                </a:solidFill>
              </a:rPr>
              <a:t>not in 1NF </a:t>
            </a:r>
            <a:r>
              <a:rPr lang="en-US" dirty="0"/>
              <a:t>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</a:t>
            </a:r>
            <a:r>
              <a:rPr lang="en-US" dirty="0"/>
              <a:t> is not atomic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9737"/>
              </p:ext>
            </p:extLst>
          </p:nvPr>
        </p:nvGraphicFramePr>
        <p:xfrm>
          <a:off x="959730" y="2219422"/>
          <a:ext cx="6451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customerID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</a:t>
                      </a:r>
                      <a:r>
                        <a:rPr lang="en-US" baseline="0" dirty="0"/>
                        <a:t> Stark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07998765432,</a:t>
                      </a:r>
                      <a:r>
                        <a:rPr lang="en-US" baseline="0" dirty="0"/>
                        <a:t> 01224298762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</a:t>
                      </a:r>
                      <a:r>
                        <a:rPr lang="en-US" baseline="0" dirty="0"/>
                        <a:t> Rogers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01224270101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07555765432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58726" y="3911442"/>
            <a:ext cx="8229600" cy="63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splitting phone numbers into multiple columns bring other problems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50067"/>
              </p:ext>
            </p:extLst>
          </p:nvPr>
        </p:nvGraphicFramePr>
        <p:xfrm>
          <a:off x="959730" y="4548005"/>
          <a:ext cx="64709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customerID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07998765432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01224298762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 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01224270101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07555765432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90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FDCF-BB12-5C43-ACC9-C9323BE8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C05A-8E41-6D41-BF14-5C0D4121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" pitchFamily="2" charset="0"/>
              </a:rPr>
              <a:t>“When we design a database for a relational system, the main objective is to design an accurate representation of the data, its relationships, and constraints.”</a:t>
            </a:r>
            <a:r>
              <a:rPr lang="en-US" dirty="0">
                <a:latin typeface="Times" pitchFamily="2" charset="0"/>
              </a:rPr>
              <a:t> </a:t>
            </a:r>
            <a:r>
              <a:rPr lang="en-US" dirty="0"/>
              <a:t>(Connolly &amp; </a:t>
            </a:r>
            <a:r>
              <a:rPr lang="en-US" dirty="0" err="1"/>
              <a:t>Begg</a:t>
            </a:r>
            <a:r>
              <a:rPr lang="en-US" dirty="0"/>
              <a:t>, 2002)</a:t>
            </a:r>
          </a:p>
          <a:p>
            <a:endParaRPr lang="en-US" dirty="0"/>
          </a:p>
          <a:p>
            <a:r>
              <a:rPr lang="en-US" dirty="0"/>
              <a:t>To design a database for a RDB means identifying a set of relations (i.e. tables) with an appropriate grouping of attributes</a:t>
            </a:r>
          </a:p>
          <a:p>
            <a:pPr lvl="1"/>
            <a:r>
              <a:rPr lang="en-US" dirty="0"/>
              <a:t>Attributes which are semantically related in the domain  are grouped into a relation</a:t>
            </a:r>
          </a:p>
          <a:p>
            <a:r>
              <a:rPr lang="en-US" dirty="0"/>
              <a:t>For a given domain, there are many ways that you can form your relations</a:t>
            </a:r>
          </a:p>
          <a:p>
            <a:pPr lvl="1"/>
            <a:r>
              <a:rPr lang="en-US" dirty="0"/>
              <a:t>i.e. different schema designs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BF5ED-4507-624E-8C06-DE729E1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D953B-2989-ED41-B3E5-8FE7DB19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Normalise</a:t>
            </a:r>
            <a:r>
              <a:rPr lang="en-US" dirty="0"/>
              <a:t> into 1NF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8246"/>
          </a:xfrm>
        </p:spPr>
        <p:txBody>
          <a:bodyPr>
            <a:normAutofit/>
          </a:bodyPr>
          <a:lstStyle/>
          <a:p>
            <a:r>
              <a:rPr lang="en-US" dirty="0"/>
              <a:t>Split multiple values into different rows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E72FFB-FBD2-8F4A-A357-5D3D5D8E0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15891"/>
              </p:ext>
            </p:extLst>
          </p:nvPr>
        </p:nvGraphicFramePr>
        <p:xfrm>
          <a:off x="1172803" y="2506767"/>
          <a:ext cx="64517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customerID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</a:t>
                      </a:r>
                      <a:r>
                        <a:rPr lang="en-US" baseline="0" dirty="0"/>
                        <a:t> Stark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07998765432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</a:t>
                      </a:r>
                      <a:r>
                        <a:rPr lang="en-US" baseline="0" dirty="0"/>
                        <a:t> Stark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01224298762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</a:t>
                      </a:r>
                      <a:r>
                        <a:rPr lang="en-US" baseline="0" dirty="0"/>
                        <a:t> Rogers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01224270101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07555765432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97F31B6-3836-3B47-B1D3-D04716490700}"/>
              </a:ext>
            </a:extLst>
          </p:cNvPr>
          <p:cNvSpPr/>
          <p:nvPr/>
        </p:nvSpPr>
        <p:spPr>
          <a:xfrm>
            <a:off x="1735698" y="5090615"/>
            <a:ext cx="3436803" cy="914400"/>
          </a:xfrm>
          <a:prstGeom prst="wedgeRoundRectCallout">
            <a:avLst>
              <a:gd name="adj1" fmla="val -30761"/>
              <a:gd name="adj2" fmla="val -10466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is now (</a:t>
            </a:r>
            <a:r>
              <a:rPr lang="en-US" dirty="0" err="1"/>
              <a:t>customerID,phone</a:t>
            </a:r>
            <a:r>
              <a:rPr lang="en-US" dirty="0"/>
              <a:t>) to uniquely identify a row.</a:t>
            </a:r>
          </a:p>
        </p:txBody>
      </p:sp>
    </p:spTree>
    <p:extLst>
      <p:ext uri="{BB962C8B-B14F-4D97-AF65-F5344CB8AC3E}">
        <p14:creationId xmlns:p14="http://schemas.microsoft.com/office/powerpoint/2010/main" val="104107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B0B9-AE2B-DF28-2921-C5A89A0A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7A05-033E-3A7E-65F1-46D81E6A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Lab 04:</a:t>
            </a:r>
          </a:p>
          <a:p>
            <a:pPr lvl="1"/>
            <a:r>
              <a:rPr lang="en-US" sz="3200" dirty="0"/>
              <a:t>Section 3.1 The Original Table</a:t>
            </a:r>
          </a:p>
          <a:p>
            <a:pPr lvl="1"/>
            <a:r>
              <a:rPr lang="en-US" sz="3200" dirty="0"/>
              <a:t>Section 3.2 First Normal Form &amp; Primary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001E5-2A14-6E4E-08E7-A0B37C1A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87B99-74CF-EDB0-C3C9-B51509FB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2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BBDA-23B0-1E43-8617-34841256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231F-8122-9448-9410-5D08F048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Given:</a:t>
            </a:r>
          </a:p>
          <a:p>
            <a:pPr lvl="1"/>
            <a:r>
              <a:rPr lang="en-US" sz="2400" dirty="0"/>
              <a:t>a relation R</a:t>
            </a:r>
          </a:p>
          <a:p>
            <a:pPr lvl="1"/>
            <a:r>
              <a:rPr lang="en-US" sz="2400" dirty="0"/>
              <a:t>and attribute sets X &amp; Y of the relation R</a:t>
            </a:r>
          </a:p>
          <a:p>
            <a:r>
              <a:rPr lang="en-US" sz="2800" dirty="0"/>
              <a:t>Y is </a:t>
            </a:r>
            <a:r>
              <a:rPr lang="en-US" sz="2800" b="1" dirty="0">
                <a:solidFill>
                  <a:srgbClr val="FF0000"/>
                </a:solidFill>
              </a:rPr>
              <a:t>fully functionally dependent </a:t>
            </a:r>
            <a:r>
              <a:rPr lang="en-US" sz="2800" dirty="0"/>
              <a:t>on X if:</a:t>
            </a:r>
          </a:p>
          <a:p>
            <a:pPr lvl="1"/>
            <a:r>
              <a:rPr lang="en-US" sz="2400" dirty="0"/>
              <a:t>Y is functionally dependent on X</a:t>
            </a:r>
          </a:p>
          <a:p>
            <a:pPr lvl="1"/>
            <a:r>
              <a:rPr lang="en-US" sz="2400" dirty="0"/>
              <a:t>and not on any proper subset of X</a:t>
            </a:r>
          </a:p>
          <a:p>
            <a:pPr lvl="1"/>
            <a:r>
              <a:rPr lang="en-US" sz="2400" dirty="0"/>
              <a:t>i.e. </a:t>
            </a:r>
            <a:r>
              <a:rPr lang="en-US" sz="2400" b="1" dirty="0">
                <a:solidFill>
                  <a:srgbClr val="00B050"/>
                </a:solidFill>
              </a:rPr>
              <a:t>X is the minimal set of attributes needed for the functional dependency</a:t>
            </a:r>
          </a:p>
          <a:p>
            <a:pPr lvl="2"/>
            <a:r>
              <a:rPr lang="en-US" sz="2200" dirty="0"/>
              <a:t>if you remove any attribute from X, the functional dependency breaks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C9450-C0BB-6740-9444-A0DF7B1F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A5695-9B67-0A45-9177-F03522B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3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Functional Dependency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352235"/>
              </p:ext>
            </p:extLst>
          </p:nvPr>
        </p:nvGraphicFramePr>
        <p:xfrm>
          <a:off x="461726" y="2525028"/>
          <a:ext cx="71956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3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shopID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shopName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Shop ABZ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Shop ABZ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eBay.co.uk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48489"/>
            <a:ext cx="8229600" cy="2094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shopID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800" dirty="0"/>
              <a:t>is primary key</a:t>
            </a:r>
          </a:p>
          <a:p>
            <a:pPr lvl="1"/>
            <a:r>
              <a:rPr lang="en-US" sz="2400" dirty="0" err="1"/>
              <a:t>shopID+productID</a:t>
            </a:r>
            <a:r>
              <a:rPr lang="en-US" sz="2400" dirty="0"/>
              <a:t> uniquely identifies a row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en-US" sz="2800" dirty="0"/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2800" dirty="0"/>
              <a:t> &amp;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shopName</a:t>
            </a:r>
            <a:r>
              <a:rPr lang="en-US" sz="2800" dirty="0"/>
              <a:t> are non-prime attributes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94046"/>
            <a:ext cx="8229600" cy="83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domain, different products are sold in different shops with different prices</a:t>
            </a:r>
          </a:p>
        </p:txBody>
      </p:sp>
    </p:spTree>
    <p:extLst>
      <p:ext uri="{BB962C8B-B14F-4D97-AF65-F5344CB8AC3E}">
        <p14:creationId xmlns:p14="http://schemas.microsoft.com/office/powerpoint/2010/main" val="158765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Functional Dependency Example (cont’d)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1956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3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shopID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shopName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Shop ABZ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Shop ABZ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eBay.co.uk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159760"/>
            <a:ext cx="8229600" cy="308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Some observed functional dependencies: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-&gt; product</a:t>
            </a:r>
          </a:p>
          <a:p>
            <a:pPr lvl="2"/>
            <a:r>
              <a:rPr lang="en-US" sz="2000" dirty="0"/>
              <a:t>product ID uniquely identifies product name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shopID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productid} -&gt; price</a:t>
            </a:r>
          </a:p>
          <a:p>
            <a:pPr lvl="2"/>
            <a:r>
              <a:rPr lang="en-US" sz="2000" dirty="0" err="1"/>
              <a:t>shopID+productID</a:t>
            </a:r>
            <a:r>
              <a:rPr lang="en-US" sz="2000" dirty="0"/>
              <a:t> uniquely identifies price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shopID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shopName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/>
              <a:t>shop ID uniquely identifies shop name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E955A0-7497-FA41-A182-A891D65DB9CB}"/>
              </a:ext>
            </a:extLst>
          </p:cNvPr>
          <p:cNvGrpSpPr/>
          <p:nvPr/>
        </p:nvGrpSpPr>
        <p:grpSpPr>
          <a:xfrm>
            <a:off x="6186172" y="4557026"/>
            <a:ext cx="2616634" cy="646331"/>
            <a:chOff x="5746785" y="4316787"/>
            <a:chExt cx="2616634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368931-B579-3043-864F-7D5367BE329C}"/>
                </a:ext>
              </a:extLst>
            </p:cNvPr>
            <p:cNvSpPr txBox="1"/>
            <p:nvPr/>
          </p:nvSpPr>
          <p:spPr>
            <a:xfrm>
              <a:off x="6553739" y="4316787"/>
              <a:ext cx="1809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full dependency on primary key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593205F-A36B-864F-A6C8-5CDF72568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785" y="4501453"/>
              <a:ext cx="66589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4AEC4C-6440-6041-ACA6-C92FBE1AB66D}"/>
              </a:ext>
            </a:extLst>
          </p:cNvPr>
          <p:cNvGrpSpPr/>
          <p:nvPr/>
        </p:nvGrpSpPr>
        <p:grpSpPr>
          <a:xfrm>
            <a:off x="5048681" y="5334323"/>
            <a:ext cx="3638119" cy="646331"/>
            <a:chOff x="5746785" y="4960605"/>
            <a:chExt cx="3638119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DA70D5-07A1-804F-90A9-A640E447AE97}"/>
                </a:ext>
              </a:extLst>
            </p:cNvPr>
            <p:cNvSpPr txBox="1"/>
            <p:nvPr/>
          </p:nvSpPr>
          <p:spPr>
            <a:xfrm>
              <a:off x="6553739" y="4960605"/>
              <a:ext cx="2831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partial dependency on primary key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00B1021-8650-BA43-BF66-153FEB242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785" y="5145271"/>
              <a:ext cx="66589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A26E5A-8334-4E44-930F-C7539B6D9EBA}"/>
              </a:ext>
            </a:extLst>
          </p:cNvPr>
          <p:cNvGrpSpPr/>
          <p:nvPr/>
        </p:nvGrpSpPr>
        <p:grpSpPr>
          <a:xfrm>
            <a:off x="5217054" y="3698563"/>
            <a:ext cx="3326445" cy="646331"/>
            <a:chOff x="5746785" y="3625546"/>
            <a:chExt cx="3326445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12F3B5-9128-F946-9D01-C515ABECB0F4}"/>
                </a:ext>
              </a:extLst>
            </p:cNvPr>
            <p:cNvSpPr txBox="1"/>
            <p:nvPr/>
          </p:nvSpPr>
          <p:spPr>
            <a:xfrm>
              <a:off x="6553739" y="3625546"/>
              <a:ext cx="2519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partial dependency on primary key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56EB85-C30F-3F47-8D79-0C6B26549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785" y="3810212"/>
              <a:ext cx="66589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1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97955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Relation is in 1NF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+ all non-prime attribute is fully functionally dependent on the primary key</a:t>
            </a:r>
          </a:p>
          <a:p>
            <a:r>
              <a:rPr lang="en-US" sz="3200" dirty="0"/>
              <a:t>Note: </a:t>
            </a:r>
            <a:r>
              <a:rPr lang="en-US" sz="3200" b="1" dirty="0">
                <a:solidFill>
                  <a:srgbClr val="FF0000"/>
                </a:solidFill>
              </a:rPr>
              <a:t>Applies to composite key only</a:t>
            </a:r>
          </a:p>
          <a:p>
            <a:pPr lvl="1"/>
            <a:r>
              <a:rPr lang="en-US" sz="2800" dirty="0"/>
              <a:t>because only when the key is composite then you can have a subset of attributes in the key</a:t>
            </a:r>
          </a:p>
          <a:p>
            <a:r>
              <a:rPr lang="en-US" sz="3200" dirty="0"/>
              <a:t>it follows trivially: if your table does not have a composite key, then it is already in 2NF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3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Non-2NF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01869"/>
              </p:ext>
            </p:extLst>
          </p:nvPr>
        </p:nvGraphicFramePr>
        <p:xfrm>
          <a:off x="457200" y="1600200"/>
          <a:ext cx="71956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3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shopID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shopName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Shop ABZ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Shop ABZ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eBay.co.uk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159760"/>
            <a:ext cx="8229600" cy="308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Some observed functional dependencies: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-&gt; product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shopID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} -&gt; price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shopID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shopName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6D488E1C-4519-EE49-BEC0-ACB9DAA80484}"/>
              </a:ext>
            </a:extLst>
          </p:cNvPr>
          <p:cNvSpPr/>
          <p:nvPr/>
        </p:nvSpPr>
        <p:spPr>
          <a:xfrm>
            <a:off x="457201" y="4773883"/>
            <a:ext cx="8579922" cy="181888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Non-prime attributes not fully functional dependent on key.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Not in 2NF!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565512-E816-9343-8136-FDA070D239D5}"/>
              </a:ext>
            </a:extLst>
          </p:cNvPr>
          <p:cNvGrpSpPr/>
          <p:nvPr/>
        </p:nvGrpSpPr>
        <p:grpSpPr>
          <a:xfrm>
            <a:off x="5217054" y="3698563"/>
            <a:ext cx="3067137" cy="646331"/>
            <a:chOff x="5746785" y="3625546"/>
            <a:chExt cx="3067137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C45A71-020F-5447-9249-BC5B1E452E81}"/>
                </a:ext>
              </a:extLst>
            </p:cNvPr>
            <p:cNvSpPr txBox="1"/>
            <p:nvPr/>
          </p:nvSpPr>
          <p:spPr>
            <a:xfrm>
              <a:off x="6553739" y="3625546"/>
              <a:ext cx="2260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partial dependency on primary key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2DB982-EEF4-CE43-9243-8E7C9F7FC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785" y="3810212"/>
              <a:ext cx="66589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C2591F-7512-1C40-8D60-F5C6E23BF55F}"/>
              </a:ext>
            </a:extLst>
          </p:cNvPr>
          <p:cNvGrpSpPr/>
          <p:nvPr/>
        </p:nvGrpSpPr>
        <p:grpSpPr>
          <a:xfrm>
            <a:off x="4800977" y="4589216"/>
            <a:ext cx="3073781" cy="646331"/>
            <a:chOff x="5746785" y="3625546"/>
            <a:chExt cx="3073781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20C3C1-5552-DF4D-85F7-23F63969BDA3}"/>
                </a:ext>
              </a:extLst>
            </p:cNvPr>
            <p:cNvSpPr txBox="1"/>
            <p:nvPr/>
          </p:nvSpPr>
          <p:spPr>
            <a:xfrm>
              <a:off x="6553739" y="3625546"/>
              <a:ext cx="226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partial dependency on primary key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9CAF162-C30C-D44F-892E-85CC834113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785" y="3810212"/>
              <a:ext cx="66589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5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81E8-F770-1D41-B497-B2F5B50D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Normalise</a:t>
            </a:r>
            <a:r>
              <a:rPr lang="en-US" dirty="0"/>
              <a:t> into 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C99A-AC31-2849-84F0-58BB36CC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5433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For any X→Y partial dependency found, move them into a new relation</a:t>
            </a:r>
          </a:p>
          <a:p>
            <a:r>
              <a:rPr lang="en-US" sz="2800" dirty="0"/>
              <a:t>In our example, move the followings into new tables:</a:t>
            </a:r>
          </a:p>
          <a:p>
            <a:pPr lvl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-&gt; product</a:t>
            </a:r>
          </a:p>
          <a:p>
            <a:pPr lvl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shopID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shopName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The primary keys (of these new tables) can now be smaller subsets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ED23C-9B6D-6A43-AEE0-C76AEE58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4FA4C-0F87-2C4C-A142-745C43BD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Normalise</a:t>
            </a:r>
            <a:r>
              <a:rPr lang="en-US" dirty="0"/>
              <a:t> into 2NF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346672"/>
              </p:ext>
            </p:extLst>
          </p:nvPr>
        </p:nvGraphicFramePr>
        <p:xfrm>
          <a:off x="457200" y="1593408"/>
          <a:ext cx="36224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shopID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shopName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Shop ABZ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eBay.co.uk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204501"/>
            <a:ext cx="8229600" cy="20382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cs typeface="Courier New" pitchFamily="49" charset="0"/>
              </a:rPr>
              <a:t>shop table: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shopID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shopName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+mj-lt"/>
                <a:cs typeface="Courier New" pitchFamily="49" charset="0"/>
              </a:rPr>
              <a:t>product table: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-&gt; product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pricing table: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shopID,productID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 -&gt; price</a:t>
            </a:r>
          </a:p>
          <a:p>
            <a:r>
              <a:rPr lang="en-US" b="1" dirty="0">
                <a:solidFill>
                  <a:srgbClr val="00B050"/>
                </a:solidFill>
              </a:rPr>
              <a:t>all non-prime attributes are fully functionally dependent on primary key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584046"/>
              </p:ext>
            </p:extLst>
          </p:nvPr>
        </p:nvGraphicFramePr>
        <p:xfrm>
          <a:off x="457200" y="2960003"/>
          <a:ext cx="26025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828756"/>
              </p:ext>
            </p:extLst>
          </p:nvPr>
        </p:nvGraphicFramePr>
        <p:xfrm>
          <a:off x="4572000" y="1709434"/>
          <a:ext cx="3291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shopID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259D6D-7D9A-F479-44A9-3293E086C107}"/>
              </a:ext>
            </a:extLst>
          </p:cNvPr>
          <p:cNvSpPr txBox="1"/>
          <p:nvPr/>
        </p:nvSpPr>
        <p:spPr>
          <a:xfrm>
            <a:off x="457200" y="12767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B00A3-8728-D775-F824-5DDAAA5CA6A7}"/>
              </a:ext>
            </a:extLst>
          </p:cNvPr>
          <p:cNvSpPr txBox="1"/>
          <p:nvPr/>
        </p:nvSpPr>
        <p:spPr>
          <a:xfrm>
            <a:off x="426450" y="265324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BFF5D-B5F1-3600-7E91-F993847718C4}"/>
              </a:ext>
            </a:extLst>
          </p:cNvPr>
          <p:cNvSpPr txBox="1"/>
          <p:nvPr/>
        </p:nvSpPr>
        <p:spPr>
          <a:xfrm>
            <a:off x="4482232" y="137403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127673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4DD6-6D9D-B940-9EE7-8BFB0E9D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Non-2NF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9F28-A76D-6942-A733-FCD0AE1AF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04225"/>
            <a:ext cx="8229600" cy="2510411"/>
          </a:xfrm>
        </p:spPr>
        <p:txBody>
          <a:bodyPr/>
          <a:lstStyle/>
          <a:p>
            <a:r>
              <a:rPr lang="en-US" dirty="0"/>
              <a:t>Functional dependency identified: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41380-1D3B-DE47-AF57-05FA337E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500E5-DDDC-8944-B37A-67B37ABC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880848-3F6D-0C43-A632-5F359933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97954"/>
              </p:ext>
            </p:extLst>
          </p:nvPr>
        </p:nvGraphicFramePr>
        <p:xfrm>
          <a:off x="1346138" y="1737013"/>
          <a:ext cx="64517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customerID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</a:t>
                      </a:r>
                      <a:r>
                        <a:rPr lang="en-US" baseline="0" dirty="0"/>
                        <a:t> Stark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07998765432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</a:t>
                      </a:r>
                      <a:r>
                        <a:rPr lang="en-US" baseline="0" dirty="0"/>
                        <a:t> Stark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01224298762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</a:t>
                      </a:r>
                      <a:r>
                        <a:rPr lang="en-US" baseline="0" dirty="0"/>
                        <a:t> Rogers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01224270101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07555765432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Explosion 2 6">
            <a:extLst>
              <a:ext uri="{FF2B5EF4-FFF2-40B4-BE49-F238E27FC236}">
                <a16:creationId xmlns:a16="http://schemas.microsoft.com/office/drawing/2014/main" id="{9F6A0276-AF18-B94A-9FDA-69CC7190540A}"/>
              </a:ext>
            </a:extLst>
          </p:cNvPr>
          <p:cNvSpPr/>
          <p:nvPr/>
        </p:nvSpPr>
        <p:spPr>
          <a:xfrm>
            <a:off x="457201" y="4773883"/>
            <a:ext cx="8579922" cy="181888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Non-prime attributes not fully functional dependent on key.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Not in 2NF!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978DE-FE21-6944-9A8C-775663867D12}"/>
              </a:ext>
            </a:extLst>
          </p:cNvPr>
          <p:cNvGrpSpPr/>
          <p:nvPr/>
        </p:nvGrpSpPr>
        <p:grpSpPr>
          <a:xfrm>
            <a:off x="3961460" y="4240800"/>
            <a:ext cx="4518226" cy="369332"/>
            <a:chOff x="5746785" y="3625546"/>
            <a:chExt cx="451822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56C449-A99A-C444-87EF-BD5929F968B1}"/>
                </a:ext>
              </a:extLst>
            </p:cNvPr>
            <p:cNvSpPr txBox="1"/>
            <p:nvPr/>
          </p:nvSpPr>
          <p:spPr>
            <a:xfrm>
              <a:off x="6553739" y="3625546"/>
              <a:ext cx="3711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partial dependency on primary key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2B7401E-5189-814F-9FAA-FC234FE8B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785" y="3810212"/>
              <a:ext cx="66589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7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DE2-339D-8142-A72F-CB0E4A3B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Different Designs – Design#1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4DA1-51E7-3249-8034-ED685DF84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821873"/>
          </a:xfrm>
        </p:spPr>
        <p:txBody>
          <a:bodyPr>
            <a:normAutofit/>
          </a:bodyPr>
          <a:lstStyle/>
          <a:p>
            <a:r>
              <a:rPr lang="en-US" dirty="0"/>
              <a:t>A domain of departments in a company, with employee and manager information:</a:t>
            </a:r>
          </a:p>
          <a:p>
            <a:pPr lvl="1"/>
            <a:r>
              <a:rPr lang="en-US" dirty="0"/>
              <a:t>1 table stores everything</a:t>
            </a:r>
          </a:p>
          <a:p>
            <a:pPr lvl="1"/>
            <a:r>
              <a:rPr lang="en-US" dirty="0"/>
              <a:t>Primary key is employee 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18AE-517F-944D-AED5-8D961C62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D4F3-7DB6-B443-BB26-3EC2CE0B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3AA919-4512-3D40-8A20-F37093FB2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229873"/>
              </p:ext>
            </p:extLst>
          </p:nvPr>
        </p:nvGraphicFramePr>
        <p:xfrm>
          <a:off x="4572000" y="2861278"/>
          <a:ext cx="14941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managerID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95693"/>
                  </a:ext>
                </a:extLst>
              </a:tr>
            </a:tbl>
          </a:graphicData>
        </a:graphic>
      </p:graphicFrame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A942E6F-1BA4-C541-9C0C-D365B9AB8ED9}"/>
              </a:ext>
            </a:extLst>
          </p:cNvPr>
          <p:cNvSpPr/>
          <p:nvPr/>
        </p:nvSpPr>
        <p:spPr>
          <a:xfrm>
            <a:off x="6845967" y="3155894"/>
            <a:ext cx="1674945" cy="2077843"/>
          </a:xfrm>
          <a:prstGeom prst="wedgeRoundRectCallout">
            <a:avLst>
              <a:gd name="adj1" fmla="val -87779"/>
              <a:gd name="adj2" fmla="val 168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only show the columns here. You think about what data types to use.</a:t>
            </a:r>
          </a:p>
        </p:txBody>
      </p:sp>
    </p:spTree>
    <p:extLst>
      <p:ext uri="{BB962C8B-B14F-4D97-AF65-F5344CB8AC3E}">
        <p14:creationId xmlns:p14="http://schemas.microsoft.com/office/powerpoint/2010/main" val="2383390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EEDB-820B-1F49-AAF6-D6735135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Normalise</a:t>
            </a:r>
            <a:r>
              <a:rPr lang="en-US" dirty="0"/>
              <a:t> into 2NF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6E25E-CC9E-E84A-8F62-776833CB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9282D-5EC3-1D45-9564-1CE40180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D751EB-29B0-254C-94D6-CFB5D2E25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71910"/>
              </p:ext>
            </p:extLst>
          </p:nvPr>
        </p:nvGraphicFramePr>
        <p:xfrm>
          <a:off x="457199" y="4431700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customerID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 Stark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Prince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A16AF8-6E56-3B4E-93BF-5990EEE8B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16725"/>
              </p:ext>
            </p:extLst>
          </p:nvPr>
        </p:nvGraphicFramePr>
        <p:xfrm>
          <a:off x="4718964" y="4246280"/>
          <a:ext cx="406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customerID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07998765432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01224298762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01224270101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07555765432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8E33D2-C328-704E-986C-585958A8F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43451"/>
              </p:ext>
            </p:extLst>
          </p:nvPr>
        </p:nvGraphicFramePr>
        <p:xfrm>
          <a:off x="1493103" y="1462740"/>
          <a:ext cx="64517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customerID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</a:t>
                      </a:r>
                      <a:r>
                        <a:rPr lang="en-US" baseline="0" dirty="0"/>
                        <a:t> Stark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07998765432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</a:t>
                      </a:r>
                      <a:r>
                        <a:rPr lang="en-US" baseline="0" dirty="0"/>
                        <a:t> Stark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01224298762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</a:t>
                      </a:r>
                      <a:r>
                        <a:rPr lang="en-US" baseline="0" dirty="0"/>
                        <a:t> Rogers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01224270101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07555765432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Down Arrow 8">
            <a:extLst>
              <a:ext uri="{FF2B5EF4-FFF2-40B4-BE49-F238E27FC236}">
                <a16:creationId xmlns:a16="http://schemas.microsoft.com/office/drawing/2014/main" id="{781D9B75-6E84-744B-8460-D2A229C4EFD7}"/>
              </a:ext>
            </a:extLst>
          </p:cNvPr>
          <p:cNvSpPr/>
          <p:nvPr/>
        </p:nvSpPr>
        <p:spPr>
          <a:xfrm>
            <a:off x="3985146" y="3485856"/>
            <a:ext cx="1269242" cy="62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04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9941-5F14-99C2-4451-9537CCBC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60E7-4688-60EF-844F-01E39A70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 Lab 04:</a:t>
            </a:r>
          </a:p>
          <a:p>
            <a:pPr lvl="1"/>
            <a:r>
              <a:rPr lang="en-US" sz="3600" dirty="0"/>
              <a:t>Section 3.3 Second Normal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5FD8-3EEE-71DD-B4F5-0895164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E62A9-AC3B-F64B-1690-9833602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6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D484-53CB-6F4E-BA0E-FCA0C6F2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17B0-0AF3-2545-96DF-4099D896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12423"/>
          </a:xfrm>
        </p:spPr>
        <p:txBody>
          <a:bodyPr/>
          <a:lstStyle/>
          <a:p>
            <a:r>
              <a:rPr lang="en-US" dirty="0"/>
              <a:t>Give a relation R, and attribute sets X, Y, Z:</a:t>
            </a:r>
          </a:p>
          <a:p>
            <a:pPr lvl="1"/>
            <a:r>
              <a:rPr lang="en-US" dirty="0"/>
              <a:t>If X → Y and Y → Z then X → Z</a:t>
            </a:r>
          </a:p>
          <a:p>
            <a:r>
              <a:rPr lang="en-US" dirty="0"/>
              <a:t>i.e. Z is transitive dependent on X via Y</a:t>
            </a:r>
          </a:p>
          <a:p>
            <a:r>
              <a:rPr lang="en-US" dirty="0"/>
              <a:t>E.g. in a domain where staff works in a branch which has an branch ID &amp; address: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staffID</a:t>
            </a:r>
            <a:r>
              <a:rPr lang="en-US" dirty="0"/>
              <a:t> uniquely identifies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lang="en-US" dirty="0"/>
              <a:t> (where the staff works)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lang="en-US" dirty="0"/>
              <a:t> uniquely identifies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branchAddress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69DDA-8853-5548-9113-BA4CF29D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9374A-8168-7D47-96F9-72C51DB4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819495-A51D-604A-A293-4592E2E2AAA5}"/>
              </a:ext>
            </a:extLst>
          </p:cNvPr>
          <p:cNvGrpSpPr/>
          <p:nvPr/>
        </p:nvGrpSpPr>
        <p:grpSpPr>
          <a:xfrm>
            <a:off x="1140035" y="4612299"/>
            <a:ext cx="6662054" cy="495728"/>
            <a:chOff x="1140035" y="4612299"/>
            <a:chExt cx="6662054" cy="4957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956132-597D-8542-9501-AB63361ACC1A}"/>
                </a:ext>
              </a:extLst>
            </p:cNvPr>
            <p:cNvSpPr/>
            <p:nvPr/>
          </p:nvSpPr>
          <p:spPr>
            <a:xfrm>
              <a:off x="1140035" y="4612299"/>
              <a:ext cx="1413164" cy="4957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staffID</a:t>
              </a:r>
              <a:endParaRPr lang="en-US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587B7C-0679-3544-AAA3-90C5C356197D}"/>
                </a:ext>
              </a:extLst>
            </p:cNvPr>
            <p:cNvSpPr/>
            <p:nvPr/>
          </p:nvSpPr>
          <p:spPr>
            <a:xfrm>
              <a:off x="3158836" y="4612299"/>
              <a:ext cx="1591293" cy="4957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branchID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69C8BF-4128-B543-BE10-F4CCA43E6797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2553199" y="4860163"/>
              <a:ext cx="605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3EAFF-B060-7748-B90D-14134FAF265F}"/>
                </a:ext>
              </a:extLst>
            </p:cNvPr>
            <p:cNvSpPr/>
            <p:nvPr/>
          </p:nvSpPr>
          <p:spPr>
            <a:xfrm>
              <a:off x="5355766" y="4612299"/>
              <a:ext cx="2446323" cy="4957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branchAddress</a:t>
              </a:r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98F34D-DF83-BE41-9EC9-CA0196C3515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4750129" y="4860163"/>
              <a:ext cx="605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9577C48-D982-7543-9A61-2D36BB20B86E}"/>
              </a:ext>
            </a:extLst>
          </p:cNvPr>
          <p:cNvSpPr txBox="1">
            <a:spLocks/>
          </p:cNvSpPr>
          <p:nvPr/>
        </p:nvSpPr>
        <p:spPr>
          <a:xfrm>
            <a:off x="457200" y="5396308"/>
            <a:ext cx="8229600" cy="87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That means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branchAddress</a:t>
            </a:r>
            <a:r>
              <a:rPr lang="en-US" dirty="0"/>
              <a:t> is transitively functionally dependent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staffID</a:t>
            </a:r>
            <a:r>
              <a:rPr lang="en-US" dirty="0"/>
              <a:t> (via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4437"/>
          </a:xfrm>
        </p:spPr>
        <p:txBody>
          <a:bodyPr>
            <a:normAutofit/>
          </a:bodyPr>
          <a:lstStyle/>
          <a:p>
            <a:r>
              <a:rPr lang="en-US" sz="3600" dirty="0"/>
              <a:t>relation R is in 1NF &amp; 2NF</a:t>
            </a:r>
          </a:p>
          <a:p>
            <a:r>
              <a:rPr lang="en-US" sz="3600" dirty="0"/>
              <a:t>+ </a:t>
            </a:r>
            <a:r>
              <a:rPr lang="en-US" sz="3600" b="1" dirty="0">
                <a:solidFill>
                  <a:srgbClr val="FF0000"/>
                </a:solidFill>
              </a:rPr>
              <a:t>no</a:t>
            </a:r>
            <a:r>
              <a:rPr lang="en-US" sz="3600" b="1" dirty="0">
                <a:solidFill>
                  <a:srgbClr val="00B050"/>
                </a:solidFill>
              </a:rPr>
              <a:t> non-prime attribute is transitively dependent on primary key</a:t>
            </a:r>
          </a:p>
          <a:p>
            <a:pPr lvl="1"/>
            <a:r>
              <a:rPr lang="en-US" sz="3200" dirty="0"/>
              <a:t>i.e. </a:t>
            </a:r>
            <a:r>
              <a:rPr lang="en-US" sz="3200" b="1" dirty="0">
                <a:solidFill>
                  <a:srgbClr val="FF0000"/>
                </a:solidFill>
              </a:rPr>
              <a:t>only directly dependent on primary key</a:t>
            </a:r>
            <a:r>
              <a:rPr lang="en-US" sz="3200" dirty="0"/>
              <a:t>, not indirect/transitively via any other non-prime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Non-3NF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442182"/>
              </p:ext>
            </p:extLst>
          </p:nvPr>
        </p:nvGraphicFramePr>
        <p:xfrm>
          <a:off x="708505" y="2214081"/>
          <a:ext cx="7479585" cy="225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834">
                  <a:extLst>
                    <a:ext uri="{9D8B030D-6E8A-4147-A177-3AD203B41FA5}">
                      <a16:colId xmlns:a16="http://schemas.microsoft.com/office/drawing/2014/main" val="1127653682"/>
                    </a:ext>
                  </a:extLst>
                </a:gridCol>
                <a:gridCol w="1792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371">
                <a:tc>
                  <a:txBody>
                    <a:bodyPr/>
                    <a:lstStyle/>
                    <a:p>
                      <a:r>
                        <a:rPr lang="en-US" u="sng" dirty="0"/>
                        <a:t>tournament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winnerID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winnerDOB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371">
                <a:tc>
                  <a:txBody>
                    <a:bodyPr/>
                    <a:lstStyle/>
                    <a:p>
                      <a:r>
                        <a:rPr lang="en-US" dirty="0"/>
                        <a:t>Wimbledon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 Murray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15/05/1987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71"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  <a:r>
                        <a:rPr lang="en-US" baseline="0" dirty="0"/>
                        <a:t> 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Novar</a:t>
                      </a:r>
                      <a:r>
                        <a:rPr lang="en-US" baseline="0" dirty="0"/>
                        <a:t> Djokovic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22/05/1987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371">
                <a:tc>
                  <a:txBody>
                    <a:bodyPr/>
                    <a:lstStyle/>
                    <a:p>
                      <a:r>
                        <a:rPr lang="en-US" dirty="0"/>
                        <a:t>Wimbledon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  <a:r>
                        <a:rPr lang="en-US" baseline="0" dirty="0"/>
                        <a:t> Federer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08/08/1981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371"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  <a:r>
                        <a:rPr lang="en-US" baseline="0" dirty="0"/>
                        <a:t> 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Rafael 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03/06/1986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562375"/>
            <a:ext cx="8229600" cy="1752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tournament,year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 -&gt;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winnerID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winnerDOB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tournament,year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 -&gt;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winnerID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-&gt; winner</a:t>
            </a:r>
          </a:p>
          <a:p>
            <a:pPr lvl="1"/>
            <a:r>
              <a:rPr lang="en-US" dirty="0" err="1"/>
              <a:t>i.e.both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winner</a:t>
            </a:r>
            <a:r>
              <a:rPr lang="en-US" dirty="0"/>
              <a:t> and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winnerDOB</a:t>
            </a:r>
            <a:r>
              <a:rPr lang="en-US" dirty="0"/>
              <a:t> are transitively dependent on primary key via non-prime attribute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winnerID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NOT IN 3NF!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12833"/>
            <a:ext cx="8229600" cy="67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domain of tennis tournament, winners &amp; their DOB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Normalise</a:t>
            </a:r>
            <a:r>
              <a:rPr lang="en-US" dirty="0"/>
              <a:t> into 3NF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1B30A6-A6F4-8D47-A0A2-96A634C7E8DE}"/>
              </a:ext>
            </a:extLst>
          </p:cNvPr>
          <p:cNvSpPr txBox="1">
            <a:spLocks/>
          </p:cNvSpPr>
          <p:nvPr/>
        </p:nvSpPr>
        <p:spPr>
          <a:xfrm>
            <a:off x="457200" y="1745672"/>
            <a:ext cx="8229600" cy="451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move any transitively dependent attribute out of table, into a new relation</a:t>
            </a:r>
          </a:p>
          <a:p>
            <a:r>
              <a:rPr lang="en-US" sz="3200" dirty="0"/>
              <a:t>In our example, we will move the following into a new table:</a:t>
            </a:r>
          </a:p>
          <a:p>
            <a:pPr lvl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winnerID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winnerDOB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winnerID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-&gt; winner</a:t>
            </a:r>
          </a:p>
          <a:p>
            <a:r>
              <a:rPr lang="en-US" sz="3200" dirty="0"/>
              <a:t>so the transitive dependency is removed from the current table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Normalise</a:t>
            </a:r>
            <a:r>
              <a:rPr lang="en-US" dirty="0"/>
              <a:t> into 3NF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535501"/>
            <a:ext cx="8229600" cy="1469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cs typeface="Courier New" pitchFamily="49" charset="0"/>
              </a:rPr>
              <a:t>tournament table: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tournament,year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 -&gt; winner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player table: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winnerID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-&gt; winner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winnerID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winnerDOB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Explosion 2 9">
            <a:extLst>
              <a:ext uri="{FF2B5EF4-FFF2-40B4-BE49-F238E27FC236}">
                <a16:creationId xmlns:a16="http://schemas.microsoft.com/office/drawing/2014/main" id="{9790BC3F-94D0-1346-8C0C-730CF73419AF}"/>
              </a:ext>
            </a:extLst>
          </p:cNvPr>
          <p:cNvSpPr/>
          <p:nvPr/>
        </p:nvSpPr>
        <p:spPr>
          <a:xfrm>
            <a:off x="3600956" y="4656464"/>
            <a:ext cx="5222410" cy="1936307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transitive dependency of non-prime attribute.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3NF!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1B30A6-A6F4-8D47-A0A2-96A634C7E8DE}"/>
              </a:ext>
            </a:extLst>
          </p:cNvPr>
          <p:cNvSpPr txBox="1">
            <a:spLocks/>
          </p:cNvSpPr>
          <p:nvPr/>
        </p:nvSpPr>
        <p:spPr>
          <a:xfrm>
            <a:off x="457200" y="138849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Move any transitively dependent attribute out of table, into a new relation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276860-ED59-8379-C948-52C50E0BE162}"/>
              </a:ext>
            </a:extLst>
          </p:cNvPr>
          <p:cNvGrpSpPr/>
          <p:nvPr/>
        </p:nvGrpSpPr>
        <p:grpSpPr>
          <a:xfrm>
            <a:off x="384046" y="2032714"/>
            <a:ext cx="8134312" cy="2200576"/>
            <a:chOff x="384046" y="2032714"/>
            <a:chExt cx="8134312" cy="22005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816CB9-8E8F-3E49-A33B-95D8E0EE0B7D}"/>
                </a:ext>
              </a:extLst>
            </p:cNvPr>
            <p:cNvGrpSpPr/>
            <p:nvPr/>
          </p:nvGrpSpPr>
          <p:grpSpPr>
            <a:xfrm>
              <a:off x="457200" y="2379090"/>
              <a:ext cx="8061158" cy="1854200"/>
              <a:chOff x="457200" y="2379090"/>
              <a:chExt cx="8061158" cy="1854200"/>
            </a:xfrm>
          </p:grpSpPr>
          <p:graphicFrame>
            <p:nvGraphicFramePr>
              <p:cNvPr id="6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9241303"/>
                  </p:ext>
                </p:extLst>
              </p:nvPr>
            </p:nvGraphicFramePr>
            <p:xfrm>
              <a:off x="457200" y="2379090"/>
              <a:ext cx="344698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59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94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15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tournament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winnerID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Wimbledon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French</a:t>
                          </a:r>
                          <a:r>
                            <a:rPr lang="en-US" baseline="0" dirty="0"/>
                            <a:t> Open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Wimbledon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French</a:t>
                          </a:r>
                          <a:r>
                            <a:rPr lang="en-US" baseline="0" dirty="0"/>
                            <a:t> Open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065664"/>
                  </p:ext>
                </p:extLst>
              </p:nvPr>
            </p:nvGraphicFramePr>
            <p:xfrm>
              <a:off x="3992263" y="2379090"/>
              <a:ext cx="452609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7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80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822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u="sng" dirty="0" err="1"/>
                            <a:t>winnerID</a:t>
                          </a:r>
                          <a:endParaRPr lang="en-US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winnerDOB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Andy Murray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15/05/1987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Novar</a:t>
                          </a:r>
                          <a:r>
                            <a:rPr lang="en-US" baseline="0" dirty="0"/>
                            <a:t> Djokovic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22/05/1987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Roger</a:t>
                          </a:r>
                          <a:r>
                            <a:rPr lang="en-US" baseline="0" dirty="0"/>
                            <a:t> Federer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08/08/1981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Rafael Nadal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03/06/1986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7C4773-AA13-8E5D-9157-CEACE5C9F1A2}"/>
                </a:ext>
              </a:extLst>
            </p:cNvPr>
            <p:cNvSpPr txBox="1"/>
            <p:nvPr/>
          </p:nvSpPr>
          <p:spPr>
            <a:xfrm>
              <a:off x="384046" y="2081767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tournament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C578A7-8E6C-0244-B36F-F1E0541D5B00}"/>
                </a:ext>
              </a:extLst>
            </p:cNvPr>
            <p:cNvSpPr txBox="1"/>
            <p:nvPr/>
          </p:nvSpPr>
          <p:spPr>
            <a:xfrm>
              <a:off x="3904180" y="203271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Once you designed a relational schema:</a:t>
            </a:r>
          </a:p>
          <a:p>
            <a:pPr lvl="1"/>
            <a:r>
              <a:rPr lang="en-GB" sz="3200" dirty="0"/>
              <a:t>Check all tables for 1NF, 2NF &amp; 3NF</a:t>
            </a:r>
          </a:p>
          <a:p>
            <a:pPr lvl="1"/>
            <a:r>
              <a:rPr lang="en-GB" sz="3200" dirty="0"/>
              <a:t>Other normal forms exist but 1,2 &amp; 3 are enough in most situations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EB9E-7B55-132E-5C63-1A9ABA83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Stop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6DB4-A3D5-9041-68B4-A408CF17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Now do the rest of </a:t>
            </a:r>
            <a:r>
              <a:rPr lang="en-US" sz="4000"/>
              <a:t>Lab 04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7A88-DDBA-2A2B-DF27-E332F749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A91E4-0F5B-6D89-2B6B-6D465FA2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in Design#1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34456"/>
              </p:ext>
            </p:extLst>
          </p:nvPr>
        </p:nvGraphicFramePr>
        <p:xfrm>
          <a:off x="457200" y="1600200"/>
          <a:ext cx="78478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4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P. 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M. </a:t>
                      </a:r>
                      <a:r>
                        <a:rPr lang="en-US" dirty="0" err="1"/>
                        <a:t>Kusanagi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9257CFA-D8C0-A34A-B058-70BED9B81C32}"/>
              </a:ext>
            </a:extLst>
          </p:cNvPr>
          <p:cNvSpPr/>
          <p:nvPr/>
        </p:nvSpPr>
        <p:spPr>
          <a:xfrm>
            <a:off x="1552073" y="4475747"/>
            <a:ext cx="1973180" cy="998621"/>
          </a:xfrm>
          <a:prstGeom prst="wedgeRoundRectCallout">
            <a:avLst>
              <a:gd name="adj1" fmla="val -17657"/>
              <a:gd name="adj2" fmla="val -10485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Primary key is employee ID.</a:t>
            </a:r>
          </a:p>
        </p:txBody>
      </p:sp>
    </p:spTree>
    <p:extLst>
      <p:ext uri="{BB962C8B-B14F-4D97-AF65-F5344CB8AC3E}">
        <p14:creationId xmlns:p14="http://schemas.microsoft.com/office/powerpoint/2010/main" val="49566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DE2-339D-8142-A72F-CB0E4A3B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Company Domain Design#2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4DA1-51E7-3249-8034-ED685DF84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89528"/>
          </a:xfrm>
        </p:spPr>
        <p:txBody>
          <a:bodyPr/>
          <a:lstStyle/>
          <a:p>
            <a:r>
              <a:rPr lang="en-US" dirty="0"/>
              <a:t>2 tables</a:t>
            </a:r>
          </a:p>
          <a:p>
            <a:pPr lvl="1"/>
            <a:r>
              <a:rPr lang="en-US" dirty="0"/>
              <a:t>Each with its own primary key</a:t>
            </a:r>
          </a:p>
          <a:p>
            <a:pPr lvl="1"/>
            <a:r>
              <a:rPr lang="en-US" dirty="0"/>
              <a:t>with foreign keys pointing to related data instances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18AE-517F-944D-AED5-8D961C62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D4F3-7DB6-B443-BB26-3EC2CE0B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37A03B07-C7FE-7946-8115-B6E48EDE8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325416"/>
              </p:ext>
            </p:extLst>
          </p:nvPr>
        </p:nvGraphicFramePr>
        <p:xfrm>
          <a:off x="2873204" y="3476080"/>
          <a:ext cx="14941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6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worksFor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85109B6-DA68-7041-A8AA-CFAD03F11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788686"/>
              </p:ext>
            </p:extLst>
          </p:nvPr>
        </p:nvGraphicFramePr>
        <p:xfrm>
          <a:off x="4821124" y="3489728"/>
          <a:ext cx="14941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deptCode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managerID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714F661-C500-CB4E-8B8C-F151C5020E56}"/>
              </a:ext>
            </a:extLst>
          </p:cNvPr>
          <p:cNvSpPr/>
          <p:nvPr/>
        </p:nvSpPr>
        <p:spPr>
          <a:xfrm>
            <a:off x="6787053" y="3997466"/>
            <a:ext cx="1674945" cy="2077843"/>
          </a:xfrm>
          <a:prstGeom prst="wedgeRoundRectCallout">
            <a:avLst>
              <a:gd name="adj1" fmla="val -78117"/>
              <a:gd name="adj2" fmla="val 1371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Again, you think about what data types to use.</a:t>
            </a:r>
          </a:p>
        </p:txBody>
      </p:sp>
    </p:spTree>
    <p:extLst>
      <p:ext uri="{BB962C8B-B14F-4D97-AF65-F5344CB8AC3E}">
        <p14:creationId xmlns:p14="http://schemas.microsoft.com/office/powerpoint/2010/main" val="388020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in Design#2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893461"/>
              </p:ext>
            </p:extLst>
          </p:nvPr>
        </p:nvGraphicFramePr>
        <p:xfrm>
          <a:off x="2257505" y="1852847"/>
          <a:ext cx="494435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worksFor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P. 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M. </a:t>
                      </a:r>
                      <a:r>
                        <a:rPr lang="en-US" dirty="0" err="1"/>
                        <a:t>Kusanagi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B60A66D-0086-F146-B969-3BD54DAEB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096956"/>
              </p:ext>
            </p:extLst>
          </p:nvPr>
        </p:nvGraphicFramePr>
        <p:xfrm>
          <a:off x="2601584" y="4489863"/>
          <a:ext cx="425620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deptCode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10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Poor Schema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Questions:</a:t>
            </a:r>
          </a:p>
          <a:p>
            <a:pPr lvl="1"/>
            <a:r>
              <a:rPr lang="en-US" sz="2800" dirty="0"/>
              <a:t>What makes a good design?</a:t>
            </a:r>
          </a:p>
          <a:p>
            <a:pPr lvl="1"/>
            <a:r>
              <a:rPr lang="en-US" sz="2800" dirty="0"/>
              <a:t>What are the problems of a poor design?</a:t>
            </a:r>
          </a:p>
          <a:p>
            <a:pPr lvl="1"/>
            <a:r>
              <a:rPr lang="en-US" sz="2800" dirty="0"/>
              <a:t>How can we be sure that we have a good design?</a:t>
            </a:r>
          </a:p>
          <a:p>
            <a:r>
              <a:rPr lang="en-US" sz="3200" dirty="0"/>
              <a:t>A poor design may result in: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Data redundancy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Update anomalies</a:t>
            </a:r>
          </a:p>
          <a:p>
            <a:r>
              <a:rPr lang="en-US" sz="3200" dirty="0"/>
              <a:t>To ensure a good design, do </a:t>
            </a:r>
            <a:r>
              <a:rPr lang="en-US" sz="3200" b="1" dirty="0" err="1">
                <a:solidFill>
                  <a:srgbClr val="00B050"/>
                </a:solidFill>
              </a:rPr>
              <a:t>normalisation</a:t>
            </a:r>
            <a:endParaRPr lang="en-US" sz="3200" b="1" dirty="0">
              <a:solidFill>
                <a:srgbClr val="00B050"/>
              </a:solidFill>
            </a:endParaRP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Redundancy in Design#1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677747"/>
              </p:ext>
            </p:extLst>
          </p:nvPr>
        </p:nvGraphicFramePr>
        <p:xfrm>
          <a:off x="457200" y="1600200"/>
          <a:ext cx="78478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4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P. 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M. </a:t>
                      </a:r>
                      <a:r>
                        <a:rPr lang="en-US" dirty="0" err="1"/>
                        <a:t>Kusanagi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034672"/>
            <a:ext cx="8229600" cy="2279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names &amp; manager IDs are stored multiple times</a:t>
            </a:r>
          </a:p>
          <a:p>
            <a:pPr lvl="1"/>
            <a:r>
              <a:rPr lang="en-US" dirty="0"/>
              <a:t>Waste of storage space</a:t>
            </a:r>
          </a:p>
          <a:p>
            <a:pPr lvl="1"/>
            <a:r>
              <a:rPr lang="en-US" dirty="0"/>
              <a:t>And cause other problems we will see later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0C7D82-125C-8F46-BFFA-7DC7C85F9A87}"/>
              </a:ext>
            </a:extLst>
          </p:cNvPr>
          <p:cNvGrpSpPr/>
          <p:nvPr/>
        </p:nvGrpSpPr>
        <p:grpSpPr>
          <a:xfrm>
            <a:off x="5446818" y="2402577"/>
            <a:ext cx="2438398" cy="1387038"/>
            <a:chOff x="5446818" y="2402577"/>
            <a:chExt cx="2438398" cy="138703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89CA8C1-81CF-9949-B2F6-B89C5AE717F2}"/>
                </a:ext>
              </a:extLst>
            </p:cNvPr>
            <p:cNvSpPr/>
            <p:nvPr/>
          </p:nvSpPr>
          <p:spPr>
            <a:xfrm>
              <a:off x="5446818" y="3497284"/>
              <a:ext cx="2438398" cy="29233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14D2441-CB18-0143-9A89-5FA48B4E19AE}"/>
                </a:ext>
              </a:extLst>
            </p:cNvPr>
            <p:cNvSpPr/>
            <p:nvPr/>
          </p:nvSpPr>
          <p:spPr>
            <a:xfrm>
              <a:off x="5446818" y="2402577"/>
              <a:ext cx="2438398" cy="292331"/>
            </a:xfrm>
            <a:prstGeom prst="roundRect">
              <a:avLst/>
            </a:prstGeom>
            <a:noFill/>
            <a:ln w="26424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A8F892-7393-4A4D-B72C-5066F2A520ED}"/>
              </a:ext>
            </a:extLst>
          </p:cNvPr>
          <p:cNvGrpSpPr/>
          <p:nvPr/>
        </p:nvGrpSpPr>
        <p:grpSpPr>
          <a:xfrm>
            <a:off x="5446818" y="2758174"/>
            <a:ext cx="2438398" cy="647928"/>
            <a:chOff x="5446818" y="2758174"/>
            <a:chExt cx="2438398" cy="64792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DE42C88-A16B-6949-89C7-69A0175B190A}"/>
                </a:ext>
              </a:extLst>
            </p:cNvPr>
            <p:cNvSpPr/>
            <p:nvPr/>
          </p:nvSpPr>
          <p:spPr>
            <a:xfrm>
              <a:off x="5446818" y="2758174"/>
              <a:ext cx="2438398" cy="29233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7001F1A-2E03-8641-AB58-2A19B792890C}"/>
                </a:ext>
              </a:extLst>
            </p:cNvPr>
            <p:cNvSpPr/>
            <p:nvPr/>
          </p:nvSpPr>
          <p:spPr>
            <a:xfrm>
              <a:off x="5446818" y="3113771"/>
              <a:ext cx="2438398" cy="29233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25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5002</TotalTime>
  <Words>3063</Words>
  <Application>Microsoft Macintosh PowerPoint</Application>
  <PresentationFormat>On-screen Show (4:3)</PresentationFormat>
  <Paragraphs>983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Times</vt:lpstr>
      <vt:lpstr>Arial</vt:lpstr>
      <vt:lpstr>Calibri</vt:lpstr>
      <vt:lpstr>Courier New</vt:lpstr>
      <vt:lpstr>Clarity</vt:lpstr>
      <vt:lpstr>ADVANCED DATA MANAGEMENT (CMM524)</vt:lpstr>
      <vt:lpstr>Content</vt:lpstr>
      <vt:lpstr>The Database Design Process</vt:lpstr>
      <vt:lpstr>An Example of Different Designs – Design#1</vt:lpstr>
      <vt:lpstr>Sample Data in Design#1</vt:lpstr>
      <vt:lpstr>Company Domain Design#2</vt:lpstr>
      <vt:lpstr>Sample Data in Design#2</vt:lpstr>
      <vt:lpstr>Problems of Poor Schema Design</vt:lpstr>
      <vt:lpstr>Data Redundancy in Design#1</vt:lpstr>
      <vt:lpstr>Update Anomalies</vt:lpstr>
      <vt:lpstr>Insertion Anomalies #1</vt:lpstr>
      <vt:lpstr>Insertion Anomalies #2</vt:lpstr>
      <vt:lpstr>Deletion Anomalies</vt:lpstr>
      <vt:lpstr>Modification Anomalies</vt:lpstr>
      <vt:lpstr>Normalisation</vt:lpstr>
      <vt:lpstr>Major Phases in Database Creation (Revised)</vt:lpstr>
      <vt:lpstr>ER Modelling vs Normalisation</vt:lpstr>
      <vt:lpstr>ER Modelling vs Normalisation (cont’d)</vt:lpstr>
      <vt:lpstr>Functional Dependency</vt:lpstr>
      <vt:lpstr>Functional Dependency (cont’d)</vt:lpstr>
      <vt:lpstr>Functional Dependency Examples</vt:lpstr>
      <vt:lpstr>More Functional Dependency Examples</vt:lpstr>
      <vt:lpstr>Any Function Dependency?</vt:lpstr>
      <vt:lpstr>Any Function Dependency? (cont’d)</vt:lpstr>
      <vt:lpstr>Identifying the Primary Key</vt:lpstr>
      <vt:lpstr>Primary Key &amp; Non-Prime Attributes Example</vt:lpstr>
      <vt:lpstr>Normalisation &amp; Functional Dependency</vt:lpstr>
      <vt:lpstr>First Normal Form (1NF)</vt:lpstr>
      <vt:lpstr>Non-1NF Examples</vt:lpstr>
      <vt:lpstr>Normalise into 1NF Example</vt:lpstr>
      <vt:lpstr>STOP</vt:lpstr>
      <vt:lpstr>Full Functional Dependency</vt:lpstr>
      <vt:lpstr>Full Functional Dependency Example</vt:lpstr>
      <vt:lpstr>Full Functional Dependency Example (cont’d)</vt:lpstr>
      <vt:lpstr>Second Normal Form (2NF)</vt:lpstr>
      <vt:lpstr>Non-2NF Example</vt:lpstr>
      <vt:lpstr>Normalise into 2NF</vt:lpstr>
      <vt:lpstr>Normalise into 2NF Example</vt:lpstr>
      <vt:lpstr>Another Non-2NF Example</vt:lpstr>
      <vt:lpstr>Normalise into 2NF</vt:lpstr>
      <vt:lpstr>STOP</vt:lpstr>
      <vt:lpstr>Transitive Dependency</vt:lpstr>
      <vt:lpstr>Third Normal Form (3NF)</vt:lpstr>
      <vt:lpstr>Non-3NF Example</vt:lpstr>
      <vt:lpstr>Normalise into 3NF Example</vt:lpstr>
      <vt:lpstr>Normalise into 3NF Example</vt:lpstr>
      <vt:lpstr>Conclusions</vt:lpstr>
      <vt:lpstr>Don’t Stop here!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CMM524 Advanced Data Management</dc:title>
  <dc:subject/>
  <dc:creator>Kit Ying Hui</dc:creator>
  <cp:keywords/>
  <dc:description/>
  <cp:lastModifiedBy>Kit-ying Hui (SOC)</cp:lastModifiedBy>
  <cp:revision>827</cp:revision>
  <dcterms:created xsi:type="dcterms:W3CDTF">2013-11-28T12:00:43Z</dcterms:created>
  <dcterms:modified xsi:type="dcterms:W3CDTF">2023-10-10T15:09:40Z</dcterms:modified>
  <cp:category/>
</cp:coreProperties>
</file>