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367" r:id="rId4"/>
    <p:sldId id="446" r:id="rId5"/>
    <p:sldId id="431" r:id="rId6"/>
    <p:sldId id="447" r:id="rId7"/>
    <p:sldId id="448" r:id="rId8"/>
    <p:sldId id="449" r:id="rId9"/>
    <p:sldId id="432" r:id="rId10"/>
    <p:sldId id="450" r:id="rId11"/>
    <p:sldId id="451" r:id="rId12"/>
    <p:sldId id="452" r:id="rId13"/>
    <p:sldId id="433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34" r:id="rId25"/>
    <p:sldId id="463" r:id="rId26"/>
    <p:sldId id="464" r:id="rId27"/>
    <p:sldId id="465" r:id="rId28"/>
    <p:sldId id="466" r:id="rId29"/>
    <p:sldId id="467" r:id="rId30"/>
    <p:sldId id="441" r:id="rId31"/>
    <p:sldId id="442" r:id="rId32"/>
    <p:sldId id="443" r:id="rId33"/>
    <p:sldId id="468" r:id="rId34"/>
    <p:sldId id="444" r:id="rId35"/>
    <p:sldId id="469" r:id="rId36"/>
    <p:sldId id="44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0"/>
    <a:srgbClr val="99CCFF"/>
    <a:srgbClr val="FFCCFF"/>
    <a:srgbClr val="CCECFF"/>
    <a:srgbClr val="CCFFCC"/>
    <a:srgbClr val="DAE6FF"/>
    <a:srgbClr val="C0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5" autoAdjust="0"/>
    <p:restoredTop sz="86397" autoAdjust="0"/>
  </p:normalViewPr>
  <p:slideViewPr>
    <p:cSldViewPr snapToGrid="0" snapToObjects="1">
      <p:cViewPr varScale="1">
        <p:scale>
          <a:sx n="224" d="100"/>
          <a:sy n="224" d="100"/>
        </p:scale>
        <p:origin x="25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97C4-8E11-3349-8D8B-1731FA839ED4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DC56-7862-7040-AD36-CE4AA5E73297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B6B9-84B9-6341-BBED-C576EFBC4F9B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6DDF-07FF-F142-ADAB-2856AB106A13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2253-73CA-1C4E-8E7D-69B15CCE6FED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9F4-9AF2-0A46-9255-964CB99C900A}" type="datetime1">
              <a:rPr lang="en-GB" smtClean="0"/>
              <a:t>27/10/2023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D77-366E-A34E-8D94-C48E5509B8C0}" type="datetime1">
              <a:rPr lang="en-GB" smtClean="0"/>
              <a:t>27/10/2023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3F28-05C0-DF4F-A208-4C1F6F3EDC97}" type="datetime1">
              <a:rPr lang="en-GB" smtClean="0"/>
              <a:t>27/10/2023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8F64-5E9E-FC42-8538-2F5C20F34990}" type="datetime1">
              <a:rPr lang="en-GB" smtClean="0"/>
              <a:t>27/10/2023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47F-F7E9-9040-A287-19385598E1C5}" type="datetime1">
              <a:rPr lang="en-GB" smtClean="0"/>
              <a:t>27/10/2023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D8-F5BC-8946-981E-0786107B76B8}" type="datetime1">
              <a:rPr lang="en-GB" smtClean="0"/>
              <a:t>27/10/2023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6CB4F3A0-CB13-E14E-95BF-337E760D12E9}" type="datetime1">
              <a:rPr lang="en-GB" smtClean="0"/>
              <a:t>27/10/2023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06 </a:t>
            </a:r>
            <a:r>
              <a:rPr lang="mr-IN" dirty="0"/>
              <a:t>–</a:t>
            </a:r>
            <a:r>
              <a:rPr lang="en-US" dirty="0"/>
              <a:t> MapReduce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Input Format</a:t>
            </a:r>
          </a:p>
          <a:p>
            <a:pPr lvl="1"/>
            <a:r>
              <a:rPr lang="en-US" sz="3200" dirty="0"/>
              <a:t>splits the file(s) into multiple </a:t>
            </a:r>
            <a:r>
              <a:rPr lang="en-US" sz="3200" b="1" dirty="0">
                <a:solidFill>
                  <a:srgbClr val="00B050"/>
                </a:solidFill>
              </a:rPr>
              <a:t>input splits</a:t>
            </a:r>
          </a:p>
          <a:p>
            <a:pPr lvl="2"/>
            <a:r>
              <a:rPr lang="en-US" sz="3200" dirty="0"/>
              <a:t>usually corresponds to HDFS blocks that comprise the file</a:t>
            </a:r>
          </a:p>
          <a:p>
            <a:pPr lvl="1"/>
            <a:r>
              <a:rPr lang="en-US" sz="3200" dirty="0"/>
              <a:t>also creates </a:t>
            </a:r>
            <a:r>
              <a:rPr lang="en-US" sz="3200" b="1" dirty="0">
                <a:solidFill>
                  <a:srgbClr val="FF0000"/>
                </a:solidFill>
              </a:rPr>
              <a:t>Record Readers </a:t>
            </a:r>
            <a:r>
              <a:rPr lang="en-US" sz="3200" dirty="0"/>
              <a:t>that parses data into records for Mapper to handle</a:t>
            </a:r>
          </a:p>
          <a:p>
            <a:pPr lvl="2"/>
            <a:r>
              <a:rPr lang="en-US" sz="3200" dirty="0"/>
              <a:t>many common formats supported: lines of text, tab-delimited data,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E8BFA-55E2-FCA9-454F-E2BAB4C3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Flow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Mapper</a:t>
            </a:r>
            <a:r>
              <a:rPr lang="en-US" sz="3200" dirty="0"/>
              <a:t> maps each “record” to </a:t>
            </a:r>
            <a:r>
              <a:rPr lang="en-US" sz="3200" b="1" dirty="0">
                <a:solidFill>
                  <a:srgbClr val="00B050"/>
                </a:solidFill>
              </a:rPr>
              <a:t>key-value</a:t>
            </a:r>
            <a:r>
              <a:rPr lang="en-US" sz="3200" dirty="0"/>
              <a:t> pairs</a:t>
            </a:r>
          </a:p>
          <a:p>
            <a:pPr lvl="1"/>
            <a:r>
              <a:rPr lang="en-US" sz="3200" dirty="0"/>
              <a:t>mapper output are intermediate data</a:t>
            </a:r>
          </a:p>
          <a:p>
            <a:pPr lvl="1"/>
            <a:r>
              <a:rPr lang="en-US" sz="3200" dirty="0"/>
              <a:t>written to local file system of node (i.e. not in HDFS)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Partitioner</a:t>
            </a:r>
            <a:r>
              <a:rPr lang="en-US" sz="3200" dirty="0"/>
              <a:t> detect which reducer a given 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dirty="0"/>
              <a:t> goes to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Shuffle &amp; sort </a:t>
            </a:r>
            <a:r>
              <a:rPr lang="en-US" sz="3200" dirty="0"/>
              <a:t>ensures values of a given 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dirty="0"/>
              <a:t> go to the same </a:t>
            </a:r>
            <a:r>
              <a:rPr lang="en-US" sz="3200" b="1" dirty="0">
                <a:solidFill>
                  <a:srgbClr val="FF0000"/>
                </a:solidFill>
              </a:rPr>
              <a:t>Reducer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9C3B3-6062-2C68-6E84-BC3A538D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1434404" y="3640064"/>
            <a:ext cx="3023756" cy="1614216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- Word 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2313" y="3309505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7164" y="3363064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4406" y="3809943"/>
            <a:ext cx="31021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the cat sat on the mat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the aardvark sat on the sofa</a:t>
            </a:r>
          </a:p>
          <a:p>
            <a:r>
              <a:rPr lang="mr-IN" sz="135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752" y="3640064"/>
            <a:ext cx="1212191" cy="154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aardvark	1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cat	1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mat	1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on	2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sat	2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sofa	1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the	4</a:t>
            </a:r>
          </a:p>
        </p:txBody>
      </p:sp>
      <p:sp>
        <p:nvSpPr>
          <p:cNvPr id="11" name="Pentagon 10"/>
          <p:cNvSpPr/>
          <p:nvPr/>
        </p:nvSpPr>
        <p:spPr>
          <a:xfrm>
            <a:off x="4526510" y="4111502"/>
            <a:ext cx="800058" cy="454394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</a:t>
            </a:r>
          </a:p>
        </p:txBody>
      </p:sp>
      <p:sp>
        <p:nvSpPr>
          <p:cNvPr id="12" name="Chevron 11"/>
          <p:cNvSpPr/>
          <p:nvPr/>
        </p:nvSpPr>
        <p:spPr>
          <a:xfrm>
            <a:off x="5004915" y="4111501"/>
            <a:ext cx="1126940" cy="454394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6662" y="4199972"/>
            <a:ext cx="8000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Reduce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5435" y="1603721"/>
            <a:ext cx="7431985" cy="1385342"/>
          </a:xfrm>
        </p:spPr>
        <p:txBody>
          <a:bodyPr>
            <a:normAutofit/>
          </a:bodyPr>
          <a:lstStyle/>
          <a:p>
            <a:r>
              <a:rPr lang="en-US" sz="3200" dirty="0"/>
              <a:t>count the occurrences of each word in a text file (in HDFS)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39C52-9CF7-65D6-14B0-63C1DE2C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9" y="1982012"/>
            <a:ext cx="5350104" cy="4062738"/>
          </a:xfrm>
        </p:spPr>
        <p:txBody>
          <a:bodyPr>
            <a:normAutofit/>
          </a:bodyPr>
          <a:lstStyle/>
          <a:p>
            <a:r>
              <a:rPr lang="en-US" sz="2800" dirty="0"/>
              <a:t>the core of a mapper is its </a:t>
            </a:r>
            <a:r>
              <a:rPr lang="en-US" sz="2800" b="1" dirty="0">
                <a:solidFill>
                  <a:srgbClr val="FF0000"/>
                </a:solidFill>
              </a:rPr>
              <a:t>mapping function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input: a </a:t>
            </a: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i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pair</a:t>
            </a:r>
          </a:p>
          <a:p>
            <a:pPr lvl="1"/>
            <a:r>
              <a:rPr lang="en-US" sz="2800" dirty="0"/>
              <a:t>does some processing</a:t>
            </a:r>
          </a:p>
          <a:p>
            <a:pPr lvl="2"/>
            <a:r>
              <a:rPr lang="en-US" sz="2400" dirty="0"/>
              <a:t>e.g. parsing, filtering, transformation</a:t>
            </a:r>
          </a:p>
          <a:p>
            <a:pPr lvl="1"/>
            <a:r>
              <a:rPr lang="en-US" sz="2800" dirty="0"/>
              <a:t>output: 0 or more </a:t>
            </a: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pair(s)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6899346" y="2503191"/>
            <a:ext cx="796706" cy="737755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9476" y="2756651"/>
            <a:ext cx="1115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052" y="2593735"/>
            <a:ext cx="11970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ED9B821-028E-9647-9C87-5FF567A36624}"/>
              </a:ext>
            </a:extLst>
          </p:cNvPr>
          <p:cNvSpPr/>
          <p:nvPr/>
        </p:nvSpPr>
        <p:spPr>
          <a:xfrm>
            <a:off x="5783783" y="3350577"/>
            <a:ext cx="1115564" cy="443039"/>
          </a:xfrm>
          <a:prstGeom prst="wedgeRoundRectCallout">
            <a:avLst>
              <a:gd name="adj1" fmla="val -10913"/>
              <a:gd name="adj2" fmla="val -12172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</a:t>
            </a:r>
            <a:r>
              <a:rPr lang="en-US" sz="1200" dirty="0" err="1"/>
              <a:t>key,value</a:t>
            </a:r>
            <a:r>
              <a:rPr lang="en-US" sz="1200" dirty="0"/>
              <a:t>) input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B41FA73-C32E-864A-A817-DF128539BAD3}"/>
              </a:ext>
            </a:extLst>
          </p:cNvPr>
          <p:cNvSpPr/>
          <p:nvPr/>
        </p:nvSpPr>
        <p:spPr>
          <a:xfrm>
            <a:off x="7475615" y="3344021"/>
            <a:ext cx="1360730" cy="553998"/>
          </a:xfrm>
          <a:prstGeom prst="wedgeRoundRectCallout">
            <a:avLst>
              <a:gd name="adj1" fmla="val -12697"/>
              <a:gd name="adj2" fmla="val -8228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 or more (</a:t>
            </a:r>
            <a:r>
              <a:rPr lang="en-US" sz="1200" dirty="0" err="1"/>
              <a:t>key,value</a:t>
            </a:r>
            <a:r>
              <a:rPr lang="en-US" sz="1200" dirty="0"/>
              <a:t>) output</a:t>
            </a:r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CD6108EE-FF31-BD4D-81D0-9997511421B5}"/>
              </a:ext>
            </a:extLst>
          </p:cNvPr>
          <p:cNvSpPr/>
          <p:nvPr/>
        </p:nvSpPr>
        <p:spPr>
          <a:xfrm>
            <a:off x="5514798" y="3834158"/>
            <a:ext cx="3493393" cy="1268426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Focus in developing the  mapper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3EF1F-2ADD-5DD1-64CC-5CAA029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– Mapper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9" y="1602223"/>
            <a:ext cx="5350104" cy="4636736"/>
          </a:xfrm>
        </p:spPr>
        <p:txBody>
          <a:bodyPr>
            <a:noAutofit/>
          </a:bodyPr>
          <a:lstStyle/>
          <a:p>
            <a:r>
              <a:rPr lang="en-US" sz="2800" dirty="0"/>
              <a:t>Word Count mapper:</a:t>
            </a:r>
          </a:p>
          <a:p>
            <a:pPr lvl="1"/>
            <a:r>
              <a:rPr lang="en-US" sz="2400" dirty="0"/>
              <a:t>input: a </a:t>
            </a:r>
            <a:r>
              <a:rPr lang="en-US" sz="2400" i="1" dirty="0">
                <a:solidFill>
                  <a:srgbClr val="00B050"/>
                </a:solidFill>
              </a:rPr>
              <a:t>“(byte offset to 1st character, line)” </a:t>
            </a:r>
            <a:r>
              <a:rPr lang="en-US" sz="2400" dirty="0"/>
              <a:t>pair</a:t>
            </a:r>
          </a:p>
          <a:p>
            <a:pPr lvl="2"/>
            <a:r>
              <a:rPr lang="en-US" sz="2000" dirty="0"/>
              <a:t>default in text file processing</a:t>
            </a:r>
          </a:p>
          <a:p>
            <a:pPr lvl="1"/>
            <a:r>
              <a:rPr lang="en-US" sz="2400" dirty="0"/>
              <a:t>processing: </a:t>
            </a:r>
            <a:r>
              <a:rPr lang="en-US" sz="2400" i="1" dirty="0"/>
              <a:t>“for each word W in the line, output a (W,1) pair”</a:t>
            </a:r>
          </a:p>
          <a:p>
            <a:pPr lvl="2"/>
            <a:r>
              <a:rPr lang="en-US" sz="2000" dirty="0"/>
              <a:t>Note: in this specific instance, </a:t>
            </a:r>
            <a:r>
              <a:rPr lang="en-US" sz="2000" b="1" dirty="0">
                <a:solidFill>
                  <a:srgbClr val="FF0000"/>
                </a:solidFill>
              </a:rPr>
              <a:t>mapper discards input “key”, only uses input “value”</a:t>
            </a:r>
          </a:p>
          <a:p>
            <a:pPr lvl="1"/>
            <a:r>
              <a:rPr lang="en-US" sz="2400" dirty="0"/>
              <a:t>output: a </a:t>
            </a:r>
            <a:r>
              <a:rPr lang="en-US" sz="2400" i="1" dirty="0">
                <a:solidFill>
                  <a:srgbClr val="00B050"/>
                </a:solidFill>
              </a:rPr>
              <a:t>“(word,1)” </a:t>
            </a:r>
            <a:r>
              <a:rPr lang="en-US" sz="2400" dirty="0"/>
              <a:t>pair for each word in the line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1F52743-4695-8F40-926B-261F82E96AD3}"/>
              </a:ext>
            </a:extLst>
          </p:cNvPr>
          <p:cNvSpPr/>
          <p:nvPr/>
        </p:nvSpPr>
        <p:spPr>
          <a:xfrm>
            <a:off x="6972174" y="3135412"/>
            <a:ext cx="796706" cy="737755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40284-8346-BB45-84E9-49ADC8D7CA08}"/>
              </a:ext>
            </a:extLst>
          </p:cNvPr>
          <p:cNvSpPr txBox="1"/>
          <p:nvPr/>
        </p:nvSpPr>
        <p:spPr>
          <a:xfrm>
            <a:off x="5856612" y="3248889"/>
            <a:ext cx="10412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(0,”the cat sat on the mat”)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E10B3-9BC4-2641-B8E9-A663892B0AF4}"/>
              </a:ext>
            </a:extLst>
          </p:cNvPr>
          <p:cNvSpPr txBox="1"/>
          <p:nvPr/>
        </p:nvSpPr>
        <p:spPr>
          <a:xfrm>
            <a:off x="7768879" y="3006515"/>
            <a:ext cx="10419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(”the”,1)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(”cat”,1)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(”sat”,1)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(”on”,1)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(”the”,1)</a:t>
            </a:r>
          </a:p>
          <a:p>
            <a:pPr algn="ctr"/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(”mat”,1)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92060D5-F0AA-2A43-B27E-C67BE9896FB2}"/>
              </a:ext>
            </a:extLst>
          </p:cNvPr>
          <p:cNvSpPr/>
          <p:nvPr/>
        </p:nvSpPr>
        <p:spPr>
          <a:xfrm>
            <a:off x="5856611" y="3982798"/>
            <a:ext cx="1115564" cy="443039"/>
          </a:xfrm>
          <a:prstGeom prst="wedgeRoundRectCallout">
            <a:avLst>
              <a:gd name="adj1" fmla="val -10913"/>
              <a:gd name="adj2" fmla="val -95184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</a:t>
            </a:r>
            <a:r>
              <a:rPr lang="en-US" sz="1200" dirty="0" err="1"/>
              <a:t>offset,line</a:t>
            </a:r>
            <a:r>
              <a:rPr lang="en-US" sz="1200" dirty="0"/>
              <a:t>) input pair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70C0C46-1939-8841-9F62-4766F2335881}"/>
              </a:ext>
            </a:extLst>
          </p:cNvPr>
          <p:cNvSpPr/>
          <p:nvPr/>
        </p:nvSpPr>
        <p:spPr>
          <a:xfrm>
            <a:off x="7768879" y="4364628"/>
            <a:ext cx="1041901" cy="590255"/>
          </a:xfrm>
          <a:prstGeom prst="wedgeRoundRectCallout">
            <a:avLst>
              <a:gd name="adj1" fmla="val -12253"/>
              <a:gd name="adj2" fmla="val -1054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(word,1) output 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9F35-AE28-7654-E6B1-7405CD32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1451667" y="2905781"/>
            <a:ext cx="3023756" cy="942716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 </a:t>
            </a:r>
            <a:r>
              <a:rPr lang="mr-IN" dirty="0"/>
              <a:t>–</a:t>
            </a:r>
            <a:r>
              <a:rPr lang="en-US" dirty="0"/>
              <a:t> Splitting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5084" y="2561867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3073" y="2875687"/>
            <a:ext cx="31021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the cat sat on the mat</a:t>
            </a:r>
          </a:p>
          <a:p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the aardvark sat on the sofa</a:t>
            </a:r>
          </a:p>
          <a:p>
            <a:r>
              <a:rPr lang="mr-IN" sz="135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21386" y="4304051"/>
            <a:ext cx="1114252" cy="249259"/>
          </a:xfrm>
          <a:prstGeom prst="roundRect">
            <a:avLst/>
          </a:prstGeom>
          <a:solidFill>
            <a:srgbClr val="FFFF00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Record Reader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35944"/>
              </p:ext>
            </p:extLst>
          </p:nvPr>
        </p:nvGraphicFramePr>
        <p:xfrm>
          <a:off x="1214471" y="4803471"/>
          <a:ext cx="3151809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The cat sat on the mat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The aardvark</a:t>
                      </a:r>
                      <a:r>
                        <a:rPr lang="en-US" sz="1100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sat on the sofa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stCxn id="23" idx="2"/>
          </p:cNvCxnSpPr>
          <p:nvPr/>
        </p:nvCxnSpPr>
        <p:spPr>
          <a:xfrm rot="5400000">
            <a:off x="2653432" y="4678390"/>
            <a:ext cx="250162" cy="1191"/>
          </a:xfrm>
          <a:prstGeom prst="straightConnector1">
            <a:avLst/>
          </a:prstGeom>
          <a:ln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72114"/>
              </p:ext>
            </p:extLst>
          </p:nvPr>
        </p:nvGraphicFramePr>
        <p:xfrm>
          <a:off x="4631162" y="4779361"/>
          <a:ext cx="1376772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72229"/>
              </p:ext>
            </p:extLst>
          </p:nvPr>
        </p:nvGraphicFramePr>
        <p:xfrm>
          <a:off x="6208502" y="4779361"/>
          <a:ext cx="1376772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4762421" y="4304720"/>
            <a:ext cx="1114252" cy="249259"/>
          </a:xfrm>
          <a:prstGeom prst="roundRect">
            <a:avLst/>
          </a:prstGeom>
          <a:solidFill>
            <a:srgbClr val="FFFF00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Record Reader</a:t>
            </a:r>
          </a:p>
        </p:txBody>
      </p:sp>
      <p:cxnSp>
        <p:nvCxnSpPr>
          <p:cNvPr id="46" name="Straight Arrow Connector 45"/>
          <p:cNvCxnSpPr>
            <a:stCxn id="44" idx="2"/>
          </p:cNvCxnSpPr>
          <p:nvPr/>
        </p:nvCxnSpPr>
        <p:spPr>
          <a:xfrm rot="16200000" flipH="1">
            <a:off x="5194467" y="4679058"/>
            <a:ext cx="250163" cy="2"/>
          </a:xfrm>
          <a:prstGeom prst="straightConnector1">
            <a:avLst/>
          </a:prstGeom>
          <a:ln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224061" y="4303364"/>
            <a:ext cx="1114252" cy="249259"/>
          </a:xfrm>
          <a:prstGeom prst="roundRect">
            <a:avLst/>
          </a:prstGeom>
          <a:solidFill>
            <a:srgbClr val="FFFF00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Record Reader</a:t>
            </a:r>
          </a:p>
        </p:txBody>
      </p:sp>
      <p:cxnSp>
        <p:nvCxnSpPr>
          <p:cNvPr id="49" name="Straight Arrow Connector 48"/>
          <p:cNvCxnSpPr>
            <a:stCxn id="47" idx="2"/>
          </p:cNvCxnSpPr>
          <p:nvPr/>
        </p:nvCxnSpPr>
        <p:spPr>
          <a:xfrm rot="5400000">
            <a:off x="6673303" y="4659909"/>
            <a:ext cx="215171" cy="596"/>
          </a:xfrm>
          <a:prstGeom prst="straightConnector1">
            <a:avLst/>
          </a:prstGeom>
          <a:ln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631162" y="1885444"/>
            <a:ext cx="3817640" cy="2061024"/>
          </a:xfrm>
        </p:spPr>
        <p:txBody>
          <a:bodyPr>
            <a:normAutofit/>
          </a:bodyPr>
          <a:lstStyle/>
          <a:p>
            <a:r>
              <a:rPr lang="en-GB" dirty="0"/>
              <a:t>input data is divided into multiple “splits”</a:t>
            </a:r>
          </a:p>
          <a:p>
            <a:r>
              <a:rPr lang="en-GB" dirty="0"/>
              <a:t>Record Reader parses input and gives </a:t>
            </a:r>
            <a:r>
              <a:rPr lang="en-GB" b="1" dirty="0">
                <a:solidFill>
                  <a:srgbClr val="00B050"/>
                </a:solidFill>
              </a:rPr>
              <a:t>(</a:t>
            </a:r>
            <a:r>
              <a:rPr lang="en-GB" b="1" dirty="0" err="1">
                <a:solidFill>
                  <a:srgbClr val="00B050"/>
                </a:solidFill>
              </a:rPr>
              <a:t>key,value</a:t>
            </a:r>
            <a:r>
              <a:rPr lang="en-GB" b="1" dirty="0">
                <a:solidFill>
                  <a:srgbClr val="00B050"/>
                </a:solidFill>
              </a:rPr>
              <a:t>) </a:t>
            </a:r>
            <a:r>
              <a:rPr lang="en-GB" dirty="0"/>
              <a:t>pairs</a:t>
            </a:r>
          </a:p>
        </p:txBody>
      </p:sp>
      <p:cxnSp>
        <p:nvCxnSpPr>
          <p:cNvPr id="28" name="Elbow Connector 27"/>
          <p:cNvCxnSpPr>
            <a:cxnSpLocks/>
            <a:stCxn id="10" idx="2"/>
            <a:endCxn id="23" idx="0"/>
          </p:cNvCxnSpPr>
          <p:nvPr/>
        </p:nvCxnSpPr>
        <p:spPr>
          <a:xfrm rot="5400000">
            <a:off x="2643251" y="3983757"/>
            <a:ext cx="455555" cy="1850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10" idx="2"/>
            <a:endCxn id="44" idx="0"/>
          </p:cNvCxnSpPr>
          <p:nvPr/>
        </p:nvCxnSpPr>
        <p:spPr>
          <a:xfrm rot="16200000" flipH="1">
            <a:off x="3913435" y="2898607"/>
            <a:ext cx="456223" cy="235600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10" idx="2"/>
            <a:endCxn id="47" idx="0"/>
          </p:cNvCxnSpPr>
          <p:nvPr/>
        </p:nvCxnSpPr>
        <p:spPr>
          <a:xfrm rot="16200000" flipH="1">
            <a:off x="4644931" y="2167109"/>
            <a:ext cx="454868" cy="38176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3E494-9CE1-A7B2-5D25-E0FF780D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 - Mapper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324190" y="2119061"/>
          <a:ext cx="3151809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The cat sat on the mat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The aardvark</a:t>
                      </a:r>
                      <a:r>
                        <a:rPr lang="en-US" sz="1100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sat on the sofa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324192" y="3674202"/>
          <a:ext cx="3142929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4191" y="4683314"/>
          <a:ext cx="3142929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370DAFD-EA32-3944-B2B3-4489EB1B288C}"/>
              </a:ext>
            </a:extLst>
          </p:cNvPr>
          <p:cNvGrpSpPr/>
          <p:nvPr/>
        </p:nvGrpSpPr>
        <p:grpSpPr>
          <a:xfrm>
            <a:off x="4467120" y="1799992"/>
            <a:ext cx="1294258" cy="3642005"/>
            <a:chOff x="5956160" y="1256988"/>
            <a:chExt cx="1725677" cy="4856007"/>
          </a:xfrm>
        </p:grpSpPr>
        <p:sp>
          <p:nvSpPr>
            <p:cNvPr id="39" name="Rounded Rectangle 38"/>
            <p:cNvSpPr/>
            <p:nvPr/>
          </p:nvSpPr>
          <p:spPr>
            <a:xfrm>
              <a:off x="6299636" y="2144039"/>
              <a:ext cx="909941" cy="934968"/>
            </a:xfrm>
            <a:prstGeom prst="roundRect">
              <a:avLst/>
            </a:prstGeom>
            <a:solidFill>
              <a:srgbClr val="DAE6FF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8279" y="1256988"/>
              <a:ext cx="1583558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Mappers</a:t>
              </a:r>
            </a:p>
            <a:p>
              <a:pPr algn="ctr"/>
              <a:r>
                <a:rPr lang="en-US" sz="1350" dirty="0"/>
                <a:t>(on different nodes)</a:t>
              </a:r>
            </a:p>
          </p:txBody>
        </p:sp>
        <p:cxnSp>
          <p:nvCxnSpPr>
            <p:cNvPr id="27" name="Straight Arrow Connector 26"/>
            <p:cNvCxnSpPr>
              <a:stCxn id="29" idx="3"/>
              <a:endCxn id="39" idx="1"/>
            </p:cNvCxnSpPr>
            <p:nvPr/>
          </p:nvCxnSpPr>
          <p:spPr>
            <a:xfrm flipV="1">
              <a:off x="5967998" y="2611523"/>
              <a:ext cx="331637" cy="53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299637" y="3821285"/>
              <a:ext cx="909941" cy="980955"/>
            </a:xfrm>
            <a:prstGeom prst="roundRect">
              <a:avLst/>
            </a:prstGeom>
            <a:solidFill>
              <a:srgbClr val="DAE6FF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37" name="Straight Arrow Connector 36"/>
            <p:cNvCxnSpPr>
              <a:cxnSpLocks/>
              <a:stCxn id="31" idx="3"/>
              <a:endCxn id="35" idx="1"/>
            </p:cNvCxnSpPr>
            <p:nvPr/>
          </p:nvCxnSpPr>
          <p:spPr>
            <a:xfrm flipV="1">
              <a:off x="5956161" y="4311763"/>
              <a:ext cx="343476" cy="2972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299638" y="5191625"/>
              <a:ext cx="909941" cy="921370"/>
            </a:xfrm>
            <a:prstGeom prst="roundRect">
              <a:avLst/>
            </a:prstGeom>
            <a:solidFill>
              <a:srgbClr val="DAE6FF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42" name="Straight Arrow Connector 41"/>
            <p:cNvCxnSpPr>
              <a:cxnSpLocks/>
              <a:stCxn id="32" idx="3"/>
              <a:endCxn id="41" idx="1"/>
            </p:cNvCxnSpPr>
            <p:nvPr/>
          </p:nvCxnSpPr>
          <p:spPr>
            <a:xfrm flipV="1">
              <a:off x="5956160" y="5652311"/>
              <a:ext cx="343479" cy="790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971923" y="2081944"/>
            <a:ext cx="2697676" cy="3889977"/>
          </a:xfrm>
        </p:spPr>
        <p:txBody>
          <a:bodyPr>
            <a:normAutofit/>
          </a:bodyPr>
          <a:lstStyle/>
          <a:p>
            <a:r>
              <a:rPr lang="en-GB" dirty="0"/>
              <a:t>each split goes to a mapper</a:t>
            </a:r>
          </a:p>
          <a:p>
            <a:r>
              <a:rPr lang="en-GB" dirty="0"/>
              <a:t>mapper runs on the node where a split is stored</a:t>
            </a:r>
          </a:p>
          <a:p>
            <a:pPr lvl="1"/>
            <a:r>
              <a:rPr lang="en-GB" sz="2100" b="1" dirty="0">
                <a:solidFill>
                  <a:srgbClr val="FF0000"/>
                </a:solidFill>
              </a:rPr>
              <a:t>move computation to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E8896-E082-9247-A962-968E8E3F5F5C}"/>
              </a:ext>
            </a:extLst>
          </p:cNvPr>
          <p:cNvSpPr txBox="1"/>
          <p:nvPr/>
        </p:nvSpPr>
        <p:spPr>
          <a:xfrm>
            <a:off x="2230392" y="1842062"/>
            <a:ext cx="16466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multiple input splits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93772-42ED-B249-95F3-F4820F22A7CE}"/>
              </a:ext>
            </a:extLst>
          </p:cNvPr>
          <p:cNvGrpSpPr/>
          <p:nvPr/>
        </p:nvGrpSpPr>
        <p:grpSpPr>
          <a:xfrm>
            <a:off x="595179" y="2059237"/>
            <a:ext cx="5178603" cy="1548551"/>
            <a:chOff x="793572" y="1602648"/>
            <a:chExt cx="6904804" cy="20647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9ADEF87-822B-CA4F-84F1-BC899B6FDBC4}"/>
                </a:ext>
              </a:extLst>
            </p:cNvPr>
            <p:cNvSpPr/>
            <p:nvPr/>
          </p:nvSpPr>
          <p:spPr>
            <a:xfrm>
              <a:off x="1012599" y="1602648"/>
              <a:ext cx="6685777" cy="20647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74A6A7-B446-1747-9E8B-EFB40651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72" y="2375689"/>
              <a:ext cx="397014" cy="54561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7AA655-583C-DC41-B02D-DBD058F7ECB9}"/>
              </a:ext>
            </a:extLst>
          </p:cNvPr>
          <p:cNvGrpSpPr/>
          <p:nvPr/>
        </p:nvGrpSpPr>
        <p:grpSpPr>
          <a:xfrm>
            <a:off x="595179" y="3634591"/>
            <a:ext cx="5166201" cy="946406"/>
            <a:chOff x="810108" y="1602648"/>
            <a:chExt cx="6888268" cy="126187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37ED91E-6A10-9B44-80CB-F85EF826E206}"/>
                </a:ext>
              </a:extLst>
            </p:cNvPr>
            <p:cNvSpPr/>
            <p:nvPr/>
          </p:nvSpPr>
          <p:spPr>
            <a:xfrm>
              <a:off x="1012599" y="1602648"/>
              <a:ext cx="6685777" cy="12618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839FFB-8F09-3449-B487-059FF859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108" y="2012248"/>
              <a:ext cx="397014" cy="54561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DA6328-E186-AD43-B674-1A0736AAF550}"/>
              </a:ext>
            </a:extLst>
          </p:cNvPr>
          <p:cNvGrpSpPr/>
          <p:nvPr/>
        </p:nvGrpSpPr>
        <p:grpSpPr>
          <a:xfrm>
            <a:off x="595179" y="4634041"/>
            <a:ext cx="5166201" cy="946406"/>
            <a:chOff x="810108" y="1602648"/>
            <a:chExt cx="6888268" cy="126187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F71B9AF-C076-4844-B8B1-C0ED4E6B5BD1}"/>
                </a:ext>
              </a:extLst>
            </p:cNvPr>
            <p:cNvSpPr/>
            <p:nvPr/>
          </p:nvSpPr>
          <p:spPr>
            <a:xfrm>
              <a:off x="1012599" y="1602648"/>
              <a:ext cx="6685777" cy="12618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33CE8-F770-B346-98C1-855004C3F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108" y="2012248"/>
              <a:ext cx="397014" cy="545616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C04C9-BF70-DB08-881A-7B533D4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941752" y="2239744"/>
            <a:ext cx="1241313" cy="3077679"/>
          </a:xfrm>
          <a:prstGeom prst="roundRect">
            <a:avLst/>
          </a:prstGeom>
          <a:solidFill>
            <a:srgbClr val="DAE6FF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8378"/>
              </p:ext>
            </p:extLst>
          </p:nvPr>
        </p:nvGraphicFramePr>
        <p:xfrm>
          <a:off x="1205263" y="2260198"/>
          <a:ext cx="2957424" cy="152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the cat sat on the mat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</a:t>
                      </a:r>
                      <a:r>
                        <a:rPr lang="en-US" sz="1100">
                          <a:latin typeface="Courier New" charset="0"/>
                          <a:ea typeface="Courier New" charset="0"/>
                          <a:cs typeface="Courier New" charset="0"/>
                        </a:rPr>
                        <a:t>he 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aardvark</a:t>
                      </a:r>
                      <a:r>
                        <a:rPr lang="en-US" sz="1100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sat on the sofa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Count - Mapping Function in Mapper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1462" y="1923133"/>
            <a:ext cx="1300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Mapper output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44099" y="2297651"/>
            <a:ext cx="6569455" cy="1338828"/>
            <a:chOff x="-435597" y="1913521"/>
            <a:chExt cx="8759273" cy="1785104"/>
          </a:xfrm>
        </p:grpSpPr>
        <p:sp>
          <p:nvSpPr>
            <p:cNvPr id="9" name="TextBox 8"/>
            <p:cNvSpPr txBox="1"/>
            <p:nvPr/>
          </p:nvSpPr>
          <p:spPr>
            <a:xfrm>
              <a:off x="6707421" y="1913521"/>
              <a:ext cx="1616255" cy="178510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cat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sat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on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mat	1</a:t>
              </a:r>
            </a:p>
          </p:txBody>
        </p:sp>
        <p:sp>
          <p:nvSpPr>
            <p:cNvPr id="11" name="Pentagon 10"/>
            <p:cNvSpPr/>
            <p:nvPr/>
          </p:nvSpPr>
          <p:spPr>
            <a:xfrm>
              <a:off x="4765970" y="2241837"/>
              <a:ext cx="1219194" cy="1097695"/>
            </a:xfrm>
            <a:prstGeom prst="homePlate">
              <a:avLst/>
            </a:prstGeom>
            <a:solidFill>
              <a:srgbClr val="00B0F0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map()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-435597" y="2241837"/>
              <a:ext cx="3778689" cy="237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" name="Straight Arrow Connector 17"/>
            <p:cNvCxnSpPr>
              <a:stCxn id="3" idx="3"/>
              <a:endCxn id="11" idx="1"/>
            </p:cNvCxnSpPr>
            <p:nvPr/>
          </p:nvCxnSpPr>
          <p:spPr>
            <a:xfrm>
              <a:off x="3343092" y="2360535"/>
              <a:ext cx="1422878" cy="430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9" idx="1"/>
            </p:cNvCxnSpPr>
            <p:nvPr/>
          </p:nvCxnSpPr>
          <p:spPr>
            <a:xfrm>
              <a:off x="5985164" y="2790685"/>
              <a:ext cx="722257" cy="1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44100" y="2794217"/>
            <a:ext cx="6558200" cy="2376449"/>
            <a:chOff x="-409571" y="2656697"/>
            <a:chExt cx="8744267" cy="3168598"/>
          </a:xfrm>
        </p:grpSpPr>
        <p:sp>
          <p:nvSpPr>
            <p:cNvPr id="14" name="Pentagon 13"/>
            <p:cNvSpPr/>
            <p:nvPr/>
          </p:nvSpPr>
          <p:spPr>
            <a:xfrm>
              <a:off x="4791995" y="4368508"/>
              <a:ext cx="1219194" cy="1097695"/>
            </a:xfrm>
            <a:prstGeom prst="homePlate">
              <a:avLst/>
            </a:prstGeom>
            <a:solidFill>
              <a:srgbClr val="00B0F0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map()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8441" y="4040191"/>
              <a:ext cx="1616255" cy="178510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aardvark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sat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on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350" dirty="0">
                  <a:latin typeface="Courier New" charset="0"/>
                  <a:ea typeface="Courier New" charset="0"/>
                  <a:cs typeface="Courier New" charset="0"/>
                </a:rPr>
                <a:t>sofa	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409571" y="2656697"/>
              <a:ext cx="3778689" cy="299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6011188" y="4917357"/>
              <a:ext cx="707253" cy="15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4" idx="1"/>
            </p:cNvCxnSpPr>
            <p:nvPr/>
          </p:nvCxnSpPr>
          <p:spPr>
            <a:xfrm>
              <a:off x="3369118" y="2806640"/>
              <a:ext cx="1422877" cy="211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056501" y="1793284"/>
            <a:ext cx="10118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Mapper</a:t>
            </a:r>
          </a:p>
          <a:p>
            <a:pPr algn="ctr"/>
            <a:r>
              <a:rPr lang="en-US" sz="1350" dirty="0"/>
              <a:t>(in 1 node)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65382" y="4123203"/>
            <a:ext cx="3834849" cy="20510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Mapper calls its </a:t>
            </a:r>
            <a:r>
              <a:rPr lang="en-GB" b="1" dirty="0">
                <a:solidFill>
                  <a:srgbClr val="FF0000"/>
                </a:solidFill>
              </a:rPr>
              <a:t>mapping function/method</a:t>
            </a:r>
            <a:r>
              <a:rPr lang="en-GB" dirty="0"/>
              <a:t> for each input</a:t>
            </a:r>
          </a:p>
          <a:p>
            <a:r>
              <a:rPr lang="en-GB" dirty="0"/>
              <a:t>mapping function gets 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key,value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 as input, outputs 0 or more 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key,value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 pairs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63191" y="2239744"/>
            <a:ext cx="1860797" cy="307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38EAC-B736-E74A-994C-A1BF7048A7B7}"/>
              </a:ext>
            </a:extLst>
          </p:cNvPr>
          <p:cNvSpPr txBox="1"/>
          <p:nvPr/>
        </p:nvSpPr>
        <p:spPr>
          <a:xfrm>
            <a:off x="2246463" y="1927182"/>
            <a:ext cx="1021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 data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898AE-04BD-D3FB-9600-E49D0FD7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191C0-1F9F-7E0E-98C8-FB59CB63CE89}"/>
              </a:ext>
            </a:extLst>
          </p:cNvPr>
          <p:cNvSpPr txBox="1"/>
          <p:nvPr/>
        </p:nvSpPr>
        <p:spPr>
          <a:xfrm>
            <a:off x="3891377" y="3293359"/>
            <a:ext cx="1425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Record Reader reads each line in split as a (</a:t>
            </a:r>
            <a:r>
              <a:rPr lang="en-US" sz="1100" dirty="0" err="1"/>
              <a:t>key,value</a:t>
            </a:r>
            <a:r>
              <a:rPr lang="en-US" sz="1100" dirty="0"/>
              <a:t>) pair</a:t>
            </a:r>
          </a:p>
        </p:txBody>
      </p:sp>
    </p:spTree>
    <p:extLst>
      <p:ext uri="{BB962C8B-B14F-4D97-AF65-F5344CB8AC3E}">
        <p14:creationId xmlns:p14="http://schemas.microsoft.com/office/powerpoint/2010/main" val="236892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Run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595" y="4992832"/>
            <a:ext cx="7379936" cy="1197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Hadoop runs map tasks on node where the block is stored (if possible)</a:t>
            </a:r>
          </a:p>
          <a:p>
            <a:r>
              <a:rPr lang="en-US" dirty="0"/>
              <a:t>each map task processes a portion of the input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1262228" y="2323215"/>
            <a:ext cx="1439409" cy="258446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cat</a:t>
            </a:r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GB" sz="135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aardvard</a:t>
            </a:r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35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41227" y="2165753"/>
            <a:ext cx="2338476" cy="769256"/>
            <a:chOff x="5864303" y="1744671"/>
            <a:chExt cx="3117968" cy="1025674"/>
          </a:xfrm>
        </p:grpSpPr>
        <p:sp>
          <p:nvSpPr>
            <p:cNvPr id="10" name="Pentagon 9"/>
            <p:cNvSpPr/>
            <p:nvPr/>
          </p:nvSpPr>
          <p:spPr>
            <a:xfrm>
              <a:off x="5864303" y="2052426"/>
              <a:ext cx="1579412" cy="31519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Map block 1</a:t>
              </a:r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4526" y="1744671"/>
              <a:ext cx="1357745" cy="102567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 1,1,1</a:t>
              </a:r>
            </a:p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Ac 1,1,1,1</a:t>
              </a:r>
              <a:r>
                <a:rPr lang="mr-IN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Apple 1,1,1</a:t>
              </a:r>
              <a:r>
                <a:rPr lang="mr-IN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861396" y="3120205"/>
            <a:ext cx="1018309" cy="76925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dog 1,1,1</a:t>
            </a:r>
          </a:p>
          <a:p>
            <a:r>
              <a: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1,1,1,1</a:t>
            </a:r>
            <a:r>
              <a:rPr lang="mr-IN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675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675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233222" y="2103736"/>
            <a:ext cx="1180442" cy="2748846"/>
            <a:chOff x="4120294" y="1661981"/>
            <a:chExt cx="1573923" cy="3665128"/>
          </a:xfrm>
        </p:grpSpPr>
        <p:grpSp>
          <p:nvGrpSpPr>
            <p:cNvPr id="11" name="Group 10"/>
            <p:cNvGrpSpPr/>
            <p:nvPr/>
          </p:nvGrpSpPr>
          <p:grpSpPr>
            <a:xfrm>
              <a:off x="4120294" y="1661981"/>
              <a:ext cx="1573923" cy="984237"/>
              <a:chOff x="2430041" y="3810000"/>
              <a:chExt cx="1573923" cy="110836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41634" y="3810000"/>
                <a:ext cx="1562330" cy="11083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1426" y="3893125"/>
                <a:ext cx="526803" cy="81529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30041" y="3811634"/>
                <a:ext cx="246308" cy="450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206863" y="1798543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06863" y="2171971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3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120294" y="3075709"/>
              <a:ext cx="1573923" cy="984237"/>
              <a:chOff x="2430041" y="3810000"/>
              <a:chExt cx="1573923" cy="110836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441634" y="3810000"/>
                <a:ext cx="1562330" cy="11083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1426" y="3893125"/>
                <a:ext cx="526803" cy="81529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430041" y="3811634"/>
                <a:ext cx="246308" cy="450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06863" y="3212271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06863" y="3585699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3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120294" y="4342872"/>
              <a:ext cx="1573923" cy="984237"/>
              <a:chOff x="2430041" y="3810000"/>
              <a:chExt cx="1573923" cy="110836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441634" y="3810000"/>
                <a:ext cx="1562330" cy="11083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1426" y="3893125"/>
                <a:ext cx="526803" cy="815290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430041" y="3811634"/>
                <a:ext cx="246308" cy="450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206863" y="4479434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06863" y="4852862"/>
              <a:ext cx="792758" cy="3346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>
                  <a:solidFill>
                    <a:schemeClr val="tx1"/>
                  </a:solidFill>
                </a:rPr>
                <a:t>Block 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62436" y="4093690"/>
            <a:ext cx="2317268" cy="769256"/>
            <a:chOff x="5864303" y="3046286"/>
            <a:chExt cx="3089691" cy="1025674"/>
          </a:xfrm>
        </p:grpSpPr>
        <p:sp>
          <p:nvSpPr>
            <p:cNvPr id="16" name="Rectangle 15"/>
            <p:cNvSpPr/>
            <p:nvPr/>
          </p:nvSpPr>
          <p:spPr>
            <a:xfrm>
              <a:off x="7596249" y="3046286"/>
              <a:ext cx="1357745" cy="102567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75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aardvard</a:t>
              </a:r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1</a:t>
              </a:r>
            </a:p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Be 1,,1</a:t>
              </a:r>
            </a:p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Bad 1</a:t>
              </a:r>
              <a:r>
                <a:rPr lang="mr-IN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GB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Cat 1,1,1</a:t>
              </a:r>
              <a:r>
                <a:rPr lang="mr-IN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mr-IN" sz="67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67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5864303" y="3410229"/>
              <a:ext cx="1579412" cy="31519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Map block 2</a:t>
              </a:r>
            </a:p>
          </p:txBody>
        </p:sp>
      </p:grpSp>
      <p:sp>
        <p:nvSpPr>
          <p:cNvPr id="33" name="Pentagon 32"/>
          <p:cNvSpPr/>
          <p:nvPr/>
        </p:nvSpPr>
        <p:spPr>
          <a:xfrm>
            <a:off x="5541227" y="3414922"/>
            <a:ext cx="1184559" cy="23639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 block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85901" y="2049845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Input data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56330" y="2039496"/>
            <a:ext cx="1194558" cy="2693564"/>
            <a:chOff x="2284440" y="1576326"/>
            <a:chExt cx="1592743" cy="3591419"/>
          </a:xfrm>
        </p:grpSpPr>
        <p:sp>
          <p:nvSpPr>
            <p:cNvPr id="7" name="Rectangle 6"/>
            <p:cNvSpPr/>
            <p:nvPr/>
          </p:nvSpPr>
          <p:spPr>
            <a:xfrm>
              <a:off x="2330797" y="1954620"/>
              <a:ext cx="1357745" cy="815725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The cat</a:t>
              </a:r>
              <a:r>
                <a:rPr lang="mr-IN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US" sz="82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0797" y="3200964"/>
              <a:ext cx="1357745" cy="76143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The </a:t>
              </a:r>
              <a:r>
                <a:rPr lang="en-US" sz="825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aardvard</a:t>
              </a:r>
              <a:r>
                <a:rPr lang="mr-IN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US" sz="82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30797" y="4419035"/>
              <a:ext cx="1357745" cy="74871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The </a:t>
              </a:r>
              <a:r>
                <a:rPr lang="mr-IN" sz="825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US" sz="825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4440" y="1576326"/>
              <a:ext cx="159274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HDFS blocks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B158D90-4CD7-D84C-AD23-FC33BCFBB854}"/>
              </a:ext>
            </a:extLst>
          </p:cNvPr>
          <p:cNvSpPr txBox="1"/>
          <p:nvPr/>
        </p:nvSpPr>
        <p:spPr>
          <a:xfrm>
            <a:off x="4508695" y="1837267"/>
            <a:ext cx="6848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8AFF-78C7-7553-4258-EE998488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Shuffle &amp;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281" y="1619567"/>
            <a:ext cx="7908404" cy="3373742"/>
          </a:xfrm>
        </p:spPr>
        <p:txBody>
          <a:bodyPr>
            <a:normAutofit/>
          </a:bodyPr>
          <a:lstStyle/>
          <a:p>
            <a:r>
              <a:rPr lang="en-US" dirty="0" err="1"/>
              <a:t>Mapper</a:t>
            </a:r>
            <a:r>
              <a:rPr lang="en-US" dirty="0"/>
              <a:t> output are combined &amp; sorted in each node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values of the same key are collected into a list</a:t>
            </a:r>
          </a:p>
          <a:p>
            <a:pPr lvl="2"/>
            <a:r>
              <a:rPr lang="en-US" dirty="0"/>
              <a:t>giving a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US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,value</a:t>
            </a:r>
            <a:r>
              <a:rPr lang="en-US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mr-IN" dirty="0">
                <a:solidFill>
                  <a:srgbClr val="00B050"/>
                </a:solidFill>
                <a:latin typeface="Courier New" pitchFamily="49" charset="0"/>
              </a:rPr>
              <a:t>…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GB" dirty="0"/>
              <a:t>pair</a:t>
            </a:r>
          </a:p>
          <a:p>
            <a:pPr lvl="1"/>
            <a:r>
              <a:rPr lang="en-US" dirty="0"/>
              <a:t>store as intermediate data in node’s local disk (not HDFS)</a:t>
            </a:r>
          </a:p>
          <a:p>
            <a:pPr lvl="1"/>
            <a:r>
              <a:rPr lang="en-US" dirty="0"/>
              <a:t>output is sorted according to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</a:p>
          <a:p>
            <a:r>
              <a:rPr lang="en-US" dirty="0"/>
              <a:t>intermediate data across all nodes are then merged &amp; partitioned before passing to Reducers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Quad Arrow 5"/>
          <p:cNvSpPr/>
          <p:nvPr/>
        </p:nvSpPr>
        <p:spPr>
          <a:xfrm>
            <a:off x="3202088" y="4983328"/>
            <a:ext cx="921397" cy="998666"/>
          </a:xfrm>
          <a:prstGeom prst="quadArrow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306324" y="5233736"/>
            <a:ext cx="817160" cy="5078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Shuffle &amp;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4442" y="5111265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(key,value</a:t>
            </a:r>
            <a:r>
              <a:rPr lang="en-GB" sz="105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(key,value</a:t>
            </a:r>
            <a:r>
              <a:rPr lang="en-GB" sz="105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baseline="-25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3483" y="5349152"/>
            <a:ext cx="2512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GB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sz="1050" b="1" baseline="-25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6A92612-97F5-C04D-8C96-AB0391DA0CDC}"/>
              </a:ext>
            </a:extLst>
          </p:cNvPr>
          <p:cNvSpPr/>
          <p:nvPr/>
        </p:nvSpPr>
        <p:spPr>
          <a:xfrm>
            <a:off x="552281" y="5223932"/>
            <a:ext cx="1358863" cy="443039"/>
          </a:xfrm>
          <a:prstGeom prst="wedgeRoundRectCallout">
            <a:avLst>
              <a:gd name="adj1" fmla="val 69033"/>
              <a:gd name="adj2" fmla="val 430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pairs with the same key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4CB1C89-4CF3-1A44-AF3D-B14E563C513B}"/>
              </a:ext>
            </a:extLst>
          </p:cNvPr>
          <p:cNvSpPr/>
          <p:nvPr/>
        </p:nvSpPr>
        <p:spPr>
          <a:xfrm>
            <a:off x="6773291" y="5296411"/>
            <a:ext cx="1469371" cy="422073"/>
          </a:xfrm>
          <a:prstGeom prst="wedgeRoundRectCallout">
            <a:avLst>
              <a:gd name="adj1" fmla="val -66540"/>
              <a:gd name="adj2" fmla="val -6063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become 1 pair where value is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04FF-1E6F-048E-B997-A04332D2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MapReduce</a:t>
            </a:r>
            <a:r>
              <a:rPr lang="en-US" sz="4000" dirty="0"/>
              <a:t> explained</a:t>
            </a:r>
          </a:p>
          <a:p>
            <a:r>
              <a:rPr lang="en-US" sz="4000" dirty="0" err="1"/>
              <a:t>Hadoop</a:t>
            </a:r>
            <a:r>
              <a:rPr lang="en-US" sz="4000" dirty="0"/>
              <a:t> cluster infrastructure</a:t>
            </a:r>
          </a:p>
          <a:p>
            <a:r>
              <a:rPr lang="en-US" sz="4000" dirty="0"/>
              <a:t>Creating &amp; submitting a </a:t>
            </a:r>
            <a:r>
              <a:rPr lang="en-US" sz="4000" dirty="0" err="1"/>
              <a:t>MapReduce</a:t>
            </a:r>
            <a:r>
              <a:rPr lang="en-US" sz="4000" dirty="0"/>
              <a:t> job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- Shuffle &amp;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CE4AC4-D224-794F-A5EE-6EAD13F2E554}"/>
              </a:ext>
            </a:extLst>
          </p:cNvPr>
          <p:cNvGrpSpPr/>
          <p:nvPr/>
        </p:nvGrpSpPr>
        <p:grpSpPr>
          <a:xfrm>
            <a:off x="2762305" y="4867588"/>
            <a:ext cx="2358536" cy="738664"/>
            <a:chOff x="2720121" y="5282383"/>
            <a:chExt cx="3144715" cy="984885"/>
          </a:xfrm>
        </p:grpSpPr>
        <p:sp>
          <p:nvSpPr>
            <p:cNvPr id="16" name="TextBox 15"/>
            <p:cNvSpPr txBox="1"/>
            <p:nvPr/>
          </p:nvSpPr>
          <p:spPr>
            <a:xfrm>
              <a:off x="3853174" y="5282383"/>
              <a:ext cx="2011662" cy="9848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drove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elephant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mahout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[1,1]</a:t>
              </a:r>
            </a:p>
          </p:txBody>
        </p:sp>
        <p:sp>
          <p:nvSpPr>
            <p:cNvPr id="19" name="Quad Arrow 18"/>
            <p:cNvSpPr/>
            <p:nvPr/>
          </p:nvSpPr>
          <p:spPr>
            <a:xfrm>
              <a:off x="2720121" y="5310495"/>
              <a:ext cx="842181" cy="805550"/>
            </a:xfrm>
            <a:prstGeom prst="quad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73C568-08E3-FE4C-AF92-3DC9549D3F17}"/>
              </a:ext>
            </a:extLst>
          </p:cNvPr>
          <p:cNvGrpSpPr/>
          <p:nvPr/>
        </p:nvGrpSpPr>
        <p:grpSpPr>
          <a:xfrm>
            <a:off x="817560" y="2066962"/>
            <a:ext cx="962291" cy="1272950"/>
            <a:chOff x="127126" y="1548212"/>
            <a:chExt cx="1283055" cy="1697267"/>
          </a:xfrm>
        </p:grpSpPr>
        <p:sp>
          <p:nvSpPr>
            <p:cNvPr id="13" name="Pentagon 12"/>
            <p:cNvSpPr/>
            <p:nvPr/>
          </p:nvSpPr>
          <p:spPr>
            <a:xfrm>
              <a:off x="190987" y="2147784"/>
              <a:ext cx="1219194" cy="1097695"/>
            </a:xfrm>
            <a:prstGeom prst="homePlate">
              <a:avLst/>
            </a:prstGeom>
            <a:solidFill>
              <a:srgbClr val="00B0F0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Mapper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126" y="1548212"/>
              <a:ext cx="990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1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79236" y="4762244"/>
            <a:ext cx="1188146" cy="90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the	1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mahout	1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drove	1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the	1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elephant	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353456-F71A-ED43-8704-E2E3008ACE48}"/>
              </a:ext>
            </a:extLst>
          </p:cNvPr>
          <p:cNvGrpSpPr/>
          <p:nvPr/>
        </p:nvGrpSpPr>
        <p:grpSpPr>
          <a:xfrm>
            <a:off x="864840" y="4460508"/>
            <a:ext cx="914396" cy="1064939"/>
            <a:chOff x="190168" y="4739608"/>
            <a:chExt cx="1219194" cy="1419918"/>
          </a:xfrm>
        </p:grpSpPr>
        <p:sp>
          <p:nvSpPr>
            <p:cNvPr id="21" name="Pentagon 20"/>
            <p:cNvSpPr/>
            <p:nvPr/>
          </p:nvSpPr>
          <p:spPr>
            <a:xfrm>
              <a:off x="190168" y="5061831"/>
              <a:ext cx="1219194" cy="1097695"/>
            </a:xfrm>
            <a:prstGeom prst="homePlate">
              <a:avLst/>
            </a:prstGeom>
            <a:solidFill>
              <a:srgbClr val="00B0F0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Mapper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2116" y="4739608"/>
              <a:ext cx="99001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D51792-58F4-5041-BD67-27928A32EA87}"/>
              </a:ext>
            </a:extLst>
          </p:cNvPr>
          <p:cNvGrpSpPr/>
          <p:nvPr/>
        </p:nvGrpSpPr>
        <p:grpSpPr>
          <a:xfrm>
            <a:off x="1608528" y="1922768"/>
            <a:ext cx="1359470" cy="2434574"/>
            <a:chOff x="1181751" y="1355954"/>
            <a:chExt cx="1812626" cy="3246098"/>
          </a:xfrm>
        </p:grpSpPr>
        <p:sp>
          <p:nvSpPr>
            <p:cNvPr id="6" name="TextBox 5"/>
            <p:cNvSpPr txBox="1"/>
            <p:nvPr/>
          </p:nvSpPr>
          <p:spPr>
            <a:xfrm>
              <a:off x="1181751" y="1355954"/>
              <a:ext cx="17338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Mapper output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182" y="1893619"/>
              <a:ext cx="1584195" cy="27084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cat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sat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on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mat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aardvark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sat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on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1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sofa	1</a:t>
              </a:r>
            </a:p>
          </p:txBody>
        </p:sp>
        <p:cxnSp>
          <p:nvCxnSpPr>
            <p:cNvPr id="27" name="Straight Connector 26"/>
            <p:cNvCxnSpPr>
              <a:stCxn id="7" idx="1"/>
            </p:cNvCxnSpPr>
            <p:nvPr/>
          </p:nvCxnSpPr>
          <p:spPr>
            <a:xfrm flipV="1">
              <a:off x="1410182" y="3219172"/>
              <a:ext cx="1214578" cy="28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ED9EC6-685A-3C41-A441-B827A8278021}"/>
              </a:ext>
            </a:extLst>
          </p:cNvPr>
          <p:cNvGrpSpPr/>
          <p:nvPr/>
        </p:nvGrpSpPr>
        <p:grpSpPr>
          <a:xfrm>
            <a:off x="5455149" y="2367044"/>
            <a:ext cx="3015037" cy="2618462"/>
            <a:chOff x="5213521" y="2047018"/>
            <a:chExt cx="4020048" cy="3491282"/>
          </a:xfrm>
        </p:grpSpPr>
        <p:sp>
          <p:nvSpPr>
            <p:cNvPr id="12" name="TextBox 11"/>
            <p:cNvSpPr txBox="1"/>
            <p:nvPr/>
          </p:nvSpPr>
          <p:spPr>
            <a:xfrm>
              <a:off x="6348731" y="2548297"/>
              <a:ext cx="1797928" cy="76944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aardvark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cat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mat	[1]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8731" y="3550857"/>
              <a:ext cx="1797928" cy="76944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elephant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mahout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sat	[1]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6972" y="4553415"/>
              <a:ext cx="2866597" cy="98488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drove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on	[1,1]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sofa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[1,1,1,1,1,1]</a:t>
              </a:r>
            </a:p>
          </p:txBody>
        </p:sp>
        <p:sp>
          <p:nvSpPr>
            <p:cNvPr id="20" name="Quad Arrow 19"/>
            <p:cNvSpPr/>
            <p:nvPr/>
          </p:nvSpPr>
          <p:spPr>
            <a:xfrm>
              <a:off x="5213521" y="3789636"/>
              <a:ext cx="842181" cy="805551"/>
            </a:xfrm>
            <a:prstGeom prst="quad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24504" y="2047018"/>
              <a:ext cx="118237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partitions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F0904C-19E5-FD43-9912-7B3CF751B472}"/>
              </a:ext>
            </a:extLst>
          </p:cNvPr>
          <p:cNvGrpSpPr/>
          <p:nvPr/>
        </p:nvGrpSpPr>
        <p:grpSpPr>
          <a:xfrm>
            <a:off x="2743538" y="2208893"/>
            <a:ext cx="2536802" cy="1684179"/>
            <a:chOff x="2695099" y="1737455"/>
            <a:chExt cx="3382402" cy="2245572"/>
          </a:xfrm>
        </p:grpSpPr>
        <p:sp>
          <p:nvSpPr>
            <p:cNvPr id="9" name="Quad Arrow 8"/>
            <p:cNvSpPr/>
            <p:nvPr/>
          </p:nvSpPr>
          <p:spPr>
            <a:xfrm>
              <a:off x="2695099" y="2721143"/>
              <a:ext cx="842181" cy="805550"/>
            </a:xfrm>
            <a:prstGeom prst="quad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38372" y="2351811"/>
              <a:ext cx="2439129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aardvark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cat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mat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on	[1,1]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sat	[1,1]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sofa	[1]</a:t>
              </a:r>
            </a:p>
            <a:p>
              <a:r>
                <a:rPr lang="en-US" sz="1050" dirty="0">
                  <a:latin typeface="Courier New" charset="0"/>
                  <a:ea typeface="Courier New" charset="0"/>
                  <a:cs typeface="Courier New" charset="0"/>
                </a:rPr>
                <a:t>the	[1,1,1,1]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0464" y="1737455"/>
              <a:ext cx="229387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Intermediate data</a:t>
              </a:r>
            </a:p>
            <a:p>
              <a:r>
                <a:rPr lang="en-US" sz="1350" dirty="0"/>
                <a:t>(after shuffle-&amp;-sort)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8F2D24-6692-9542-87C0-C050627F2D1B}"/>
              </a:ext>
            </a:extLst>
          </p:cNvPr>
          <p:cNvGrpSpPr/>
          <p:nvPr/>
        </p:nvGrpSpPr>
        <p:grpSpPr>
          <a:xfrm>
            <a:off x="6158915" y="2389129"/>
            <a:ext cx="2398084" cy="3367670"/>
            <a:chOff x="6429013" y="1961360"/>
            <a:chExt cx="3197445" cy="449022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32DE7DD-FAE1-9A41-BBC5-33430691DEC5}"/>
                </a:ext>
              </a:extLst>
            </p:cNvPr>
            <p:cNvSpPr/>
            <p:nvPr/>
          </p:nvSpPr>
          <p:spPr>
            <a:xfrm>
              <a:off x="6429013" y="1961360"/>
              <a:ext cx="3197445" cy="374142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95665709-AB65-C74D-86B8-9180B5425FB9}"/>
                </a:ext>
              </a:extLst>
            </p:cNvPr>
            <p:cNvSpPr/>
            <p:nvPr/>
          </p:nvSpPr>
          <p:spPr>
            <a:xfrm>
              <a:off x="6722821" y="5975872"/>
              <a:ext cx="2792534" cy="475715"/>
            </a:xfrm>
            <a:prstGeom prst="wedgeRoundRectCallout">
              <a:avLst>
                <a:gd name="adj1" fmla="val -22637"/>
                <a:gd name="adj2" fmla="val -9941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intermediate data across all nodes are merged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EC4A2D-EA57-2048-B46F-574B185CCF5A}"/>
              </a:ext>
            </a:extLst>
          </p:cNvPr>
          <p:cNvGrpSpPr/>
          <p:nvPr/>
        </p:nvGrpSpPr>
        <p:grpSpPr>
          <a:xfrm>
            <a:off x="770450" y="1740131"/>
            <a:ext cx="6062705" cy="3954606"/>
            <a:chOff x="64314" y="1112437"/>
            <a:chExt cx="8083606" cy="52728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FCB57C1-D3EC-234C-A23F-567A0927A64B}"/>
                </a:ext>
              </a:extLst>
            </p:cNvPr>
            <p:cNvSpPr/>
            <p:nvPr/>
          </p:nvSpPr>
          <p:spPr>
            <a:xfrm>
              <a:off x="64314" y="1355954"/>
              <a:ext cx="6133381" cy="326132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4FA0DB1-D354-7849-A5B3-B83CA5540E39}"/>
                </a:ext>
              </a:extLst>
            </p:cNvPr>
            <p:cNvSpPr/>
            <p:nvPr/>
          </p:nvSpPr>
          <p:spPr>
            <a:xfrm>
              <a:off x="64314" y="4779093"/>
              <a:ext cx="6133381" cy="160615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8EF1565A-B5CB-C54D-B171-4B8237E4D922}"/>
                </a:ext>
              </a:extLst>
            </p:cNvPr>
            <p:cNvSpPr/>
            <p:nvPr/>
          </p:nvSpPr>
          <p:spPr>
            <a:xfrm>
              <a:off x="6262305" y="1112437"/>
              <a:ext cx="1885615" cy="419595"/>
            </a:xfrm>
            <a:prstGeom prst="wedgeRoundRectCallout">
              <a:avLst>
                <a:gd name="adj1" fmla="val -59879"/>
                <a:gd name="adj2" fmla="val 313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within 1 node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806E-A210-E6A4-AFF6-CD49B88A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&amp; Sort –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55" y="1639417"/>
            <a:ext cx="7737613" cy="3234476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all values associated with the same key are guaranteed to go to the same reducer</a:t>
            </a:r>
          </a:p>
          <a:p>
            <a:r>
              <a:rPr lang="en-GB" sz="2800" dirty="0"/>
              <a:t>content of each partition is sorted by key</a:t>
            </a:r>
          </a:p>
          <a:p>
            <a:pPr lvl="1"/>
            <a:r>
              <a:rPr lang="en-GB" sz="2400" dirty="0"/>
              <a:t>but values associated with a key are not guaranteed to be sorted</a:t>
            </a:r>
          </a:p>
          <a:p>
            <a:r>
              <a:rPr lang="en-GB" sz="2800" dirty="0"/>
              <a:t>also, keys are not sorted across partitions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Quad Arrow 5"/>
          <p:cNvSpPr/>
          <p:nvPr/>
        </p:nvSpPr>
        <p:spPr>
          <a:xfrm>
            <a:off x="3592903" y="4986383"/>
            <a:ext cx="921397" cy="998666"/>
          </a:xfrm>
          <a:prstGeom prst="quad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697140" y="5236791"/>
            <a:ext cx="817160" cy="5078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Shuffle &amp;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5258" y="5114320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(key,value</a:t>
            </a:r>
            <a:r>
              <a:rPr lang="en-GB" sz="105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(key,value</a:t>
            </a:r>
            <a:r>
              <a:rPr lang="en-GB" sz="105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baseline="-25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4298" y="5352207"/>
            <a:ext cx="2512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GB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sz="1050" b="1" baseline="-25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EE32-FD03-4C23-9B92-F32B2D99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9" y="1533307"/>
            <a:ext cx="8147924" cy="3430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reducer works on a set of keys in the shuffled, sorted intermediate data</a:t>
            </a:r>
          </a:p>
          <a:p>
            <a:r>
              <a:rPr lang="en-US" dirty="0"/>
              <a:t>the core of a Reducer is its </a:t>
            </a:r>
            <a:r>
              <a:rPr lang="en-US" b="1" dirty="0">
                <a:solidFill>
                  <a:srgbClr val="FF0000"/>
                </a:solidFill>
              </a:rPr>
              <a:t>Reducing function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US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value</a:t>
            </a:r>
            <a:r>
              <a:rPr lang="en-US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mr-IN" dirty="0">
                <a:solidFill>
                  <a:srgbClr val="00B050"/>
                </a:solidFill>
                <a:latin typeface="Courier New" pitchFamily="49" charset="0"/>
              </a:rPr>
              <a:t>…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GB" i="1" dirty="0">
                <a:solidFill>
                  <a:srgbClr val="00B050"/>
                </a:solidFill>
              </a:rPr>
              <a:t> </a:t>
            </a:r>
            <a:r>
              <a:rPr lang="en-GB" dirty="0"/>
              <a:t>pair</a:t>
            </a:r>
          </a:p>
          <a:p>
            <a:pPr lvl="1"/>
            <a:r>
              <a:rPr lang="en-GB" dirty="0"/>
              <a:t>processing: </a:t>
            </a:r>
            <a:r>
              <a:rPr lang="en-US" dirty="0"/>
              <a:t>usually runs some aggregation operations on mapper output</a:t>
            </a:r>
            <a:endParaRPr lang="en-GB" dirty="0"/>
          </a:p>
          <a:p>
            <a:pPr lvl="1"/>
            <a:r>
              <a:rPr lang="en-GB" dirty="0"/>
              <a:t>output: 0 or more final 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/>
              <a:t>pair(s)</a:t>
            </a:r>
          </a:p>
          <a:p>
            <a:pPr lvl="2"/>
            <a:r>
              <a:rPr lang="en-US" dirty="0"/>
              <a:t>in practice, Reducer usually emits a single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key,value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pair for each input key</a:t>
            </a:r>
          </a:p>
          <a:p>
            <a:pPr lvl="2"/>
            <a:r>
              <a:rPr lang="en-GB" dirty="0"/>
              <a:t>written to HDFS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3423993" y="5291700"/>
            <a:ext cx="1015203" cy="675409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4380" y="5490904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Reduce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7939" y="5519480"/>
            <a:ext cx="2512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,value</a:t>
            </a:r>
            <a:r>
              <a:rPr lang="en-GB" sz="1050" b="1" baseline="-25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GB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sz="1050" b="1" baseline="-25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670" y="5519480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8A8095CC-70D5-D243-B326-97F6C7AB50A4}"/>
              </a:ext>
            </a:extLst>
          </p:cNvPr>
          <p:cNvSpPr/>
          <p:nvPr/>
        </p:nvSpPr>
        <p:spPr>
          <a:xfrm>
            <a:off x="5376230" y="4814959"/>
            <a:ext cx="3441856" cy="1268426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 focused effort in developing a reducer.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C2A0AAF-94CD-8E48-ABFC-FC1A9E3C6C8E}"/>
              </a:ext>
            </a:extLst>
          </p:cNvPr>
          <p:cNvSpPr/>
          <p:nvPr/>
        </p:nvSpPr>
        <p:spPr>
          <a:xfrm>
            <a:off x="648300" y="5030723"/>
            <a:ext cx="1469371" cy="422073"/>
          </a:xfrm>
          <a:prstGeom prst="wedgeRoundRectCallout">
            <a:avLst>
              <a:gd name="adj1" fmla="val 22806"/>
              <a:gd name="adj2" fmla="val 7750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</a:t>
            </a:r>
            <a:r>
              <a:rPr lang="en-US" sz="1200" dirty="0" err="1"/>
              <a:t>key+”list</a:t>
            </a:r>
            <a:r>
              <a:rPr lang="en-US" sz="1200" dirty="0"/>
              <a:t> of values” pair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684A1175-A079-464D-A231-0AD531AD540B}"/>
              </a:ext>
            </a:extLst>
          </p:cNvPr>
          <p:cNvSpPr/>
          <p:nvPr/>
        </p:nvSpPr>
        <p:spPr>
          <a:xfrm>
            <a:off x="4303711" y="4902619"/>
            <a:ext cx="1469371" cy="422073"/>
          </a:xfrm>
          <a:prstGeom prst="wedgeRoundRectCallout">
            <a:avLst>
              <a:gd name="adj1" fmla="val -14532"/>
              <a:gd name="adj2" fmla="val 99164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key-value pair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49103-7C96-8BAF-AC33-A5090281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9" y="1700122"/>
            <a:ext cx="8489603" cy="2599192"/>
          </a:xfrm>
        </p:spPr>
        <p:txBody>
          <a:bodyPr>
            <a:normAutofit/>
          </a:bodyPr>
          <a:lstStyle/>
          <a:p>
            <a:r>
              <a:rPr lang="en-US" sz="3600" dirty="0"/>
              <a:t>for the Word Count job, reducer sums up the list of values for a given key</a:t>
            </a:r>
          </a:p>
          <a:p>
            <a:pPr lvl="1"/>
            <a:r>
              <a:rPr lang="en-US" sz="3200" dirty="0"/>
              <a:t>a generic task that occurs in many domains</a:t>
            </a:r>
          </a:p>
          <a:p>
            <a:pPr lvl="1"/>
            <a:r>
              <a:rPr lang="en-US" sz="3200" dirty="0"/>
              <a:t>can be reused!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4164163" y="4961749"/>
            <a:ext cx="1015203" cy="675409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4550" y="5160952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Reduce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188" y="5184035"/>
            <a:ext cx="1867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(“the”,[1,1,1,1,1,1])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5126" y="5189528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(“the”,6)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EEB41C7-2728-E743-9D45-8FA945F21BD3}"/>
              </a:ext>
            </a:extLst>
          </p:cNvPr>
          <p:cNvSpPr/>
          <p:nvPr/>
        </p:nvSpPr>
        <p:spPr>
          <a:xfrm>
            <a:off x="5103000" y="5637155"/>
            <a:ext cx="1469371" cy="422073"/>
          </a:xfrm>
          <a:prstGeom prst="wedgeRoundRectCallout">
            <a:avLst>
              <a:gd name="adj1" fmla="val -17644"/>
              <a:gd name="adj2" fmla="val -83437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generic “sum up all values”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8C2D7-8926-8D44-2EC3-E5A02164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- </a:t>
            </a:r>
            <a:r>
              <a:rPr lang="en-US" dirty="0" err="1"/>
              <a:t>SumReducer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26" y="4667569"/>
            <a:ext cx="7700342" cy="1443846"/>
          </a:xfrm>
        </p:spPr>
        <p:txBody>
          <a:bodyPr>
            <a:normAutofit/>
          </a:bodyPr>
          <a:lstStyle/>
          <a:p>
            <a:r>
              <a:rPr lang="en-US" dirty="0"/>
              <a:t>each Reducer works on a set of keys (a partition)</a:t>
            </a:r>
          </a:p>
          <a:p>
            <a:r>
              <a:rPr lang="en-US" dirty="0"/>
              <a:t>for each key, reduce task processes values &amp; outputs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2219" y="2311431"/>
            <a:ext cx="1314784" cy="5078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aardvark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cat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mat	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2220" y="1955942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Partitions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02219" y="3142289"/>
            <a:ext cx="1452642" cy="5078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elephant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mahout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sat	[1,1]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2221" y="3993376"/>
            <a:ext cx="2004075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drove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on	[1,1]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sofa	[1]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the	[1,1,1,1,1,1]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08253A-B12D-6A46-BE25-8E91A6BDDE71}"/>
              </a:ext>
            </a:extLst>
          </p:cNvPr>
          <p:cNvGrpSpPr/>
          <p:nvPr/>
        </p:nvGrpSpPr>
        <p:grpSpPr>
          <a:xfrm>
            <a:off x="3117003" y="2244363"/>
            <a:ext cx="2024491" cy="2381117"/>
            <a:chOff x="4156003" y="1849484"/>
            <a:chExt cx="2699321" cy="3174822"/>
          </a:xfrm>
        </p:grpSpPr>
        <p:cxnSp>
          <p:nvCxnSpPr>
            <p:cNvPr id="56" name="Straight Arrow Connector 55"/>
            <p:cNvCxnSpPr>
              <a:stCxn id="7" idx="3"/>
              <a:endCxn id="45" idx="1"/>
            </p:cNvCxnSpPr>
            <p:nvPr/>
          </p:nvCxnSpPr>
          <p:spPr>
            <a:xfrm flipV="1">
              <a:off x="4156003" y="2266049"/>
              <a:ext cx="1547949" cy="1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3" idx="3"/>
              <a:endCxn id="59" idx="1"/>
            </p:cNvCxnSpPr>
            <p:nvPr/>
          </p:nvCxnSpPr>
          <p:spPr>
            <a:xfrm>
              <a:off x="4339814" y="3385273"/>
              <a:ext cx="1364137" cy="2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3"/>
              <a:endCxn id="63" idx="1"/>
            </p:cNvCxnSpPr>
            <p:nvPr/>
          </p:nvCxnSpPr>
          <p:spPr>
            <a:xfrm flipV="1">
              <a:off x="5075060" y="4607741"/>
              <a:ext cx="628892" cy="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5703952" y="1849484"/>
              <a:ext cx="1151372" cy="833131"/>
            </a:xfrm>
            <a:prstGeom prst="roundRect">
              <a:avLst/>
            </a:prstGeom>
            <a:solidFill>
              <a:srgbClr val="92D05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Reducer 0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03952" y="2971000"/>
              <a:ext cx="1151372" cy="833131"/>
            </a:xfrm>
            <a:prstGeom prst="roundRect">
              <a:avLst/>
            </a:prstGeom>
            <a:solidFill>
              <a:srgbClr val="92D05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Reducer 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703952" y="4191175"/>
              <a:ext cx="1151372" cy="833131"/>
            </a:xfrm>
            <a:prstGeom prst="roundRect">
              <a:avLst/>
            </a:prstGeom>
            <a:solidFill>
              <a:srgbClr val="92D05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Reducer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073252-5BBA-8043-9834-494BE84F7B40}"/>
              </a:ext>
            </a:extLst>
          </p:cNvPr>
          <p:cNvGrpSpPr/>
          <p:nvPr/>
        </p:nvGrpSpPr>
        <p:grpSpPr>
          <a:xfrm>
            <a:off x="5141495" y="1817443"/>
            <a:ext cx="2483032" cy="2850128"/>
            <a:chOff x="6855326" y="1280257"/>
            <a:chExt cx="3310709" cy="3800170"/>
          </a:xfrm>
        </p:grpSpPr>
        <p:sp>
          <p:nvSpPr>
            <p:cNvPr id="23" name="Rectangle 22"/>
            <p:cNvSpPr/>
            <p:nvPr/>
          </p:nvSpPr>
          <p:spPr>
            <a:xfrm>
              <a:off x="8461388" y="1890196"/>
              <a:ext cx="1704647" cy="75170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aardvark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cat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mat	1</a:t>
              </a:r>
            </a:p>
          </p:txBody>
        </p:sp>
        <p:cxnSp>
          <p:nvCxnSpPr>
            <p:cNvPr id="33" name="Straight Arrow Connector 32"/>
            <p:cNvCxnSpPr>
              <a:cxnSpLocks/>
              <a:stCxn id="45" idx="3"/>
              <a:endCxn id="23" idx="1"/>
            </p:cNvCxnSpPr>
            <p:nvPr/>
          </p:nvCxnSpPr>
          <p:spPr>
            <a:xfrm>
              <a:off x="6855327" y="2266049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59" idx="3"/>
              <a:endCxn id="54" idx="1"/>
            </p:cNvCxnSpPr>
            <p:nvPr/>
          </p:nvCxnSpPr>
          <p:spPr>
            <a:xfrm>
              <a:off x="6855327" y="3387565"/>
              <a:ext cx="1606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63" idx="3"/>
              <a:endCxn id="55" idx="1"/>
            </p:cNvCxnSpPr>
            <p:nvPr/>
          </p:nvCxnSpPr>
          <p:spPr>
            <a:xfrm>
              <a:off x="6855326" y="4607740"/>
              <a:ext cx="1606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8461388" y="3011712"/>
              <a:ext cx="1704647" cy="75170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elephant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mahout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sat	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61388" y="4135056"/>
              <a:ext cx="1704647" cy="94537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drove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on	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sofa	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the	6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61388" y="2769720"/>
              <a:ext cx="13490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urier New" pitchFamily="49" charset="0"/>
                  <a:cs typeface="Courier New" pitchFamily="49" charset="0"/>
                </a:rPr>
                <a:t>part-r-00001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61388" y="1613197"/>
              <a:ext cx="13490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urier New" pitchFamily="49" charset="0"/>
                  <a:cs typeface="Courier New" pitchFamily="49" charset="0"/>
                </a:rPr>
                <a:t>part-r-00000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61388" y="3871572"/>
              <a:ext cx="134908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urier New" pitchFamily="49" charset="0"/>
                  <a:cs typeface="Courier New" pitchFamily="49" charset="0"/>
                </a:rPr>
                <a:t>part-r-00002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613788" y="1280257"/>
              <a:ext cx="14516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Final output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BC867-B82A-00F1-8C99-673B5A3C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953375" y="2138531"/>
            <a:ext cx="1598314" cy="1941295"/>
          </a:xfrm>
          <a:prstGeom prst="roundRect">
            <a:avLst/>
          </a:prstGeom>
          <a:solidFill>
            <a:srgbClr val="CCFFCC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SumReducer</a:t>
            </a:r>
            <a:r>
              <a:rPr lang="en-US" dirty="0"/>
              <a:t> – Reduce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89" y="4224705"/>
            <a:ext cx="7648161" cy="1941294"/>
          </a:xfrm>
        </p:spPr>
        <p:txBody>
          <a:bodyPr>
            <a:normAutofit/>
          </a:bodyPr>
          <a:lstStyle/>
          <a:p>
            <a:r>
              <a:rPr lang="en-US" dirty="0"/>
              <a:t>for each key, Reducer calls reduce function</a:t>
            </a:r>
          </a:p>
          <a:p>
            <a:pPr lvl="1"/>
            <a:r>
              <a:rPr lang="en-US" dirty="0"/>
              <a:t>reduce function takes input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(key,[value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value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…])</a:t>
            </a:r>
          </a:p>
          <a:p>
            <a:pPr lvl="1"/>
            <a:r>
              <a:rPr lang="en-US" dirty="0"/>
              <a:t>outputs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SumReducer</a:t>
            </a:r>
            <a:r>
              <a:rPr lang="en-US" dirty="0"/>
              <a:t> simply sums up the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0122" y="2461528"/>
            <a:ext cx="9444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partition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164" y="2771900"/>
            <a:ext cx="2149948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drove	[1]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on	[1,1]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sofa	[1]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the	[1,1,1,1,1,1]</a:t>
            </a:r>
          </a:p>
        </p:txBody>
      </p:sp>
      <p:sp>
        <p:nvSpPr>
          <p:cNvPr id="15" name="Chevron 14"/>
          <p:cNvSpPr/>
          <p:nvPr/>
        </p:nvSpPr>
        <p:spPr>
          <a:xfrm>
            <a:off x="4153226" y="2486046"/>
            <a:ext cx="1180620" cy="266755"/>
          </a:xfrm>
          <a:prstGeom prst="chevron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reduce()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51953" y="2615651"/>
            <a:ext cx="1255499" cy="109519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drove	1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on	2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sofa	1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	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2176" y="2171277"/>
            <a:ext cx="13676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Reducer output</a:t>
            </a:r>
          </a:p>
        </p:txBody>
      </p:sp>
      <p:cxnSp>
        <p:nvCxnSpPr>
          <p:cNvPr id="33" name="Straight Arrow Connector 32"/>
          <p:cNvCxnSpPr>
            <a:cxnSpLocks/>
            <a:stCxn id="15" idx="3"/>
          </p:cNvCxnSpPr>
          <p:nvPr/>
        </p:nvCxnSpPr>
        <p:spPr>
          <a:xfrm>
            <a:off x="5333847" y="2619424"/>
            <a:ext cx="873850" cy="23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333847" y="2962316"/>
            <a:ext cx="873850" cy="1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55" idx="3"/>
          </p:cNvCxnSpPr>
          <p:nvPr/>
        </p:nvCxnSpPr>
        <p:spPr>
          <a:xfrm flipV="1">
            <a:off x="5333846" y="3280115"/>
            <a:ext cx="843572" cy="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9" idx="3"/>
          </p:cNvCxnSpPr>
          <p:nvPr/>
        </p:nvCxnSpPr>
        <p:spPr>
          <a:xfrm flipV="1">
            <a:off x="5333846" y="3492899"/>
            <a:ext cx="843572" cy="24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endCxn id="15" idx="1"/>
          </p:cNvCxnSpPr>
          <p:nvPr/>
        </p:nvCxnSpPr>
        <p:spPr>
          <a:xfrm flipV="1">
            <a:off x="2726238" y="2619424"/>
            <a:ext cx="1560367" cy="26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endCxn id="54" idx="1"/>
          </p:cNvCxnSpPr>
          <p:nvPr/>
        </p:nvCxnSpPr>
        <p:spPr>
          <a:xfrm flipV="1">
            <a:off x="2502504" y="2997054"/>
            <a:ext cx="1784101" cy="7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endCxn id="55" idx="1"/>
          </p:cNvCxnSpPr>
          <p:nvPr/>
        </p:nvCxnSpPr>
        <p:spPr>
          <a:xfrm>
            <a:off x="2384158" y="3227662"/>
            <a:ext cx="1902446" cy="1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59" idx="1"/>
          </p:cNvCxnSpPr>
          <p:nvPr/>
        </p:nvCxnSpPr>
        <p:spPr>
          <a:xfrm>
            <a:off x="3196380" y="3386752"/>
            <a:ext cx="1090224" cy="3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6605" y="2138530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Reducer 2</a:t>
            </a:r>
          </a:p>
        </p:txBody>
      </p:sp>
      <p:sp>
        <p:nvSpPr>
          <p:cNvPr id="54" name="Chevron 53"/>
          <p:cNvSpPr/>
          <p:nvPr/>
        </p:nvSpPr>
        <p:spPr>
          <a:xfrm>
            <a:off x="4153226" y="2863676"/>
            <a:ext cx="1180620" cy="266755"/>
          </a:xfrm>
          <a:prstGeom prst="chevron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reduce()</a:t>
            </a:r>
          </a:p>
        </p:txBody>
      </p:sp>
      <p:sp>
        <p:nvSpPr>
          <p:cNvPr id="55" name="Chevron 54"/>
          <p:cNvSpPr/>
          <p:nvPr/>
        </p:nvSpPr>
        <p:spPr>
          <a:xfrm>
            <a:off x="4153226" y="3227662"/>
            <a:ext cx="1180620" cy="266755"/>
          </a:xfrm>
          <a:prstGeom prst="chevron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reduce()</a:t>
            </a:r>
          </a:p>
        </p:txBody>
      </p:sp>
      <p:sp>
        <p:nvSpPr>
          <p:cNvPr id="59" name="Chevron 58"/>
          <p:cNvSpPr/>
          <p:nvPr/>
        </p:nvSpPr>
        <p:spPr>
          <a:xfrm>
            <a:off x="4153226" y="3600287"/>
            <a:ext cx="1180620" cy="266755"/>
          </a:xfrm>
          <a:prstGeom prst="chevron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reduce()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BCE-9696-B77F-607C-68736F8B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Web Log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job: given a web server access log, calculate the average access time for different file types</a:t>
            </a:r>
          </a:p>
          <a:p>
            <a:r>
              <a:rPr lang="en-GB" sz="2800" dirty="0" err="1"/>
              <a:t>Mapper</a:t>
            </a:r>
            <a:r>
              <a:rPr lang="en-GB" sz="2800" dirty="0"/>
              <a:t>:</a:t>
            </a:r>
          </a:p>
          <a:p>
            <a:pPr lvl="1"/>
            <a:r>
              <a:rPr lang="en-GB" sz="2400" dirty="0"/>
              <a:t>for each client access, output a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filetype,accessTime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400" dirty="0"/>
              <a:t>pair</a:t>
            </a:r>
          </a:p>
          <a:p>
            <a:r>
              <a:rPr lang="en-GB" sz="2800" dirty="0"/>
              <a:t>Reducer:</a:t>
            </a:r>
          </a:p>
          <a:p>
            <a:pPr lvl="1"/>
            <a:r>
              <a:rPr lang="en-GB" sz="2400" dirty="0"/>
              <a:t>for all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fileType,accessTime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400" dirty="0"/>
              <a:t>pairs of a file type, calculate the average access time</a:t>
            </a:r>
          </a:p>
          <a:p>
            <a:pPr lvl="1"/>
            <a:r>
              <a:rPr lang="en-GB" sz="2400" dirty="0"/>
              <a:t>output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fileType,averageAccessTime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400" dirty="0"/>
              <a:t>pair as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DC3E-37B2-90FD-11D8-96FE63D3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Log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1646692" y="2214951"/>
            <a:ext cx="5460691" cy="105635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527954" y="1937950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691" y="2214951"/>
            <a:ext cx="539442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05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2013-03-15 12:39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74.125.226.230 /common/</a:t>
            </a:r>
            <a:r>
              <a:rPr lang="en-US" sz="1050" dirty="0" err="1">
                <a:latin typeface="Courier New" charset="0"/>
                <a:ea typeface="Courier New" charset="0"/>
                <a:cs typeface="Courier New" charset="0"/>
              </a:rPr>
              <a:t>logo.</a:t>
            </a:r>
            <a:r>
              <a:rPr lang="en-US" sz="105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gif</a:t>
            </a:r>
            <a:r>
              <a:rPr lang="en-US" sz="105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1231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ms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2326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2013-03-15 12:39 - 157.166.255.18 /catalog/cat1.</a:t>
            </a:r>
            <a:r>
              <a:rPr lang="en-US" sz="105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sz="105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891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ms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1211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2013-03-15 12:40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65.50.196.41 /common/</a:t>
            </a:r>
            <a:r>
              <a:rPr lang="en-US" sz="1050" dirty="0" err="1">
                <a:latin typeface="Courier New" charset="0"/>
                <a:ea typeface="Courier New" charset="0"/>
                <a:cs typeface="Courier New" charset="0"/>
              </a:rPr>
              <a:t>logo.</a:t>
            </a:r>
            <a:r>
              <a:rPr lang="en-US" sz="105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gif</a:t>
            </a:r>
            <a:r>
              <a:rPr lang="en-US" sz="105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1992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ms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1198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2013-03-15 12:41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64.69.4.150 /common/</a:t>
            </a:r>
            <a:r>
              <a:rPr lang="en-US" sz="1050" dirty="0" err="1">
                <a:latin typeface="Courier New" charset="0"/>
                <a:ea typeface="Courier New" charset="0"/>
                <a:cs typeface="Courier New" charset="0"/>
              </a:rPr>
              <a:t>promoex.</a:t>
            </a:r>
            <a:r>
              <a:rPr lang="en-US" sz="105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jpg</a:t>
            </a:r>
            <a:r>
              <a:rPr lang="en-US" sz="105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3992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ms </a:t>
            </a:r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 2326</a:t>
            </a:r>
          </a:p>
          <a:p>
            <a:r>
              <a:rPr lang="mr-IN" sz="105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105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2624" y="3384695"/>
            <a:ext cx="1821773" cy="2180073"/>
            <a:chOff x="319497" y="3369925"/>
            <a:chExt cx="2429031" cy="2906764"/>
          </a:xfrm>
        </p:grpSpPr>
        <p:sp>
          <p:nvSpPr>
            <p:cNvPr id="12" name="TextBox 11"/>
            <p:cNvSpPr txBox="1"/>
            <p:nvPr/>
          </p:nvSpPr>
          <p:spPr>
            <a:xfrm>
              <a:off x="844192" y="3369925"/>
              <a:ext cx="19043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/>
                <a:t>FileTypeMapper</a:t>
              </a:r>
              <a:r>
                <a:rPr lang="en-US" sz="1350" dirty="0"/>
                <a:t> output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8586" y="4183809"/>
              <a:ext cx="1361911" cy="209288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sz="12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gif  1231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html 891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gif  1992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jpg  3992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html 788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gif  3997</a:t>
              </a:r>
            </a:p>
            <a:p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319497" y="4828817"/>
              <a:ext cx="912309" cy="8639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Map</a:t>
              </a:r>
              <a:endParaRPr lang="en-US" sz="135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81925" y="3386813"/>
            <a:ext cx="2999277" cy="1859050"/>
            <a:chOff x="2451898" y="3372749"/>
            <a:chExt cx="3999036" cy="2478733"/>
          </a:xfrm>
        </p:grpSpPr>
        <p:sp>
          <p:nvSpPr>
            <p:cNvPr id="14" name="TextBox 13"/>
            <p:cNvSpPr txBox="1"/>
            <p:nvPr/>
          </p:nvSpPr>
          <p:spPr>
            <a:xfrm>
              <a:off x="3229539" y="4497265"/>
              <a:ext cx="3221395" cy="135421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html [891,788,344,2990</a:t>
              </a:r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]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gif [1231,1992,3997</a:t>
              </a:r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]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jpg [3992,7881,2999</a:t>
              </a:r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]</a:t>
              </a:r>
            </a:p>
            <a:p>
              <a:r>
                <a:rPr lang="en-GB" sz="1200" dirty="0" err="1">
                  <a:latin typeface="Courier New" charset="0"/>
                  <a:ea typeface="Courier New" charset="0"/>
                  <a:cs typeface="Courier New" charset="0"/>
                </a:rPr>
                <a:t>png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 [919,890</a:t>
              </a:r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]</a:t>
              </a:r>
            </a:p>
            <a:p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txt [344,325</a:t>
              </a:r>
              <a:r>
                <a:rPr lang="mr-IN" sz="1200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sz="1200" dirty="0">
                  <a:latin typeface="Courier New" charset="0"/>
                  <a:ea typeface="Courier New" charset="0"/>
                  <a:cs typeface="Courier New" charset="0"/>
                </a:rPr>
                <a:t>]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5043" y="3372749"/>
              <a:ext cx="27746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Intermediate data after shuffle &amp; sort</a:t>
              </a:r>
            </a:p>
          </p:txBody>
        </p:sp>
        <p:sp>
          <p:nvSpPr>
            <p:cNvPr id="25" name="Quad Arrow 24"/>
            <p:cNvSpPr/>
            <p:nvPr/>
          </p:nvSpPr>
          <p:spPr>
            <a:xfrm>
              <a:off x="2451898" y="4823168"/>
              <a:ext cx="903145" cy="892366"/>
            </a:xfrm>
            <a:prstGeom prst="quad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07873" y="3374936"/>
            <a:ext cx="2311781" cy="2075125"/>
            <a:chOff x="5819831" y="3356913"/>
            <a:chExt cx="3082374" cy="2766833"/>
          </a:xfrm>
        </p:grpSpPr>
        <p:sp>
          <p:nvSpPr>
            <p:cNvPr id="18" name="Rectangle 17"/>
            <p:cNvSpPr/>
            <p:nvPr/>
          </p:nvSpPr>
          <p:spPr>
            <a:xfrm>
              <a:off x="7194767" y="3914314"/>
              <a:ext cx="1673999" cy="3838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html 888.6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4767" y="4353064"/>
              <a:ext cx="1673999" cy="3838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gif 1886.4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94767" y="4807242"/>
              <a:ext cx="1673999" cy="3838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jpg  888.6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94767" y="5283984"/>
              <a:ext cx="1673999" cy="3838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png</a:t>
              </a:r>
              <a:r>
                <a:rPr lang="en-US" sz="12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1201.0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4767" y="5739864"/>
              <a:ext cx="1673999" cy="38388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txt 399.11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94767" y="3356913"/>
              <a:ext cx="17074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AverageReducer</a:t>
              </a:r>
              <a:r>
                <a:rPr lang="en-US" sz="1200" dirty="0"/>
                <a:t> output</a:t>
              </a:r>
            </a:p>
          </p:txBody>
        </p:sp>
        <p:sp>
          <p:nvSpPr>
            <p:cNvPr id="27" name="Chevron 26"/>
            <p:cNvSpPr/>
            <p:nvPr/>
          </p:nvSpPr>
          <p:spPr>
            <a:xfrm>
              <a:off x="5819831" y="4932218"/>
              <a:ext cx="1374936" cy="480616"/>
            </a:xfrm>
            <a:prstGeom prst="chevr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>
                  <a:solidFill>
                    <a:schemeClr val="tx1"/>
                  </a:solidFill>
                </a:rPr>
                <a:t>reduce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90DA2-4204-7414-AF36-CB2D377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Submitting a </a:t>
            </a:r>
            <a:r>
              <a:rPr lang="en-GB" dirty="0" err="1"/>
              <a:t>MapReduce</a:t>
            </a:r>
            <a:r>
              <a:rPr lang="en-GB" dirty="0"/>
              <a:t>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 job includes:</a:t>
            </a:r>
          </a:p>
          <a:p>
            <a:pPr lvl="1"/>
            <a:r>
              <a:rPr lang="en-GB" sz="3200" dirty="0"/>
              <a:t>program code (in Java class files)</a:t>
            </a:r>
          </a:p>
          <a:p>
            <a:pPr lvl="1"/>
            <a:r>
              <a:rPr lang="en-GB" sz="3200" dirty="0"/>
              <a:t>job information (in XML)</a:t>
            </a:r>
          </a:p>
          <a:p>
            <a:r>
              <a:rPr lang="en-GB" sz="3600" dirty="0"/>
              <a:t>everything is archived into a </a:t>
            </a:r>
            <a:r>
              <a:rPr lang="en-GB" sz="3600" b="1" dirty="0">
                <a:solidFill>
                  <a:srgbClr val="FF0000"/>
                </a:solidFill>
              </a:rPr>
              <a:t>Java JAR file</a:t>
            </a:r>
            <a:r>
              <a:rPr lang="en-GB" sz="3600" dirty="0"/>
              <a:t> and handed to a </a:t>
            </a:r>
            <a:r>
              <a:rPr lang="en-GB" sz="3600" dirty="0" err="1"/>
              <a:t>JobTracker</a:t>
            </a:r>
            <a:r>
              <a:rPr lang="en-GB" sz="3600" dirty="0"/>
              <a:t> (MRv1) or Resource Manager (MRv2)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DCCB-E925-D0E1-C1B3-E1AD6E5F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MapReduce</a:t>
            </a:r>
            <a:r>
              <a:rPr lang="en-GB" dirty="0"/>
              <a:t> Job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603206"/>
            <a:ext cx="7461802" cy="31332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Program the Java classes</a:t>
            </a:r>
          </a:p>
          <a:p>
            <a:pPr lvl="1"/>
            <a:r>
              <a:rPr lang="en-GB" dirty="0"/>
              <a:t>Driver class: job set up (e.g. file formats, </a:t>
            </a:r>
            <a:r>
              <a:rPr lang="en-GB" dirty="0" err="1"/>
              <a:t>mapper</a:t>
            </a:r>
            <a:r>
              <a:rPr lang="en-GB" dirty="0"/>
              <a:t> &amp; reducer classes)</a:t>
            </a:r>
          </a:p>
          <a:p>
            <a:pPr lvl="1"/>
            <a:r>
              <a:rPr lang="en-GB" dirty="0" err="1"/>
              <a:t>Mapper</a:t>
            </a:r>
            <a:r>
              <a:rPr lang="en-GB" dirty="0"/>
              <a:t> class: specifies map function</a:t>
            </a:r>
          </a:p>
          <a:p>
            <a:pPr lvl="1"/>
            <a:r>
              <a:rPr lang="en-GB" dirty="0"/>
              <a:t>Reducer class: specifies reduce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Compile the Driver, </a:t>
            </a:r>
            <a:r>
              <a:rPr lang="en-GB" dirty="0" err="1"/>
              <a:t>Mapper</a:t>
            </a:r>
            <a:r>
              <a:rPr lang="en-GB" dirty="0"/>
              <a:t> &amp; Reducer classes</a:t>
            </a:r>
          </a:p>
          <a:p>
            <a:pPr lvl="1"/>
            <a:r>
              <a:rPr lang="en-GB" dirty="0"/>
              <a:t>standard Java compilation from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*.java </a:t>
            </a:r>
            <a:r>
              <a:rPr lang="en-GB" dirty="0"/>
              <a:t>files to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*.class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JAR archive</a:t>
            </a:r>
          </a:p>
          <a:p>
            <a:pPr lvl="1"/>
            <a:r>
              <a:rPr lang="en-GB" dirty="0"/>
              <a:t>standard Java archiving of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*.class </a:t>
            </a:r>
            <a:r>
              <a:rPr lang="en-GB" dirty="0"/>
              <a:t>files into a single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GB" dirty="0"/>
              <a:t>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1826612" y="5000647"/>
            <a:ext cx="1063690" cy="298229"/>
          </a:xfrm>
          <a:prstGeom prst="foldedCorner">
            <a:avLst/>
          </a:prstGeom>
          <a:solidFill>
            <a:srgbClr val="FFFF00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MyDriver.java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1826612" y="5436850"/>
            <a:ext cx="1063690" cy="298229"/>
          </a:xfrm>
          <a:prstGeom prst="foldedCorner">
            <a:avLst/>
          </a:prstGeom>
          <a:solidFill>
            <a:srgbClr val="FFFF00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MyMapper.java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1826612" y="5867932"/>
            <a:ext cx="1063690" cy="298229"/>
          </a:xfrm>
          <a:prstGeom prst="foldedCorner">
            <a:avLst/>
          </a:prstGeom>
          <a:solidFill>
            <a:srgbClr val="FFFF00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MyReducer.java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6611" y="4713829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Java source files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3914337" y="5016518"/>
            <a:ext cx="1124339" cy="270386"/>
          </a:xfrm>
          <a:prstGeom prst="foldedCorner">
            <a:avLst/>
          </a:prstGeom>
          <a:solidFill>
            <a:srgbClr val="CCECFF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MyDriver.class</a:t>
            </a:r>
            <a:endParaRPr lang="en-GB" sz="900" dirty="0"/>
          </a:p>
        </p:txBody>
      </p:sp>
      <p:sp>
        <p:nvSpPr>
          <p:cNvPr id="15" name="Folded Corner 14"/>
          <p:cNvSpPr/>
          <p:nvPr/>
        </p:nvSpPr>
        <p:spPr>
          <a:xfrm>
            <a:off x="3914337" y="5452721"/>
            <a:ext cx="1124339" cy="270386"/>
          </a:xfrm>
          <a:prstGeom prst="foldedCorner">
            <a:avLst/>
          </a:prstGeom>
          <a:solidFill>
            <a:srgbClr val="CCECFF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MyMapper.class</a:t>
            </a:r>
            <a:endParaRPr lang="en-GB" sz="900" dirty="0"/>
          </a:p>
        </p:txBody>
      </p:sp>
      <p:sp>
        <p:nvSpPr>
          <p:cNvPr id="16" name="Folded Corner 15"/>
          <p:cNvSpPr/>
          <p:nvPr/>
        </p:nvSpPr>
        <p:spPr>
          <a:xfrm>
            <a:off x="3914337" y="5883803"/>
            <a:ext cx="1124339" cy="270386"/>
          </a:xfrm>
          <a:prstGeom prst="foldedCorner">
            <a:avLst/>
          </a:prstGeom>
          <a:solidFill>
            <a:srgbClr val="CCECFF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MyReducer.class</a:t>
            </a:r>
            <a:endParaRPr lang="en-GB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6082" y="4713829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Java class files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81879" y="5072503"/>
            <a:ext cx="629817" cy="1037672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50" dirty="0"/>
              <a:t>JAR </a:t>
            </a:r>
            <a:r>
              <a:rPr lang="en-GB" sz="750" dirty="0" err="1"/>
              <a:t>archiver</a:t>
            </a:r>
            <a:endParaRPr lang="en-GB" sz="750" dirty="0"/>
          </a:p>
        </p:txBody>
      </p:sp>
      <p:sp>
        <p:nvSpPr>
          <p:cNvPr id="21" name="Folded Corner 20"/>
          <p:cNvSpPr/>
          <p:nvPr/>
        </p:nvSpPr>
        <p:spPr>
          <a:xfrm>
            <a:off x="6522139" y="5436850"/>
            <a:ext cx="712141" cy="320711"/>
          </a:xfrm>
          <a:prstGeom prst="foldedCorner">
            <a:avLst/>
          </a:prstGeom>
          <a:solidFill>
            <a:srgbClr val="FFCCFF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MyJob.jar</a:t>
            </a:r>
          </a:p>
        </p:txBody>
      </p:sp>
      <p:cxnSp>
        <p:nvCxnSpPr>
          <p:cNvPr id="23" name="Straight Arrow Connector 22"/>
          <p:cNvCxnSpPr>
            <a:stCxn id="6" idx="3"/>
            <a:endCxn id="14" idx="1"/>
          </p:cNvCxnSpPr>
          <p:nvPr/>
        </p:nvCxnSpPr>
        <p:spPr>
          <a:xfrm>
            <a:off x="2890301" y="5149762"/>
            <a:ext cx="1024035" cy="1949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5" idx="1"/>
          </p:cNvCxnSpPr>
          <p:nvPr/>
        </p:nvCxnSpPr>
        <p:spPr>
          <a:xfrm>
            <a:off x="2890301" y="5585965"/>
            <a:ext cx="1024035" cy="1949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6" idx="1"/>
          </p:cNvCxnSpPr>
          <p:nvPr/>
        </p:nvCxnSpPr>
        <p:spPr>
          <a:xfrm>
            <a:off x="2890301" y="6017047"/>
            <a:ext cx="1024035" cy="1949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69160" y="4965001"/>
            <a:ext cx="629817" cy="1245174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50" dirty="0"/>
              <a:t>Java Compiler</a:t>
            </a:r>
          </a:p>
        </p:txBody>
      </p:sp>
      <p:cxnSp>
        <p:nvCxnSpPr>
          <p:cNvPr id="30" name="Straight Arrow Connector 29"/>
          <p:cNvCxnSpPr>
            <a:stCxn id="14" idx="3"/>
            <a:endCxn id="20" idx="1"/>
          </p:cNvCxnSpPr>
          <p:nvPr/>
        </p:nvCxnSpPr>
        <p:spPr>
          <a:xfrm>
            <a:off x="5038676" y="5151710"/>
            <a:ext cx="443204" cy="439629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20" idx="1"/>
          </p:cNvCxnSpPr>
          <p:nvPr/>
        </p:nvCxnSpPr>
        <p:spPr>
          <a:xfrm>
            <a:off x="5038676" y="5587913"/>
            <a:ext cx="443204" cy="3426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0" idx="1"/>
          </p:cNvCxnSpPr>
          <p:nvPr/>
        </p:nvCxnSpPr>
        <p:spPr>
          <a:xfrm flipV="1">
            <a:off x="5038676" y="5591339"/>
            <a:ext cx="443204" cy="427656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20" idx="3"/>
            <a:endCxn id="21" idx="1"/>
          </p:cNvCxnSpPr>
          <p:nvPr/>
        </p:nvCxnSpPr>
        <p:spPr>
          <a:xfrm>
            <a:off x="6111696" y="5591339"/>
            <a:ext cx="410443" cy="5867"/>
          </a:xfrm>
          <a:prstGeom prst="straightConnector1">
            <a:avLst/>
          </a:prstGeom>
          <a:ln>
            <a:tailEnd type="arrow"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9F9D6-74DD-EC72-B127-C7E9BB3C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programming model to:</a:t>
            </a:r>
          </a:p>
          <a:p>
            <a:pPr lvl="1"/>
            <a:r>
              <a:rPr lang="en-US" sz="3200" dirty="0"/>
              <a:t>process data stored in a Hadoop cluster</a:t>
            </a:r>
          </a:p>
          <a:p>
            <a:pPr lvl="1"/>
            <a:r>
              <a:rPr lang="en-US" sz="3200" dirty="0"/>
              <a:t>distributing tasks in a job across multiple nodes</a:t>
            </a:r>
          </a:p>
          <a:p>
            <a:r>
              <a:rPr lang="en-US" sz="3200" dirty="0"/>
              <a:t>consists of 2 major phases: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Map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Reduce</a:t>
            </a:r>
          </a:p>
          <a:p>
            <a:pPr lvl="1"/>
            <a:r>
              <a:rPr lang="en-US" sz="3200" dirty="0"/>
              <a:t>+ </a:t>
            </a:r>
            <a:r>
              <a:rPr lang="en-US" sz="3200" b="1" dirty="0">
                <a:solidFill>
                  <a:srgbClr val="0070C0"/>
                </a:solidFill>
              </a:rPr>
              <a:t>shuffle &amp; sort</a:t>
            </a:r>
            <a:r>
              <a:rPr lang="en-US" sz="3200" dirty="0"/>
              <a:t> in-between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4113-3F89-3C85-7CFC-EE6B504B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</a:t>
            </a:r>
            <a:r>
              <a:rPr lang="en-US" dirty="0" err="1"/>
              <a:t>MapReduce</a:t>
            </a:r>
            <a:r>
              <a:rPr lang="en-US" dirty="0"/>
              <a:t> Job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9" y="1982012"/>
            <a:ext cx="8229601" cy="24316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submit a job to Hadoop cluster:</a:t>
            </a:r>
          </a:p>
          <a:p>
            <a:pPr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jar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jarFile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driverClass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outputDirectory</a:t>
            </a:r>
            <a:endParaRPr lang="en-US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lvl="1"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jar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wordCount.jar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stubs.WordCount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shakespeare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shakeWordCount</a:t>
            </a:r>
            <a:endParaRPr lang="en-US" dirty="0"/>
          </a:p>
          <a:p>
            <a:pPr lvl="1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3DFFBA-044A-8047-82D8-0DB7B746F2F3}"/>
              </a:ext>
            </a:extLst>
          </p:cNvPr>
          <p:cNvSpPr/>
          <p:nvPr/>
        </p:nvSpPr>
        <p:spPr>
          <a:xfrm>
            <a:off x="1789907" y="3088252"/>
            <a:ext cx="1857003" cy="483152"/>
          </a:xfrm>
          <a:prstGeom prst="wedgeRoundRectCallout">
            <a:avLst>
              <a:gd name="adj1" fmla="val 26932"/>
              <a:gd name="adj2" fmla="val 88514"/>
              <a:gd name="adj3" fmla="val 16667"/>
            </a:avLst>
          </a:prstGeom>
          <a:solidFill>
            <a:srgbClr val="FFFF00"/>
          </a:solidFill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everything is archived in file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wordCount.jar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E912CCD-B242-624B-93F6-4F95A18AD195}"/>
              </a:ext>
            </a:extLst>
          </p:cNvPr>
          <p:cNvSpPr/>
          <p:nvPr/>
        </p:nvSpPr>
        <p:spPr>
          <a:xfrm>
            <a:off x="3877132" y="4490653"/>
            <a:ext cx="1981502" cy="617157"/>
          </a:xfrm>
          <a:prstGeom prst="wedgeRoundRectCallout">
            <a:avLst>
              <a:gd name="adj1" fmla="val -23757"/>
              <a:gd name="adj2" fmla="val -85096"/>
              <a:gd name="adj3" fmla="val 16667"/>
            </a:avLst>
          </a:prstGeom>
          <a:solidFill>
            <a:srgbClr val="FFFF00"/>
          </a:solidFill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write output to HDFS path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shakeWordCount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0BF96A9-A77C-2B40-8351-D1E6388DA964}"/>
              </a:ext>
            </a:extLst>
          </p:cNvPr>
          <p:cNvSpPr/>
          <p:nvPr/>
        </p:nvSpPr>
        <p:spPr>
          <a:xfrm>
            <a:off x="6188427" y="3050355"/>
            <a:ext cx="1952162" cy="521050"/>
          </a:xfrm>
          <a:prstGeom prst="wedgeRoundRectCallout">
            <a:avLst>
              <a:gd name="adj1" fmla="val 9544"/>
              <a:gd name="adj2" fmla="val 94140"/>
              <a:gd name="adj3" fmla="val 16667"/>
            </a:avLst>
          </a:prstGeom>
          <a:solidFill>
            <a:srgbClr val="FFFF00"/>
          </a:solidFill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input is all files in HDFS path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shakespeare</a:t>
            </a:r>
            <a:endParaRPr lang="en-US" sz="1200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F8804BF-5869-3F46-BA2A-85EB64D88E5D}"/>
              </a:ext>
            </a:extLst>
          </p:cNvPr>
          <p:cNvSpPr/>
          <p:nvPr/>
        </p:nvSpPr>
        <p:spPr>
          <a:xfrm>
            <a:off x="3877132" y="3088252"/>
            <a:ext cx="1795385" cy="483152"/>
          </a:xfrm>
          <a:prstGeom prst="wedgeRoundRectCallout">
            <a:avLst>
              <a:gd name="adj1" fmla="val 20145"/>
              <a:gd name="adj2" fmla="val 90357"/>
              <a:gd name="adj3" fmla="val 16667"/>
            </a:avLst>
          </a:prstGeom>
          <a:solidFill>
            <a:srgbClr val="FFFF00"/>
          </a:solidFill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Driver class is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stubs.WordCount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E3D6-54D6-BDB5-7550-B732CD0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425694" y="3632163"/>
            <a:ext cx="1111679" cy="680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ounded Rectangle 32"/>
          <p:cNvSpPr/>
          <p:nvPr/>
        </p:nvSpPr>
        <p:spPr>
          <a:xfrm>
            <a:off x="6809037" y="3658317"/>
            <a:ext cx="1188081" cy="681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MRv1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80" y="1594695"/>
            <a:ext cx="3422513" cy="17222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“put” data onto HDFS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submit job to </a:t>
            </a:r>
            <a:r>
              <a:rPr lang="en-GB" dirty="0" err="1"/>
              <a:t>JobTracker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269" y="2666626"/>
            <a:ext cx="1822846" cy="666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4720" y="2846480"/>
            <a:ext cx="297761" cy="409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7191" y="2666626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9" name="Rounded Rectangle 18"/>
          <p:cNvSpPr/>
          <p:nvPr/>
        </p:nvSpPr>
        <p:spPr>
          <a:xfrm>
            <a:off x="2311394" y="3517863"/>
            <a:ext cx="1111679" cy="680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54" y="3291478"/>
            <a:ext cx="646880" cy="8693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0191" y="3659390"/>
            <a:ext cx="81288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 err="1"/>
              <a:t>JobTracker</a:t>
            </a:r>
            <a:r>
              <a:rPr lang="en-GB" sz="825" dirty="0"/>
              <a:t>(s)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94737" y="3544017"/>
            <a:ext cx="1188081" cy="681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77" y="3291478"/>
            <a:ext cx="646880" cy="8693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20096" y="3659047"/>
            <a:ext cx="62919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/>
              <a:t>Name Node(s)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1057" y="5392550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…</a:t>
            </a:r>
          </a:p>
        </p:txBody>
      </p:sp>
      <p:cxnSp>
        <p:nvCxnSpPr>
          <p:cNvPr id="26" name="Shape 25"/>
          <p:cNvCxnSpPr>
            <a:stCxn id="19" idx="3"/>
            <a:endCxn id="6" idx="1"/>
          </p:cNvCxnSpPr>
          <p:nvPr/>
        </p:nvCxnSpPr>
        <p:spPr>
          <a:xfrm flipV="1">
            <a:off x="3423073" y="3000047"/>
            <a:ext cx="762196" cy="857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5"/>
          <p:cNvCxnSpPr>
            <a:stCxn id="19" idx="3"/>
            <a:endCxn id="114" idx="1"/>
          </p:cNvCxnSpPr>
          <p:nvPr/>
        </p:nvCxnSpPr>
        <p:spPr>
          <a:xfrm flipV="1">
            <a:off x="3423072" y="3730085"/>
            <a:ext cx="762195" cy="127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5"/>
          <p:cNvCxnSpPr>
            <a:stCxn id="19" idx="3"/>
            <a:endCxn id="121" idx="1"/>
          </p:cNvCxnSpPr>
          <p:nvPr/>
        </p:nvCxnSpPr>
        <p:spPr>
          <a:xfrm>
            <a:off x="3423072" y="3857954"/>
            <a:ext cx="761367" cy="589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5"/>
          <p:cNvCxnSpPr>
            <a:stCxn id="19" idx="3"/>
            <a:endCxn id="128" idx="1"/>
          </p:cNvCxnSpPr>
          <p:nvPr/>
        </p:nvCxnSpPr>
        <p:spPr>
          <a:xfrm>
            <a:off x="3423073" y="3857954"/>
            <a:ext cx="752875" cy="13102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25"/>
          <p:cNvCxnSpPr>
            <a:stCxn id="21" idx="1"/>
            <a:endCxn id="114" idx="3"/>
          </p:cNvCxnSpPr>
          <p:nvPr/>
        </p:nvCxnSpPr>
        <p:spPr>
          <a:xfrm rot="10800000">
            <a:off x="6008115" y="3730086"/>
            <a:ext cx="686624" cy="1549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25"/>
          <p:cNvCxnSpPr>
            <a:stCxn id="21" idx="1"/>
            <a:endCxn id="6" idx="3"/>
          </p:cNvCxnSpPr>
          <p:nvPr/>
        </p:nvCxnSpPr>
        <p:spPr>
          <a:xfrm rot="10800000">
            <a:off x="6008113" y="3000048"/>
            <a:ext cx="686624" cy="884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25"/>
          <p:cNvCxnSpPr>
            <a:stCxn id="21" idx="1"/>
            <a:endCxn id="128" idx="3"/>
          </p:cNvCxnSpPr>
          <p:nvPr/>
        </p:nvCxnSpPr>
        <p:spPr>
          <a:xfrm rot="10800000" flipV="1">
            <a:off x="5998792" y="3885009"/>
            <a:ext cx="695945" cy="1283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5"/>
          <p:cNvCxnSpPr>
            <a:stCxn id="21" idx="1"/>
            <a:endCxn id="121" idx="3"/>
          </p:cNvCxnSpPr>
          <p:nvPr/>
        </p:nvCxnSpPr>
        <p:spPr>
          <a:xfrm rot="10800000" flipV="1">
            <a:off x="6007287" y="3885009"/>
            <a:ext cx="687452" cy="5624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00979" y="2666626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pic>
        <p:nvPicPr>
          <p:cNvPr id="91" name="Picture 10" descr="Image result for terminal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0191" y="4958511"/>
            <a:ext cx="514087" cy="514087"/>
          </a:xfrm>
          <a:prstGeom prst="rect">
            <a:avLst/>
          </a:prstGeom>
          <a:noFill/>
        </p:spPr>
      </p:pic>
      <p:grpSp>
        <p:nvGrpSpPr>
          <p:cNvPr id="149" name="Group 148"/>
          <p:cNvGrpSpPr/>
          <p:nvPr/>
        </p:nvGrpSpPr>
        <p:grpSpPr>
          <a:xfrm>
            <a:off x="2305592" y="4198046"/>
            <a:ext cx="561643" cy="760465"/>
            <a:chOff x="753869" y="4454393"/>
            <a:chExt cx="748857" cy="1013953"/>
          </a:xfrm>
        </p:grpSpPr>
        <p:sp>
          <p:nvSpPr>
            <p:cNvPr id="92" name="Rectangle 91"/>
            <p:cNvSpPr/>
            <p:nvPr/>
          </p:nvSpPr>
          <p:spPr>
            <a:xfrm>
              <a:off x="753869" y="4928363"/>
              <a:ext cx="718247" cy="2595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MR job</a:t>
              </a:r>
            </a:p>
          </p:txBody>
        </p:sp>
        <p:cxnSp>
          <p:nvCxnSpPr>
            <p:cNvPr id="93" name="Straight Arrow Connector 92"/>
            <p:cNvCxnSpPr>
              <a:cxnSpLocks/>
              <a:stCxn id="91" idx="0"/>
              <a:endCxn id="19" idx="2"/>
            </p:cNvCxnSpPr>
            <p:nvPr/>
          </p:nvCxnSpPr>
          <p:spPr>
            <a:xfrm flipH="1" flipV="1">
              <a:off x="1502725" y="4454393"/>
              <a:ext cx="1" cy="1013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ounded Rectangle 113"/>
          <p:cNvSpPr/>
          <p:nvPr/>
        </p:nvSpPr>
        <p:spPr>
          <a:xfrm>
            <a:off x="4185268" y="3396664"/>
            <a:ext cx="1822846" cy="666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4719" y="3576518"/>
            <a:ext cx="297761" cy="40921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077190" y="3396664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978" y="3396664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95153" y="2852619"/>
            <a:ext cx="701201" cy="924718"/>
            <a:chOff x="3328225" y="2672272"/>
            <a:chExt cx="934935" cy="1232957"/>
          </a:xfrm>
        </p:grpSpPr>
        <p:sp>
          <p:nvSpPr>
            <p:cNvPr id="96" name="Rectangle 95"/>
            <p:cNvSpPr/>
            <p:nvPr/>
          </p:nvSpPr>
          <p:spPr>
            <a:xfrm>
              <a:off x="3328226" y="2672272"/>
              <a:ext cx="934934" cy="25957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Map task 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28225" y="3645656"/>
              <a:ext cx="934934" cy="25957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Map task 2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4184440" y="4114066"/>
            <a:ext cx="1822846" cy="666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3891" y="4293920"/>
            <a:ext cx="297761" cy="40921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076362" y="4114066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24" name="TextBox 123"/>
          <p:cNvSpPr txBox="1"/>
          <p:nvPr/>
        </p:nvSpPr>
        <p:spPr>
          <a:xfrm>
            <a:off x="4300150" y="4114066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4294324" y="3794297"/>
            <a:ext cx="702029" cy="700442"/>
            <a:chOff x="3327121" y="3927842"/>
            <a:chExt cx="936038" cy="933923"/>
          </a:xfrm>
        </p:grpSpPr>
        <p:sp>
          <p:nvSpPr>
            <p:cNvPr id="120" name="Rectangle 119"/>
            <p:cNvSpPr/>
            <p:nvPr/>
          </p:nvSpPr>
          <p:spPr>
            <a:xfrm>
              <a:off x="3328225" y="3927842"/>
              <a:ext cx="934934" cy="25957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Reduce task 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27121" y="4602192"/>
              <a:ext cx="934934" cy="25957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Reduce task 2</a:t>
              </a: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4175948" y="4834750"/>
            <a:ext cx="1822846" cy="666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5399" y="5014604"/>
            <a:ext cx="297761" cy="409212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5067870" y="4834750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31" name="TextBox 130"/>
          <p:cNvSpPr txBox="1"/>
          <p:nvPr/>
        </p:nvSpPr>
        <p:spPr>
          <a:xfrm>
            <a:off x="4291658" y="4834750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141" name="Folded Corner 140"/>
          <p:cNvSpPr/>
          <p:nvPr/>
        </p:nvSpPr>
        <p:spPr>
          <a:xfrm>
            <a:off x="7168840" y="2461050"/>
            <a:ext cx="560899" cy="49371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2" name="TextBox 141"/>
          <p:cNvSpPr txBox="1"/>
          <p:nvPr/>
        </p:nvSpPr>
        <p:spPr>
          <a:xfrm>
            <a:off x="6715956" y="2175265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–put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mydata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5125709" y="2707909"/>
            <a:ext cx="2043131" cy="1078262"/>
            <a:chOff x="4435634" y="2467545"/>
            <a:chExt cx="2724174" cy="1437683"/>
          </a:xfrm>
        </p:grpSpPr>
        <p:sp>
          <p:nvSpPr>
            <p:cNvPr id="89" name="Rectangle 88"/>
            <p:cNvSpPr/>
            <p:nvPr/>
          </p:nvSpPr>
          <p:spPr>
            <a:xfrm>
              <a:off x="4435635" y="2672271"/>
              <a:ext cx="639347" cy="2595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Block 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35634" y="3645655"/>
              <a:ext cx="639347" cy="2595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Block 2</a:t>
              </a:r>
            </a:p>
          </p:txBody>
        </p:sp>
        <p:cxnSp>
          <p:nvCxnSpPr>
            <p:cNvPr id="144" name="Straight Arrow Connector 143"/>
            <p:cNvCxnSpPr>
              <a:cxnSpLocks/>
              <a:stCxn id="141" idx="1"/>
              <a:endCxn id="89" idx="3"/>
            </p:cNvCxnSpPr>
            <p:nvPr/>
          </p:nvCxnSpPr>
          <p:spPr>
            <a:xfrm flipH="1">
              <a:off x="5074982" y="2467545"/>
              <a:ext cx="2084826" cy="334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cxnSpLocks/>
              <a:stCxn id="141" idx="1"/>
              <a:endCxn id="118" idx="3"/>
            </p:cNvCxnSpPr>
            <p:nvPr/>
          </p:nvCxnSpPr>
          <p:spPr>
            <a:xfrm flipH="1">
              <a:off x="5074981" y="2467545"/>
              <a:ext cx="2084827" cy="13078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DF2AE93-F472-2340-AA18-4CA257603E3B}"/>
              </a:ext>
            </a:extLst>
          </p:cNvPr>
          <p:cNvSpPr txBox="1"/>
          <p:nvPr/>
        </p:nvSpPr>
        <p:spPr>
          <a:xfrm>
            <a:off x="1381378" y="467703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jar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E81B2-3660-7E4E-89A0-AFD13BED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Mapper</a:t>
            </a:r>
            <a:r>
              <a:rPr lang="en-GB" dirty="0"/>
              <a:t> Data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130" y="2044618"/>
            <a:ext cx="4433827" cy="4279981"/>
          </a:xfrm>
        </p:spPr>
        <p:txBody>
          <a:bodyPr>
            <a:noAutofit/>
          </a:bodyPr>
          <a:lstStyle/>
          <a:p>
            <a:r>
              <a:rPr lang="en-GB" dirty="0"/>
              <a:t>whenever possible, a Map task runs on the node where the block of data is stored</a:t>
            </a:r>
          </a:p>
          <a:p>
            <a:r>
              <a:rPr lang="en-GB" dirty="0"/>
              <a:t>if impossible, Map task will transfer data across network and process that data</a:t>
            </a:r>
          </a:p>
          <a:p>
            <a:r>
              <a:rPr lang="en-GB" dirty="0" err="1"/>
              <a:t>Mappers</a:t>
            </a:r>
            <a:r>
              <a:rPr lang="en-GB" dirty="0"/>
              <a:t> write intermediate data to local disk (not HDFS)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48757" y="2044619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8208" y="2224473"/>
            <a:ext cx="297761" cy="409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0679" y="2044619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9" name="TextBox 8"/>
          <p:cNvSpPr txBox="1"/>
          <p:nvPr/>
        </p:nvSpPr>
        <p:spPr>
          <a:xfrm>
            <a:off x="6174545" y="485452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4467" y="2044619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11" name="Rectangle 10"/>
          <p:cNvSpPr/>
          <p:nvPr/>
        </p:nvSpPr>
        <p:spPr>
          <a:xfrm>
            <a:off x="6389199" y="2230611"/>
            <a:ext cx="479510" cy="194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Block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48756" y="2991603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8208" y="3171457"/>
            <a:ext cx="297761" cy="4092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0679" y="2991602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6" name="TextBox 15"/>
          <p:cNvSpPr txBox="1"/>
          <p:nvPr/>
        </p:nvSpPr>
        <p:spPr>
          <a:xfrm>
            <a:off x="5564467" y="2991602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17" name="Rectangle 16"/>
          <p:cNvSpPr/>
          <p:nvPr/>
        </p:nvSpPr>
        <p:spPr>
          <a:xfrm>
            <a:off x="6389198" y="3177595"/>
            <a:ext cx="479510" cy="194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Block 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558642" y="2230611"/>
            <a:ext cx="707026" cy="2166989"/>
            <a:chOff x="4723871" y="2232656"/>
            <a:chExt cx="942701" cy="2889318"/>
          </a:xfrm>
        </p:grpSpPr>
        <p:sp>
          <p:nvSpPr>
            <p:cNvPr id="12" name="Rectangle 11"/>
            <p:cNvSpPr/>
            <p:nvPr/>
          </p:nvSpPr>
          <p:spPr>
            <a:xfrm>
              <a:off x="4723871" y="2232656"/>
              <a:ext cx="934934" cy="259573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Map task 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31638" y="4862401"/>
              <a:ext cx="934934" cy="259573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Map task 2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447928" y="4016928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7380" y="4196782"/>
            <a:ext cx="297761" cy="4092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39851" y="4016927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23" name="TextBox 22"/>
          <p:cNvSpPr txBox="1"/>
          <p:nvPr/>
        </p:nvSpPr>
        <p:spPr>
          <a:xfrm>
            <a:off x="5563639" y="4016927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cxnSp>
        <p:nvCxnSpPr>
          <p:cNvPr id="30" name="Curved Connector 29"/>
          <p:cNvCxnSpPr>
            <a:stCxn id="17" idx="2"/>
            <a:endCxn id="18" idx="3"/>
          </p:cNvCxnSpPr>
          <p:nvPr/>
        </p:nvCxnSpPr>
        <p:spPr>
          <a:xfrm rot="5400000">
            <a:off x="5983318" y="3654625"/>
            <a:ext cx="927986" cy="363286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30737" y="2128597"/>
            <a:ext cx="688133" cy="27872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HDFS</a:t>
            </a:r>
          </a:p>
        </p:txBody>
      </p:sp>
      <p:sp>
        <p:nvSpPr>
          <p:cNvPr id="44" name="Left Arrow 43"/>
          <p:cNvSpPr/>
          <p:nvPr/>
        </p:nvSpPr>
        <p:spPr>
          <a:xfrm>
            <a:off x="6881875" y="2128597"/>
            <a:ext cx="790526" cy="312416"/>
          </a:xfrm>
          <a:prstGeom prst="leftArrow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5" name="Left Arrow 44"/>
          <p:cNvSpPr/>
          <p:nvPr/>
        </p:nvSpPr>
        <p:spPr>
          <a:xfrm>
            <a:off x="6895872" y="3059858"/>
            <a:ext cx="790526" cy="312416"/>
          </a:xfrm>
          <a:prstGeom prst="leftArrow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54" name="Group 53"/>
          <p:cNvGrpSpPr/>
          <p:nvPr/>
        </p:nvGrpSpPr>
        <p:grpSpPr>
          <a:xfrm>
            <a:off x="5527095" y="2425291"/>
            <a:ext cx="807758" cy="2431403"/>
            <a:chOff x="4681810" y="2090722"/>
            <a:chExt cx="1077010" cy="3241870"/>
          </a:xfrm>
        </p:grpSpPr>
        <p:sp>
          <p:nvSpPr>
            <p:cNvPr id="31" name="Folded Corner 30"/>
            <p:cNvSpPr/>
            <p:nvPr/>
          </p:nvSpPr>
          <p:spPr>
            <a:xfrm>
              <a:off x="4681810" y="2294277"/>
              <a:ext cx="1034949" cy="413162"/>
            </a:xfrm>
            <a:prstGeom prst="foldedCorner">
              <a:avLst/>
            </a:prstGeom>
            <a:solidFill>
              <a:srgbClr val="99CC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dirty="0"/>
                <a:t>Intermediate data</a:t>
              </a:r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4723871" y="4919430"/>
              <a:ext cx="1034949" cy="413162"/>
            </a:xfrm>
            <a:prstGeom prst="foldedCorner">
              <a:avLst/>
            </a:prstGeom>
            <a:solidFill>
              <a:srgbClr val="99CC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dirty="0"/>
                <a:t>Intermediate data</a:t>
              </a:r>
            </a:p>
          </p:txBody>
        </p:sp>
        <p:cxnSp>
          <p:nvCxnSpPr>
            <p:cNvPr id="50" name="Straight Arrow Connector 49"/>
            <p:cNvCxnSpPr>
              <a:cxnSpLocks/>
              <a:stCxn id="12" idx="2"/>
              <a:endCxn id="31" idx="0"/>
            </p:cNvCxnSpPr>
            <p:nvPr/>
          </p:nvCxnSpPr>
          <p:spPr>
            <a:xfrm>
              <a:off x="5191339" y="2090722"/>
              <a:ext cx="7946" cy="203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18" idx="2"/>
              <a:endCxn id="32" idx="0"/>
            </p:cNvCxnSpPr>
            <p:nvPr/>
          </p:nvCxnSpPr>
          <p:spPr>
            <a:xfrm>
              <a:off x="5199106" y="4720467"/>
              <a:ext cx="42240" cy="198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7E30C6F-064D-DA4B-B4E0-4DCC0C11897E}"/>
              </a:ext>
            </a:extLst>
          </p:cNvPr>
          <p:cNvSpPr/>
          <p:nvPr/>
        </p:nvSpPr>
        <p:spPr>
          <a:xfrm>
            <a:off x="7076776" y="4721631"/>
            <a:ext cx="998028" cy="534841"/>
          </a:xfrm>
          <a:prstGeom prst="wedgeRoundRectCallout">
            <a:avLst>
              <a:gd name="adj1" fmla="val -96688"/>
              <a:gd name="adj2" fmla="val -22559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transfer data to mapper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50B3F-B716-B0BC-784D-77C9EE5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 &amp;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90" y="2057400"/>
            <a:ext cx="4260993" cy="3995441"/>
          </a:xfrm>
        </p:spPr>
        <p:txBody>
          <a:bodyPr>
            <a:normAutofit/>
          </a:bodyPr>
          <a:lstStyle/>
          <a:p>
            <a:r>
              <a:rPr lang="en-GB" sz="2700" dirty="0"/>
              <a:t>Reducers have no concept of locality</a:t>
            </a:r>
          </a:p>
          <a:p>
            <a:r>
              <a:rPr lang="en-GB" sz="2700" dirty="0"/>
              <a:t>intermediate data are transferred across the network to Reducers</a:t>
            </a:r>
          </a:p>
          <a:p>
            <a:r>
              <a:rPr lang="en-GB" sz="2700" dirty="0"/>
              <a:t>Reducers write output to HDFS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17093" y="2175458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545" y="2355312"/>
            <a:ext cx="297761" cy="409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9016" y="2175458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9" name="TextBox 8"/>
          <p:cNvSpPr txBox="1"/>
          <p:nvPr/>
        </p:nvSpPr>
        <p:spPr>
          <a:xfrm>
            <a:off x="5942881" y="4985361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2804" y="2175458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11" name="Rectangle 10"/>
          <p:cNvSpPr/>
          <p:nvPr/>
        </p:nvSpPr>
        <p:spPr>
          <a:xfrm>
            <a:off x="6157535" y="2361450"/>
            <a:ext cx="479510" cy="194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Block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6977" y="2361451"/>
            <a:ext cx="701201" cy="19468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Map task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17093" y="3164431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544" y="3344285"/>
            <a:ext cx="297761" cy="4092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09015" y="3164431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16" name="TextBox 15"/>
          <p:cNvSpPr txBox="1"/>
          <p:nvPr/>
        </p:nvSpPr>
        <p:spPr>
          <a:xfrm>
            <a:off x="5332803" y="3164431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17" name="Rectangle 16"/>
          <p:cNvSpPr/>
          <p:nvPr/>
        </p:nvSpPr>
        <p:spPr>
          <a:xfrm>
            <a:off x="6157534" y="3350424"/>
            <a:ext cx="479510" cy="194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Block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2802" y="4333760"/>
            <a:ext cx="701201" cy="19468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75" dirty="0"/>
              <a:t>Map task 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16265" y="4147767"/>
            <a:ext cx="1822846" cy="898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5716" y="4327621"/>
            <a:ext cx="297761" cy="4092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8187" y="4147766"/>
            <a:ext cx="57419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DataNode</a:t>
            </a:r>
            <a:endParaRPr lang="en-GB" sz="675" dirty="0"/>
          </a:p>
        </p:txBody>
      </p:sp>
      <p:sp>
        <p:nvSpPr>
          <p:cNvPr id="23" name="TextBox 22"/>
          <p:cNvSpPr txBox="1"/>
          <p:nvPr/>
        </p:nvSpPr>
        <p:spPr>
          <a:xfrm>
            <a:off x="5331975" y="4147766"/>
            <a:ext cx="66556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75" dirty="0" err="1"/>
              <a:t>TaskTracker</a:t>
            </a:r>
            <a:endParaRPr lang="en-GB" sz="675" dirty="0"/>
          </a:p>
        </p:txBody>
      </p:sp>
      <p:sp>
        <p:nvSpPr>
          <p:cNvPr id="31" name="Folded Corner 30"/>
          <p:cNvSpPr/>
          <p:nvPr/>
        </p:nvSpPr>
        <p:spPr>
          <a:xfrm>
            <a:off x="5332803" y="2722534"/>
            <a:ext cx="776212" cy="309872"/>
          </a:xfrm>
          <a:prstGeom prst="foldedCorner">
            <a:avLst/>
          </a:prstGeom>
          <a:solidFill>
            <a:srgbClr val="99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25" dirty="0"/>
              <a:t>Intermediate data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5326978" y="4675489"/>
            <a:ext cx="776212" cy="309872"/>
          </a:xfrm>
          <a:prstGeom prst="foldedCorner">
            <a:avLst/>
          </a:prstGeom>
          <a:solidFill>
            <a:srgbClr val="99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25" dirty="0"/>
              <a:t>Intermediate data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157534" y="2837728"/>
            <a:ext cx="701201" cy="1142483"/>
            <a:chOff x="5831279" y="2867691"/>
            <a:chExt cx="934935" cy="1523311"/>
          </a:xfrm>
        </p:grpSpPr>
        <p:sp>
          <p:nvSpPr>
            <p:cNvPr id="29" name="Rectangle 28"/>
            <p:cNvSpPr/>
            <p:nvPr/>
          </p:nvSpPr>
          <p:spPr>
            <a:xfrm>
              <a:off x="5831280" y="2867691"/>
              <a:ext cx="934934" cy="259573"/>
            </a:xfrm>
            <a:prstGeom prst="rect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Reduce task 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1279" y="4131429"/>
              <a:ext cx="934934" cy="259573"/>
            </a:xfrm>
            <a:prstGeom prst="rect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75" dirty="0"/>
                <a:t>Reduce task 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15084" y="2935067"/>
            <a:ext cx="442451" cy="1740423"/>
            <a:chOff x="6096112" y="2770422"/>
            <a:chExt cx="589935" cy="2320564"/>
          </a:xfrm>
        </p:grpSpPr>
        <p:cxnSp>
          <p:nvCxnSpPr>
            <p:cNvPr id="30" name="Curved Connector 29"/>
            <p:cNvCxnSpPr>
              <a:stCxn id="32" idx="0"/>
              <a:endCxn id="35" idx="1"/>
            </p:cNvCxnSpPr>
            <p:nvPr/>
          </p:nvCxnSpPr>
          <p:spPr>
            <a:xfrm rot="5400000" flipH="1" flipV="1">
              <a:off x="5862666" y="4267607"/>
              <a:ext cx="1056825" cy="589933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32" idx="0"/>
              <a:endCxn id="29" idx="1"/>
            </p:cNvCxnSpPr>
            <p:nvPr/>
          </p:nvCxnSpPr>
          <p:spPr>
            <a:xfrm rot="5400000" flipH="1" flipV="1">
              <a:off x="5230798" y="3635737"/>
              <a:ext cx="2320563" cy="58993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720908" y="2722534"/>
            <a:ext cx="787226" cy="1160336"/>
            <a:chOff x="6103880" y="2487045"/>
            <a:chExt cx="1049634" cy="1547114"/>
          </a:xfrm>
        </p:grpSpPr>
        <p:cxnSp>
          <p:nvCxnSpPr>
            <p:cNvPr id="39" name="Curved Connector 38"/>
            <p:cNvCxnSpPr>
              <a:stCxn id="31" idx="0"/>
              <a:endCxn id="29" idx="0"/>
            </p:cNvCxnSpPr>
            <p:nvPr/>
          </p:nvCxnSpPr>
          <p:spPr>
            <a:xfrm rot="16200000" flipH="1">
              <a:off x="6551902" y="2039023"/>
              <a:ext cx="153590" cy="1049634"/>
            </a:xfrm>
            <a:prstGeom prst="curvedConnector3">
              <a:avLst>
                <a:gd name="adj1" fmla="val -148838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1" idx="2"/>
              <a:endCxn id="35" idx="1"/>
            </p:cNvCxnSpPr>
            <p:nvPr/>
          </p:nvCxnSpPr>
          <p:spPr>
            <a:xfrm rot="16200000" flipH="1">
              <a:off x="5827987" y="3176100"/>
              <a:ext cx="1133953" cy="58216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953478" y="2848503"/>
            <a:ext cx="545597" cy="1256606"/>
            <a:chOff x="6892537" y="2882060"/>
            <a:chExt cx="727463" cy="1675474"/>
          </a:xfrm>
        </p:grpSpPr>
        <p:sp>
          <p:nvSpPr>
            <p:cNvPr id="60" name="Right Arrow 59"/>
            <p:cNvSpPr/>
            <p:nvPr/>
          </p:nvSpPr>
          <p:spPr>
            <a:xfrm>
              <a:off x="6892537" y="2882060"/>
              <a:ext cx="727463" cy="480665"/>
            </a:xfrm>
            <a:prstGeom prst="rightArrow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892537" y="4076869"/>
              <a:ext cx="727463" cy="480665"/>
            </a:xfrm>
            <a:prstGeom prst="rightArrow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7499074" y="2259436"/>
            <a:ext cx="688133" cy="27872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HDFS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FB5F-83CD-02CE-F34A-3914055B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Shuttle &amp; Sort a Bottleneck?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seems that Reduce tasks cannot start until all Map tasks have finished</a:t>
            </a:r>
          </a:p>
          <a:p>
            <a:pPr lvl="1"/>
            <a:r>
              <a:rPr lang="en-GB" dirty="0"/>
              <a:t>because all values for a given key is needed (which may come from different Map tasks)</a:t>
            </a:r>
          </a:p>
          <a:p>
            <a:pPr lvl="1"/>
            <a:r>
              <a:rPr lang="en-GB" dirty="0"/>
              <a:t>BUT data transfer can start as soon as a Map task has finished</a:t>
            </a:r>
          </a:p>
          <a:p>
            <a:r>
              <a:rPr lang="en-GB" dirty="0"/>
              <a:t>in practice, Hadoop will start to transfer data from Mappers to Reducers as soon as a Mapper finishes work</a:t>
            </a:r>
          </a:p>
          <a:p>
            <a:pPr lvl="1"/>
            <a:r>
              <a:rPr lang="en-GB" dirty="0"/>
              <a:t>spread out network transfer over time</a:t>
            </a:r>
          </a:p>
          <a:p>
            <a:pPr lvl="1"/>
            <a:r>
              <a:rPr lang="en-GB" dirty="0"/>
              <a:t>avoid a huge amount of data transfer when the last Mapper finishes</a:t>
            </a:r>
          </a:p>
          <a:p>
            <a:pPr lvl="1"/>
            <a:r>
              <a:rPr lang="en-GB" dirty="0"/>
              <a:t>Reduce tasks still do not start until all intermediate data have been transferred &amp; sorted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E45AE-487A-37DC-5E4B-C2C2F769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Slow </a:t>
            </a:r>
            <a:r>
              <a:rPr lang="en-GB" dirty="0" err="1"/>
              <a:t>Mapper</a:t>
            </a:r>
            <a:r>
              <a:rPr lang="en-GB" dirty="0"/>
              <a:t> a Bottleneck?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possible for a Map task to run slower than others</a:t>
            </a:r>
          </a:p>
          <a:p>
            <a:pPr lvl="1"/>
            <a:r>
              <a:rPr lang="en-GB" dirty="0"/>
              <a:t>e.g. faulty/slower hardware</a:t>
            </a:r>
          </a:p>
          <a:p>
            <a:r>
              <a:rPr lang="en-GB" dirty="0"/>
              <a:t>a slow Map task can delay all Reduce tasks</a:t>
            </a:r>
          </a:p>
          <a:p>
            <a:pPr lvl="1"/>
            <a:r>
              <a:rPr lang="en-GB" dirty="0"/>
              <a:t>Because no Reducer can start until all </a:t>
            </a:r>
            <a:r>
              <a:rPr lang="en-GB" dirty="0" err="1"/>
              <a:t>Mappers</a:t>
            </a:r>
            <a:r>
              <a:rPr lang="en-GB" dirty="0"/>
              <a:t> have finished</a:t>
            </a:r>
          </a:p>
          <a:p>
            <a:r>
              <a:rPr lang="en-GB" dirty="0" err="1"/>
              <a:t>Hadoop</a:t>
            </a:r>
            <a:r>
              <a:rPr lang="en-GB" dirty="0"/>
              <a:t> uses </a:t>
            </a:r>
            <a:r>
              <a:rPr lang="en-GB" b="1" dirty="0">
                <a:solidFill>
                  <a:srgbClr val="FF0000"/>
                </a:solidFill>
              </a:rPr>
              <a:t>speculative execution </a:t>
            </a:r>
            <a:r>
              <a:rPr lang="en-GB" dirty="0"/>
              <a:t>to mitigate this problem</a:t>
            </a:r>
          </a:p>
          <a:p>
            <a:pPr lvl="1"/>
            <a:r>
              <a:rPr lang="en-GB" dirty="0"/>
              <a:t>if a Mapper appears to run more slowly than others, a new instance of the Mapper will be started on another machine, operating on the same data</a:t>
            </a:r>
          </a:p>
          <a:p>
            <a:pPr lvl="2"/>
            <a:r>
              <a:rPr lang="en-GB" b="1" dirty="0">
                <a:solidFill>
                  <a:srgbClr val="FF0000"/>
                </a:solidFill>
              </a:rPr>
              <a:t>a new task attempt for the same task</a:t>
            </a:r>
          </a:p>
          <a:p>
            <a:pPr lvl="1"/>
            <a:r>
              <a:rPr lang="en-GB" dirty="0"/>
              <a:t>result of the Mapper which finishes first will be used</a:t>
            </a:r>
          </a:p>
          <a:p>
            <a:pPr lvl="1"/>
            <a:r>
              <a:rPr lang="en-GB" dirty="0"/>
              <a:t>will kill off slower Mapper which is still 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FAD2-A3FE-16EC-B724-ECC77C9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MapReduce</a:t>
            </a:r>
            <a:r>
              <a:rPr lang="en-US" sz="3000" dirty="0"/>
              <a:t> is the model for data processing in Hadoop</a:t>
            </a:r>
          </a:p>
          <a:p>
            <a:pPr lvl="1"/>
            <a:r>
              <a:rPr lang="en-US" sz="2700" dirty="0"/>
              <a:t>Mapper maps 1 (</a:t>
            </a:r>
            <a:r>
              <a:rPr lang="en-US" sz="2700" dirty="0" err="1"/>
              <a:t>key,value</a:t>
            </a:r>
            <a:r>
              <a:rPr lang="en-US" sz="2700" dirty="0"/>
              <a:t>) pair to 0-or-more (</a:t>
            </a:r>
            <a:r>
              <a:rPr lang="en-US" sz="2700" dirty="0" err="1"/>
              <a:t>key,value</a:t>
            </a:r>
            <a:r>
              <a:rPr lang="en-US" sz="2700" dirty="0"/>
              <a:t>) pair(s)</a:t>
            </a:r>
          </a:p>
          <a:p>
            <a:pPr lvl="1"/>
            <a:r>
              <a:rPr lang="en-US" sz="2700" dirty="0"/>
              <a:t>Shuffle &amp; sort groups all values associate with a key into a list</a:t>
            </a:r>
          </a:p>
          <a:p>
            <a:pPr lvl="1"/>
            <a:r>
              <a:rPr lang="en-US" sz="2700" dirty="0"/>
              <a:t>Intermediate data are partitioned before passing to reducers</a:t>
            </a:r>
          </a:p>
          <a:p>
            <a:pPr lvl="1"/>
            <a:r>
              <a:rPr lang="en-US" sz="2700" dirty="0"/>
              <a:t>Reducers take a (</a:t>
            </a:r>
            <a:r>
              <a:rPr lang="en-US" sz="2700" dirty="0" err="1"/>
              <a:t>key,value</a:t>
            </a:r>
            <a:r>
              <a:rPr lang="en-US" sz="2700" dirty="0"/>
              <a:t> list) pair to output 0-or-more (</a:t>
            </a:r>
            <a:r>
              <a:rPr lang="en-US" sz="2700" dirty="0" err="1"/>
              <a:t>key,value</a:t>
            </a:r>
            <a:r>
              <a:rPr lang="en-US" sz="2700" dirty="0"/>
              <a:t>) pairs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0ADC-4B22-9B97-8DE3-E9F16A10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4437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each Map task operates on a discrete portion of the overall dataset</a:t>
            </a:r>
          </a:p>
          <a:p>
            <a:pPr lvl="1"/>
            <a:r>
              <a:rPr lang="en-US" sz="2800" dirty="0"/>
              <a:t>remember that HDFS stores files in blocks</a:t>
            </a:r>
          </a:p>
          <a:p>
            <a:pPr lvl="1"/>
            <a:r>
              <a:rPr lang="en-US" sz="2800" dirty="0"/>
              <a:t>after all Map tasks are complete, MapReduce system distributes the intermediate data to nodes which perform the Reduce phase</a:t>
            </a:r>
          </a:p>
          <a:p>
            <a:r>
              <a:rPr lang="en-US" sz="2800" dirty="0"/>
              <a:t>each node processes data stored on that node where possible</a:t>
            </a:r>
          </a:p>
          <a:p>
            <a:pPr lvl="1"/>
            <a:r>
              <a:rPr lang="en-US" sz="2800" b="1" dirty="0">
                <a:solidFill>
                  <a:srgbClr val="00B050"/>
                </a:solidFill>
              </a:rPr>
              <a:t>bringing computation to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04BF-A6E9-C52F-4DCD-F37C21E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Automatic </a:t>
            </a:r>
            <a:r>
              <a:rPr lang="en-US" sz="2800" dirty="0" err="1"/>
              <a:t>parallelisation</a:t>
            </a:r>
            <a:r>
              <a:rPr lang="en-US" sz="2800" dirty="0"/>
              <a:t> &amp; distribution</a:t>
            </a:r>
          </a:p>
          <a:p>
            <a:pPr lvl="1"/>
            <a:r>
              <a:rPr lang="en-US" sz="2400" dirty="0"/>
              <a:t>blocks of a file are distributed &amp; stored in different data nodes (by HDFS)</a:t>
            </a:r>
          </a:p>
          <a:p>
            <a:pPr lvl="1"/>
            <a:r>
              <a:rPr lang="en-US" sz="2400" dirty="0"/>
              <a:t>parallel running of tasks (on different blocks) in multiple nodes</a:t>
            </a:r>
          </a:p>
          <a:p>
            <a:r>
              <a:rPr lang="en-US" sz="2800" dirty="0"/>
              <a:t>Fault-tolerance</a:t>
            </a:r>
          </a:p>
          <a:p>
            <a:pPr lvl="1"/>
            <a:r>
              <a:rPr lang="en-US" sz="2400" dirty="0"/>
              <a:t>if 1 node failed, there are still copies of data blocks on other nodes where task can run</a:t>
            </a:r>
          </a:p>
          <a:p>
            <a:pPr lvl="1"/>
            <a:r>
              <a:rPr lang="en-US" sz="2400" dirty="0"/>
              <a:t>any failed task (i.e. sub-job) is automatically redone by the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AD71-9851-1CB4-A944-A155DE4E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Features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Clean abstraction for programmers</a:t>
            </a:r>
          </a:p>
          <a:p>
            <a:pPr lvl="1"/>
            <a:r>
              <a:rPr lang="en-US" sz="2800" dirty="0" err="1"/>
              <a:t>MapReduce</a:t>
            </a:r>
            <a:r>
              <a:rPr lang="en-US" sz="2800" dirty="0"/>
              <a:t> programs are usually written in Java</a:t>
            </a:r>
          </a:p>
          <a:p>
            <a:pPr lvl="1"/>
            <a:r>
              <a:rPr lang="en-US" sz="2800" dirty="0"/>
              <a:t>or any programming language using Hadoop streaming</a:t>
            </a:r>
          </a:p>
          <a:p>
            <a:pPr lvl="1"/>
            <a:r>
              <a:rPr lang="en-US" sz="2800" dirty="0"/>
              <a:t>all of Hadoop is written in Java</a:t>
            </a:r>
          </a:p>
          <a:p>
            <a:r>
              <a:rPr lang="en-US" sz="2800" dirty="0"/>
              <a:t>Abstracts all housekeeping away from developers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developers simply focus on writing the Map &amp; Reduce functions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no need to worry about other things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47762-595E-CC64-85D7-9F22F94F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full program (e.g. an analysis)</a:t>
            </a:r>
          </a:p>
          <a:p>
            <a:pPr lvl="1"/>
            <a:r>
              <a:rPr lang="en-US" dirty="0"/>
              <a:t>a complete execution of mappers &amp; reducers </a:t>
            </a:r>
            <a:r>
              <a:rPr lang="en-US" b="1" dirty="0">
                <a:solidFill>
                  <a:srgbClr val="FF0000"/>
                </a:solidFill>
              </a:rPr>
              <a:t>over a dataset</a:t>
            </a:r>
          </a:p>
          <a:p>
            <a:r>
              <a:rPr lang="en-US" b="1" dirty="0">
                <a:solidFill>
                  <a:srgbClr val="FF0000"/>
                </a:solidFill>
              </a:rPr>
              <a:t>task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execution of a single mapper/reducer </a:t>
            </a:r>
            <a:r>
              <a:rPr lang="en-US" b="1" dirty="0">
                <a:solidFill>
                  <a:srgbClr val="FF0000"/>
                </a:solidFill>
              </a:rPr>
              <a:t>over a slice of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task attempt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particular </a:t>
            </a:r>
            <a:r>
              <a:rPr lang="en-US" b="1" dirty="0">
                <a:solidFill>
                  <a:srgbClr val="FF0000"/>
                </a:solidFill>
              </a:rPr>
              <a:t>instance of an attempt</a:t>
            </a:r>
            <a:r>
              <a:rPr lang="en-US" dirty="0"/>
              <a:t> to execute a task</a:t>
            </a:r>
          </a:p>
          <a:p>
            <a:pPr lvl="1"/>
            <a:r>
              <a:rPr lang="en-US" dirty="0"/>
              <a:t>at least as many task attempts as there are tasks</a:t>
            </a:r>
          </a:p>
          <a:p>
            <a:pPr lvl="2"/>
            <a:r>
              <a:rPr lang="en-US" dirty="0"/>
              <a:t>because 1 task may be done in 1 or more attempts</a:t>
            </a:r>
          </a:p>
          <a:p>
            <a:pPr lvl="1"/>
            <a:r>
              <a:rPr lang="en-US" dirty="0"/>
              <a:t>a job run can have more task attempts than tasks</a:t>
            </a:r>
          </a:p>
          <a:p>
            <a:pPr lvl="2"/>
            <a:r>
              <a:rPr lang="en-US" dirty="0"/>
              <a:t>if a task fails, another one will be started by the </a:t>
            </a:r>
            <a:r>
              <a:rPr lang="en-US" dirty="0" err="1"/>
              <a:t>JobTracker</a:t>
            </a:r>
            <a:endParaRPr lang="en-US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speculative execution</a:t>
            </a:r>
            <a:r>
              <a:rPr lang="en-US" dirty="0"/>
              <a:t> can also result in more task attempts than completed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082AE-B899-4A7F-AE03-C9B96C8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Components: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707420"/>
            <a:ext cx="6932543" cy="46171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Mapper</a:t>
            </a:r>
          </a:p>
          <a:p>
            <a:pPr lvl="1"/>
            <a:r>
              <a:rPr lang="en-US" dirty="0"/>
              <a:t>each map task (typically) operates on a single HDFS block</a:t>
            </a:r>
          </a:p>
          <a:p>
            <a:pPr lvl="1"/>
            <a:r>
              <a:rPr lang="en-US" dirty="0"/>
              <a:t>tasks usually run on the node where the block is stored</a:t>
            </a:r>
          </a:p>
          <a:p>
            <a:r>
              <a:rPr lang="en-US" b="1" dirty="0">
                <a:solidFill>
                  <a:srgbClr val="FF0000"/>
                </a:solidFill>
              </a:rPr>
              <a:t>Shuffle &amp; Sort</a:t>
            </a:r>
          </a:p>
          <a:p>
            <a:pPr lvl="1"/>
            <a:r>
              <a:rPr lang="en-US" dirty="0"/>
              <a:t>sorts &amp; consolidates intermediate data from all mappers</a:t>
            </a:r>
          </a:p>
          <a:p>
            <a:pPr lvl="1"/>
            <a:r>
              <a:rPr lang="en-US" dirty="0"/>
              <a:t>run after all map tasks, but before reduce tasks</a:t>
            </a:r>
          </a:p>
          <a:p>
            <a:r>
              <a:rPr lang="en-US" b="1" dirty="0">
                <a:solidFill>
                  <a:srgbClr val="FF0000"/>
                </a:solidFill>
              </a:rPr>
              <a:t>Reducer</a:t>
            </a:r>
          </a:p>
          <a:p>
            <a:pPr lvl="1"/>
            <a:r>
              <a:rPr lang="en-US" dirty="0"/>
              <a:t>operate on shuffled/sorted intermediate data (from shuffle &amp; sort)</a:t>
            </a:r>
          </a:p>
          <a:p>
            <a:pPr lvl="1"/>
            <a:r>
              <a:rPr lang="en-US" dirty="0"/>
              <a:t>produces final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7446893" y="2188710"/>
            <a:ext cx="796706" cy="737755"/>
          </a:xfrm>
          <a:prstGeom prst="homePlate">
            <a:avLst/>
          </a:prstGeom>
          <a:solidFill>
            <a:srgbClr val="00B0F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</a:t>
            </a:r>
          </a:p>
        </p:txBody>
      </p:sp>
      <p:sp>
        <p:nvSpPr>
          <p:cNvPr id="7" name="Chevron 6"/>
          <p:cNvSpPr/>
          <p:nvPr/>
        </p:nvSpPr>
        <p:spPr>
          <a:xfrm>
            <a:off x="7275547" y="4538081"/>
            <a:ext cx="1015203" cy="675409"/>
          </a:xfrm>
          <a:prstGeom prst="chevron">
            <a:avLst/>
          </a:prstGeom>
          <a:solidFill>
            <a:srgbClr val="92D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Quad Arrow 7"/>
          <p:cNvSpPr/>
          <p:nvPr/>
        </p:nvSpPr>
        <p:spPr>
          <a:xfrm>
            <a:off x="7323840" y="3141757"/>
            <a:ext cx="921397" cy="998666"/>
          </a:xfrm>
          <a:prstGeom prst="quadArrow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7555934" y="4737284"/>
            <a:ext cx="780983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350" dirty="0"/>
              <a:t>Reduce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8077" y="3392166"/>
            <a:ext cx="817160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Shuffle &amp;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B2A7-2AB4-5B9C-79A3-647C58F5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497847" y="1906763"/>
            <a:ext cx="1070264" cy="685800"/>
          </a:xfrm>
          <a:prstGeom prst="foldedCorner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Input files(s)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291493" y="2587028"/>
            <a:ext cx="4153250" cy="417920"/>
            <a:chOff x="2864655" y="2306369"/>
            <a:chExt cx="5537667" cy="557227"/>
          </a:xfrm>
        </p:grpSpPr>
        <p:sp>
          <p:nvSpPr>
            <p:cNvPr id="10" name="Rounded Rectangle 9"/>
            <p:cNvSpPr/>
            <p:nvPr/>
          </p:nvSpPr>
          <p:spPr>
            <a:xfrm>
              <a:off x="2864655" y="2528122"/>
              <a:ext cx="1485669" cy="332345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Record Reader</a:t>
              </a:r>
            </a:p>
          </p:txBody>
        </p:sp>
        <p:cxnSp>
          <p:nvCxnSpPr>
            <p:cNvPr id="18" name="Straight Arrow Connector 17"/>
            <p:cNvCxnSpPr>
              <a:stCxn id="9" idx="2"/>
              <a:endCxn id="10" idx="0"/>
            </p:cNvCxnSpPr>
            <p:nvPr/>
          </p:nvCxnSpPr>
          <p:spPr>
            <a:xfrm>
              <a:off x="3607490" y="2306369"/>
              <a:ext cx="0" cy="22175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4852324" y="2528122"/>
              <a:ext cx="1485669" cy="332345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Record Reader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595159" y="2306369"/>
              <a:ext cx="0" cy="22175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6916653" y="2531251"/>
              <a:ext cx="1485669" cy="332345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Record Reader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7659488" y="2309498"/>
              <a:ext cx="0" cy="22175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91492" y="3002600"/>
            <a:ext cx="4153250" cy="415137"/>
            <a:chOff x="2864654" y="2860467"/>
            <a:chExt cx="5537667" cy="553516"/>
          </a:xfrm>
        </p:grpSpPr>
        <p:sp>
          <p:nvSpPr>
            <p:cNvPr id="11" name="Rounded Rectangle 10"/>
            <p:cNvSpPr/>
            <p:nvPr/>
          </p:nvSpPr>
          <p:spPr>
            <a:xfrm>
              <a:off x="2864654" y="3075213"/>
              <a:ext cx="1485669" cy="335641"/>
            </a:xfrm>
            <a:prstGeom prst="roundRect">
              <a:avLst/>
            </a:prstGeom>
            <a:solidFill>
              <a:srgbClr val="00B0F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Mapper</a:t>
              </a:r>
            </a:p>
          </p:txBody>
        </p:sp>
        <p:cxnSp>
          <p:nvCxnSpPr>
            <p:cNvPr id="20" name="Straight Arrow Connector 19"/>
            <p:cNvCxnSpPr>
              <a:stCxn id="10" idx="2"/>
              <a:endCxn id="11" idx="0"/>
            </p:cNvCxnSpPr>
            <p:nvPr/>
          </p:nvCxnSpPr>
          <p:spPr>
            <a:xfrm flipH="1">
              <a:off x="3607489" y="2860467"/>
              <a:ext cx="1" cy="21474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4852323" y="3075213"/>
              <a:ext cx="1485669" cy="335641"/>
            </a:xfrm>
            <a:prstGeom prst="roundRect">
              <a:avLst/>
            </a:prstGeom>
            <a:solidFill>
              <a:srgbClr val="00B0F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Mapper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5595158" y="2860467"/>
              <a:ext cx="1" cy="21474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6916652" y="3078342"/>
              <a:ext cx="1485669" cy="335641"/>
            </a:xfrm>
            <a:prstGeom prst="roundRect">
              <a:avLst/>
            </a:prstGeom>
            <a:solidFill>
              <a:srgbClr val="00B0F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Mapper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7659487" y="2863596"/>
              <a:ext cx="1" cy="21474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291492" y="3415392"/>
            <a:ext cx="4153250" cy="393457"/>
            <a:chOff x="2864654" y="3410854"/>
            <a:chExt cx="5537667" cy="524609"/>
          </a:xfrm>
        </p:grpSpPr>
        <p:sp>
          <p:nvSpPr>
            <p:cNvPr id="12" name="Rounded Rectangle 11"/>
            <p:cNvSpPr/>
            <p:nvPr/>
          </p:nvSpPr>
          <p:spPr>
            <a:xfrm>
              <a:off x="2864654" y="3596693"/>
              <a:ext cx="1485669" cy="335641"/>
            </a:xfrm>
            <a:prstGeom prst="roundRect">
              <a:avLst/>
            </a:prstGeom>
            <a:solidFill>
              <a:srgbClr val="C083D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Partitioner</a:t>
              </a:r>
              <a:endParaRPr lang="en-US" sz="1050" dirty="0"/>
            </a:p>
          </p:txBody>
        </p:sp>
        <p:cxnSp>
          <p:nvCxnSpPr>
            <p:cNvPr id="21" name="Straight Arrow Connector 20"/>
            <p:cNvCxnSpPr>
              <a:stCxn id="11" idx="2"/>
              <a:endCxn id="12" idx="0"/>
            </p:cNvCxnSpPr>
            <p:nvPr/>
          </p:nvCxnSpPr>
          <p:spPr>
            <a:xfrm>
              <a:off x="3607489" y="3410854"/>
              <a:ext cx="0" cy="18583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852323" y="3596693"/>
              <a:ext cx="1485669" cy="335641"/>
            </a:xfrm>
            <a:prstGeom prst="roundRect">
              <a:avLst/>
            </a:prstGeom>
            <a:solidFill>
              <a:srgbClr val="C083D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Partitioner</a:t>
              </a:r>
              <a:endParaRPr lang="en-US" sz="105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95158" y="3410854"/>
              <a:ext cx="0" cy="18583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6916652" y="3599822"/>
              <a:ext cx="1485669" cy="335641"/>
            </a:xfrm>
            <a:prstGeom prst="roundRect">
              <a:avLst/>
            </a:prstGeom>
            <a:solidFill>
              <a:srgbClr val="C083D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Partitioner</a:t>
              </a:r>
              <a:endParaRPr lang="en-US" sz="105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659487" y="3413983"/>
              <a:ext cx="0" cy="18583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262744" y="2037887"/>
            <a:ext cx="4210746" cy="551489"/>
            <a:chOff x="2826325" y="1574180"/>
            <a:chExt cx="5614328" cy="735318"/>
          </a:xfrm>
        </p:grpSpPr>
        <p:sp>
          <p:nvSpPr>
            <p:cNvPr id="9" name="Rectangle 8"/>
            <p:cNvSpPr/>
            <p:nvPr/>
          </p:nvSpPr>
          <p:spPr>
            <a:xfrm>
              <a:off x="2826325" y="1974024"/>
              <a:ext cx="1562330" cy="3323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Input split 1</a:t>
              </a:r>
            </a:p>
          </p:txBody>
        </p:sp>
        <p:cxnSp>
          <p:nvCxnSpPr>
            <p:cNvPr id="38" name="Elbow Connector 37"/>
            <p:cNvCxnSpPr>
              <a:stCxn id="8" idx="3"/>
              <a:endCxn id="9" idx="0"/>
            </p:cNvCxnSpPr>
            <p:nvPr/>
          </p:nvCxnSpPr>
          <p:spPr>
            <a:xfrm>
              <a:off x="3477488" y="1574181"/>
              <a:ext cx="130002" cy="3998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813994" y="1974024"/>
              <a:ext cx="1562330" cy="3323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Input split 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78323" y="1977153"/>
              <a:ext cx="1562330" cy="3323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Input split 3</a:t>
              </a:r>
            </a:p>
          </p:txBody>
        </p:sp>
        <p:cxnSp>
          <p:nvCxnSpPr>
            <p:cNvPr id="63" name="Elbow Connector 62"/>
            <p:cNvCxnSpPr>
              <a:stCxn id="8" idx="3"/>
              <a:endCxn id="49" idx="0"/>
            </p:cNvCxnSpPr>
            <p:nvPr/>
          </p:nvCxnSpPr>
          <p:spPr>
            <a:xfrm>
              <a:off x="3477488" y="1574181"/>
              <a:ext cx="2117671" cy="3998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8" idx="3"/>
              <a:endCxn id="56" idx="0"/>
            </p:cNvCxnSpPr>
            <p:nvPr/>
          </p:nvCxnSpPr>
          <p:spPr>
            <a:xfrm>
              <a:off x="3477488" y="1574181"/>
              <a:ext cx="4182000" cy="4029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568111" y="1906761"/>
            <a:ext cx="1183007" cy="342901"/>
            <a:chOff x="1900146" y="1399350"/>
            <a:chExt cx="1577342" cy="457202"/>
          </a:xfrm>
        </p:grpSpPr>
        <p:sp>
          <p:nvSpPr>
            <p:cNvPr id="8" name="Rounded Rectangle 7"/>
            <p:cNvSpPr/>
            <p:nvPr/>
          </p:nvSpPr>
          <p:spPr>
            <a:xfrm>
              <a:off x="2175161" y="1399350"/>
              <a:ext cx="1302327" cy="349662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Input Format</a:t>
              </a:r>
            </a:p>
          </p:txBody>
        </p:sp>
        <p:cxnSp>
          <p:nvCxnSpPr>
            <p:cNvPr id="70" name="Elbow Connector 69"/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1900147" y="1574181"/>
              <a:ext cx="275014" cy="282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848617" y="3806500"/>
            <a:ext cx="3038999" cy="437259"/>
            <a:chOff x="3607489" y="3932328"/>
            <a:chExt cx="4051998" cy="583011"/>
          </a:xfrm>
        </p:grpSpPr>
        <p:sp>
          <p:nvSpPr>
            <p:cNvPr id="13" name="Rounded Rectangle 12"/>
            <p:cNvSpPr/>
            <p:nvPr/>
          </p:nvSpPr>
          <p:spPr>
            <a:xfrm>
              <a:off x="4852323" y="4179698"/>
              <a:ext cx="1485669" cy="335641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Shuffle &amp; sort</a:t>
              </a:r>
            </a:p>
          </p:txBody>
        </p:sp>
        <p:cxnSp>
          <p:nvCxnSpPr>
            <p:cNvPr id="23" name="Straight Arrow Connector 22"/>
            <p:cNvCxnSpPr>
              <a:stCxn id="12" idx="2"/>
              <a:endCxn id="13" idx="1"/>
            </p:cNvCxnSpPr>
            <p:nvPr/>
          </p:nvCxnSpPr>
          <p:spPr>
            <a:xfrm>
              <a:off x="3607489" y="3932334"/>
              <a:ext cx="1244834" cy="41518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2" idx="2"/>
              <a:endCxn id="13" idx="0"/>
            </p:cNvCxnSpPr>
            <p:nvPr/>
          </p:nvCxnSpPr>
          <p:spPr>
            <a:xfrm>
              <a:off x="5595158" y="3932334"/>
              <a:ext cx="0" cy="24736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9" idx="2"/>
              <a:endCxn id="13" idx="3"/>
            </p:cNvCxnSpPr>
            <p:nvPr/>
          </p:nvCxnSpPr>
          <p:spPr>
            <a:xfrm flipH="1">
              <a:off x="6337992" y="3935463"/>
              <a:ext cx="1321495" cy="41205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639244" y="4849461"/>
            <a:ext cx="3400251" cy="388018"/>
            <a:chOff x="3328325" y="5322946"/>
            <a:chExt cx="4533668" cy="517357"/>
          </a:xfrm>
        </p:grpSpPr>
        <p:sp>
          <p:nvSpPr>
            <p:cNvPr id="16" name="Rounded Rectangle 15"/>
            <p:cNvSpPr/>
            <p:nvPr/>
          </p:nvSpPr>
          <p:spPr>
            <a:xfrm>
              <a:off x="3328325" y="5504662"/>
              <a:ext cx="1485669" cy="335641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Output Format</a:t>
              </a:r>
            </a:p>
          </p:txBody>
        </p:sp>
        <p:cxnSp>
          <p:nvCxnSpPr>
            <p:cNvPr id="22" name="Straight Arrow Connector 21"/>
            <p:cNvCxnSpPr>
              <a:stCxn id="14" idx="2"/>
              <a:endCxn id="16" idx="0"/>
            </p:cNvCxnSpPr>
            <p:nvPr/>
          </p:nvCxnSpPr>
          <p:spPr>
            <a:xfrm>
              <a:off x="4071160" y="5366035"/>
              <a:ext cx="0" cy="13862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376324" y="5461573"/>
              <a:ext cx="1485669" cy="335641"/>
            </a:xfrm>
            <a:prstGeom prst="roundRect">
              <a:avLst/>
            </a:prstGeom>
            <a:solidFill>
              <a:srgbClr val="FFFF0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Output Format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119159" y="5322946"/>
              <a:ext cx="0" cy="13862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639244" y="4243756"/>
            <a:ext cx="3400251" cy="638025"/>
            <a:chOff x="3328325" y="4515336"/>
            <a:chExt cx="4533668" cy="850699"/>
          </a:xfrm>
        </p:grpSpPr>
        <p:sp>
          <p:nvSpPr>
            <p:cNvPr id="14" name="Rounded Rectangle 13"/>
            <p:cNvSpPr/>
            <p:nvPr/>
          </p:nvSpPr>
          <p:spPr>
            <a:xfrm>
              <a:off x="3328325" y="5030394"/>
              <a:ext cx="1485669" cy="335641"/>
            </a:xfrm>
            <a:prstGeom prst="roundRect">
              <a:avLst/>
            </a:prstGeom>
            <a:solidFill>
              <a:srgbClr val="92D05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Reducer</a:t>
              </a:r>
            </a:p>
          </p:txBody>
        </p:sp>
        <p:cxnSp>
          <p:nvCxnSpPr>
            <p:cNvPr id="34" name="Straight Arrow Connector 33"/>
            <p:cNvCxnSpPr>
              <a:stCxn id="13" idx="2"/>
              <a:endCxn id="14" idx="0"/>
            </p:cNvCxnSpPr>
            <p:nvPr/>
          </p:nvCxnSpPr>
          <p:spPr>
            <a:xfrm flipH="1">
              <a:off x="4071160" y="4515339"/>
              <a:ext cx="1523998" cy="5150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6376324" y="4987305"/>
              <a:ext cx="1485669" cy="335641"/>
            </a:xfrm>
            <a:prstGeom prst="roundRect">
              <a:avLst/>
            </a:prstGeom>
            <a:solidFill>
              <a:srgbClr val="92D050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Reducer</a:t>
              </a:r>
            </a:p>
          </p:txBody>
        </p:sp>
        <p:cxnSp>
          <p:nvCxnSpPr>
            <p:cNvPr id="89" name="Straight Arrow Connector 88"/>
            <p:cNvCxnSpPr>
              <a:stCxn id="13" idx="2"/>
              <a:endCxn id="83" idx="0"/>
            </p:cNvCxnSpPr>
            <p:nvPr/>
          </p:nvCxnSpPr>
          <p:spPr>
            <a:xfrm>
              <a:off x="5595158" y="4515339"/>
              <a:ext cx="1524001" cy="47196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39244" y="5205151"/>
            <a:ext cx="3400251" cy="381460"/>
            <a:chOff x="3328325" y="5797214"/>
            <a:chExt cx="4533668" cy="508615"/>
          </a:xfrm>
        </p:grpSpPr>
        <p:cxnSp>
          <p:nvCxnSpPr>
            <p:cNvPr id="24" name="Straight Arrow Connector 23"/>
            <p:cNvCxnSpPr>
              <a:stCxn id="16" idx="2"/>
              <a:endCxn id="102" idx="0"/>
            </p:cNvCxnSpPr>
            <p:nvPr/>
          </p:nvCxnSpPr>
          <p:spPr>
            <a:xfrm>
              <a:off x="4071160" y="5840303"/>
              <a:ext cx="0" cy="13318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5" idx="2"/>
              <a:endCxn id="103" idx="0"/>
            </p:cNvCxnSpPr>
            <p:nvPr/>
          </p:nvCxnSpPr>
          <p:spPr>
            <a:xfrm>
              <a:off x="7119159" y="5797214"/>
              <a:ext cx="0" cy="16551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328325" y="5973484"/>
              <a:ext cx="1485669" cy="3323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Output File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76324" y="5962732"/>
              <a:ext cx="1485669" cy="3323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Output File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1774" y="3098789"/>
            <a:ext cx="6056327" cy="1824111"/>
            <a:chOff x="611697" y="2988719"/>
            <a:chExt cx="8075103" cy="2432148"/>
          </a:xfrm>
        </p:grpSpPr>
        <p:sp>
          <p:nvSpPr>
            <p:cNvPr id="110" name="Rectangle 109"/>
            <p:cNvSpPr/>
            <p:nvPr/>
          </p:nvSpPr>
          <p:spPr>
            <a:xfrm>
              <a:off x="2636817" y="2988719"/>
              <a:ext cx="6049983" cy="5214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22402" y="4899387"/>
              <a:ext cx="5135524" cy="5214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1697" y="4001634"/>
              <a:ext cx="13619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/>
                <a:t>Main focus</a:t>
              </a:r>
            </a:p>
          </p:txBody>
        </p:sp>
        <p:cxnSp>
          <p:nvCxnSpPr>
            <p:cNvPr id="115" name="Straight Arrow Connector 114"/>
            <p:cNvCxnSpPr>
              <a:stCxn id="113" idx="3"/>
              <a:endCxn id="110" idx="1"/>
            </p:cNvCxnSpPr>
            <p:nvPr/>
          </p:nvCxnSpPr>
          <p:spPr>
            <a:xfrm flipV="1">
              <a:off x="1973608" y="3249459"/>
              <a:ext cx="663209" cy="95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3"/>
              <a:endCxn id="112" idx="1"/>
            </p:cNvCxnSpPr>
            <p:nvPr/>
          </p:nvCxnSpPr>
          <p:spPr>
            <a:xfrm>
              <a:off x="1973608" y="4201688"/>
              <a:ext cx="1048795" cy="95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D17E6-AFF2-5B7C-E2DB-9EF7E16C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2112</TotalTime>
  <Words>3027</Words>
  <Application>Microsoft Macintosh PowerPoint</Application>
  <PresentationFormat>On-screen Show (4:3)</PresentationFormat>
  <Paragraphs>654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Clarity</vt:lpstr>
      <vt:lpstr>ADVANCED DATA MANAGEMENT (CMM524)</vt:lpstr>
      <vt:lpstr>Content</vt:lpstr>
      <vt:lpstr>MapReduce</vt:lpstr>
      <vt:lpstr>MapReduce (cont’d)</vt:lpstr>
      <vt:lpstr>MapReduce Features</vt:lpstr>
      <vt:lpstr>MapReduce Features (cont’d)</vt:lpstr>
      <vt:lpstr>MapReduce Terminology</vt:lpstr>
      <vt:lpstr>Hadoop Components: MapReduce</vt:lpstr>
      <vt:lpstr>The MapReduce Flow</vt:lpstr>
      <vt:lpstr>MapReduce Flow</vt:lpstr>
      <vt:lpstr>MapReduce Flow (cont’d)</vt:lpstr>
      <vt:lpstr>Example Job - Word Count</vt:lpstr>
      <vt:lpstr>Mapping Function</vt:lpstr>
      <vt:lpstr>Word Count – Mapper (cont’d)</vt:lpstr>
      <vt:lpstr>Word Count – Splitting Input</vt:lpstr>
      <vt:lpstr>Word Count - Mapper</vt:lpstr>
      <vt:lpstr>Word Count - Mapping Function in Mapper</vt:lpstr>
      <vt:lpstr>Mappers Run in Parallel</vt:lpstr>
      <vt:lpstr>Word Count: Shuffle &amp; Sort</vt:lpstr>
      <vt:lpstr>Word Count - Shuffle &amp; Sort</vt:lpstr>
      <vt:lpstr>Shuffle &amp; Sort – To Note</vt:lpstr>
      <vt:lpstr>Reducing Function</vt:lpstr>
      <vt:lpstr>Word Count: Reducer</vt:lpstr>
      <vt:lpstr>WordCount - SumReducer</vt:lpstr>
      <vt:lpstr>SumReducer – Reduce Function</vt:lpstr>
      <vt:lpstr>Example: Web Log Analysis</vt:lpstr>
      <vt:lpstr>Example: Web Log Analysis</vt:lpstr>
      <vt:lpstr>Submitting a MapReduce Job</vt:lpstr>
      <vt:lpstr>Creating a MapReduce Job in Java</vt:lpstr>
      <vt:lpstr>Submitting a MapReduce Job in Java</vt:lpstr>
      <vt:lpstr>Running a Job on MRv1</vt:lpstr>
      <vt:lpstr>Mapper Data Locality</vt:lpstr>
      <vt:lpstr>Shuffle &amp; Sort</vt:lpstr>
      <vt:lpstr>Is Shuttle &amp; Sort a Bottleneck?</vt:lpstr>
      <vt:lpstr>Is a Slow Mapper a Bottleneck?</vt:lpstr>
      <vt:lpstr>Summary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574</cp:revision>
  <dcterms:created xsi:type="dcterms:W3CDTF">2013-11-28T12:00:43Z</dcterms:created>
  <dcterms:modified xsi:type="dcterms:W3CDTF">2023-10-27T13:26:50Z</dcterms:modified>
  <cp:category/>
</cp:coreProperties>
</file>