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9" r:id="rId3"/>
    <p:sldId id="292" r:id="rId4"/>
    <p:sldId id="310" r:id="rId5"/>
    <p:sldId id="290" r:id="rId6"/>
    <p:sldId id="347" r:id="rId7"/>
    <p:sldId id="340" r:id="rId8"/>
    <p:sldId id="384" r:id="rId9"/>
    <p:sldId id="341" r:id="rId10"/>
    <p:sldId id="293" r:id="rId11"/>
    <p:sldId id="342" r:id="rId12"/>
    <p:sldId id="345" r:id="rId13"/>
    <p:sldId id="344" r:id="rId14"/>
    <p:sldId id="343" r:id="rId15"/>
    <p:sldId id="365" r:id="rId16"/>
    <p:sldId id="346" r:id="rId17"/>
    <p:sldId id="390" r:id="rId18"/>
    <p:sldId id="391" r:id="rId19"/>
    <p:sldId id="304" r:id="rId20"/>
    <p:sldId id="392" r:id="rId21"/>
    <p:sldId id="294" r:id="rId22"/>
    <p:sldId id="393" r:id="rId23"/>
    <p:sldId id="361" r:id="rId24"/>
    <p:sldId id="394" r:id="rId25"/>
    <p:sldId id="383" r:id="rId26"/>
    <p:sldId id="348" r:id="rId27"/>
    <p:sldId id="362" r:id="rId28"/>
    <p:sldId id="349" r:id="rId29"/>
    <p:sldId id="364" r:id="rId30"/>
    <p:sldId id="351" r:id="rId31"/>
    <p:sldId id="381" r:id="rId32"/>
    <p:sldId id="3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8" autoAdjust="0"/>
    <p:restoredTop sz="97026" autoAdjust="0"/>
  </p:normalViewPr>
  <p:slideViewPr>
    <p:cSldViewPr snapToGrid="0" snapToObjects="1">
      <p:cViewPr varScale="1">
        <p:scale>
          <a:sx n="197" d="100"/>
          <a:sy n="197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3E6-4566-C749-A709-A27A589C160D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73C8-8643-D24D-B000-65C6661ED8F3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C845-436F-E740-A589-552B67766DAF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209-F982-FB4D-BB94-2A7D8CD3E6BD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36-4C1A-4C4B-A976-5E744B828D7A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29F8-ED06-1847-9D33-372F1A4C53EE}" type="datetime1">
              <a:rPr lang="en-GB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9028-541A-BB42-B0D1-2BE6A275C890}" type="datetime1">
              <a:rPr lang="en-GB" smtClean="0"/>
              <a:t>22/09/2023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2733-5654-514F-9C7E-2F9663A18929}" type="datetime1">
              <a:rPr lang="en-GB" smtClean="0"/>
              <a:t>22/09/2023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AD27-EDCB-394C-9540-ACC456A47C06}" type="datetime1">
              <a:rPr lang="en-GB" smtClean="0"/>
              <a:t>22/09/2023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FE1-2FCE-9949-9F23-D26C48B42DBC}" type="datetime1">
              <a:rPr lang="en-GB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820E-94CD-AE49-8884-20364DD56342}" type="datetime1">
              <a:rPr lang="en-GB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F9EAE2CF-435B-BB4A-B64D-0CB295E08DBE}" type="datetime1">
              <a:rPr lang="en-GB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ql/sql_tutorial.pdf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7/en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02 </a:t>
            </a:r>
            <a:r>
              <a:rPr lang="mr-IN" dirty="0"/>
              <a:t>–</a:t>
            </a:r>
            <a:r>
              <a:rPr lang="en-US" dirty="0"/>
              <a:t> Relational Databases &amp; SQL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a table in the current database: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CREATE TABLE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dataType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dataType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);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CREATE TABLE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ID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	Address varchar(255),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	City varchar(255)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Dropping/Deleting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table: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TABLE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TABLE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542A8EC5-B78C-2A49-A403-654029BACE98}"/>
              </a:ext>
            </a:extLst>
          </p:cNvPr>
          <p:cNvSpPr/>
          <p:nvPr/>
        </p:nvSpPr>
        <p:spPr>
          <a:xfrm>
            <a:off x="2695493" y="3003499"/>
            <a:ext cx="6058893" cy="3424681"/>
          </a:xfrm>
          <a:prstGeom prst="irregularSeal2">
            <a:avLst/>
          </a:prstGeom>
          <a:solidFill>
            <a:srgbClr val="FFFD78"/>
          </a:solidFill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Use with caution!</a:t>
            </a:r>
          </a:p>
        </p:txBody>
      </p:sp>
    </p:spTree>
    <p:extLst>
      <p:ext uri="{BB962C8B-B14F-4D97-AF65-F5344CB8AC3E}">
        <p14:creationId xmlns:p14="http://schemas.microsoft.com/office/powerpoint/2010/main" val="18201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on data based on their semantics in the domain</a:t>
            </a:r>
          </a:p>
          <a:p>
            <a:r>
              <a:rPr lang="en-US" sz="2800" dirty="0"/>
              <a:t>Some common constraints: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NOT NULL</a:t>
            </a:r>
            <a:r>
              <a:rPr lang="en-US" sz="2400" dirty="0"/>
              <a:t>: ensure no NULL value in a column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UNIQUE</a:t>
            </a:r>
            <a:r>
              <a:rPr lang="en-US" sz="2400" dirty="0"/>
              <a:t>: ensure all values in a column are different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PRIMARY KEY</a:t>
            </a:r>
            <a:r>
              <a:rPr lang="en-US" sz="2400" dirty="0"/>
              <a:t>: column uniquely identifies each row</a:t>
            </a:r>
          </a:p>
          <a:p>
            <a:pPr lvl="2"/>
            <a:r>
              <a:rPr lang="en-US" sz="2000" dirty="0"/>
              <a:t>The same as NOT NULL + UNIQUE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FOREIGN KEY</a:t>
            </a:r>
            <a:r>
              <a:rPr lang="en-US" sz="2400" dirty="0"/>
              <a:t>: column uniquely identifies a row in another table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2400" dirty="0"/>
              <a:t>: set default value of a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NULL, UNIQUE &amp; DEFAULT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ID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NOT NULL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Age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DEFAULT 0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UNIQUE (ID)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0D82043-7696-6644-BE8E-1F6B41EA1D0A}"/>
              </a:ext>
            </a:extLst>
          </p:cNvPr>
          <p:cNvSpPr/>
          <p:nvPr/>
        </p:nvSpPr>
        <p:spPr>
          <a:xfrm>
            <a:off x="763572" y="4062953"/>
            <a:ext cx="7923228" cy="2064470"/>
          </a:xfrm>
          <a:prstGeom prst="irregularSeal2">
            <a:avLst/>
          </a:prstGeom>
          <a:solidFill>
            <a:srgbClr val="FFFF00"/>
          </a:solidFill>
          <a:effectLst>
            <a:outerShdw blurRad="393700" dist="127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Note: Different </a:t>
            </a:r>
            <a:r>
              <a:rPr lang="en-US" dirty="0" err="1"/>
              <a:t>DBMSes</a:t>
            </a:r>
            <a:r>
              <a:rPr lang="en-US" dirty="0"/>
              <a:t> may have a slightly different syntax. This is the MySQL version.</a:t>
            </a:r>
          </a:p>
        </p:txBody>
      </p:sp>
    </p:spTree>
    <p:extLst>
      <p:ext uri="{BB962C8B-B14F-4D97-AF65-F5344CB8AC3E}">
        <p14:creationId xmlns:p14="http://schemas.microsoft.com/office/powerpoint/2010/main" val="103738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Constraint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Age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PRIMARY KEY (ID)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Composite Key Constraint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Buys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CustomerID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ProductID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PRIMARY KEY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CustomerID,ProductID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9A6FCD2-AADC-CD48-ADC8-D8233D53F093}"/>
              </a:ext>
            </a:extLst>
          </p:cNvPr>
          <p:cNvSpPr/>
          <p:nvPr/>
        </p:nvSpPr>
        <p:spPr>
          <a:xfrm>
            <a:off x="3535051" y="3733015"/>
            <a:ext cx="3572759" cy="970961"/>
          </a:xfrm>
          <a:prstGeom prst="wedgeRoundRectCallout">
            <a:avLst>
              <a:gd name="adj1" fmla="val -29797"/>
              <a:gd name="adj2" fmla="val -9323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key is a composite from </a:t>
            </a:r>
            <a:r>
              <a:rPr lang="en-US" dirty="0" err="1"/>
              <a:t>CustomerID</a:t>
            </a:r>
            <a:r>
              <a:rPr lang="en-US" dirty="0"/>
              <a:t> and </a:t>
            </a:r>
            <a:r>
              <a:rPr lang="en-US" dirty="0" err="1"/>
              <a:t>ProductID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52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5535"/>
          </a:xfrm>
        </p:spPr>
        <p:txBody>
          <a:bodyPr>
            <a:normAutofit/>
          </a:bodyPr>
          <a:lstStyle/>
          <a:p>
            <a:r>
              <a:rPr lang="en-US" dirty="0"/>
              <a:t>Ask DBMS to generate a unique number in column when a new row/record is added</a:t>
            </a:r>
          </a:p>
          <a:p>
            <a:pPr lvl="1"/>
            <a:r>
              <a:rPr lang="en-US" dirty="0"/>
              <a:t>Ensure NOT NULL + UNIQUE-ness</a:t>
            </a:r>
          </a:p>
          <a:p>
            <a:pPr lvl="1"/>
            <a:r>
              <a:rPr lang="en-US" dirty="0"/>
              <a:t>Very handy to generate value for an ID column which is used internally as a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060" y="3718129"/>
            <a:ext cx="7174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NOT NULL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AUTO_INCREMENT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varchar(255) NOT NULL,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Age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PRIMARY KEY (ID)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799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CB39-539C-B84E-B85D-ED0BF866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Table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2A3C9-78BE-374A-9540-C18C366A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8676-A83B-3046-A012-0D3FE54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D924A-56AE-424D-B1BC-54BF7EE1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5152"/>
            <a:ext cx="8229600" cy="4499485"/>
          </a:xfrm>
        </p:spPr>
        <p:txBody>
          <a:bodyPr>
            <a:normAutofit/>
          </a:bodyPr>
          <a:lstStyle/>
          <a:p>
            <a:r>
              <a:rPr lang="en-US" sz="3200" dirty="0"/>
              <a:t>To show the structure of a table:</a:t>
            </a:r>
          </a:p>
          <a:p>
            <a:pPr marL="0" indent="0" algn="ctr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DESCRIBE </a:t>
            </a:r>
            <a:r>
              <a:rPr lang="en-US" sz="32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DESCRIBE </a:t>
            </a:r>
            <a:r>
              <a:rPr lang="en-US" sz="32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429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FA5-74C5-B76B-EE14-AFA4013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F214-3EA5-34C6-DAB3-94E66253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Lab 2</a:t>
            </a:r>
          </a:p>
          <a:p>
            <a:pPr lvl="1"/>
            <a:r>
              <a:rPr lang="en-US" sz="2800" dirty="0"/>
              <a:t>up to Section 4.3 Creating the Product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46672-976A-FB51-52DC-8FAA078E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1985-F6E0-BABE-EE80-DDE62ADA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/>
              <a:t>Use the INSERT statement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) VALUES (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GB" dirty="0"/>
              <a:t>Or in the order of the columns: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VALUES (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Age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) VALUES (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'Donald','Trump',71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Relational Database Management Systems (RDBMS)</a:t>
            </a:r>
          </a:p>
          <a:p>
            <a:r>
              <a:rPr lang="en-US" sz="2800" dirty="0"/>
              <a:t>Structured Query Language (SQL)</a:t>
            </a:r>
          </a:p>
          <a:p>
            <a:pPr lvl="1"/>
            <a:r>
              <a:rPr lang="en-US" sz="2400" dirty="0"/>
              <a:t>Creating databases</a:t>
            </a:r>
          </a:p>
          <a:p>
            <a:pPr lvl="1"/>
            <a:r>
              <a:rPr lang="en-US" sz="2400" dirty="0"/>
              <a:t>Creating tables</a:t>
            </a:r>
          </a:p>
          <a:p>
            <a:pPr lvl="1"/>
            <a:r>
              <a:rPr lang="en-US" sz="2400" dirty="0"/>
              <a:t>Inserting data</a:t>
            </a:r>
          </a:p>
          <a:p>
            <a:pPr lvl="1"/>
            <a:r>
              <a:rPr lang="en-US" sz="2400" dirty="0"/>
              <a:t>Simple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73E2-3ADB-9FF6-16B3-7ED2A9B6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E54A-E89F-46D1-5E1C-EB7B93F6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Lab 2</a:t>
            </a:r>
          </a:p>
          <a:p>
            <a:pPr lvl="1"/>
            <a:r>
              <a:rPr lang="en-US" sz="3200" dirty="0"/>
              <a:t>Section 4.4 Adding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0DB7-C1F4-0C31-A793-E4DA67C3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C4E0C-1B10-EDC3-77C9-D1E697E5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19246"/>
          </a:xfrm>
        </p:spPr>
        <p:txBody>
          <a:bodyPr>
            <a:normAutofit/>
          </a:bodyPr>
          <a:lstStyle/>
          <a:p>
            <a:r>
              <a:rPr lang="en-US" dirty="0"/>
              <a:t>Use the SELECT statement</a:t>
            </a:r>
          </a:p>
          <a:p>
            <a:r>
              <a:rPr lang="en-US" dirty="0"/>
              <a:t>Result is a set of rows</a:t>
            </a:r>
          </a:p>
          <a:p>
            <a:r>
              <a:rPr lang="en-US" dirty="0"/>
              <a:t>To select some columns: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GB" dirty="0"/>
              <a:t>To select all columns: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GB" dirty="0"/>
              <a:t>Example: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GB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Persons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E0B9-EF7A-5370-7525-DB1D9359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2061-CA65-8B12-B784-CACA7AA5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Lab 2</a:t>
            </a:r>
          </a:p>
          <a:p>
            <a:pPr lvl="1"/>
            <a:r>
              <a:rPr lang="en-US" sz="3200" dirty="0"/>
              <a:t>Section 4.5 Retrieving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F49F-BB9A-3EE4-004B-C2000D8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26B3D-6719-2061-3910-94A1234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Altering/Modifying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ALTER TABLE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 COLUMN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/>
              <a:t>Drop a column: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ALTER TABLE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COLUMN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/>
              <a:t>Modify a column: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ALTER TABLE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MODIFY COLUMN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can also add constraint(s) on column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E0B9-EF7A-5370-7525-DB1D9359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2061-CA65-8B12-B784-CACA7AA5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Lab 2</a:t>
            </a:r>
          </a:p>
          <a:p>
            <a:pPr lvl="1"/>
            <a:r>
              <a:rPr lang="en-US" sz="3200" dirty="0"/>
              <a:t>Section 4.6 Modifying a Table</a:t>
            </a:r>
          </a:p>
          <a:p>
            <a:pPr lvl="1"/>
            <a:r>
              <a:rPr lang="en-US" sz="3200" dirty="0"/>
              <a:t>Section 4.7 Dropping/Deleting a Table</a:t>
            </a:r>
          </a:p>
          <a:p>
            <a:pPr lvl="1"/>
            <a:r>
              <a:rPr lang="en-US" sz="3200" dirty="0"/>
              <a:t>Section 4.8 Dropping/Deleting a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F49F-BB9A-3EE4-004B-C2000D8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26B3D-6719-2061-3910-94A1234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0E5-1A36-DD40-8392-F095C3AF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3BF1-4FC0-EE4D-B906-F63CC711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usually done by DB Administrator, not normal DB users</a:t>
            </a:r>
          </a:p>
          <a:p>
            <a:pPr lvl="1"/>
            <a:r>
              <a:rPr lang="en-US" sz="3600" dirty="0"/>
              <a:t>unless a user has been granted permission to do so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***You don’t need to do this in the Lab. ***</a:t>
            </a:r>
          </a:p>
          <a:p>
            <a:pPr lvl="1"/>
            <a:r>
              <a:rPr lang="en-US" sz="3600" dirty="0"/>
              <a:t>the remaining slides are just FYI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C998-BFFE-C643-8F02-FDD0D86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B79E3-A817-7B4F-93EA-09C0E248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- Create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DBA only</a:t>
            </a:r>
          </a:p>
          <a:p>
            <a:r>
              <a:rPr lang="en-US" dirty="0"/>
              <a:t>To create a user: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USER 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username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'@'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 IDENTIFIED BY '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USER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'%'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IDENTIFIED BY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LetMeIn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 a user has username + hostname parts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'localhost'</a:t>
            </a:r>
            <a:r>
              <a:rPr lang="en-US" dirty="0"/>
              <a:t> means login from the same host only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'%'</a:t>
            </a:r>
            <a:r>
              <a:rPr lang="en-US" dirty="0"/>
              <a:t> means from any IP address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- Delete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DBA only</a:t>
            </a:r>
          </a:p>
          <a:p>
            <a:r>
              <a:rPr lang="en-US" dirty="0"/>
              <a:t>To delete user: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USER 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'@'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USER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'%'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Management - Granting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DBA only</a:t>
            </a:r>
          </a:p>
          <a:p>
            <a:r>
              <a:rPr lang="en-US" dirty="0"/>
              <a:t>To grant privileges: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GRANT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database.table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TO 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username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'@'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dirty="0"/>
              <a:t>For 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GRANT ALL PRIVILEGES ON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testDB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.*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'%'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Use user + privileges to restrict access to certain tables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Never use root account for daily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D92BC31-B5D0-AF49-859D-969747CB1655}"/>
              </a:ext>
            </a:extLst>
          </p:cNvPr>
          <p:cNvSpPr/>
          <p:nvPr/>
        </p:nvSpPr>
        <p:spPr>
          <a:xfrm>
            <a:off x="6538573" y="4355183"/>
            <a:ext cx="2039930" cy="612743"/>
          </a:xfrm>
          <a:prstGeom prst="wedgeRoundRectCallout">
            <a:avLst>
              <a:gd name="adj1" fmla="val -29797"/>
              <a:gd name="adj2" fmla="val -9323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Mean any table in the </a:t>
            </a:r>
            <a:r>
              <a:rPr lang="en-US" sz="1400" dirty="0" err="1"/>
              <a:t>testDB</a:t>
            </a:r>
            <a:r>
              <a:rPr lang="en-US" sz="1400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1161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Management - Revoking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DBA only</a:t>
            </a:r>
          </a:p>
          <a:p>
            <a:r>
              <a:rPr lang="en-US" dirty="0"/>
              <a:t>To revoke privileges: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REVOKE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database.table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username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'@'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dirty="0"/>
              <a:t>For 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REVOKE ALL PRIVILEGES ON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testDB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.*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'%'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handles all access to the database</a:t>
            </a:r>
          </a:p>
          <a:p>
            <a:r>
              <a:rPr lang="en-US" dirty="0"/>
              <a:t>Some popular Relational DBMS: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Sybase</a:t>
            </a:r>
          </a:p>
          <a:p>
            <a:r>
              <a:rPr lang="en-US" dirty="0"/>
              <a:t>In practice, a DBMS usually exists as a server process which accepts incoming requests</a:t>
            </a:r>
          </a:p>
          <a:p>
            <a:pPr lvl="1"/>
            <a:r>
              <a:rPr lang="en-US" dirty="0"/>
              <a:t>i.e. no GUI</a:t>
            </a:r>
          </a:p>
          <a:p>
            <a:pPr lvl="1"/>
            <a:r>
              <a:rPr lang="en-US" dirty="0"/>
              <a:t>You will need a client/GUI to access the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-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privileges which can be granted/revoked: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ALL PRIVILEGES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GRANT 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is the standard language for RDBMS</a:t>
            </a:r>
          </a:p>
          <a:p>
            <a:pPr lvl="1"/>
            <a:r>
              <a:rPr lang="en-US" sz="2800" dirty="0"/>
              <a:t>CRUD are major data manipulations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W3School’s SQL tutorial:</a:t>
            </a:r>
          </a:p>
          <a:p>
            <a:pPr lvl="1"/>
            <a:r>
              <a:rPr lang="en-US" sz="2800" dirty="0">
                <a:hlinkClick r:id="rId2"/>
              </a:rPr>
              <a:t>https://www.w3schools.com/sql/</a:t>
            </a:r>
            <a:endParaRPr lang="en-US" sz="2800" dirty="0"/>
          </a:p>
          <a:p>
            <a:r>
              <a:rPr lang="en-US" sz="3200" dirty="0" err="1"/>
              <a:t>Tutorialspoint’s</a:t>
            </a:r>
            <a:r>
              <a:rPr lang="en-US" sz="3200" dirty="0"/>
              <a:t> free PDF on SQL:</a:t>
            </a:r>
          </a:p>
          <a:p>
            <a:pPr lvl="1"/>
            <a:r>
              <a:rPr lang="en-US" sz="2800" dirty="0">
                <a:hlinkClick r:id="rId3"/>
              </a:rPr>
              <a:t>www.tutorialspoint.com/sql/sql_tutorial.pdf</a:t>
            </a:r>
            <a:endParaRPr lang="en-US" sz="2800" dirty="0"/>
          </a:p>
          <a:p>
            <a:r>
              <a:rPr lang="en-US" sz="3200" dirty="0"/>
              <a:t>MySQL reference manual:</a:t>
            </a:r>
          </a:p>
          <a:p>
            <a:pPr lvl="1"/>
            <a:r>
              <a:rPr lang="en-US" sz="2800" dirty="0">
                <a:hlinkClick r:id="rId4"/>
              </a:rPr>
              <a:t>https://dev.mysql.com/doc/refman/5.7/en/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6236"/>
          </a:xfrm>
        </p:spPr>
        <p:txBody>
          <a:bodyPr/>
          <a:lstStyle/>
          <a:p>
            <a:r>
              <a:rPr lang="en-US" dirty="0"/>
              <a:t>Connect to a DBMS server using a client</a:t>
            </a:r>
          </a:p>
          <a:p>
            <a:pPr lvl="1"/>
            <a:r>
              <a:rPr lang="en-US" dirty="0"/>
              <a:t>Client can be an interactive UI</a:t>
            </a:r>
          </a:p>
          <a:p>
            <a:pPr lvl="1"/>
            <a:r>
              <a:rPr lang="en-US" dirty="0"/>
              <a:t>Or a programming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sp>
        <p:nvSpPr>
          <p:cNvPr id="11" name="AutoShape 4" descr="mage result for php icon"/>
          <p:cNvSpPr>
            <a:spLocks noChangeAspect="1" noChangeArrowheads="1"/>
          </p:cNvSpPr>
          <p:nvPr/>
        </p:nvSpPr>
        <p:spPr bwMode="auto">
          <a:xfrm>
            <a:off x="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mage result for php icon"/>
          <p:cNvSpPr>
            <a:spLocks noChangeAspect="1" noChangeArrowheads="1"/>
          </p:cNvSpPr>
          <p:nvPr/>
        </p:nvSpPr>
        <p:spPr bwMode="auto">
          <a:xfrm>
            <a:off x="152400" y="152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mage result for dbm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94" y="3930464"/>
            <a:ext cx="1286832" cy="128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ge result for tabl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26" y="4132056"/>
            <a:ext cx="805376" cy="8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37694" y="537732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DBMS server</a:t>
            </a:r>
            <a:endParaRPr lang="en-US" dirty="0"/>
          </a:p>
          <a:p>
            <a:pPr algn="ctr"/>
            <a:r>
              <a:rPr lang="en-US" dirty="0"/>
              <a:t>(e.g. </a:t>
            </a:r>
            <a:r>
              <a:rPr lang="en-US" dirty="0" err="1"/>
              <a:t>mysqld</a:t>
            </a:r>
            <a:r>
              <a:rPr lang="en-US" dirty="0"/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2614" y="3152718"/>
            <a:ext cx="5805080" cy="1421162"/>
            <a:chOff x="532614" y="3152718"/>
            <a:chExt cx="5805080" cy="1421162"/>
          </a:xfrm>
        </p:grpSpPr>
        <p:pic>
          <p:nvPicPr>
            <p:cNvPr id="1048" name="Picture 24" descr="mage result for termina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7771" y="3152718"/>
              <a:ext cx="942247" cy="942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6" descr="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14" y="3213321"/>
              <a:ext cx="838986" cy="83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22804" y="398775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client</a:t>
              </a:r>
            </a:p>
          </p:txBody>
        </p:sp>
        <p:cxnSp>
          <p:nvCxnSpPr>
            <p:cNvPr id="23" name="Straight Arrow Connector 22"/>
            <p:cNvCxnSpPr>
              <a:stCxn id="1048" idx="3"/>
              <a:endCxn id="1038" idx="1"/>
            </p:cNvCxnSpPr>
            <p:nvPr/>
          </p:nvCxnSpPr>
          <p:spPr>
            <a:xfrm>
              <a:off x="2550018" y="3623842"/>
              <a:ext cx="3787676" cy="9500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25112" y="4573880"/>
            <a:ext cx="5812582" cy="1877252"/>
            <a:chOff x="525112" y="4573880"/>
            <a:chExt cx="5812582" cy="1877252"/>
          </a:xfrm>
        </p:grpSpPr>
        <p:pic>
          <p:nvPicPr>
            <p:cNvPr id="1026" name="Picture 2" descr="mage result for brows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702" y="4753418"/>
              <a:ext cx="1051383" cy="105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age result for web serv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926" y="4751847"/>
              <a:ext cx="1052954" cy="105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ge result for php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446" y="5146870"/>
              <a:ext cx="446715" cy="44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12" y="4859616"/>
              <a:ext cx="838986" cy="83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22804" y="5804801"/>
              <a:ext cx="1638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phpMyAdmin</a:t>
              </a:r>
              <a:r>
                <a:rPr lang="en-US" dirty="0"/>
                <a:t> in a browser</a:t>
              </a:r>
            </a:p>
          </p:txBody>
        </p:sp>
        <p:cxnSp>
          <p:nvCxnSpPr>
            <p:cNvPr id="33" name="Straight Arrow Connector 32"/>
            <p:cNvCxnSpPr>
              <a:stCxn id="1032" idx="3"/>
              <a:endCxn id="1038" idx="1"/>
            </p:cNvCxnSpPr>
            <p:nvPr/>
          </p:nvCxnSpPr>
          <p:spPr>
            <a:xfrm flipV="1">
              <a:off x="4988161" y="4573880"/>
              <a:ext cx="1349533" cy="796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26" idx="3"/>
              <a:endCxn id="1034" idx="1"/>
            </p:cNvCxnSpPr>
            <p:nvPr/>
          </p:nvCxnSpPr>
          <p:spPr>
            <a:xfrm flipV="1">
              <a:off x="2597085" y="5278324"/>
              <a:ext cx="978841" cy="7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16878" y="2882111"/>
            <a:ext cx="2020816" cy="1691769"/>
            <a:chOff x="4316878" y="2882111"/>
            <a:chExt cx="2020816" cy="1691769"/>
          </a:xfrm>
        </p:grpSpPr>
        <p:cxnSp>
          <p:nvCxnSpPr>
            <p:cNvPr id="22" name="Straight Arrow Connector 21"/>
            <p:cNvCxnSpPr>
              <a:endCxn id="1038" idx="1"/>
            </p:cNvCxnSpPr>
            <p:nvPr/>
          </p:nvCxnSpPr>
          <p:spPr>
            <a:xfrm>
              <a:off x="4740812" y="3418449"/>
              <a:ext cx="1596882" cy="1155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38" idx="1"/>
            </p:cNvCxnSpPr>
            <p:nvPr/>
          </p:nvCxnSpPr>
          <p:spPr>
            <a:xfrm>
              <a:off x="5739618" y="3213321"/>
              <a:ext cx="598076" cy="13605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16878" y="288211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other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language to operate on relational databases</a:t>
            </a:r>
          </a:p>
          <a:p>
            <a:r>
              <a:rPr lang="en-US" dirty="0"/>
              <a:t>SQL command categories/groups: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Definition Language </a:t>
            </a:r>
            <a:r>
              <a:rPr lang="en-US" dirty="0"/>
              <a:t>(DDL)</a:t>
            </a:r>
          </a:p>
          <a:p>
            <a:pPr lvl="2"/>
            <a:r>
              <a:rPr lang="en-US" dirty="0"/>
              <a:t>Work on schema, E.g. create, alter or drop table/view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Manipulation Language</a:t>
            </a:r>
            <a:r>
              <a:rPr lang="en-US" dirty="0"/>
              <a:t> (DML)</a:t>
            </a:r>
          </a:p>
          <a:p>
            <a:pPr lvl="2"/>
            <a:r>
              <a:rPr lang="en-US" dirty="0"/>
              <a:t>Work on data, e.g. Create, Retrieve, Update, Delete (CRUD) operations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Control Language </a:t>
            </a:r>
            <a:r>
              <a:rPr lang="en-US" dirty="0"/>
              <a:t>(DCL)</a:t>
            </a:r>
          </a:p>
          <a:p>
            <a:pPr lvl="2"/>
            <a:r>
              <a:rPr lang="en-US" dirty="0"/>
              <a:t>Other control, e.g. Grant, revoke access permission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depending on the DBMS, some SQL commands may vary slightly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 general, I show the MySQL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Administrator &amp;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Most </a:t>
            </a:r>
            <a:r>
              <a:rPr lang="en-US" sz="3200" dirty="0" err="1"/>
              <a:t>DBMSes</a:t>
            </a:r>
            <a:r>
              <a:rPr lang="en-US" sz="3200" dirty="0"/>
              <a:t> are multi-user systems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database administrator </a:t>
            </a:r>
            <a:r>
              <a:rPr lang="en-US" sz="3200" dirty="0"/>
              <a:t>(DBA) has the highest level of permission:</a:t>
            </a:r>
          </a:p>
          <a:p>
            <a:pPr lvl="1"/>
            <a:r>
              <a:rPr lang="en-US" sz="2800" dirty="0"/>
              <a:t>Usually created as </a:t>
            </a:r>
            <a:r>
              <a:rPr lang="en-US" sz="2800" b="1" dirty="0">
                <a:solidFill>
                  <a:srgbClr val="FF0000"/>
                </a:solidFill>
              </a:rPr>
              <a:t>root</a:t>
            </a:r>
            <a:r>
              <a:rPr lang="en-US" sz="2800" dirty="0"/>
              <a:t> when DBMS is installed</a:t>
            </a:r>
          </a:p>
          <a:p>
            <a:pPr lvl="1"/>
            <a:r>
              <a:rPr lang="en-US" sz="2800" dirty="0"/>
              <a:t>Can create databases</a:t>
            </a:r>
          </a:p>
          <a:p>
            <a:pPr lvl="1"/>
            <a:r>
              <a:rPr lang="en-US" sz="2800" dirty="0"/>
              <a:t>Can create user accounts</a:t>
            </a:r>
          </a:p>
          <a:p>
            <a:pPr lvl="1"/>
            <a:r>
              <a:rPr lang="en-US" sz="2800" dirty="0"/>
              <a:t>Can grant access permission to users</a:t>
            </a:r>
          </a:p>
          <a:p>
            <a:r>
              <a:rPr lang="en-US" sz="3200" dirty="0"/>
              <a:t>A user:</a:t>
            </a:r>
          </a:p>
          <a:p>
            <a:pPr lvl="1"/>
            <a:r>
              <a:rPr lang="en-US" sz="2800" dirty="0"/>
              <a:t>Can access data with granted permission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Creating/Dropping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DBA only</a:t>
            </a:r>
          </a:p>
          <a:p>
            <a:r>
              <a:rPr lang="en-US" dirty="0"/>
              <a:t>To create a database: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DATABASE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DATABASE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testDB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To delete a database: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DATABASE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DROP DATABASE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testDB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may have multiple databases</a:t>
            </a:r>
          </a:p>
          <a:p>
            <a:pPr lvl="1"/>
            <a:r>
              <a:rPr lang="en-US" dirty="0"/>
              <a:t>Must select a database before defining/manipulating data</a:t>
            </a:r>
          </a:p>
          <a:p>
            <a:r>
              <a:rPr lang="en-US" dirty="0"/>
              <a:t>To show all databases you have access: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SHOW DATABASES;</a:t>
            </a:r>
          </a:p>
          <a:p>
            <a:endParaRPr lang="en-US" dirty="0"/>
          </a:p>
          <a:p>
            <a:r>
              <a:rPr lang="en-US" dirty="0"/>
              <a:t>To select a database: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USE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USE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testDB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Showing Tables in the Current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Once you have selected a database, you can see all tables in the database by:</a:t>
            </a:r>
          </a:p>
          <a:p>
            <a:pPr marL="0" indent="0" algn="ctr">
              <a:buNone/>
            </a:pP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SHOW TABLES;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4175</TotalTime>
  <Words>1483</Words>
  <Application>Microsoft Macintosh PowerPoint</Application>
  <PresentationFormat>On-screen Show (4:3)</PresentationFormat>
  <Paragraphs>304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Clarity</vt:lpstr>
      <vt:lpstr>ADVANCED DATA MANAGEMENT (CMM524)</vt:lpstr>
      <vt:lpstr>Content</vt:lpstr>
      <vt:lpstr>Database Management System (DBMS)</vt:lpstr>
      <vt:lpstr>Connecting to a DBMS</vt:lpstr>
      <vt:lpstr>Structured Query Language (SQL)</vt:lpstr>
      <vt:lpstr>Database Administrator &amp; Users</vt:lpstr>
      <vt:lpstr>Creating/Dropping a Database</vt:lpstr>
      <vt:lpstr>Selecting a Database</vt:lpstr>
      <vt:lpstr>Showing Tables in the Current Database</vt:lpstr>
      <vt:lpstr>Creating a Table</vt:lpstr>
      <vt:lpstr>Dropping/Deleting a Table</vt:lpstr>
      <vt:lpstr>Create Table with Constraints</vt:lpstr>
      <vt:lpstr>NOT NULL, UNIQUE &amp; DEFAULT Example</vt:lpstr>
      <vt:lpstr>PRIMARY KEY Constraint Example</vt:lpstr>
      <vt:lpstr>Composite Key Constraint Example</vt:lpstr>
      <vt:lpstr>AUTO INCREMENT Column</vt:lpstr>
      <vt:lpstr>Showing Table Structure</vt:lpstr>
      <vt:lpstr>STOP</vt:lpstr>
      <vt:lpstr>Inserting Data</vt:lpstr>
      <vt:lpstr>STOP</vt:lpstr>
      <vt:lpstr>Data Retrieval</vt:lpstr>
      <vt:lpstr>STOP</vt:lpstr>
      <vt:lpstr>Altering/Modifying Table Structure</vt:lpstr>
      <vt:lpstr>STOP</vt:lpstr>
      <vt:lpstr>User Management</vt:lpstr>
      <vt:lpstr>User Management - Create User</vt:lpstr>
      <vt:lpstr>User Management - Delete User</vt:lpstr>
      <vt:lpstr>User Management - Granting Privileges</vt:lpstr>
      <vt:lpstr>User Management - Revoking Privileges</vt:lpstr>
      <vt:lpstr>User Management - Privileges</vt:lpstr>
      <vt:lpstr>Conclusions</vt:lpstr>
      <vt:lpstr>Useful Links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616</cp:revision>
  <dcterms:created xsi:type="dcterms:W3CDTF">2013-11-28T12:00:43Z</dcterms:created>
  <dcterms:modified xsi:type="dcterms:W3CDTF">2023-09-22T09:55:06Z</dcterms:modified>
  <cp:category/>
</cp:coreProperties>
</file>