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6806" r:id="rId1"/>
  </p:sldMasterIdLst>
  <p:notesMasterIdLst>
    <p:notesMasterId r:id="rId56"/>
  </p:notesMasterIdLst>
  <p:handoutMasterIdLst>
    <p:handoutMasterId r:id="rId57"/>
  </p:handoutMasterIdLst>
  <p:sldIdLst>
    <p:sldId id="256" r:id="rId2"/>
    <p:sldId id="289" r:id="rId3"/>
    <p:sldId id="402" r:id="rId4"/>
    <p:sldId id="403" r:id="rId5"/>
    <p:sldId id="388" r:id="rId6"/>
    <p:sldId id="409" r:id="rId7"/>
    <p:sldId id="404" r:id="rId8"/>
    <p:sldId id="406" r:id="rId9"/>
    <p:sldId id="407" r:id="rId10"/>
    <p:sldId id="401" r:id="rId11"/>
    <p:sldId id="422" r:id="rId12"/>
    <p:sldId id="294" r:id="rId13"/>
    <p:sldId id="410" r:id="rId14"/>
    <p:sldId id="301" r:id="rId15"/>
    <p:sldId id="302" r:id="rId16"/>
    <p:sldId id="391" r:id="rId17"/>
    <p:sldId id="405" r:id="rId18"/>
    <p:sldId id="412" r:id="rId19"/>
    <p:sldId id="303" r:id="rId20"/>
    <p:sldId id="392" r:id="rId21"/>
    <p:sldId id="313" r:id="rId22"/>
    <p:sldId id="314" r:id="rId23"/>
    <p:sldId id="315" r:id="rId24"/>
    <p:sldId id="393" r:id="rId25"/>
    <p:sldId id="423" r:id="rId26"/>
    <p:sldId id="352" r:id="rId27"/>
    <p:sldId id="413" r:id="rId28"/>
    <p:sldId id="316" r:id="rId29"/>
    <p:sldId id="390" r:id="rId30"/>
    <p:sldId id="353" r:id="rId31"/>
    <p:sldId id="414" r:id="rId32"/>
    <p:sldId id="394" r:id="rId33"/>
    <p:sldId id="354" r:id="rId34"/>
    <p:sldId id="366" r:id="rId35"/>
    <p:sldId id="367" r:id="rId36"/>
    <p:sldId id="415" r:id="rId37"/>
    <p:sldId id="395" r:id="rId38"/>
    <p:sldId id="389" r:id="rId39"/>
    <p:sldId id="355" r:id="rId40"/>
    <p:sldId id="396" r:id="rId41"/>
    <p:sldId id="417" r:id="rId42"/>
    <p:sldId id="368" r:id="rId43"/>
    <p:sldId id="397" r:id="rId44"/>
    <p:sldId id="418" r:id="rId45"/>
    <p:sldId id="398" r:id="rId46"/>
    <p:sldId id="369" r:id="rId47"/>
    <p:sldId id="424" r:id="rId48"/>
    <p:sldId id="295" r:id="rId49"/>
    <p:sldId id="296" r:id="rId50"/>
    <p:sldId id="371" r:id="rId51"/>
    <p:sldId id="400" r:id="rId52"/>
    <p:sldId id="370" r:id="rId53"/>
    <p:sldId id="408" r:id="rId54"/>
    <p:sldId id="425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85" autoAdjust="0"/>
    <p:restoredTop sz="95120" autoAdjust="0"/>
  </p:normalViewPr>
  <p:slideViewPr>
    <p:cSldViewPr snapToGrid="0" snapToObjects="1">
      <p:cViewPr varScale="1">
        <p:scale>
          <a:sx n="212" d="100"/>
          <a:sy n="212" d="100"/>
        </p:scale>
        <p:origin x="352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8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73FC8C-630F-2B4A-84BC-8AA08610107B}" type="datetimeFigureOut">
              <a:rPr lang="en-US" smtClean="0"/>
              <a:pPr/>
              <a:t>9/29/23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1D5E3F-83C3-2841-AA50-DF5335EB55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7994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2D7642-618F-2748-BACF-3BDF37BFA99A}" type="datetimeFigureOut">
              <a:rPr lang="en-US" smtClean="0"/>
              <a:pPr/>
              <a:t>9/29/23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C4C911-FAE8-6B4B-929D-8719EC52E9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4100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4C911-FAE8-6B4B-929D-8719EC52E9B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486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4C911-FAE8-6B4B-929D-8719EC52E9B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209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7584-ADE0-454C-96BD-16077DD67CB6}" type="datetime1">
              <a:rPr lang="en-GB" smtClean="0"/>
              <a:t>29/09/2023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EDA84-A0FB-984B-8506-482D3CA7F975}" type="datetime1">
              <a:rPr lang="en-GB" smtClean="0"/>
              <a:t>29/09/2023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5529F-B9B3-3C48-842D-182F5591DC78}" type="datetime1">
              <a:rPr lang="en-GB" smtClean="0"/>
              <a:t>29/09/2023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28432-A1FD-7B4C-88EE-D464903D970D}" type="datetime1">
              <a:rPr lang="en-GB" smtClean="0"/>
              <a:t>29/09/2023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3682-4A33-5E45-858E-F19EFAD2FB9E}" type="datetime1">
              <a:rPr lang="en-GB" smtClean="0"/>
              <a:t>29/09/2023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B105-4699-E546-A7EC-711063119B08}" type="datetime1">
              <a:rPr lang="en-GB" smtClean="0"/>
              <a:t>29/09/2023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FD10A-5786-0549-BF3E-8DBBC972C49E}" type="datetime1">
              <a:rPr lang="en-GB" smtClean="0"/>
              <a:t>29/09/2023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B64A1-9695-D04C-BC6B-CCB0826DC8D3}" type="datetime1">
              <a:rPr lang="en-GB" smtClean="0"/>
              <a:t>29/09/2023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A4696-A08F-BF4A-BCAE-9B139C588F29}" type="datetime1">
              <a:rPr lang="en-GB" smtClean="0"/>
              <a:t>29/09/2023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5738D-DEB8-2346-9F32-E6FF294E2389}" type="datetime1">
              <a:rPr lang="en-GB" smtClean="0"/>
              <a:t>29/09/2023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15C2-14C2-E849-A624-B4BA4DBB41D2}" type="datetime1">
              <a:rPr lang="en-GB" smtClean="0"/>
              <a:t>29/09/2023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526" y="6630678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14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26" y="6418651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69609" y="6437339"/>
            <a:ext cx="137335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fld id="{CDCD8460-53A4-7E4B-A211-952CF69CCBA5}" type="datetime1">
              <a:rPr lang="en-GB" smtClean="0"/>
              <a:t>29/09/2023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726" y="6428180"/>
            <a:ext cx="2547944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/>
            <a:r>
              <a:rPr lang="fi-FI"/>
              <a:t>K. Hui 2023-2024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4526" y="6428180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rgbClr val="FFFFFF"/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807" r:id="rId1"/>
    <p:sldLayoutId id="2147486808" r:id="rId2"/>
    <p:sldLayoutId id="2147486809" r:id="rId3"/>
    <p:sldLayoutId id="2147486810" r:id="rId4"/>
    <p:sldLayoutId id="2147486811" r:id="rId5"/>
    <p:sldLayoutId id="2147486812" r:id="rId6"/>
    <p:sldLayoutId id="2147486813" r:id="rId7"/>
    <p:sldLayoutId id="2147486814" r:id="rId8"/>
    <p:sldLayoutId id="2147486815" r:id="rId9"/>
    <p:sldLayoutId id="2147486816" r:id="rId10"/>
    <p:sldLayoutId id="2147486817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sql/default.asp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aseline="0" dirty="0"/>
              <a:t>ADVANCED DATA MANAGEMENT (CMM524)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Lecture 02 </a:t>
            </a:r>
            <a:r>
              <a:rPr lang="mr-IN" dirty="0"/>
              <a:t>–</a:t>
            </a:r>
            <a:r>
              <a:rPr lang="en-US" dirty="0"/>
              <a:t> More Relational Databases</a:t>
            </a:r>
          </a:p>
        </p:txBody>
      </p:sp>
    </p:spTree>
    <p:extLst>
      <p:ext uri="{BB962C8B-B14F-4D97-AF65-F5344CB8AC3E}">
        <p14:creationId xmlns:p14="http://schemas.microsoft.com/office/powerpoint/2010/main" val="3775881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SQL From 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prepare a text file with multiple SQL statements</a:t>
            </a:r>
          </a:p>
          <a:p>
            <a:pPr lvl="1"/>
            <a:r>
              <a:rPr lang="en-US" dirty="0"/>
              <a:t>Each statement end with a “;”</a:t>
            </a:r>
          </a:p>
          <a:p>
            <a:r>
              <a:rPr lang="en-US" dirty="0"/>
              <a:t>To load and execute a SQL file, use the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source</a:t>
            </a:r>
            <a:r>
              <a:rPr lang="en-US" dirty="0"/>
              <a:t> command:</a:t>
            </a:r>
          </a:p>
          <a:p>
            <a:pPr marL="0" indent="0" algn="ctr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source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createTables.sql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en-US" dirty="0"/>
          </a:p>
          <a:p>
            <a:pPr lvl="1"/>
            <a:r>
              <a:rPr lang="en-US" dirty="0"/>
              <a:t>Can specify folder if needed:</a:t>
            </a:r>
          </a:p>
          <a:p>
            <a:pPr marL="0" indent="0" algn="ctr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source ~/cmm524/lecture02/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insertData.sql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en-US" dirty="0"/>
          </a:p>
          <a:p>
            <a:r>
              <a:rPr lang="en-US" dirty="0"/>
              <a:t>With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CREATE TABLE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…</a:t>
            </a:r>
            <a:r>
              <a:rPr lang="en-GB" dirty="0"/>
              <a:t>, </a:t>
            </a: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>INSERT INTO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…</a:t>
            </a:r>
            <a:r>
              <a:rPr lang="en-GB" dirty="0"/>
              <a:t>, etc., you can easily create and populate a database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81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B0F85-9D18-70EF-398F-C3D90F11F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BB82F-EC34-43E5-765E-62E7F83C7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Do Lab 02:</a:t>
            </a:r>
          </a:p>
          <a:p>
            <a:pPr lvl="1"/>
            <a:r>
              <a:rPr lang="en-US" sz="3600" dirty="0"/>
              <a:t>Up to Section 4 Populating the Tables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116F89-9E01-06B9-B807-AC722F801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18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Retrieval </a:t>
            </a:r>
            <a:r>
              <a:rPr lang="mr-IN" dirty="0"/>
              <a:t>–</a:t>
            </a:r>
            <a:r>
              <a:rPr lang="en-US" dirty="0"/>
              <a:t> A Quick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1924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Use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en-US" dirty="0"/>
              <a:t> statement</a:t>
            </a:r>
          </a:p>
          <a:p>
            <a:pPr lvl="1"/>
            <a:r>
              <a:rPr lang="en-US" dirty="0"/>
              <a:t>Note: </a:t>
            </a:r>
            <a:r>
              <a:rPr lang="en-US" b="1" dirty="0">
                <a:solidFill>
                  <a:srgbClr val="00B050"/>
                </a:solidFill>
              </a:rPr>
              <a:t>SELECT returns a set of rows</a:t>
            </a:r>
          </a:p>
          <a:p>
            <a:endParaRPr lang="en-US" dirty="0"/>
          </a:p>
          <a:p>
            <a:r>
              <a:rPr lang="en-GB" dirty="0"/>
              <a:t>To select all columns:</a:t>
            </a:r>
          </a:p>
          <a:p>
            <a:pPr marL="0" indent="0" algn="ctr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SELECT *</a:t>
            </a: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> from </a:t>
            </a:r>
            <a:r>
              <a:rPr lang="en-GB" i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tableName</a:t>
            </a: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lvl="1"/>
            <a:r>
              <a:rPr lang="en-GB" dirty="0"/>
              <a:t>Example:</a:t>
            </a:r>
          </a:p>
          <a:p>
            <a:pPr marL="0" indent="0" algn="ctr">
              <a:buNone/>
            </a:pP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>SELECT * FROM </a:t>
            </a:r>
            <a:r>
              <a:rPr lang="en-GB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employee</a:t>
            </a: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>;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  <a:p>
            <a:r>
              <a:rPr lang="en-US" dirty="0"/>
              <a:t>To select some columns:</a:t>
            </a:r>
          </a:p>
          <a:p>
            <a:pPr marL="0" indent="0" algn="ctr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SELECT </a:t>
            </a:r>
            <a:r>
              <a:rPr lang="en-US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column</a:t>
            </a:r>
            <a:r>
              <a:rPr lang="en-US" i="1" baseline="-250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column</a:t>
            </a:r>
            <a:r>
              <a:rPr lang="en-US" i="1" baseline="-250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2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…</a:t>
            </a: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> FROM </a:t>
            </a:r>
            <a:r>
              <a:rPr lang="en-GB" i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tableName</a:t>
            </a: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lvl="1"/>
            <a:r>
              <a:rPr lang="en-GB" dirty="0"/>
              <a:t>Example:</a:t>
            </a:r>
          </a:p>
          <a:p>
            <a:pPr marL="0" indent="0" algn="ctr">
              <a:buNone/>
            </a:pP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>SELECT </a:t>
            </a:r>
            <a:r>
              <a:rPr lang="en-GB" i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firstName</a:t>
            </a: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GB" i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lastName</a:t>
            </a: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> FROM </a:t>
            </a:r>
            <a:r>
              <a:rPr lang="en-GB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employee</a:t>
            </a: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>;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8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C8C64-ECF7-2144-B750-CA2F0D36A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SELECT-</a:t>
            </a:r>
            <a:r>
              <a:rPr lang="en-US" dirty="0" err="1"/>
              <a:t>ing</a:t>
            </a:r>
            <a:r>
              <a:rPr lang="en-US" dirty="0"/>
              <a:t>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D007A-681D-6342-BD8E-A42BB3EF7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SELECT-</a:t>
            </a:r>
            <a:r>
              <a:rPr lang="en-US" dirty="0" err="1"/>
              <a:t>ing</a:t>
            </a:r>
            <a:r>
              <a:rPr lang="en-US" dirty="0"/>
              <a:t> columns is doing “vertical slicing”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9807B5-3327-DC42-BAAF-B32E582B7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40EC154-0653-4A44-8F76-513FC5B322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113478"/>
              </p:ext>
            </p:extLst>
          </p:nvPr>
        </p:nvGraphicFramePr>
        <p:xfrm>
          <a:off x="1528526" y="2965092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887">
                  <a:extLst>
                    <a:ext uri="{9D8B030D-6E8A-4147-A177-3AD203B41FA5}">
                      <a16:colId xmlns:a16="http://schemas.microsoft.com/office/drawing/2014/main" val="3902202622"/>
                    </a:ext>
                  </a:extLst>
                </a:gridCol>
                <a:gridCol w="1319752">
                  <a:extLst>
                    <a:ext uri="{9D8B030D-6E8A-4147-A177-3AD203B41FA5}">
                      <a16:colId xmlns:a16="http://schemas.microsoft.com/office/drawing/2014/main" val="3075401388"/>
                    </a:ext>
                  </a:extLst>
                </a:gridCol>
                <a:gridCol w="1404594">
                  <a:extLst>
                    <a:ext uri="{9D8B030D-6E8A-4147-A177-3AD203B41FA5}">
                      <a16:colId xmlns:a16="http://schemas.microsoft.com/office/drawing/2014/main" val="3373247214"/>
                    </a:ext>
                  </a:extLst>
                </a:gridCol>
                <a:gridCol w="1263192">
                  <a:extLst>
                    <a:ext uri="{9D8B030D-6E8A-4147-A177-3AD203B41FA5}">
                      <a16:colId xmlns:a16="http://schemas.microsoft.com/office/drawing/2014/main" val="4244826495"/>
                    </a:ext>
                  </a:extLst>
                </a:gridCol>
                <a:gridCol w="1503575">
                  <a:extLst>
                    <a:ext uri="{9D8B030D-6E8A-4147-A177-3AD203B41FA5}">
                      <a16:colId xmlns:a16="http://schemas.microsoft.com/office/drawing/2014/main" val="2259820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firstName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lastName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worksFor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062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522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916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735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Steven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Rogers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139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Mokoto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Kusanagi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092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23060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BD615E9F-8989-C949-8E3E-AEC13C82E487}"/>
              </a:ext>
            </a:extLst>
          </p:cNvPr>
          <p:cNvGrpSpPr/>
          <p:nvPr/>
        </p:nvGrpSpPr>
        <p:grpSpPr>
          <a:xfrm>
            <a:off x="2139885" y="2752627"/>
            <a:ext cx="2612798" cy="3007150"/>
            <a:chOff x="2139885" y="2752627"/>
            <a:chExt cx="2612798" cy="3007150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13711956-7F88-7B46-94E8-C87C4B3EC05D}"/>
                </a:ext>
              </a:extLst>
            </p:cNvPr>
            <p:cNvSpPr/>
            <p:nvPr/>
          </p:nvSpPr>
          <p:spPr>
            <a:xfrm>
              <a:off x="2139885" y="2752627"/>
              <a:ext cx="1272618" cy="3007150"/>
            </a:xfrm>
            <a:prstGeom prst="roundRect">
              <a:avLst/>
            </a:prstGeom>
            <a:solidFill>
              <a:srgbClr val="FFFF00">
                <a:alpha val="21000"/>
              </a:srgbClr>
            </a:solidFill>
            <a:ln w="26424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2D1CBC4F-DA0F-BE43-A299-E6780126B2CE}"/>
                </a:ext>
              </a:extLst>
            </p:cNvPr>
            <p:cNvSpPr/>
            <p:nvPr/>
          </p:nvSpPr>
          <p:spPr>
            <a:xfrm>
              <a:off x="3480065" y="2752627"/>
              <a:ext cx="1272618" cy="3007150"/>
            </a:xfrm>
            <a:prstGeom prst="roundRect">
              <a:avLst/>
            </a:prstGeom>
            <a:solidFill>
              <a:srgbClr val="FFFF00">
                <a:alpha val="21000"/>
              </a:srgbClr>
            </a:solidFill>
            <a:ln w="26424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7656093-0543-4A41-9DFF-DFD203EDCD7E}"/>
              </a:ext>
            </a:extLst>
          </p:cNvPr>
          <p:cNvSpPr txBox="1"/>
          <p:nvPr/>
        </p:nvSpPr>
        <p:spPr>
          <a:xfrm>
            <a:off x="1735698" y="2197767"/>
            <a:ext cx="5836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>SELECT </a:t>
            </a:r>
            <a:r>
              <a:rPr lang="en-GB" i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firstName</a:t>
            </a: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GB" i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lastName</a:t>
            </a: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> FROM </a:t>
            </a:r>
            <a:r>
              <a:rPr lang="en-GB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employee</a:t>
            </a: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>;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2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Retrieval Without Duplicate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798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en-US" dirty="0"/>
              <a:t> +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DISTINCT</a:t>
            </a:r>
            <a:r>
              <a:rPr lang="en-US" dirty="0"/>
              <a:t> keyword</a:t>
            </a:r>
          </a:p>
          <a:p>
            <a:r>
              <a:rPr lang="en-US" dirty="0"/>
              <a:t>Retrieve without duplicate:</a:t>
            </a:r>
          </a:p>
          <a:p>
            <a:pPr marL="0" indent="0" algn="ctr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SELECT DISTINCT </a:t>
            </a:r>
            <a:r>
              <a:rPr lang="en-US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column</a:t>
            </a:r>
            <a:r>
              <a:rPr lang="en-US" i="1" baseline="-250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column</a:t>
            </a:r>
            <a:r>
              <a:rPr lang="en-US" i="1" baseline="-250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2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…</a:t>
            </a: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> FROM </a:t>
            </a:r>
            <a:r>
              <a:rPr lang="en-GB" i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tableName</a:t>
            </a: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>;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  <a:p>
            <a:pPr lvl="1"/>
            <a:r>
              <a:rPr lang="en-US" dirty="0"/>
              <a:t>Example:</a:t>
            </a:r>
          </a:p>
          <a:p>
            <a:pPr marL="0" indent="0" algn="ctr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SELECT DISTINCT </a:t>
            </a:r>
            <a:r>
              <a:rPr lang="en-US" i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firstName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i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lastName</a:t>
            </a: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> FROM </a:t>
            </a:r>
            <a:r>
              <a:rPr lang="en-GB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employee</a:t>
            </a: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en-US" dirty="0"/>
          </a:p>
          <a:p>
            <a:r>
              <a:rPr lang="en-US" dirty="0"/>
              <a:t>Note:</a:t>
            </a:r>
          </a:p>
          <a:p>
            <a:pPr lvl="1"/>
            <a:r>
              <a:rPr lang="en-US" dirty="0"/>
              <a:t>All rows are distinct</a:t>
            </a:r>
          </a:p>
          <a:p>
            <a:pPr lvl="1"/>
            <a:r>
              <a:rPr lang="en-US" dirty="0"/>
              <a:t>You may have duplicate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dirty="0"/>
              <a:t> or </a:t>
            </a:r>
            <a:r>
              <a:rPr lang="en-US" dirty="0" err="1"/>
              <a:t>l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astName</a:t>
            </a:r>
            <a:r>
              <a:rPr lang="en-US" dirty="0"/>
              <a:t> but the combined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dirty="0" err="1"/>
              <a:t>,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dirty="0"/>
              <a:t> is unique</a:t>
            </a:r>
          </a:p>
          <a:p>
            <a:pPr marL="0" indent="0" algn="ctr">
              <a:buNone/>
            </a:pP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91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Retrieval with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1772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Very frequently used for data retrieval</a:t>
            </a:r>
          </a:p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en-US" sz="2800" dirty="0"/>
              <a:t> +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WHERE</a:t>
            </a:r>
            <a:r>
              <a:rPr lang="en-US" sz="2800" dirty="0"/>
              <a:t> clause to specify condition:</a:t>
            </a:r>
          </a:p>
          <a:p>
            <a:pPr marL="0" indent="0" algn="ctr">
              <a:buNone/>
            </a:pP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SELECT </a:t>
            </a:r>
            <a:r>
              <a:rPr lang="mr-IN" sz="2800" dirty="0">
                <a:latin typeface="Courier New" charset="0"/>
                <a:ea typeface="Courier New" charset="0"/>
                <a:cs typeface="Courier New" charset="0"/>
              </a:rPr>
              <a:t>…</a:t>
            </a:r>
            <a:r>
              <a:rPr lang="en-GB" sz="2800" dirty="0">
                <a:latin typeface="Courier New" charset="0"/>
                <a:ea typeface="Courier New" charset="0"/>
                <a:cs typeface="Courier New" charset="0"/>
              </a:rPr>
              <a:t> FROM </a:t>
            </a:r>
            <a:r>
              <a:rPr lang="en-GB" sz="2800" i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tableName</a:t>
            </a:r>
            <a:r>
              <a:rPr lang="en-GB" sz="28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GB" sz="2800" dirty="0">
                <a:latin typeface="Courier New" charset="0"/>
                <a:ea typeface="Courier New" charset="0"/>
                <a:cs typeface="Courier New" charset="0"/>
              </a:rPr>
              <a:t>WHERE </a:t>
            </a:r>
            <a:r>
              <a:rPr lang="en-GB" sz="2800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condition</a:t>
            </a:r>
            <a:r>
              <a:rPr lang="en-GB" sz="280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en-GB" sz="2800" dirty="0"/>
          </a:p>
          <a:p>
            <a:r>
              <a:rPr lang="en-GB" sz="2800" dirty="0"/>
              <a:t>Condition can contain AND, OR, NOT, etc.:</a:t>
            </a:r>
          </a:p>
          <a:p>
            <a:pPr marL="0" indent="0" algn="ctr">
              <a:buNone/>
            </a:pP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SELECT </a:t>
            </a:r>
            <a:r>
              <a:rPr lang="mr-IN" sz="2800" dirty="0">
                <a:latin typeface="Courier New" charset="0"/>
                <a:ea typeface="Courier New" charset="0"/>
                <a:cs typeface="Courier New" charset="0"/>
              </a:rPr>
              <a:t>…</a:t>
            </a:r>
            <a:r>
              <a:rPr lang="en-GB" sz="2800" dirty="0">
                <a:latin typeface="Courier New" charset="0"/>
                <a:ea typeface="Courier New" charset="0"/>
                <a:cs typeface="Courier New" charset="0"/>
              </a:rPr>
              <a:t> FROM </a:t>
            </a:r>
            <a:r>
              <a:rPr lang="en-GB" sz="2800" i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tableName</a:t>
            </a:r>
            <a:r>
              <a:rPr lang="en-GB" sz="28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GB" sz="2800" dirty="0">
                <a:latin typeface="Courier New" charset="0"/>
                <a:ea typeface="Courier New" charset="0"/>
                <a:cs typeface="Courier New" charset="0"/>
              </a:rPr>
              <a:t>WHERE </a:t>
            </a:r>
            <a:r>
              <a:rPr lang="en-GB" sz="2800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condition</a:t>
            </a:r>
            <a:r>
              <a:rPr lang="en-GB" sz="2800" i="1" baseline="-250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en-GB" sz="28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GB" sz="2800" dirty="0">
                <a:latin typeface="Courier New" charset="0"/>
                <a:ea typeface="Courier New" charset="0"/>
                <a:cs typeface="Courier New" charset="0"/>
              </a:rPr>
              <a:t>AND </a:t>
            </a:r>
            <a:r>
              <a:rPr lang="en-GB" sz="2800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condition</a:t>
            </a:r>
            <a:r>
              <a:rPr lang="en-GB" sz="2800" i="1" baseline="-250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2</a:t>
            </a:r>
            <a:r>
              <a:rPr lang="en-GB" sz="28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GB" sz="2800" dirty="0">
                <a:latin typeface="Courier New" charset="0"/>
                <a:ea typeface="Courier New" charset="0"/>
                <a:cs typeface="Courier New" charset="0"/>
              </a:rPr>
              <a:t>OR </a:t>
            </a:r>
            <a:r>
              <a:rPr lang="mr-IN" sz="2800" dirty="0">
                <a:latin typeface="Courier New" charset="0"/>
                <a:ea typeface="Courier New" charset="0"/>
                <a:cs typeface="Courier New" charset="0"/>
              </a:rPr>
              <a:t>…</a:t>
            </a:r>
            <a:r>
              <a:rPr lang="en-GB" sz="2800" dirty="0">
                <a:latin typeface="Courier New" charset="0"/>
                <a:ea typeface="Courier New" charset="0"/>
                <a:cs typeface="Courier New" charset="0"/>
              </a:rPr>
              <a:t>;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60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Retrieval with Filtering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17720"/>
          </a:xfrm>
        </p:spPr>
        <p:txBody>
          <a:bodyPr>
            <a:normAutofit/>
          </a:bodyPr>
          <a:lstStyle/>
          <a:p>
            <a:r>
              <a:rPr lang="en-GB" dirty="0"/>
              <a:t>To find all employees with </a:t>
            </a:r>
            <a:r>
              <a:rPr lang="en-GB" dirty="0" err="1"/>
              <a:t>firstname</a:t>
            </a:r>
            <a:r>
              <a:rPr lang="en-GB" dirty="0"/>
              <a:t>  ‘John’:</a:t>
            </a:r>
          </a:p>
          <a:p>
            <a:pPr marL="0" indent="0" algn="ctr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SELECT </a:t>
            </a:r>
            <a:r>
              <a:rPr lang="en-US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*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>FROM </a:t>
            </a:r>
            <a:r>
              <a:rPr lang="en-GB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employee</a:t>
            </a: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> WHERE </a:t>
            </a:r>
            <a:r>
              <a:rPr lang="en-GB" i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firstName</a:t>
            </a:r>
            <a:r>
              <a:rPr lang="en-GB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='John';</a:t>
            </a:r>
            <a:endParaRPr lang="en-US" i="1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GB" dirty="0"/>
              <a:t>To find who manages department with code 200: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SELECT </a:t>
            </a:r>
            <a:r>
              <a:rPr lang="en-US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*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>FROM </a:t>
            </a:r>
            <a:r>
              <a:rPr lang="en-GB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employee</a:t>
            </a: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> WHERE </a:t>
            </a:r>
            <a:r>
              <a:rPr lang="en-GB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manages=200</a:t>
            </a: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>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GB" dirty="0"/>
              <a:t>Note: In design 2, the ”managing” information is in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department</a:t>
            </a:r>
            <a:r>
              <a:rPr lang="en-GB" dirty="0"/>
              <a:t> table. You will need to “join”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department</a:t>
            </a:r>
            <a:r>
              <a:rPr lang="en-GB" dirty="0"/>
              <a:t> with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GB" dirty="0"/>
              <a:t> to find out who manages department with code 200. To be discussed later.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4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Retrieval with Filtering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17720"/>
          </a:xfrm>
        </p:spPr>
        <p:txBody>
          <a:bodyPr>
            <a:normAutofit/>
          </a:bodyPr>
          <a:lstStyle/>
          <a:p>
            <a:r>
              <a:rPr lang="en-GB" dirty="0"/>
              <a:t>To find all employees who has an ‘a’ in </a:t>
            </a:r>
            <a:r>
              <a:rPr lang="en-GB" dirty="0" err="1"/>
              <a:t>firstname</a:t>
            </a:r>
            <a:r>
              <a:rPr lang="en-GB" dirty="0"/>
              <a:t> and an ‘e’ in </a:t>
            </a:r>
            <a:r>
              <a:rPr lang="en-GB" dirty="0" err="1"/>
              <a:t>lastname</a:t>
            </a:r>
            <a:r>
              <a:rPr lang="en-GB" dirty="0"/>
              <a:t>: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SELECT * </a:t>
            </a: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>FROM employee WHERE </a:t>
            </a:r>
            <a:r>
              <a:rPr lang="en-GB" dirty="0" err="1">
                <a:latin typeface="Courier New" charset="0"/>
                <a:ea typeface="Courier New" charset="0"/>
                <a:cs typeface="Courier New" charset="0"/>
              </a:rPr>
              <a:t>firstName</a:t>
            </a: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> LIKE '%a%' AND </a:t>
            </a:r>
            <a:r>
              <a:rPr lang="en-GB" dirty="0" err="1">
                <a:latin typeface="Courier New" charset="0"/>
                <a:ea typeface="Courier New" charset="0"/>
                <a:cs typeface="Courier New" charset="0"/>
              </a:rPr>
              <a:t>lastName</a:t>
            </a: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> LIKE '%e%';</a:t>
            </a:r>
            <a:endParaRPr lang="en-US" dirty="0"/>
          </a:p>
          <a:p>
            <a:endParaRPr lang="en-GB" dirty="0"/>
          </a:p>
          <a:p>
            <a:pPr lvl="1"/>
            <a:r>
              <a:rPr lang="en-GB" dirty="0"/>
              <a:t>Note:</a:t>
            </a:r>
          </a:p>
          <a:p>
            <a:pPr lvl="2"/>
            <a:r>
              <a:rPr lang="en-GB" dirty="0"/>
              <a:t>LIKE is an operator which takes a pattern</a:t>
            </a:r>
          </a:p>
          <a:p>
            <a:pPr lvl="1"/>
            <a:endParaRPr lang="en-GB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79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C8C64-ECF7-2144-B750-CA2F0D36A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SELECT-</a:t>
            </a:r>
            <a:r>
              <a:rPr lang="en-US" dirty="0" err="1"/>
              <a:t>ing</a:t>
            </a:r>
            <a:r>
              <a:rPr lang="en-US" dirty="0"/>
              <a:t> with WHERE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D007A-681D-6342-BD8E-A42BB3EF7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SELECT-</a:t>
            </a:r>
            <a:r>
              <a:rPr lang="en-US" dirty="0" err="1"/>
              <a:t>ing</a:t>
            </a:r>
            <a:r>
              <a:rPr lang="en-US" dirty="0"/>
              <a:t> with a WHERE condition is doing “horizontal slicing”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9807B5-3327-DC42-BAAF-B32E582B7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40EC154-0653-4A44-8F76-513FC5B322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670506"/>
              </p:ext>
            </p:extLst>
          </p:nvPr>
        </p:nvGraphicFramePr>
        <p:xfrm>
          <a:off x="1528526" y="3377217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887">
                  <a:extLst>
                    <a:ext uri="{9D8B030D-6E8A-4147-A177-3AD203B41FA5}">
                      <a16:colId xmlns:a16="http://schemas.microsoft.com/office/drawing/2014/main" val="3902202622"/>
                    </a:ext>
                  </a:extLst>
                </a:gridCol>
                <a:gridCol w="1319752">
                  <a:extLst>
                    <a:ext uri="{9D8B030D-6E8A-4147-A177-3AD203B41FA5}">
                      <a16:colId xmlns:a16="http://schemas.microsoft.com/office/drawing/2014/main" val="3075401388"/>
                    </a:ext>
                  </a:extLst>
                </a:gridCol>
                <a:gridCol w="1404594">
                  <a:extLst>
                    <a:ext uri="{9D8B030D-6E8A-4147-A177-3AD203B41FA5}">
                      <a16:colId xmlns:a16="http://schemas.microsoft.com/office/drawing/2014/main" val="3373247214"/>
                    </a:ext>
                  </a:extLst>
                </a:gridCol>
                <a:gridCol w="1263192">
                  <a:extLst>
                    <a:ext uri="{9D8B030D-6E8A-4147-A177-3AD203B41FA5}">
                      <a16:colId xmlns:a16="http://schemas.microsoft.com/office/drawing/2014/main" val="4244826495"/>
                    </a:ext>
                  </a:extLst>
                </a:gridCol>
                <a:gridCol w="1503575">
                  <a:extLst>
                    <a:ext uri="{9D8B030D-6E8A-4147-A177-3AD203B41FA5}">
                      <a16:colId xmlns:a16="http://schemas.microsoft.com/office/drawing/2014/main" val="2259820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firstName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lastName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worksFor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062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522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916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735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Steven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Rogers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139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Mokoto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Kusanagi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092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23060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95603D30-FA06-334E-9373-56DB9AA92B69}"/>
              </a:ext>
            </a:extLst>
          </p:cNvPr>
          <p:cNvGrpSpPr/>
          <p:nvPr/>
        </p:nvGrpSpPr>
        <p:grpSpPr>
          <a:xfrm>
            <a:off x="1176592" y="4456224"/>
            <a:ext cx="6657082" cy="1516873"/>
            <a:chOff x="1176592" y="4456224"/>
            <a:chExt cx="6657082" cy="1516873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13711956-7F88-7B46-94E8-C87C4B3EC05D}"/>
                </a:ext>
              </a:extLst>
            </p:cNvPr>
            <p:cNvSpPr/>
            <p:nvPr/>
          </p:nvSpPr>
          <p:spPr>
            <a:xfrm>
              <a:off x="1197204" y="4456224"/>
              <a:ext cx="6636470" cy="424206"/>
            </a:xfrm>
            <a:prstGeom prst="roundRect">
              <a:avLst/>
            </a:prstGeom>
            <a:solidFill>
              <a:srgbClr val="FFFF00">
                <a:alpha val="21000"/>
              </a:srgbClr>
            </a:solidFill>
            <a:ln w="26424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E24882D7-8379-E540-9CF8-A372889E2080}"/>
                </a:ext>
              </a:extLst>
            </p:cNvPr>
            <p:cNvSpPr/>
            <p:nvPr/>
          </p:nvSpPr>
          <p:spPr>
            <a:xfrm>
              <a:off x="1176592" y="5548891"/>
              <a:ext cx="6636470" cy="424206"/>
            </a:xfrm>
            <a:prstGeom prst="roundRect">
              <a:avLst/>
            </a:prstGeom>
            <a:solidFill>
              <a:srgbClr val="FFFF00">
                <a:alpha val="21000"/>
              </a:srgbClr>
            </a:solidFill>
            <a:ln w="26424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6D0A6CB-4F45-5644-A9B8-3DCF2919EC30}"/>
              </a:ext>
            </a:extLst>
          </p:cNvPr>
          <p:cNvSpPr txBox="1"/>
          <p:nvPr/>
        </p:nvSpPr>
        <p:spPr>
          <a:xfrm>
            <a:off x="1528525" y="2343955"/>
            <a:ext cx="6139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SELECT * </a:t>
            </a: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>FROM employee WHERE </a:t>
            </a:r>
            <a:r>
              <a:rPr lang="en-GB" dirty="0" err="1">
                <a:latin typeface="Courier New" charset="0"/>
                <a:ea typeface="Courier New" charset="0"/>
                <a:cs typeface="Courier New" charset="0"/>
              </a:rPr>
              <a:t>firstName</a:t>
            </a: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> LIKE '%a%' AND </a:t>
            </a:r>
            <a:r>
              <a:rPr lang="en-GB" dirty="0" err="1">
                <a:latin typeface="Courier New" charset="0"/>
                <a:ea typeface="Courier New" charset="0"/>
                <a:cs typeface="Courier New" charset="0"/>
              </a:rPr>
              <a:t>lastName</a:t>
            </a: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> LIKE '%e%';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99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Retrieval with 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88058"/>
          </a:xfrm>
        </p:spPr>
        <p:txBody>
          <a:bodyPr>
            <a:no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en-US" dirty="0"/>
              <a:t> +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ORDER BY </a:t>
            </a:r>
            <a:r>
              <a:rPr lang="en-US" dirty="0"/>
              <a:t>keywords</a:t>
            </a:r>
          </a:p>
          <a:p>
            <a:r>
              <a:rPr lang="en-US" dirty="0"/>
              <a:t>In ascending order:</a:t>
            </a:r>
          </a:p>
          <a:p>
            <a:pPr marL="0" indent="0" algn="ctr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SELECT </a:t>
            </a:r>
            <a:r>
              <a:rPr lang="en-US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column</a:t>
            </a:r>
            <a:r>
              <a:rPr lang="en-US" i="1" baseline="-250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column</a:t>
            </a:r>
            <a:r>
              <a:rPr lang="en-US" i="1" baseline="-250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2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…</a:t>
            </a: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> FROM </a:t>
            </a:r>
            <a:r>
              <a:rPr lang="en-GB" i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tableName</a:t>
            </a:r>
            <a:r>
              <a:rPr lang="en-GB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>ORDER BY </a:t>
            </a:r>
            <a:r>
              <a:rPr lang="en-GB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column</a:t>
            </a:r>
            <a:r>
              <a:rPr lang="en-GB" i="1" baseline="-250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GB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column</a:t>
            </a:r>
            <a:r>
              <a:rPr lang="en-GB" i="1" baseline="-250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2</a:t>
            </a: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…</a:t>
            </a: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> ASC;</a:t>
            </a:r>
          </a:p>
          <a:p>
            <a:endParaRPr lang="en-GB" dirty="0"/>
          </a:p>
          <a:p>
            <a:r>
              <a:rPr lang="en-GB" dirty="0"/>
              <a:t>In descending order:</a:t>
            </a:r>
          </a:p>
          <a:p>
            <a:pPr marL="0" indent="0" algn="ctr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SELECT </a:t>
            </a:r>
            <a:r>
              <a:rPr lang="en-US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column</a:t>
            </a:r>
            <a:r>
              <a:rPr lang="en-US" i="1" baseline="-250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column</a:t>
            </a:r>
            <a:r>
              <a:rPr lang="en-US" i="1" baseline="-250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2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…</a:t>
            </a: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> FROM </a:t>
            </a:r>
            <a:r>
              <a:rPr lang="en-GB" i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tableName</a:t>
            </a:r>
            <a:r>
              <a:rPr lang="en-GB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>ORDER BY </a:t>
            </a:r>
            <a:r>
              <a:rPr lang="en-GB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column</a:t>
            </a:r>
            <a:r>
              <a:rPr lang="en-GB" i="1" baseline="-250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GB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column</a:t>
            </a:r>
            <a:r>
              <a:rPr lang="en-GB" i="1" baseline="-250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2</a:t>
            </a: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…</a:t>
            </a: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> DESC;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4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 retrieval using SELECT</a:t>
            </a:r>
          </a:p>
          <a:p>
            <a:pPr lvl="1"/>
            <a:r>
              <a:rPr lang="en-US" sz="3200" dirty="0"/>
              <a:t>Select columns</a:t>
            </a:r>
          </a:p>
          <a:p>
            <a:pPr lvl="1"/>
            <a:r>
              <a:rPr lang="en-US" sz="3200" dirty="0"/>
              <a:t>With WHERE condition</a:t>
            </a:r>
          </a:p>
          <a:p>
            <a:r>
              <a:rPr lang="en-US" sz="3600" dirty="0"/>
              <a:t>JOIN</a:t>
            </a:r>
          </a:p>
          <a:p>
            <a:r>
              <a:rPr lang="en-US" sz="3600" dirty="0"/>
              <a:t>Using View</a:t>
            </a:r>
          </a:p>
          <a:p>
            <a:r>
              <a:rPr lang="en-US" sz="3600" dirty="0"/>
              <a:t>Update</a:t>
            </a:r>
          </a:p>
          <a:p>
            <a:r>
              <a:rPr lang="en-US" sz="3600" dirty="0"/>
              <a:t>Delete</a:t>
            </a:r>
          </a:p>
          <a:p>
            <a:pPr lvl="1"/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261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Retrieval with Ordering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88058"/>
          </a:xfrm>
        </p:spPr>
        <p:txBody>
          <a:bodyPr>
            <a:noAutofit/>
          </a:bodyPr>
          <a:lstStyle/>
          <a:p>
            <a:r>
              <a:rPr lang="en-GB" sz="2800" dirty="0"/>
              <a:t>Show all employees in ascending order of </a:t>
            </a:r>
            <a:r>
              <a:rPr lang="en-GB" sz="2800" dirty="0" err="1"/>
              <a:t>lastname</a:t>
            </a:r>
            <a:r>
              <a:rPr lang="en-GB" sz="2800" dirty="0"/>
              <a:t>:</a:t>
            </a:r>
            <a:endParaRPr lang="en-US" sz="2800" dirty="0"/>
          </a:p>
          <a:p>
            <a:pPr marL="0" indent="0" algn="ctr">
              <a:buNone/>
            </a:pP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SELECT </a:t>
            </a:r>
            <a:r>
              <a:rPr lang="en-US" sz="2800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*</a:t>
            </a: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GB" sz="2800" dirty="0">
                <a:latin typeface="Courier New" charset="0"/>
                <a:ea typeface="Courier New" charset="0"/>
                <a:cs typeface="Courier New" charset="0"/>
              </a:rPr>
              <a:t>FROM </a:t>
            </a:r>
            <a:r>
              <a:rPr lang="en-GB" sz="2800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employee</a:t>
            </a:r>
            <a:r>
              <a:rPr lang="en-GB" sz="2800" dirty="0">
                <a:latin typeface="Courier New" charset="0"/>
                <a:ea typeface="Courier New" charset="0"/>
                <a:cs typeface="Courier New" charset="0"/>
              </a:rPr>
              <a:t> ORDER BY </a:t>
            </a:r>
            <a:r>
              <a:rPr lang="en-GB" sz="2800" i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lastName</a:t>
            </a:r>
            <a:r>
              <a:rPr lang="en-GB" sz="2800" dirty="0">
                <a:latin typeface="Courier New" charset="0"/>
                <a:ea typeface="Courier New" charset="0"/>
                <a:cs typeface="Courier New" charset="0"/>
              </a:rPr>
              <a:t> ASC;</a:t>
            </a:r>
            <a:endParaRPr lang="en-US" sz="2800" dirty="0"/>
          </a:p>
          <a:p>
            <a:endParaRPr lang="en-US" sz="2800" dirty="0"/>
          </a:p>
          <a:p>
            <a:r>
              <a:rPr lang="en-GB" sz="2800" dirty="0"/>
              <a:t>Show all employees in descending order of department code, then ascending order of </a:t>
            </a:r>
            <a:r>
              <a:rPr lang="en-GB" sz="2800" dirty="0" err="1"/>
              <a:t>lastname</a:t>
            </a:r>
            <a:r>
              <a:rPr lang="en-GB" sz="2800" dirty="0"/>
              <a:t>:</a:t>
            </a:r>
            <a:endParaRPr lang="en-US" sz="2800" dirty="0"/>
          </a:p>
          <a:p>
            <a:pPr marL="0" indent="0" algn="ctr">
              <a:buNone/>
            </a:pP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SELECT </a:t>
            </a:r>
            <a:r>
              <a:rPr lang="en-US" sz="2800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*</a:t>
            </a: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GB" sz="2800" dirty="0">
                <a:latin typeface="Courier New" charset="0"/>
                <a:ea typeface="Courier New" charset="0"/>
                <a:cs typeface="Courier New" charset="0"/>
              </a:rPr>
              <a:t>FROM </a:t>
            </a:r>
            <a:r>
              <a:rPr lang="en-GB" sz="2800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employee</a:t>
            </a:r>
            <a:r>
              <a:rPr lang="en-GB" sz="2800" dirty="0">
                <a:latin typeface="Courier New" charset="0"/>
                <a:ea typeface="Courier New" charset="0"/>
                <a:cs typeface="Courier New" charset="0"/>
              </a:rPr>
              <a:t> ORDER BY </a:t>
            </a:r>
            <a:r>
              <a:rPr lang="en-GB" sz="2800" i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worksfor</a:t>
            </a:r>
            <a:r>
              <a:rPr lang="en-GB" sz="2800" dirty="0">
                <a:latin typeface="Courier New" charset="0"/>
                <a:ea typeface="Courier New" charset="0"/>
                <a:cs typeface="Courier New" charset="0"/>
              </a:rPr>
              <a:t> DESC, </a:t>
            </a:r>
            <a:r>
              <a:rPr lang="en-GB" sz="2800" i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lastName</a:t>
            </a:r>
            <a:r>
              <a:rPr lang="en-GB" sz="2800" dirty="0">
                <a:latin typeface="Courier New" charset="0"/>
                <a:ea typeface="Courier New" charset="0"/>
                <a:cs typeface="Courier New" charset="0"/>
              </a:rPr>
              <a:t> ASC;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363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Retrieve with a Pattern- LIKE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WHERE</a:t>
            </a:r>
            <a:r>
              <a:rPr lang="en-US" sz="2800" dirty="0"/>
              <a:t> condition using the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LIKE</a:t>
            </a:r>
            <a:r>
              <a:rPr lang="en-US" sz="2800" dirty="0"/>
              <a:t> operator</a:t>
            </a:r>
          </a:p>
          <a:p>
            <a:r>
              <a:rPr lang="en-US" sz="2800" dirty="0"/>
              <a:t>LIKE returns true if value matches a pattern:</a:t>
            </a:r>
          </a:p>
          <a:p>
            <a:pPr marL="0" indent="0" algn="ctr">
              <a:buNone/>
            </a:pP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SELECT </a:t>
            </a:r>
            <a:r>
              <a:rPr lang="en-US" sz="2800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column</a:t>
            </a:r>
            <a:r>
              <a:rPr lang="en-US" sz="2800" i="1" baseline="-250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2800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column</a:t>
            </a:r>
            <a:r>
              <a:rPr lang="en-US" sz="2800" i="1" baseline="-250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2</a:t>
            </a: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mr-IN" sz="2800" dirty="0">
                <a:latin typeface="Courier New" charset="0"/>
                <a:ea typeface="Courier New" charset="0"/>
                <a:cs typeface="Courier New" charset="0"/>
              </a:rPr>
              <a:t>…</a:t>
            </a:r>
            <a:r>
              <a:rPr lang="en-GB" sz="2800" dirty="0">
                <a:latin typeface="Courier New" charset="0"/>
                <a:ea typeface="Courier New" charset="0"/>
                <a:cs typeface="Courier New" charset="0"/>
              </a:rPr>
              <a:t> FROM </a:t>
            </a:r>
            <a:r>
              <a:rPr lang="en-GB" sz="2800" i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tableName</a:t>
            </a:r>
            <a:r>
              <a:rPr lang="en-GB" sz="28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GB" sz="2800" dirty="0">
                <a:latin typeface="Courier New" charset="0"/>
                <a:ea typeface="Courier New" charset="0"/>
                <a:cs typeface="Courier New" charset="0"/>
              </a:rPr>
              <a:t>WHERE </a:t>
            </a:r>
            <a:r>
              <a:rPr lang="en-GB" sz="2800" i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column</a:t>
            </a:r>
            <a:r>
              <a:rPr lang="en-GB" sz="2800" i="1" baseline="-250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GB" sz="28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GB" sz="2800" dirty="0">
                <a:latin typeface="Courier New" charset="0"/>
                <a:ea typeface="Courier New" charset="0"/>
                <a:cs typeface="Courier New" charset="0"/>
              </a:rPr>
              <a:t>LIKE '</a:t>
            </a:r>
            <a:r>
              <a:rPr lang="en-GB" sz="2800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pattern</a:t>
            </a:r>
            <a:r>
              <a:rPr lang="en-GB" sz="2800" dirty="0">
                <a:latin typeface="Courier New" charset="0"/>
                <a:ea typeface="Courier New" charset="0"/>
                <a:cs typeface="Courier New" charset="0"/>
              </a:rPr>
              <a:t>';</a:t>
            </a:r>
          </a:p>
          <a:p>
            <a:endParaRPr lang="en-GB" sz="2800" dirty="0"/>
          </a:p>
          <a:p>
            <a:r>
              <a:rPr lang="en-GB" sz="2800" dirty="0"/>
              <a:t>W</a:t>
            </a:r>
            <a:r>
              <a:rPr lang="en-US" sz="2800" dirty="0" err="1"/>
              <a:t>ildcard</a:t>
            </a:r>
            <a:r>
              <a:rPr lang="en-US" sz="2800" dirty="0"/>
              <a:t> characters for LIKE operator:</a:t>
            </a:r>
          </a:p>
          <a:p>
            <a:pPr lvl="1"/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%</a:t>
            </a:r>
            <a:r>
              <a:rPr lang="en-US" sz="2400" dirty="0"/>
              <a:t>: 0 or more characters</a:t>
            </a:r>
          </a:p>
          <a:p>
            <a:pPr lvl="1"/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_</a:t>
            </a:r>
            <a:r>
              <a:rPr lang="en-US" sz="2400" dirty="0"/>
              <a:t>: 1 single character</a:t>
            </a:r>
          </a:p>
          <a:p>
            <a:pPr lvl="2"/>
            <a:r>
              <a:rPr lang="en-US" sz="2000" dirty="0"/>
              <a:t>Note: Microsoft Access uses ’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?</a:t>
            </a:r>
            <a:r>
              <a:rPr lang="en-US" sz="2000" dirty="0"/>
              <a:t>’ instead of ‘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_</a:t>
            </a:r>
            <a:r>
              <a:rPr lang="en-US" sz="2000" dirty="0"/>
              <a:t>’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28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LIKE Operator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find all employees with </a:t>
            </a:r>
            <a:r>
              <a:rPr lang="en-US" dirty="0" err="1"/>
              <a:t>lastname</a:t>
            </a:r>
            <a:r>
              <a:rPr lang="en-US" dirty="0"/>
              <a:t> starting with “s”:</a:t>
            </a:r>
          </a:p>
          <a:p>
            <a:pPr marL="0" indent="0" algn="ctr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SELECT </a:t>
            </a:r>
            <a:r>
              <a:rPr lang="en-US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*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F</a:t>
            </a: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>ROM </a:t>
            </a:r>
            <a:r>
              <a:rPr lang="en-GB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employee</a:t>
            </a: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> WHERE </a:t>
            </a:r>
            <a:r>
              <a:rPr lang="en-GB" i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lastName</a:t>
            </a:r>
            <a:r>
              <a:rPr lang="en-GB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LIKE 's%'</a:t>
            </a: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en-US" dirty="0"/>
          </a:p>
          <a:p>
            <a:r>
              <a:rPr lang="en-US" dirty="0"/>
              <a:t>To find all employees whose </a:t>
            </a:r>
            <a:r>
              <a:rPr lang="en-US" dirty="0" err="1"/>
              <a:t>firstname’s</a:t>
            </a:r>
            <a:r>
              <a:rPr lang="en-US" dirty="0"/>
              <a:t> 2</a:t>
            </a:r>
            <a:r>
              <a:rPr lang="en-US" baseline="30000" dirty="0"/>
              <a:t>nd</a:t>
            </a:r>
            <a:r>
              <a:rPr lang="en-US" dirty="0"/>
              <a:t> character is not an “O" :</a:t>
            </a:r>
          </a:p>
          <a:p>
            <a:pPr marL="0" indent="0" algn="ctr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SELECT </a:t>
            </a:r>
            <a:r>
              <a:rPr lang="en-US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*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>FROM </a:t>
            </a:r>
            <a:r>
              <a:rPr lang="en-GB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employee</a:t>
            </a: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> WHERE </a:t>
            </a:r>
            <a:r>
              <a:rPr lang="en-GB" i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firstName</a:t>
            </a:r>
            <a:r>
              <a:rPr lang="en-GB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NOT LIKE '_o%'</a:t>
            </a: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5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Filtering - IN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WHERE</a:t>
            </a:r>
            <a:r>
              <a:rPr lang="en-US" dirty="0"/>
              <a:t> condition with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/>
              <a:t> operator</a:t>
            </a:r>
          </a:p>
          <a:p>
            <a:r>
              <a:rPr lang="en-US" dirty="0"/>
              <a:t>IN returns true if value is in a set:</a:t>
            </a:r>
          </a:p>
          <a:p>
            <a:pPr marL="0" indent="0" algn="ctr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SELECT </a:t>
            </a:r>
            <a:r>
              <a:rPr lang="en-US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*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FROM </a:t>
            </a:r>
            <a:r>
              <a:rPr lang="en-US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employee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WHERE </a:t>
            </a:r>
            <a:r>
              <a:rPr lang="en-US" i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worksFor</a:t>
            </a:r>
            <a:r>
              <a:rPr lang="en-US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IN (100,300)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en-US" dirty="0"/>
          </a:p>
          <a:p>
            <a:r>
              <a:rPr lang="en-US" dirty="0"/>
              <a:t>To find all employees with 1 of listed last names we are looking for: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SELECT </a:t>
            </a:r>
            <a:r>
              <a:rPr lang="en-US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*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FROM </a:t>
            </a:r>
            <a:r>
              <a:rPr lang="en-US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employee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WHERE </a:t>
            </a:r>
            <a:r>
              <a:rPr lang="en-US" i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lastName</a:t>
            </a:r>
            <a:r>
              <a:rPr lang="en-US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IN ('Parker', 'Rogers', '</a:t>
            </a:r>
            <a:r>
              <a:rPr lang="en-US" i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Kusanagi</a:t>
            </a:r>
            <a:r>
              <a:rPr lang="en-US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')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4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Operator </a:t>
            </a:r>
            <a:r>
              <a:rPr lang="mr-IN" dirty="0"/>
              <a:t>–</a:t>
            </a:r>
            <a:r>
              <a:rPr lang="en-US" dirty="0"/>
              <a:t> More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get the set from another SELECT (as a SELECT returns a set)</a:t>
            </a:r>
          </a:p>
          <a:p>
            <a:pPr lvl="1"/>
            <a:r>
              <a:rPr lang="en-US" dirty="0"/>
              <a:t>example: To find all employee working in </a:t>
            </a:r>
            <a:r>
              <a:rPr lang="en-US" i="1" dirty="0"/>
              <a:t>account-</a:t>
            </a:r>
            <a:r>
              <a:rPr lang="en-US" i="1" dirty="0" err="1"/>
              <a:t>ish</a:t>
            </a:r>
            <a:r>
              <a:rPr lang="en-US" dirty="0"/>
              <a:t> department:</a:t>
            </a:r>
          </a:p>
          <a:p>
            <a:pPr lvl="1"/>
            <a:endParaRPr lang="en-US" dirty="0"/>
          </a:p>
          <a:p>
            <a:pPr marL="0" indent="0" algn="ctr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SELECT </a:t>
            </a:r>
            <a:r>
              <a:rPr lang="en-US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*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FROM </a:t>
            </a:r>
            <a:r>
              <a:rPr lang="en-US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employee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WHERE </a:t>
            </a:r>
            <a:r>
              <a:rPr lang="en-US" i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worksFor</a:t>
            </a:r>
            <a:r>
              <a:rPr lang="en-US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IN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(SELECT </a:t>
            </a:r>
            <a:r>
              <a:rPr lang="en-US" i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deptCode</a:t>
            </a:r>
            <a:r>
              <a:rPr lang="en-US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en-US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department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WHERE</a:t>
            </a:r>
            <a:r>
              <a:rPr lang="en-US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name LIKE '%account%’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endParaRPr lang="en-US" dirty="0"/>
          </a:p>
          <a:p>
            <a:r>
              <a:rPr lang="en-US" dirty="0"/>
              <a:t>Note: A better way to do this is to use JOIN.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97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0D5CC-33ED-2DCE-5323-004D1C53B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C1FA1-BC40-A40E-796C-B49E0357A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Lab 02:</a:t>
            </a:r>
          </a:p>
          <a:p>
            <a:pPr lvl="1"/>
            <a:r>
              <a:rPr lang="en-US" dirty="0"/>
              <a:t>Section 5.1 Simple Retrieval</a:t>
            </a:r>
          </a:p>
          <a:p>
            <a:pPr lvl="1"/>
            <a:r>
              <a:rPr lang="en-US" dirty="0"/>
              <a:t>Section 5.2 Retrieval with Simple Filtering</a:t>
            </a:r>
          </a:p>
          <a:p>
            <a:pPr lvl="1"/>
            <a:r>
              <a:rPr lang="en-US" dirty="0"/>
              <a:t>Section 5.3 Retrieval with Ordering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EF6C9F-1694-073E-B922-4D67B6ED3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368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with Grouping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en-US" dirty="0"/>
              <a:t> +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GROUP BY</a:t>
            </a:r>
            <a:r>
              <a:rPr lang="en-US" dirty="0"/>
              <a:t> keywords</a:t>
            </a:r>
          </a:p>
          <a:p>
            <a:r>
              <a:rPr lang="en-US" dirty="0"/>
              <a:t>Group result set by columns(s)</a:t>
            </a:r>
          </a:p>
          <a:p>
            <a:r>
              <a:rPr lang="en-US" dirty="0"/>
              <a:t>Usually use with aggregation functions</a:t>
            </a:r>
          </a:p>
          <a:p>
            <a:pPr marL="0" indent="0" algn="ctr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SELECT </a:t>
            </a:r>
            <a:r>
              <a:rPr lang="mr-IN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…</a:t>
            </a:r>
            <a:r>
              <a:rPr lang="en-GB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>FROM </a:t>
            </a:r>
            <a:r>
              <a:rPr lang="en-GB" i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tableName</a:t>
            </a:r>
            <a:r>
              <a:rPr lang="en-GB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>WHERE </a:t>
            </a:r>
            <a:r>
              <a:rPr lang="mr-IN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…</a:t>
            </a:r>
            <a:r>
              <a:rPr lang="en-GB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>GROUP BY </a:t>
            </a:r>
            <a:r>
              <a:rPr lang="en-GB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column</a:t>
            </a:r>
            <a:r>
              <a:rPr lang="en-GB" i="1" baseline="-250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GB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column</a:t>
            </a:r>
            <a:r>
              <a:rPr lang="en-GB" i="1" baseline="-250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2</a:t>
            </a: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…</a:t>
            </a:r>
            <a:endParaRPr lang="en-GB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GB" dirty="0"/>
          </a:p>
          <a:p>
            <a:r>
              <a:rPr lang="en-GB" dirty="0"/>
              <a:t>Example: to count the number of employees in each department:</a:t>
            </a:r>
          </a:p>
          <a:p>
            <a:pPr marL="0" indent="0" algn="ctr">
              <a:buNone/>
            </a:pP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>SELECT </a:t>
            </a:r>
            <a:r>
              <a:rPr lang="en-GB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COUNT(id) </a:t>
            </a: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>FROM </a:t>
            </a:r>
            <a:r>
              <a:rPr lang="en-GB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employee</a:t>
            </a: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> GROUP BY </a:t>
            </a:r>
            <a:r>
              <a:rPr lang="en-GB" i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worksFor</a:t>
            </a: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>;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13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C8C64-ECF7-2144-B750-CA2F0D36A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 on 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D007A-681D-6342-BD8E-A42BB3EF7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Rows are grouped and then aggregation function is applied to each group</a:t>
            </a:r>
          </a:p>
          <a:p>
            <a:pPr lvl="1"/>
            <a:r>
              <a:rPr lang="en-US" dirty="0"/>
              <a:t>Rows with the same “group value” fall into the same group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9807B5-3327-DC42-BAAF-B32E582B7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B615CAA-FA99-D84A-8DB2-51C53D9C89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182274"/>
              </p:ext>
            </p:extLst>
          </p:nvPr>
        </p:nvGraphicFramePr>
        <p:xfrm>
          <a:off x="1528526" y="2974519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887">
                  <a:extLst>
                    <a:ext uri="{9D8B030D-6E8A-4147-A177-3AD203B41FA5}">
                      <a16:colId xmlns:a16="http://schemas.microsoft.com/office/drawing/2014/main" val="3902202622"/>
                    </a:ext>
                  </a:extLst>
                </a:gridCol>
                <a:gridCol w="1319752">
                  <a:extLst>
                    <a:ext uri="{9D8B030D-6E8A-4147-A177-3AD203B41FA5}">
                      <a16:colId xmlns:a16="http://schemas.microsoft.com/office/drawing/2014/main" val="3075401388"/>
                    </a:ext>
                  </a:extLst>
                </a:gridCol>
                <a:gridCol w="1404594">
                  <a:extLst>
                    <a:ext uri="{9D8B030D-6E8A-4147-A177-3AD203B41FA5}">
                      <a16:colId xmlns:a16="http://schemas.microsoft.com/office/drawing/2014/main" val="3373247214"/>
                    </a:ext>
                  </a:extLst>
                </a:gridCol>
                <a:gridCol w="1263192">
                  <a:extLst>
                    <a:ext uri="{9D8B030D-6E8A-4147-A177-3AD203B41FA5}">
                      <a16:colId xmlns:a16="http://schemas.microsoft.com/office/drawing/2014/main" val="4244826495"/>
                    </a:ext>
                  </a:extLst>
                </a:gridCol>
                <a:gridCol w="1503575">
                  <a:extLst>
                    <a:ext uri="{9D8B030D-6E8A-4147-A177-3AD203B41FA5}">
                      <a16:colId xmlns:a16="http://schemas.microsoft.com/office/drawing/2014/main" val="2259820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firstName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lastName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worksFor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062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522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916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735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Steven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Rogers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139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Mokoto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Kusanagi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092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23060"/>
                  </a:ext>
                </a:extLst>
              </a:tr>
            </a:tbl>
          </a:graphicData>
        </a:graphic>
      </p:graphicFrame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D1CBC4F-DA0F-BE43-A299-E6780126B2CE}"/>
              </a:ext>
            </a:extLst>
          </p:cNvPr>
          <p:cNvSpPr/>
          <p:nvPr/>
        </p:nvSpPr>
        <p:spPr>
          <a:xfrm>
            <a:off x="1197204" y="3345195"/>
            <a:ext cx="6683604" cy="321833"/>
          </a:xfrm>
          <a:prstGeom prst="roundRect">
            <a:avLst/>
          </a:prstGeom>
          <a:solidFill>
            <a:srgbClr val="FF0000">
              <a:alpha val="21000"/>
            </a:srgbClr>
          </a:solidFill>
          <a:ln w="26424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E21E2D5-424D-9843-83C0-4CDAA49A0621}"/>
              </a:ext>
            </a:extLst>
          </p:cNvPr>
          <p:cNvGrpSpPr/>
          <p:nvPr/>
        </p:nvGrpSpPr>
        <p:grpSpPr>
          <a:xfrm>
            <a:off x="1197204" y="4482233"/>
            <a:ext cx="6693031" cy="676261"/>
            <a:chOff x="1197204" y="4482233"/>
            <a:chExt cx="6693031" cy="676261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22211F20-718D-0842-BB8B-D044A327B6E7}"/>
                </a:ext>
              </a:extLst>
            </p:cNvPr>
            <p:cNvSpPr/>
            <p:nvPr/>
          </p:nvSpPr>
          <p:spPr>
            <a:xfrm>
              <a:off x="1206631" y="4482233"/>
              <a:ext cx="6683604" cy="321833"/>
            </a:xfrm>
            <a:prstGeom prst="roundRect">
              <a:avLst/>
            </a:prstGeom>
            <a:solidFill>
              <a:srgbClr val="0070C0">
                <a:alpha val="21000"/>
              </a:srgbClr>
            </a:solidFill>
            <a:ln w="26424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14CF7350-74B1-FC4F-8000-7952A098B017}"/>
                </a:ext>
              </a:extLst>
            </p:cNvPr>
            <p:cNvSpPr/>
            <p:nvPr/>
          </p:nvSpPr>
          <p:spPr>
            <a:xfrm>
              <a:off x="1197204" y="4836661"/>
              <a:ext cx="6683604" cy="321833"/>
            </a:xfrm>
            <a:prstGeom prst="roundRect">
              <a:avLst/>
            </a:prstGeom>
            <a:solidFill>
              <a:srgbClr val="0070C0">
                <a:alpha val="21000"/>
              </a:srgbClr>
            </a:solidFill>
            <a:ln w="26424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468F639-D499-D84E-8444-A7E0B7E767FF}"/>
              </a:ext>
            </a:extLst>
          </p:cNvPr>
          <p:cNvGrpSpPr/>
          <p:nvPr/>
        </p:nvGrpSpPr>
        <p:grpSpPr>
          <a:xfrm>
            <a:off x="1197204" y="3725298"/>
            <a:ext cx="6683604" cy="1813037"/>
            <a:chOff x="1197204" y="3725298"/>
            <a:chExt cx="6683604" cy="1813037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13D27180-5F27-DC4B-90A0-19973D74892D}"/>
                </a:ext>
              </a:extLst>
            </p:cNvPr>
            <p:cNvSpPr/>
            <p:nvPr/>
          </p:nvSpPr>
          <p:spPr>
            <a:xfrm>
              <a:off x="1197204" y="3725298"/>
              <a:ext cx="6683604" cy="321833"/>
            </a:xfrm>
            <a:prstGeom prst="roundRect">
              <a:avLst/>
            </a:prstGeom>
            <a:solidFill>
              <a:srgbClr val="00B050">
                <a:alpha val="21000"/>
              </a:srgbClr>
            </a:solidFill>
            <a:ln w="26424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42F734F9-F503-0C4B-8B3A-843923325C0E}"/>
                </a:ext>
              </a:extLst>
            </p:cNvPr>
            <p:cNvSpPr/>
            <p:nvPr/>
          </p:nvSpPr>
          <p:spPr>
            <a:xfrm>
              <a:off x="1197204" y="4105401"/>
              <a:ext cx="6683604" cy="321833"/>
            </a:xfrm>
            <a:prstGeom prst="roundRect">
              <a:avLst/>
            </a:prstGeom>
            <a:solidFill>
              <a:srgbClr val="00B050">
                <a:alpha val="21000"/>
              </a:srgbClr>
            </a:solidFill>
            <a:ln w="26424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1952E94A-1404-6B41-A4B6-297D10A3D2A3}"/>
                </a:ext>
              </a:extLst>
            </p:cNvPr>
            <p:cNvSpPr/>
            <p:nvPr/>
          </p:nvSpPr>
          <p:spPr>
            <a:xfrm>
              <a:off x="1197204" y="5216502"/>
              <a:ext cx="6683604" cy="321833"/>
            </a:xfrm>
            <a:prstGeom prst="roundRect">
              <a:avLst/>
            </a:prstGeom>
            <a:solidFill>
              <a:srgbClr val="00B050">
                <a:alpha val="21000"/>
              </a:srgbClr>
            </a:solidFill>
            <a:ln w="26424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66239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 a value over a set of values:</a:t>
            </a:r>
          </a:p>
          <a:p>
            <a:pPr lvl="1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COUNT</a:t>
            </a:r>
          </a:p>
          <a:p>
            <a:pPr lvl="1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AVG</a:t>
            </a:r>
          </a:p>
          <a:p>
            <a:pPr lvl="1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SUM</a:t>
            </a:r>
          </a:p>
          <a:p>
            <a:pPr lvl="1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MIN</a:t>
            </a:r>
          </a:p>
          <a:p>
            <a:pPr lvl="1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MAX</a:t>
            </a:r>
          </a:p>
          <a:p>
            <a:r>
              <a:rPr lang="en-US" dirty="0"/>
              <a:t>Usually need to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en-US" dirty="0"/>
              <a:t> (to get a set)</a:t>
            </a:r>
          </a:p>
          <a:p>
            <a:r>
              <a:rPr lang="en-US" dirty="0"/>
              <a:t>Sometimes need to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GROUP BY </a:t>
            </a:r>
            <a:r>
              <a:rPr lang="en-US" dirty="0"/>
              <a:t>to </a:t>
            </a:r>
            <a:r>
              <a:rPr lang="en-US" dirty="0" err="1"/>
              <a:t>organise</a:t>
            </a:r>
            <a:r>
              <a:rPr lang="en-US" dirty="0"/>
              <a:t> result into smaller sets (based on group)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234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count the number of employees:</a:t>
            </a:r>
          </a:p>
          <a:p>
            <a:pPr marL="0" indent="0" algn="ctr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SELECT </a:t>
            </a:r>
            <a:r>
              <a:rPr lang="en-US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COUNT(id)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FROM </a:t>
            </a:r>
            <a:r>
              <a:rPr lang="en-US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employee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0" indent="0" algn="ctr">
              <a:buNone/>
            </a:pP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/>
              <a:t>To count the number of managers:</a:t>
            </a:r>
          </a:p>
          <a:p>
            <a:pPr marL="0" indent="0" algn="ctr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SELECT </a:t>
            </a:r>
            <a:r>
              <a:rPr lang="en-US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COUNT(id)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FROM </a:t>
            </a:r>
            <a:r>
              <a:rPr lang="en-US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employee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WHERE </a:t>
            </a:r>
            <a:r>
              <a:rPr lang="en-US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manages IS NOT NULL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0" indent="0" algn="ctr">
              <a:buNone/>
            </a:pP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/>
              <a:t>To count the number of non-managing staff:</a:t>
            </a:r>
          </a:p>
          <a:p>
            <a:pPr marL="0" indent="0" algn="ctr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SELECT </a:t>
            </a:r>
            <a:r>
              <a:rPr lang="en-US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COUNT(id)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FROM </a:t>
            </a:r>
            <a:r>
              <a:rPr lang="en-US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employee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WHERE </a:t>
            </a:r>
            <a:r>
              <a:rPr lang="en-US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manages IS NULL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40201-BE2F-6F4E-9704-DBD94F0D2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40F68-33A3-4D44-9100-2340029DB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34991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Employees working in a company:</a:t>
            </a:r>
          </a:p>
          <a:p>
            <a:pPr lvl="1"/>
            <a:r>
              <a:rPr lang="en-US" sz="2400" dirty="0"/>
              <a:t> a department:</a:t>
            </a:r>
          </a:p>
          <a:p>
            <a:pPr lvl="2"/>
            <a:r>
              <a:rPr lang="en-US" sz="2000" dirty="0"/>
              <a:t>Is identified by a unique department code</a:t>
            </a:r>
          </a:p>
          <a:p>
            <a:pPr lvl="2"/>
            <a:r>
              <a:rPr lang="en-US" sz="2000" dirty="0"/>
              <a:t>Has a name</a:t>
            </a:r>
          </a:p>
          <a:p>
            <a:pPr lvl="2"/>
            <a:r>
              <a:rPr lang="en-US" sz="2000" dirty="0"/>
              <a:t>Must have 0 or 1 manager (who is an employee)</a:t>
            </a:r>
          </a:p>
          <a:p>
            <a:pPr lvl="2"/>
            <a:r>
              <a:rPr lang="en-US" sz="2000" dirty="0"/>
              <a:t>must have 0 or many employees</a:t>
            </a:r>
          </a:p>
          <a:p>
            <a:pPr lvl="1"/>
            <a:r>
              <a:rPr lang="en-US" sz="2400" dirty="0"/>
              <a:t>An employee:</a:t>
            </a:r>
          </a:p>
          <a:p>
            <a:pPr lvl="2"/>
            <a:r>
              <a:rPr lang="en-US" sz="2000" dirty="0"/>
              <a:t>Has a unique id</a:t>
            </a:r>
          </a:p>
          <a:p>
            <a:pPr lvl="2"/>
            <a:r>
              <a:rPr lang="en-US" sz="2000" dirty="0"/>
              <a:t>Has a </a:t>
            </a:r>
            <a:r>
              <a:rPr lang="en-US" sz="2000" dirty="0" err="1"/>
              <a:t>firstname</a:t>
            </a:r>
            <a:r>
              <a:rPr lang="en-US" sz="2000" dirty="0"/>
              <a:t>, </a:t>
            </a:r>
            <a:r>
              <a:rPr lang="en-US" sz="2000" dirty="0" err="1"/>
              <a:t>lastname</a:t>
            </a:r>
            <a:endParaRPr lang="en-US" sz="2000" dirty="0"/>
          </a:p>
          <a:p>
            <a:pPr lvl="2"/>
            <a:r>
              <a:rPr lang="en-US" sz="2000" dirty="0"/>
              <a:t>Must work in 1 department</a:t>
            </a:r>
          </a:p>
          <a:p>
            <a:pPr lvl="2"/>
            <a:r>
              <a:rPr lang="en-US" sz="2000" dirty="0"/>
              <a:t>Must manages 0 or 1 department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42EA0F-7150-A441-95CC-8697395D9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72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219" y="1600200"/>
            <a:ext cx="8567224" cy="4714437"/>
          </a:xfrm>
        </p:spPr>
        <p:txBody>
          <a:bodyPr>
            <a:normAutofit/>
          </a:bodyPr>
          <a:lstStyle/>
          <a:p>
            <a:r>
              <a:rPr lang="en-US" dirty="0"/>
              <a:t>Combine 2 sets into 1</a:t>
            </a:r>
          </a:p>
          <a:p>
            <a:pPr marL="0" indent="0" algn="ctr">
              <a:buNone/>
            </a:pPr>
            <a:r>
              <a:rPr lang="en-US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select_Statement</a:t>
            </a:r>
            <a:r>
              <a:rPr lang="en-US" i="1" baseline="-250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UNION </a:t>
            </a:r>
            <a:r>
              <a:rPr lang="en-US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selectd_statement</a:t>
            </a:r>
            <a:r>
              <a:rPr lang="en-US" i="1" baseline="-250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2</a:t>
            </a:r>
          </a:p>
          <a:p>
            <a:endParaRPr lang="en-US" dirty="0"/>
          </a:p>
          <a:p>
            <a:r>
              <a:rPr lang="en-US" dirty="0"/>
              <a:t>Example to get all employee names working in department with code 100 + 300:</a:t>
            </a:r>
          </a:p>
          <a:p>
            <a:pPr marL="0" indent="0" algn="ctr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SELECT </a:t>
            </a:r>
            <a:r>
              <a:rPr lang="en-US" i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firstName,lastName</a:t>
            </a:r>
            <a:r>
              <a:rPr lang="en-US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FROM </a:t>
            </a:r>
            <a:r>
              <a:rPr lang="en-US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employee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WHERE </a:t>
            </a:r>
            <a:r>
              <a:rPr lang="en-US" i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worksFor</a:t>
            </a:r>
            <a:r>
              <a:rPr lang="en-US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=100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UNION</a:t>
            </a:r>
          </a:p>
          <a:p>
            <a:pPr marL="0" indent="0" algn="ctr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SELECT </a:t>
            </a:r>
            <a:r>
              <a:rPr lang="en-US" i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firstName,lastName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FROM </a:t>
            </a:r>
            <a:r>
              <a:rPr lang="en-US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employee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WHERE </a:t>
            </a:r>
            <a:r>
              <a:rPr lang="en-US" i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worksFor</a:t>
            </a:r>
            <a:r>
              <a:rPr lang="en-US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=300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en-US" dirty="0"/>
          </a:p>
          <a:p>
            <a:r>
              <a:rPr lang="en-US" dirty="0"/>
              <a:t>Note: This one can be done by a simple OR condition.</a:t>
            </a:r>
          </a:p>
          <a:p>
            <a:pPr marL="0" indent="0" algn="ctr">
              <a:buNone/>
            </a:pP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 algn="ctr">
              <a:buNone/>
            </a:pP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71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391F3-5885-4C43-A0FD-9FDFF35F4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 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91A497-ECE0-C04A-893E-AC5D9AD60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4DA4378-B729-A64F-9A3A-167A7B3CCA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260643"/>
              </p:ext>
            </p:extLst>
          </p:nvPr>
        </p:nvGraphicFramePr>
        <p:xfrm>
          <a:off x="91412" y="2065079"/>
          <a:ext cx="3137744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349">
                  <a:extLst>
                    <a:ext uri="{9D8B030D-6E8A-4147-A177-3AD203B41FA5}">
                      <a16:colId xmlns:a16="http://schemas.microsoft.com/office/drawing/2014/main" val="3902202622"/>
                    </a:ext>
                  </a:extLst>
                </a:gridCol>
                <a:gridCol w="771352">
                  <a:extLst>
                    <a:ext uri="{9D8B030D-6E8A-4147-A177-3AD203B41FA5}">
                      <a16:colId xmlns:a16="http://schemas.microsoft.com/office/drawing/2014/main" val="3075401388"/>
                    </a:ext>
                  </a:extLst>
                </a:gridCol>
                <a:gridCol w="999241">
                  <a:extLst>
                    <a:ext uri="{9D8B030D-6E8A-4147-A177-3AD203B41FA5}">
                      <a16:colId xmlns:a16="http://schemas.microsoft.com/office/drawing/2014/main" val="3373247214"/>
                    </a:ext>
                  </a:extLst>
                </a:gridCol>
                <a:gridCol w="509047">
                  <a:extLst>
                    <a:ext uri="{9D8B030D-6E8A-4147-A177-3AD203B41FA5}">
                      <a16:colId xmlns:a16="http://schemas.microsoft.com/office/drawing/2014/main" val="4244826495"/>
                    </a:ext>
                  </a:extLst>
                </a:gridCol>
                <a:gridCol w="546755">
                  <a:extLst>
                    <a:ext uri="{9D8B030D-6E8A-4147-A177-3AD203B41FA5}">
                      <a16:colId xmlns:a16="http://schemas.microsoft.com/office/drawing/2014/main" val="2259820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firstName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lastName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worksFor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062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Parker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522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916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Prince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735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Steven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Rogers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139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Mokoto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Kusanagi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092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2306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1581144-D05C-2E42-AE1C-1E5953E71C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316564"/>
              </p:ext>
            </p:extLst>
          </p:nvPr>
        </p:nvGraphicFramePr>
        <p:xfrm>
          <a:off x="3959258" y="1821249"/>
          <a:ext cx="1706252" cy="1722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864">
                  <a:extLst>
                    <a:ext uri="{9D8B030D-6E8A-4147-A177-3AD203B41FA5}">
                      <a16:colId xmlns:a16="http://schemas.microsoft.com/office/drawing/2014/main" val="3075401388"/>
                    </a:ext>
                  </a:extLst>
                </a:gridCol>
                <a:gridCol w="980388">
                  <a:extLst>
                    <a:ext uri="{9D8B030D-6E8A-4147-A177-3AD203B41FA5}">
                      <a16:colId xmlns:a16="http://schemas.microsoft.com/office/drawing/2014/main" val="3373247214"/>
                    </a:ext>
                  </a:extLst>
                </a:gridCol>
              </a:tblGrid>
              <a:tr h="609590">
                <a:tc>
                  <a:txBody>
                    <a:bodyPr/>
                    <a:lstStyle/>
                    <a:p>
                      <a:r>
                        <a:rPr lang="en-US" sz="1400" dirty="0" err="1"/>
                        <a:t>firstName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lastName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062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Tony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916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Diana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Prince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735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2306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227596A-691C-F047-BE00-6461E56EB2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38686"/>
              </p:ext>
            </p:extLst>
          </p:nvPr>
        </p:nvGraphicFramePr>
        <p:xfrm>
          <a:off x="3959259" y="3892796"/>
          <a:ext cx="1857080" cy="125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2997">
                  <a:extLst>
                    <a:ext uri="{9D8B030D-6E8A-4147-A177-3AD203B41FA5}">
                      <a16:colId xmlns:a16="http://schemas.microsoft.com/office/drawing/2014/main" val="3075401388"/>
                    </a:ext>
                  </a:extLst>
                </a:gridCol>
                <a:gridCol w="1084083">
                  <a:extLst>
                    <a:ext uri="{9D8B030D-6E8A-4147-A177-3AD203B41FA5}">
                      <a16:colId xmlns:a16="http://schemas.microsoft.com/office/drawing/2014/main" val="3373247214"/>
                    </a:ext>
                  </a:extLst>
                </a:gridCol>
              </a:tblGrid>
              <a:tr h="351144">
                <a:tc>
                  <a:txBody>
                    <a:bodyPr/>
                    <a:lstStyle/>
                    <a:p>
                      <a:r>
                        <a:rPr lang="en-US" sz="1400" dirty="0" err="1"/>
                        <a:t>firstName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lastName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062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Steven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Rogers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139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Mokoto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Kusanagi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09273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B0D1CB5-1862-AE48-A886-70683460CC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177228"/>
              </p:ext>
            </p:extLst>
          </p:nvPr>
        </p:nvGraphicFramePr>
        <p:xfrm>
          <a:off x="6961695" y="2058926"/>
          <a:ext cx="1814660" cy="2463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7253">
                  <a:extLst>
                    <a:ext uri="{9D8B030D-6E8A-4147-A177-3AD203B41FA5}">
                      <a16:colId xmlns:a16="http://schemas.microsoft.com/office/drawing/2014/main" val="3075401388"/>
                    </a:ext>
                  </a:extLst>
                </a:gridCol>
                <a:gridCol w="937407">
                  <a:extLst>
                    <a:ext uri="{9D8B030D-6E8A-4147-A177-3AD203B41FA5}">
                      <a16:colId xmlns:a16="http://schemas.microsoft.com/office/drawing/2014/main" val="3373247214"/>
                    </a:ext>
                  </a:extLst>
                </a:gridCol>
              </a:tblGrid>
              <a:tr h="609590">
                <a:tc>
                  <a:txBody>
                    <a:bodyPr/>
                    <a:lstStyle/>
                    <a:p>
                      <a:r>
                        <a:rPr lang="en-US" sz="1400" dirty="0" err="1"/>
                        <a:t>firstName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lastName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062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Tony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916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Diana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Prince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735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23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Steven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Rogers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18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Mokoto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Kusanagi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546837"/>
                  </a:ext>
                </a:extLst>
              </a:tr>
            </a:tbl>
          </a:graphicData>
        </a:graphic>
      </p:graphicFrame>
      <p:sp>
        <p:nvSpPr>
          <p:cNvPr id="11" name="Right Arrow 10">
            <a:extLst>
              <a:ext uri="{FF2B5EF4-FFF2-40B4-BE49-F238E27FC236}">
                <a16:creationId xmlns:a16="http://schemas.microsoft.com/office/drawing/2014/main" id="{9E3CE889-2BDA-C04A-8C7E-2DE5724AF63D}"/>
              </a:ext>
            </a:extLst>
          </p:cNvPr>
          <p:cNvSpPr/>
          <p:nvPr/>
        </p:nvSpPr>
        <p:spPr>
          <a:xfrm>
            <a:off x="5816339" y="3157979"/>
            <a:ext cx="876692" cy="385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39E67AA-29D3-A442-97F2-1F82B70D4D28}"/>
              </a:ext>
            </a:extLst>
          </p:cNvPr>
          <p:cNvCxnSpPr/>
          <p:nvPr/>
        </p:nvCxnSpPr>
        <p:spPr>
          <a:xfrm>
            <a:off x="3355942" y="2752627"/>
            <a:ext cx="4713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67A0922-42C6-2E48-A471-16E3733994D1}"/>
              </a:ext>
            </a:extLst>
          </p:cNvPr>
          <p:cNvCxnSpPr/>
          <p:nvPr/>
        </p:nvCxnSpPr>
        <p:spPr>
          <a:xfrm>
            <a:off x="3355942" y="4375609"/>
            <a:ext cx="4713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7173873A-D4D5-EA4D-B1F7-66EAEC3EB4AA}"/>
              </a:ext>
            </a:extLst>
          </p:cNvPr>
          <p:cNvGrpSpPr/>
          <p:nvPr/>
        </p:nvGrpSpPr>
        <p:grpSpPr>
          <a:xfrm>
            <a:off x="76343" y="3157979"/>
            <a:ext cx="3182951" cy="1802095"/>
            <a:chOff x="76343" y="3157979"/>
            <a:chExt cx="3182951" cy="1802095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F5BACE33-9669-2B42-8324-15D38AD70A5F}"/>
                </a:ext>
              </a:extLst>
            </p:cNvPr>
            <p:cNvSpPr/>
            <p:nvPr/>
          </p:nvSpPr>
          <p:spPr>
            <a:xfrm>
              <a:off x="76343" y="3157979"/>
              <a:ext cx="3167882" cy="321833"/>
            </a:xfrm>
            <a:prstGeom prst="roundRect">
              <a:avLst/>
            </a:prstGeom>
            <a:solidFill>
              <a:srgbClr val="FF0000">
                <a:alpha val="21000"/>
              </a:srgbClr>
            </a:solidFill>
            <a:ln w="26424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FFF27C32-CE06-F64A-AF0F-C00B89124369}"/>
                </a:ext>
              </a:extLst>
            </p:cNvPr>
            <p:cNvSpPr/>
            <p:nvPr/>
          </p:nvSpPr>
          <p:spPr>
            <a:xfrm>
              <a:off x="76343" y="3543359"/>
              <a:ext cx="3167882" cy="321833"/>
            </a:xfrm>
            <a:prstGeom prst="roundRect">
              <a:avLst/>
            </a:prstGeom>
            <a:solidFill>
              <a:srgbClr val="FF0000">
                <a:alpha val="21000"/>
              </a:srgbClr>
            </a:solidFill>
            <a:ln w="26424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90FF82A0-894F-7E44-9F96-178A3E7F9592}"/>
                </a:ext>
              </a:extLst>
            </p:cNvPr>
            <p:cNvSpPr/>
            <p:nvPr/>
          </p:nvSpPr>
          <p:spPr>
            <a:xfrm>
              <a:off x="91412" y="4638241"/>
              <a:ext cx="3167882" cy="321833"/>
            </a:xfrm>
            <a:prstGeom prst="roundRect">
              <a:avLst/>
            </a:prstGeom>
            <a:solidFill>
              <a:srgbClr val="FF0000">
                <a:alpha val="21000"/>
              </a:srgbClr>
            </a:solidFill>
            <a:ln w="26424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49DD6B8-86BA-AD4B-9C1D-DDD8D6B8FF6A}"/>
              </a:ext>
            </a:extLst>
          </p:cNvPr>
          <p:cNvGrpSpPr/>
          <p:nvPr/>
        </p:nvGrpSpPr>
        <p:grpSpPr>
          <a:xfrm>
            <a:off x="76343" y="3916044"/>
            <a:ext cx="3182951" cy="682931"/>
            <a:chOff x="76343" y="3916044"/>
            <a:chExt cx="3182951" cy="682931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673E870F-AB65-EF49-9618-32B004F42A71}"/>
                </a:ext>
              </a:extLst>
            </p:cNvPr>
            <p:cNvSpPr/>
            <p:nvPr/>
          </p:nvSpPr>
          <p:spPr>
            <a:xfrm>
              <a:off x="76343" y="3916044"/>
              <a:ext cx="3167882" cy="321833"/>
            </a:xfrm>
            <a:prstGeom prst="roundRect">
              <a:avLst/>
            </a:prstGeom>
            <a:solidFill>
              <a:srgbClr val="00B050">
                <a:alpha val="21000"/>
              </a:srgbClr>
            </a:solidFill>
            <a:ln w="26424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469B147C-28A4-5B48-9316-8FC447A77DD0}"/>
                </a:ext>
              </a:extLst>
            </p:cNvPr>
            <p:cNvSpPr/>
            <p:nvPr/>
          </p:nvSpPr>
          <p:spPr>
            <a:xfrm>
              <a:off x="91412" y="4277142"/>
              <a:ext cx="3167882" cy="321833"/>
            </a:xfrm>
            <a:prstGeom prst="roundRect">
              <a:avLst/>
            </a:prstGeom>
            <a:solidFill>
              <a:srgbClr val="00B050">
                <a:alpha val="21000"/>
              </a:srgbClr>
            </a:solidFill>
            <a:ln w="26424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07539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219" y="1600200"/>
            <a:ext cx="8567224" cy="4714437"/>
          </a:xfrm>
        </p:spPr>
        <p:txBody>
          <a:bodyPr>
            <a:normAutofit/>
          </a:bodyPr>
          <a:lstStyle/>
          <a:p>
            <a:r>
              <a:rPr lang="en-US" dirty="0"/>
              <a:t>Interestingly, UNION works as far as number of columns and data types match</a:t>
            </a:r>
          </a:p>
          <a:p>
            <a:r>
              <a:rPr lang="en-US" dirty="0"/>
              <a:t>Example:</a:t>
            </a:r>
          </a:p>
          <a:p>
            <a:pPr marL="0" indent="0" algn="ctr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SELECT </a:t>
            </a:r>
            <a:r>
              <a:rPr lang="en-US" i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lastName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FROM </a:t>
            </a:r>
            <a:r>
              <a:rPr lang="en-US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employee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UNION SELECT </a:t>
            </a:r>
            <a:r>
              <a:rPr lang="en-US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name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FROM </a:t>
            </a:r>
            <a:r>
              <a:rPr lang="en-US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department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en-US" dirty="0"/>
          </a:p>
          <a:p>
            <a:r>
              <a:rPr lang="en-US" dirty="0"/>
              <a:t>Although you may ask why we take the union of employee </a:t>
            </a:r>
            <a:r>
              <a:rPr lang="en-US" dirty="0" err="1"/>
              <a:t>lastname</a:t>
            </a:r>
            <a:r>
              <a:rPr lang="en-US" dirty="0"/>
              <a:t> with department name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 that data in different tables can be associated via relationships</a:t>
            </a:r>
          </a:p>
          <a:p>
            <a:r>
              <a:rPr lang="en-US" dirty="0"/>
              <a:t>Combine results from multiple tables using common column(s)</a:t>
            </a:r>
          </a:p>
          <a:p>
            <a:r>
              <a:rPr lang="en-US" dirty="0"/>
              <a:t>Different joins:</a:t>
            </a:r>
          </a:p>
          <a:p>
            <a:pPr lvl="1"/>
            <a:r>
              <a:rPr lang="en-US" dirty="0"/>
              <a:t>Inner join</a:t>
            </a:r>
          </a:p>
          <a:p>
            <a:pPr lvl="1"/>
            <a:r>
              <a:rPr lang="en-US" dirty="0"/>
              <a:t>Left join</a:t>
            </a:r>
          </a:p>
          <a:p>
            <a:pPr lvl="1"/>
            <a:r>
              <a:rPr lang="en-US" dirty="0"/>
              <a:t>Right join</a:t>
            </a:r>
          </a:p>
          <a:p>
            <a:pPr lvl="1"/>
            <a:r>
              <a:rPr lang="en-US" dirty="0"/>
              <a:t>Full join</a:t>
            </a:r>
          </a:p>
          <a:p>
            <a:pPr lvl="1"/>
            <a:r>
              <a:rPr lang="en-US" dirty="0"/>
              <a:t>Self join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2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INNER JOIN select records with matching values in both tables</a:t>
            </a:r>
          </a:p>
          <a:p>
            <a:pPr marL="0" indent="0" algn="ctr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SELECT </a:t>
            </a:r>
            <a:r>
              <a:rPr lang="en-US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column</a:t>
            </a:r>
            <a:r>
              <a:rPr lang="en-US" i="1" baseline="-250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en-US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mr-IN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…</a:t>
            </a:r>
            <a:r>
              <a:rPr lang="en-GB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>FROM </a:t>
            </a:r>
            <a:r>
              <a:rPr lang="en-GB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table</a:t>
            </a:r>
            <a:r>
              <a:rPr lang="en-GB" i="1" baseline="-250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en-GB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>INNER JOIN </a:t>
            </a:r>
            <a:r>
              <a:rPr lang="en-GB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table</a:t>
            </a:r>
            <a:r>
              <a:rPr lang="en-GB" i="1" baseline="-250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2</a:t>
            </a:r>
            <a:r>
              <a:rPr lang="en-GB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>ON </a:t>
            </a:r>
            <a:r>
              <a:rPr lang="en-GB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table</a:t>
            </a:r>
            <a:r>
              <a:rPr lang="en-GB" i="1" baseline="-250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en-GB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.columnName</a:t>
            </a: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GB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table</a:t>
            </a:r>
            <a:r>
              <a:rPr lang="en-GB" i="1" baseline="-250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2</a:t>
            </a:r>
            <a:r>
              <a:rPr lang="en-GB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.columnName</a:t>
            </a: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pic>
        <p:nvPicPr>
          <p:cNvPr id="1026" name="Picture 2" descr="mage result for inner jo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043" y="3957418"/>
            <a:ext cx="2671648" cy="193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66328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show all managers with the department:</a:t>
            </a:r>
          </a:p>
          <a:p>
            <a:pPr marL="0" indent="0" algn="ctr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SELECT </a:t>
            </a:r>
            <a:r>
              <a:rPr lang="en-US" i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firstName</a:t>
            </a:r>
            <a:r>
              <a:rPr lang="en-US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i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lastName</a:t>
            </a:r>
            <a:r>
              <a:rPr lang="en-US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, name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FROM </a:t>
            </a:r>
            <a:r>
              <a:rPr lang="en-US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employee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INNER JOIN </a:t>
            </a:r>
            <a:r>
              <a:rPr lang="en-US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department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ON </a:t>
            </a:r>
            <a:r>
              <a:rPr lang="en-US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manages = </a:t>
            </a:r>
            <a:r>
              <a:rPr lang="en-US" i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deptCode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en-US" dirty="0"/>
          </a:p>
          <a:p>
            <a:r>
              <a:rPr lang="en-US" dirty="0"/>
              <a:t>Note: Employees who manage no department (i.e.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dirty="0"/>
              <a:t> on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manages</a:t>
            </a:r>
            <a:r>
              <a:rPr lang="en-US" dirty="0"/>
              <a:t> column) are not returned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6475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ACD7B-9815-4B46-8D7E-F3473BC99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 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F135D1-C0AC-874F-A193-89D22D3CB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B0E1E42-EE56-D04F-99BE-7C083FC75E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9884072"/>
              </p:ext>
            </p:extLst>
          </p:nvPr>
        </p:nvGraphicFramePr>
        <p:xfrm>
          <a:off x="558092" y="1521787"/>
          <a:ext cx="316269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9880">
                  <a:extLst>
                    <a:ext uri="{9D8B030D-6E8A-4147-A177-3AD203B41FA5}">
                      <a16:colId xmlns:a16="http://schemas.microsoft.com/office/drawing/2014/main" val="3747224671"/>
                    </a:ext>
                  </a:extLst>
                </a:gridCol>
                <a:gridCol w="1762813">
                  <a:extLst>
                    <a:ext uri="{9D8B030D-6E8A-4147-A177-3AD203B41FA5}">
                      <a16:colId xmlns:a16="http://schemas.microsoft.com/office/drawing/2014/main" val="29951775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deptCode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297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577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Marketing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61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Accounting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836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85337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AE0FD5E-2971-4F46-861B-1751B23778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652972"/>
              </p:ext>
            </p:extLst>
          </p:nvPr>
        </p:nvGraphicFramePr>
        <p:xfrm>
          <a:off x="333514" y="3645488"/>
          <a:ext cx="454206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615">
                  <a:extLst>
                    <a:ext uri="{9D8B030D-6E8A-4147-A177-3AD203B41FA5}">
                      <a16:colId xmlns:a16="http://schemas.microsoft.com/office/drawing/2014/main" val="3902202622"/>
                    </a:ext>
                  </a:extLst>
                </a:gridCol>
                <a:gridCol w="1067873">
                  <a:extLst>
                    <a:ext uri="{9D8B030D-6E8A-4147-A177-3AD203B41FA5}">
                      <a16:colId xmlns:a16="http://schemas.microsoft.com/office/drawing/2014/main" val="3075401388"/>
                    </a:ext>
                  </a:extLst>
                </a:gridCol>
                <a:gridCol w="1074032">
                  <a:extLst>
                    <a:ext uri="{9D8B030D-6E8A-4147-A177-3AD203B41FA5}">
                      <a16:colId xmlns:a16="http://schemas.microsoft.com/office/drawing/2014/main" val="3373247214"/>
                    </a:ext>
                  </a:extLst>
                </a:gridCol>
                <a:gridCol w="994862">
                  <a:extLst>
                    <a:ext uri="{9D8B030D-6E8A-4147-A177-3AD203B41FA5}">
                      <a16:colId xmlns:a16="http://schemas.microsoft.com/office/drawing/2014/main" val="4244826495"/>
                    </a:ext>
                  </a:extLst>
                </a:gridCol>
                <a:gridCol w="1012682">
                  <a:extLst>
                    <a:ext uri="{9D8B030D-6E8A-4147-A177-3AD203B41FA5}">
                      <a16:colId xmlns:a16="http://schemas.microsoft.com/office/drawing/2014/main" val="2259820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firstName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lastName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manages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worksFor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062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Parker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522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916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Prince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735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Steven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Rogers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139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Mokoto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Kusanagi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092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23060"/>
                  </a:ext>
                </a:extLst>
              </a:tr>
            </a:tbl>
          </a:graphicData>
        </a:graphic>
      </p:graphicFrame>
      <p:grpSp>
        <p:nvGrpSpPr>
          <p:cNvPr id="16" name="Group 15">
            <a:extLst>
              <a:ext uri="{FF2B5EF4-FFF2-40B4-BE49-F238E27FC236}">
                <a16:creationId xmlns:a16="http://schemas.microsoft.com/office/drawing/2014/main" id="{73258D09-9694-514F-BA82-9FD06CE8C18F}"/>
              </a:ext>
            </a:extLst>
          </p:cNvPr>
          <p:cNvGrpSpPr/>
          <p:nvPr/>
        </p:nvGrpSpPr>
        <p:grpSpPr>
          <a:xfrm>
            <a:off x="240382" y="1891032"/>
            <a:ext cx="4728328" cy="3213313"/>
            <a:chOff x="240382" y="1891032"/>
            <a:chExt cx="4728328" cy="3213313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CDD12E4D-A34A-E84A-91E8-6302188F7F8F}"/>
                </a:ext>
              </a:extLst>
            </p:cNvPr>
            <p:cNvSpPr/>
            <p:nvPr/>
          </p:nvSpPr>
          <p:spPr>
            <a:xfrm>
              <a:off x="457200" y="1891032"/>
              <a:ext cx="3414074" cy="321833"/>
            </a:xfrm>
            <a:prstGeom prst="roundRect">
              <a:avLst/>
            </a:prstGeom>
            <a:solidFill>
              <a:srgbClr val="FF0000">
                <a:alpha val="21000"/>
              </a:srgbClr>
            </a:solidFill>
            <a:ln w="26424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8C275FA1-A598-AA45-8364-5028E6D4C622}"/>
                </a:ext>
              </a:extLst>
            </p:cNvPr>
            <p:cNvSpPr/>
            <p:nvPr/>
          </p:nvSpPr>
          <p:spPr>
            <a:xfrm>
              <a:off x="240382" y="4782512"/>
              <a:ext cx="4728328" cy="321833"/>
            </a:xfrm>
            <a:prstGeom prst="roundRect">
              <a:avLst/>
            </a:prstGeom>
            <a:solidFill>
              <a:srgbClr val="FF0000">
                <a:alpha val="21000"/>
              </a:srgbClr>
            </a:solidFill>
            <a:ln w="26424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CD14572-34C9-7344-A29B-E23B4D950CF0}"/>
              </a:ext>
            </a:extLst>
          </p:cNvPr>
          <p:cNvGrpSpPr/>
          <p:nvPr/>
        </p:nvGrpSpPr>
        <p:grpSpPr>
          <a:xfrm>
            <a:off x="240382" y="2255025"/>
            <a:ext cx="4728328" cy="2101141"/>
            <a:chOff x="240382" y="2255025"/>
            <a:chExt cx="4728328" cy="2101141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EB4FE2D3-D217-704B-BE39-6600325DFE2F}"/>
                </a:ext>
              </a:extLst>
            </p:cNvPr>
            <p:cNvSpPr/>
            <p:nvPr/>
          </p:nvSpPr>
          <p:spPr>
            <a:xfrm>
              <a:off x="457200" y="2255025"/>
              <a:ext cx="3414074" cy="321833"/>
            </a:xfrm>
            <a:prstGeom prst="roundRect">
              <a:avLst/>
            </a:prstGeom>
            <a:solidFill>
              <a:srgbClr val="00B050">
                <a:alpha val="21000"/>
              </a:srgbClr>
            </a:solidFill>
            <a:ln w="26424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362FED82-0E3B-954C-9B9F-DD0FEADDDD35}"/>
                </a:ext>
              </a:extLst>
            </p:cNvPr>
            <p:cNvSpPr/>
            <p:nvPr/>
          </p:nvSpPr>
          <p:spPr>
            <a:xfrm>
              <a:off x="240382" y="4034333"/>
              <a:ext cx="4728328" cy="321833"/>
            </a:xfrm>
            <a:prstGeom prst="roundRect">
              <a:avLst/>
            </a:prstGeom>
            <a:solidFill>
              <a:srgbClr val="00B050">
                <a:alpha val="21000"/>
              </a:srgbClr>
            </a:solidFill>
            <a:ln w="26424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C34047F-2A97-B74C-975D-8E4B758B4CFA}"/>
              </a:ext>
            </a:extLst>
          </p:cNvPr>
          <p:cNvGrpSpPr/>
          <p:nvPr/>
        </p:nvGrpSpPr>
        <p:grpSpPr>
          <a:xfrm>
            <a:off x="238450" y="2656599"/>
            <a:ext cx="4728328" cy="3181473"/>
            <a:chOff x="238450" y="2656599"/>
            <a:chExt cx="4728328" cy="3181473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D4426FD5-3F3D-2E41-A5C7-03CEDD20D4E6}"/>
                </a:ext>
              </a:extLst>
            </p:cNvPr>
            <p:cNvSpPr/>
            <p:nvPr/>
          </p:nvSpPr>
          <p:spPr>
            <a:xfrm>
              <a:off x="457200" y="2656599"/>
              <a:ext cx="3414074" cy="321833"/>
            </a:xfrm>
            <a:prstGeom prst="roundRect">
              <a:avLst/>
            </a:prstGeom>
            <a:solidFill>
              <a:srgbClr val="0070C0">
                <a:alpha val="21000"/>
              </a:srgbClr>
            </a:solidFill>
            <a:ln w="26424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E3BC2168-64C2-BA4A-BFE8-8DB485827F3A}"/>
                </a:ext>
              </a:extLst>
            </p:cNvPr>
            <p:cNvSpPr/>
            <p:nvPr/>
          </p:nvSpPr>
          <p:spPr>
            <a:xfrm>
              <a:off x="238450" y="5516239"/>
              <a:ext cx="4728328" cy="321833"/>
            </a:xfrm>
            <a:prstGeom prst="roundRect">
              <a:avLst/>
            </a:prstGeom>
            <a:solidFill>
              <a:srgbClr val="0070C0">
                <a:alpha val="21000"/>
              </a:srgbClr>
            </a:solidFill>
            <a:ln w="26424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C68FF36-CF95-9E4C-A770-B672FECB389D}"/>
              </a:ext>
            </a:extLst>
          </p:cNvPr>
          <p:cNvGrpSpPr/>
          <p:nvPr/>
        </p:nvGrpSpPr>
        <p:grpSpPr>
          <a:xfrm>
            <a:off x="558092" y="1500495"/>
            <a:ext cx="3292460" cy="4779403"/>
            <a:chOff x="558092" y="1500495"/>
            <a:chExt cx="3292460" cy="4779403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C8FCC19F-00F2-324C-A8E4-6FBC3C9E0B6A}"/>
                </a:ext>
              </a:extLst>
            </p:cNvPr>
            <p:cNvSpPr/>
            <p:nvPr/>
          </p:nvSpPr>
          <p:spPr>
            <a:xfrm>
              <a:off x="2835205" y="3465821"/>
              <a:ext cx="1015347" cy="2814077"/>
            </a:xfrm>
            <a:prstGeom prst="roundRect">
              <a:avLst/>
            </a:prstGeom>
            <a:noFill/>
            <a:ln w="26424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238B4845-C422-4648-BFF9-785374201CB2}"/>
                </a:ext>
              </a:extLst>
            </p:cNvPr>
            <p:cNvSpPr/>
            <p:nvPr/>
          </p:nvSpPr>
          <p:spPr>
            <a:xfrm>
              <a:off x="558092" y="1500495"/>
              <a:ext cx="1283616" cy="1875492"/>
            </a:xfrm>
            <a:prstGeom prst="roundRect">
              <a:avLst/>
            </a:prstGeom>
            <a:noFill/>
            <a:ln w="26424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F9139B16-A9D4-224D-B11B-EB7DB7E8E8FE}"/>
                </a:ext>
              </a:extLst>
            </p:cNvPr>
            <p:cNvCxnSpPr>
              <a:cxnSpLocks/>
              <a:stCxn id="15" idx="2"/>
              <a:endCxn id="14" idx="0"/>
            </p:cNvCxnSpPr>
            <p:nvPr/>
          </p:nvCxnSpPr>
          <p:spPr>
            <a:xfrm rot="16200000" flipH="1">
              <a:off x="2226472" y="2349414"/>
              <a:ext cx="89834" cy="2142979"/>
            </a:xfrm>
            <a:prstGeom prst="curvedConnector3">
              <a:avLst/>
            </a:prstGeom>
            <a:ln w="571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ED798152-65FD-D845-A900-3DAF43F48F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033057"/>
              </p:ext>
            </p:extLst>
          </p:nvPr>
        </p:nvGraphicFramePr>
        <p:xfrm>
          <a:off x="5728684" y="2772023"/>
          <a:ext cx="316818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2318">
                  <a:extLst>
                    <a:ext uri="{9D8B030D-6E8A-4147-A177-3AD203B41FA5}">
                      <a16:colId xmlns:a16="http://schemas.microsoft.com/office/drawing/2014/main" val="3075401388"/>
                    </a:ext>
                  </a:extLst>
                </a:gridCol>
                <a:gridCol w="1044273">
                  <a:extLst>
                    <a:ext uri="{9D8B030D-6E8A-4147-A177-3AD203B41FA5}">
                      <a16:colId xmlns:a16="http://schemas.microsoft.com/office/drawing/2014/main" val="3373247214"/>
                    </a:ext>
                  </a:extLst>
                </a:gridCol>
                <a:gridCol w="1071590">
                  <a:extLst>
                    <a:ext uri="{9D8B030D-6E8A-4147-A177-3AD203B41FA5}">
                      <a16:colId xmlns:a16="http://schemas.microsoft.com/office/drawing/2014/main" val="42448264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firstName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lastName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062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Parker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Marketing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522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Diana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Prince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735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Mokoto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Kusanagi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Accounting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092738"/>
                  </a:ext>
                </a:extLst>
              </a:tr>
            </a:tbl>
          </a:graphicData>
        </a:graphic>
      </p:graphicFrame>
      <p:sp>
        <p:nvSpPr>
          <p:cNvPr id="24" name="Right Arrow 23">
            <a:extLst>
              <a:ext uri="{FF2B5EF4-FFF2-40B4-BE49-F238E27FC236}">
                <a16:creationId xmlns:a16="http://schemas.microsoft.com/office/drawing/2014/main" id="{A66C4C4C-E3B1-FC4E-A848-FEAD2ED5CEB2}"/>
              </a:ext>
            </a:extLst>
          </p:cNvPr>
          <p:cNvSpPr/>
          <p:nvPr/>
        </p:nvSpPr>
        <p:spPr>
          <a:xfrm>
            <a:off x="4966778" y="3361038"/>
            <a:ext cx="618476" cy="5601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Explosion 2 25">
            <a:extLst>
              <a:ext uri="{FF2B5EF4-FFF2-40B4-BE49-F238E27FC236}">
                <a16:creationId xmlns:a16="http://schemas.microsoft.com/office/drawing/2014/main" id="{71608227-9E77-D84E-88ED-65E8FF901F47}"/>
              </a:ext>
            </a:extLst>
          </p:cNvPr>
          <p:cNvSpPr/>
          <p:nvPr/>
        </p:nvSpPr>
        <p:spPr>
          <a:xfrm>
            <a:off x="5125812" y="4255383"/>
            <a:ext cx="3927572" cy="1985985"/>
          </a:xfrm>
          <a:prstGeom prst="irregularSeal2">
            <a:avLst/>
          </a:prstGeom>
          <a:solidFill>
            <a:srgbClr val="FFFF00"/>
          </a:solidFill>
          <a:effectLst>
            <a:outerShdw blurRad="3302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Rows in both tables with no match are not included!</a:t>
            </a:r>
          </a:p>
        </p:txBody>
      </p:sp>
    </p:spTree>
    <p:extLst>
      <p:ext uri="{BB962C8B-B14F-4D97-AF65-F5344CB8AC3E}">
        <p14:creationId xmlns:p14="http://schemas.microsoft.com/office/powerpoint/2010/main" val="281321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Disambiguation of Column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 you join tables, column names may clash</a:t>
            </a:r>
          </a:p>
          <a:p>
            <a:r>
              <a:rPr lang="en-US" dirty="0"/>
              <a:t>In this case, </a:t>
            </a:r>
            <a:r>
              <a:rPr lang="en-US" dirty="0" err="1"/>
              <a:t>disambiguous</a:t>
            </a:r>
            <a:r>
              <a:rPr lang="en-US" dirty="0"/>
              <a:t> a column name with “.”: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SELECT </a:t>
            </a:r>
            <a:r>
              <a:rPr lang="en-US" i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employee.firstName</a:t>
            </a:r>
            <a:r>
              <a:rPr lang="en-US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i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employee.lastName</a:t>
            </a:r>
            <a:r>
              <a:rPr lang="en-US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i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department.name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FROM </a:t>
            </a:r>
            <a:r>
              <a:rPr lang="en-US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employee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INNER JOIN </a:t>
            </a:r>
            <a:r>
              <a:rPr lang="en-US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department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ON </a:t>
            </a:r>
            <a:r>
              <a:rPr lang="en-US" i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employee.manages</a:t>
            </a:r>
            <a:r>
              <a:rPr lang="en-US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i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department.deptCode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en-US" dirty="0"/>
          </a:p>
          <a:p>
            <a:r>
              <a:rPr lang="en-US" dirty="0"/>
              <a:t>Not really needed in this example as all column names are different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5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show the number of employees in each department: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SELECT COUNT(ID), name FROM employee INNER JOIN department ON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worksFor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deptCode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GROUP BY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deptCode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en-US" dirty="0"/>
          </a:p>
          <a:p>
            <a:r>
              <a:rPr lang="en-US" dirty="0"/>
              <a:t>Note: employees with NULL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worksFor</a:t>
            </a:r>
            <a:r>
              <a:rPr lang="en-US" dirty="0"/>
              <a:t> value are not counted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8535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5587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Include all rows in table</a:t>
            </a:r>
            <a:r>
              <a:rPr lang="en-US" baseline="-25000" dirty="0"/>
              <a:t>1</a:t>
            </a:r>
          </a:p>
          <a:p>
            <a:r>
              <a:rPr lang="en-US" dirty="0"/>
              <a:t>Rows with no association in table</a:t>
            </a:r>
            <a:r>
              <a:rPr lang="en-US" baseline="-25000" dirty="0"/>
              <a:t>2</a:t>
            </a:r>
            <a:r>
              <a:rPr lang="en-US" dirty="0"/>
              <a:t> show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dirty="0"/>
              <a:t> in linking column(s)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SELECT </a:t>
            </a:r>
            <a:r>
              <a:rPr lang="en-US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column</a:t>
            </a:r>
            <a:r>
              <a:rPr lang="en-US" i="1" baseline="-250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en-US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mr-IN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…</a:t>
            </a:r>
            <a:r>
              <a:rPr lang="en-GB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>FROM </a:t>
            </a:r>
            <a:r>
              <a:rPr lang="en-GB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table</a:t>
            </a:r>
            <a:r>
              <a:rPr lang="en-GB" i="1" baseline="-250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en-GB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>LEFT JOIN </a:t>
            </a:r>
            <a:r>
              <a:rPr lang="en-GB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table</a:t>
            </a:r>
            <a:r>
              <a:rPr lang="en-GB" i="1" baseline="-250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2</a:t>
            </a:r>
            <a:r>
              <a:rPr lang="en-GB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>ON </a:t>
            </a:r>
            <a:r>
              <a:rPr lang="en-GB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table</a:t>
            </a:r>
            <a:r>
              <a:rPr lang="en-GB" i="1" baseline="-250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en-GB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.columnName</a:t>
            </a: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GB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table</a:t>
            </a:r>
            <a:r>
              <a:rPr lang="en-GB" i="1" baseline="-250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2</a:t>
            </a:r>
            <a:r>
              <a:rPr lang="en-GB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.columnName</a:t>
            </a: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>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pic>
        <p:nvPicPr>
          <p:cNvPr id="2050" name="Picture 2" descr="mage result for left jo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584" y="3944815"/>
            <a:ext cx="2588455" cy="1876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3120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40201-BE2F-6F4E-9704-DBD94F0D2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Domain ER Diagram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42EA0F-7150-A441-95CC-8697395D9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3229EB-5BDF-6F41-8D50-C988BA2211C6}"/>
              </a:ext>
            </a:extLst>
          </p:cNvPr>
          <p:cNvSpPr/>
          <p:nvPr/>
        </p:nvSpPr>
        <p:spPr>
          <a:xfrm>
            <a:off x="2342627" y="3461618"/>
            <a:ext cx="1352939" cy="6718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CE625E-30E2-D24E-98D2-C102BBDAB88E}"/>
              </a:ext>
            </a:extLst>
          </p:cNvPr>
          <p:cNvSpPr/>
          <p:nvPr/>
        </p:nvSpPr>
        <p:spPr>
          <a:xfrm>
            <a:off x="5532620" y="3456786"/>
            <a:ext cx="1352939" cy="6718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department</a:t>
            </a: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A9FFD890-F5EA-AC4B-9291-B274ADCDFD84}"/>
              </a:ext>
            </a:extLst>
          </p:cNvPr>
          <p:cNvSpPr/>
          <p:nvPr/>
        </p:nvSpPr>
        <p:spPr>
          <a:xfrm>
            <a:off x="3714172" y="2654287"/>
            <a:ext cx="1774542" cy="802499"/>
          </a:xfrm>
          <a:prstGeom prst="diamon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worksFor</a:t>
            </a:r>
            <a:endParaRPr lang="en-US" sz="1200" dirty="0"/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970FA159-40D7-934D-A6B3-7B99C0E13635}"/>
              </a:ext>
            </a:extLst>
          </p:cNvPr>
          <p:cNvSpPr/>
          <p:nvPr/>
        </p:nvSpPr>
        <p:spPr>
          <a:xfrm>
            <a:off x="3826507" y="4433950"/>
            <a:ext cx="1657447" cy="680758"/>
          </a:xfrm>
          <a:prstGeom prst="diamon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manages</a:t>
            </a:r>
            <a:endParaRPr lang="en-US" sz="1200" dirty="0"/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D528286C-838E-4940-ACE5-779981122FCF}"/>
              </a:ext>
            </a:extLst>
          </p:cNvPr>
          <p:cNvCxnSpPr>
            <a:cxnSpLocks/>
            <a:stCxn id="6" idx="0"/>
            <a:endCxn id="13" idx="1"/>
          </p:cNvCxnSpPr>
          <p:nvPr/>
        </p:nvCxnSpPr>
        <p:spPr>
          <a:xfrm rot="5400000" flipH="1" flipV="1">
            <a:off x="3163594" y="2911041"/>
            <a:ext cx="406081" cy="695075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8B2F9FBC-BE3F-444F-AE9C-2706BC7B390C}"/>
              </a:ext>
            </a:extLst>
          </p:cNvPr>
          <p:cNvCxnSpPr>
            <a:cxnSpLocks/>
            <a:stCxn id="12" idx="0"/>
            <a:endCxn id="13" idx="3"/>
          </p:cNvCxnSpPr>
          <p:nvPr/>
        </p:nvCxnSpPr>
        <p:spPr>
          <a:xfrm rot="16200000" flipV="1">
            <a:off x="5648278" y="2895974"/>
            <a:ext cx="401249" cy="720376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628373A6-CE89-F24D-91D1-FAC1A0D9A3FB}"/>
              </a:ext>
            </a:extLst>
          </p:cNvPr>
          <p:cNvCxnSpPr>
            <a:cxnSpLocks/>
            <a:stCxn id="6" idx="2"/>
            <a:endCxn id="14" idx="1"/>
          </p:cNvCxnSpPr>
          <p:nvPr/>
        </p:nvCxnSpPr>
        <p:spPr>
          <a:xfrm rot="16200000" flipH="1">
            <a:off x="3102348" y="4050170"/>
            <a:ext cx="640908" cy="807410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949D177B-5E87-284F-80AB-E0CB5B65E49F}"/>
              </a:ext>
            </a:extLst>
          </p:cNvPr>
          <p:cNvCxnSpPr>
            <a:cxnSpLocks/>
            <a:stCxn id="14" idx="3"/>
            <a:endCxn id="12" idx="2"/>
          </p:cNvCxnSpPr>
          <p:nvPr/>
        </p:nvCxnSpPr>
        <p:spPr>
          <a:xfrm flipV="1">
            <a:off x="5483954" y="4128589"/>
            <a:ext cx="725136" cy="645740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14A16FC-B524-1D4B-A7B9-D009801A4BDC}"/>
              </a:ext>
            </a:extLst>
          </p:cNvPr>
          <p:cNvSpPr/>
          <p:nvPr/>
        </p:nvSpPr>
        <p:spPr>
          <a:xfrm>
            <a:off x="1197204" y="2837468"/>
            <a:ext cx="782425" cy="39592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u="sng" dirty="0"/>
              <a:t>id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6842D12-FEF7-3446-9349-745CD33486CB}"/>
              </a:ext>
            </a:extLst>
          </p:cNvPr>
          <p:cNvSpPr/>
          <p:nvPr/>
        </p:nvSpPr>
        <p:spPr>
          <a:xfrm>
            <a:off x="226274" y="3468614"/>
            <a:ext cx="1571935" cy="39592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firstName</a:t>
            </a:r>
            <a:endParaRPr lang="en-US" sz="16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1B5EC25-FA9E-6E46-B7D4-6110B8C793EF}"/>
              </a:ext>
            </a:extLst>
          </p:cNvPr>
          <p:cNvSpPr/>
          <p:nvPr/>
        </p:nvSpPr>
        <p:spPr>
          <a:xfrm>
            <a:off x="407694" y="4076867"/>
            <a:ext cx="1571935" cy="39592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lasttName</a:t>
            </a:r>
            <a:endParaRPr lang="en-US" sz="16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8F04B26-0637-984C-9A0C-00D1CFA99594}"/>
              </a:ext>
            </a:extLst>
          </p:cNvPr>
          <p:cNvSpPr/>
          <p:nvPr/>
        </p:nvSpPr>
        <p:spPr>
          <a:xfrm>
            <a:off x="7277467" y="2917730"/>
            <a:ext cx="1571935" cy="39592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u="sng" dirty="0" err="1"/>
              <a:t>deptCode</a:t>
            </a:r>
            <a:endParaRPr lang="en-US" sz="1600" u="sng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EE155AF-E292-6F4E-9B82-BF68B5D31D81}"/>
              </a:ext>
            </a:extLst>
          </p:cNvPr>
          <p:cNvSpPr/>
          <p:nvPr/>
        </p:nvSpPr>
        <p:spPr>
          <a:xfrm>
            <a:off x="7336265" y="4553548"/>
            <a:ext cx="1571935" cy="39592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name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8EF60FE-612A-CF4F-A2B4-81DC0719DD6A}"/>
              </a:ext>
            </a:extLst>
          </p:cNvPr>
          <p:cNvCxnSpPr>
            <a:stCxn id="6" idx="1"/>
            <a:endCxn id="19" idx="5"/>
          </p:cNvCxnSpPr>
          <p:nvPr/>
        </p:nvCxnSpPr>
        <p:spPr>
          <a:xfrm flipH="1" flipV="1">
            <a:off x="1865046" y="3175412"/>
            <a:ext cx="477581" cy="622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861882-4CA4-FF42-9D3E-A66BFF2A15DE}"/>
              </a:ext>
            </a:extLst>
          </p:cNvPr>
          <p:cNvCxnSpPr>
            <a:cxnSpLocks/>
            <a:stCxn id="6" idx="1"/>
            <a:endCxn id="20" idx="6"/>
          </p:cNvCxnSpPr>
          <p:nvPr/>
        </p:nvCxnSpPr>
        <p:spPr>
          <a:xfrm flipH="1" flipV="1">
            <a:off x="1798209" y="3666577"/>
            <a:ext cx="544418" cy="13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CB01D0C-8EB4-0B47-AF19-FEA7F019FA09}"/>
              </a:ext>
            </a:extLst>
          </p:cNvPr>
          <p:cNvCxnSpPr>
            <a:cxnSpLocks/>
            <a:stCxn id="6" idx="1"/>
            <a:endCxn id="21" idx="6"/>
          </p:cNvCxnSpPr>
          <p:nvPr/>
        </p:nvCxnSpPr>
        <p:spPr>
          <a:xfrm flipH="1">
            <a:off x="1979629" y="3797520"/>
            <a:ext cx="362998" cy="477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14353AF-7452-8D4A-BB01-3EAF8A3AE7DE}"/>
              </a:ext>
            </a:extLst>
          </p:cNvPr>
          <p:cNvCxnSpPr>
            <a:cxnSpLocks/>
            <a:stCxn id="12" idx="3"/>
            <a:endCxn id="22" idx="3"/>
          </p:cNvCxnSpPr>
          <p:nvPr/>
        </p:nvCxnSpPr>
        <p:spPr>
          <a:xfrm flipV="1">
            <a:off x="6885559" y="3255674"/>
            <a:ext cx="622113" cy="537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A076014-4BB7-5D49-BCFB-D1C559DF162C}"/>
              </a:ext>
            </a:extLst>
          </p:cNvPr>
          <p:cNvCxnSpPr>
            <a:cxnSpLocks/>
            <a:stCxn id="12" idx="3"/>
            <a:endCxn id="23" idx="1"/>
          </p:cNvCxnSpPr>
          <p:nvPr/>
        </p:nvCxnSpPr>
        <p:spPr>
          <a:xfrm>
            <a:off x="6885559" y="3792688"/>
            <a:ext cx="680911" cy="818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E008F46-5320-A44F-8B20-F8783F3D446D}"/>
              </a:ext>
            </a:extLst>
          </p:cNvPr>
          <p:cNvSpPr txBox="1"/>
          <p:nvPr/>
        </p:nvSpPr>
        <p:spPr>
          <a:xfrm>
            <a:off x="6209089" y="29813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D1D4968-CAEA-5449-96F2-BFCB7235B6DC}"/>
              </a:ext>
            </a:extLst>
          </p:cNvPr>
          <p:cNvSpPr txBox="1"/>
          <p:nvPr/>
        </p:nvSpPr>
        <p:spPr>
          <a:xfrm>
            <a:off x="2797191" y="2950877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0..*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B8DBBB8-91D3-7246-A463-8364D07420A3}"/>
              </a:ext>
            </a:extLst>
          </p:cNvPr>
          <p:cNvSpPr txBox="1"/>
          <p:nvPr/>
        </p:nvSpPr>
        <p:spPr>
          <a:xfrm>
            <a:off x="2430335" y="4174529"/>
            <a:ext cx="617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0..1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4868377-2CA2-A74F-AB6C-4C6995D2EE2E}"/>
              </a:ext>
            </a:extLst>
          </p:cNvPr>
          <p:cNvSpPr txBox="1"/>
          <p:nvPr/>
        </p:nvSpPr>
        <p:spPr>
          <a:xfrm>
            <a:off x="6118216" y="421168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0..1</a:t>
            </a:r>
          </a:p>
        </p:txBody>
      </p:sp>
    </p:spTree>
    <p:extLst>
      <p:ext uri="{BB962C8B-B14F-4D97-AF65-F5344CB8AC3E}">
        <p14:creationId xmlns:p14="http://schemas.microsoft.com/office/powerpoint/2010/main" val="5912057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JOIN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show all staff and the department that he/she manages:</a:t>
            </a:r>
          </a:p>
          <a:p>
            <a:pPr marL="0" indent="0" algn="ctr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SELECT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firstName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lastName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, name FROM employee LEFT JOIN department ON manages =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deptCode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en-US" dirty="0"/>
          </a:p>
          <a:p>
            <a:r>
              <a:rPr lang="en-US" dirty="0"/>
              <a:t>Note: Employees who manages no department are included but has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NULL</a:t>
            </a:r>
            <a:r>
              <a:rPr lang="en-US" dirty="0"/>
              <a:t> in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manages</a:t>
            </a:r>
            <a:r>
              <a:rPr lang="en-US" dirty="0"/>
              <a:t> column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7883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Content Placeholder 5">
            <a:extLst>
              <a:ext uri="{FF2B5EF4-FFF2-40B4-BE49-F238E27FC236}">
                <a16:creationId xmlns:a16="http://schemas.microsoft.com/office/drawing/2014/main" id="{F4F636DA-FE36-BA46-B719-C7C79475C2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8521332"/>
              </p:ext>
            </p:extLst>
          </p:nvPr>
        </p:nvGraphicFramePr>
        <p:xfrm>
          <a:off x="558092" y="1521787"/>
          <a:ext cx="316269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9880">
                  <a:extLst>
                    <a:ext uri="{9D8B030D-6E8A-4147-A177-3AD203B41FA5}">
                      <a16:colId xmlns:a16="http://schemas.microsoft.com/office/drawing/2014/main" val="3747224671"/>
                    </a:ext>
                  </a:extLst>
                </a:gridCol>
                <a:gridCol w="1762813">
                  <a:extLst>
                    <a:ext uri="{9D8B030D-6E8A-4147-A177-3AD203B41FA5}">
                      <a16:colId xmlns:a16="http://schemas.microsoft.com/office/drawing/2014/main" val="29951775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deptCode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297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577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Marketing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61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Accounting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836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853375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18ACD7B-9815-4B46-8D7E-F3473BC99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JOIN 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F135D1-C0AC-874F-A193-89D22D3CB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AE0FD5E-2971-4F46-861B-1751B2377896}"/>
              </a:ext>
            </a:extLst>
          </p:cNvPr>
          <p:cNvGraphicFramePr>
            <a:graphicFrameLocks noGrp="1"/>
          </p:cNvGraphicFramePr>
          <p:nvPr/>
        </p:nvGraphicFramePr>
        <p:xfrm>
          <a:off x="333514" y="3645488"/>
          <a:ext cx="454206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615">
                  <a:extLst>
                    <a:ext uri="{9D8B030D-6E8A-4147-A177-3AD203B41FA5}">
                      <a16:colId xmlns:a16="http://schemas.microsoft.com/office/drawing/2014/main" val="3902202622"/>
                    </a:ext>
                  </a:extLst>
                </a:gridCol>
                <a:gridCol w="1067873">
                  <a:extLst>
                    <a:ext uri="{9D8B030D-6E8A-4147-A177-3AD203B41FA5}">
                      <a16:colId xmlns:a16="http://schemas.microsoft.com/office/drawing/2014/main" val="3075401388"/>
                    </a:ext>
                  </a:extLst>
                </a:gridCol>
                <a:gridCol w="1074032">
                  <a:extLst>
                    <a:ext uri="{9D8B030D-6E8A-4147-A177-3AD203B41FA5}">
                      <a16:colId xmlns:a16="http://schemas.microsoft.com/office/drawing/2014/main" val="3373247214"/>
                    </a:ext>
                  </a:extLst>
                </a:gridCol>
                <a:gridCol w="994862">
                  <a:extLst>
                    <a:ext uri="{9D8B030D-6E8A-4147-A177-3AD203B41FA5}">
                      <a16:colId xmlns:a16="http://schemas.microsoft.com/office/drawing/2014/main" val="4244826495"/>
                    </a:ext>
                  </a:extLst>
                </a:gridCol>
                <a:gridCol w="1012682">
                  <a:extLst>
                    <a:ext uri="{9D8B030D-6E8A-4147-A177-3AD203B41FA5}">
                      <a16:colId xmlns:a16="http://schemas.microsoft.com/office/drawing/2014/main" val="2259820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firstName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lastName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manages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worksFor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062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Parker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522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916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Prince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735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Steven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Rogers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139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Mokoto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Kusanagi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092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23060"/>
                  </a:ext>
                </a:extLst>
              </a:tr>
            </a:tbl>
          </a:graphicData>
        </a:graphic>
      </p:graphicFrame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DD12E4D-A34A-E84A-91E8-6302188F7F8F}"/>
              </a:ext>
            </a:extLst>
          </p:cNvPr>
          <p:cNvSpPr/>
          <p:nvPr/>
        </p:nvSpPr>
        <p:spPr>
          <a:xfrm>
            <a:off x="374704" y="1898819"/>
            <a:ext cx="3414074" cy="321833"/>
          </a:xfrm>
          <a:prstGeom prst="roundRect">
            <a:avLst/>
          </a:prstGeom>
          <a:solidFill>
            <a:srgbClr val="FF0000">
              <a:alpha val="21000"/>
            </a:srgbClr>
          </a:solidFill>
          <a:ln w="26424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B4FE2D3-D217-704B-BE39-6600325DFE2F}"/>
              </a:ext>
            </a:extLst>
          </p:cNvPr>
          <p:cNvSpPr/>
          <p:nvPr/>
        </p:nvSpPr>
        <p:spPr>
          <a:xfrm>
            <a:off x="374704" y="2262812"/>
            <a:ext cx="3414074" cy="321833"/>
          </a:xfrm>
          <a:prstGeom prst="roundRect">
            <a:avLst/>
          </a:prstGeom>
          <a:solidFill>
            <a:srgbClr val="00B050">
              <a:alpha val="21000"/>
            </a:srgbClr>
          </a:solidFill>
          <a:ln w="26424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4426FD5-3F3D-2E41-A5C7-03CEDD20D4E6}"/>
              </a:ext>
            </a:extLst>
          </p:cNvPr>
          <p:cNvSpPr/>
          <p:nvPr/>
        </p:nvSpPr>
        <p:spPr>
          <a:xfrm>
            <a:off x="374704" y="2664386"/>
            <a:ext cx="3414074" cy="321833"/>
          </a:xfrm>
          <a:prstGeom prst="roundRect">
            <a:avLst/>
          </a:prstGeom>
          <a:solidFill>
            <a:srgbClr val="0070C0">
              <a:alpha val="21000"/>
            </a:srgbClr>
          </a:solidFill>
          <a:ln w="26424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C275FA1-A598-AA45-8364-5028E6D4C622}"/>
              </a:ext>
            </a:extLst>
          </p:cNvPr>
          <p:cNvSpPr/>
          <p:nvPr/>
        </p:nvSpPr>
        <p:spPr>
          <a:xfrm>
            <a:off x="240382" y="4782512"/>
            <a:ext cx="4728328" cy="321833"/>
          </a:xfrm>
          <a:prstGeom prst="roundRect">
            <a:avLst/>
          </a:prstGeom>
          <a:solidFill>
            <a:srgbClr val="FF0000">
              <a:alpha val="21000"/>
            </a:srgbClr>
          </a:solidFill>
          <a:ln w="26424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62FED82-0E3B-954C-9B9F-DD0FEADDDD35}"/>
              </a:ext>
            </a:extLst>
          </p:cNvPr>
          <p:cNvSpPr/>
          <p:nvPr/>
        </p:nvSpPr>
        <p:spPr>
          <a:xfrm>
            <a:off x="240382" y="4034333"/>
            <a:ext cx="4728328" cy="321833"/>
          </a:xfrm>
          <a:prstGeom prst="roundRect">
            <a:avLst/>
          </a:prstGeom>
          <a:solidFill>
            <a:srgbClr val="00B050">
              <a:alpha val="21000"/>
            </a:srgbClr>
          </a:solidFill>
          <a:ln w="26424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3BC2168-64C2-BA4A-BFE8-8DB485827F3A}"/>
              </a:ext>
            </a:extLst>
          </p:cNvPr>
          <p:cNvSpPr/>
          <p:nvPr/>
        </p:nvSpPr>
        <p:spPr>
          <a:xfrm>
            <a:off x="238450" y="5516239"/>
            <a:ext cx="4728328" cy="321833"/>
          </a:xfrm>
          <a:prstGeom prst="roundRect">
            <a:avLst/>
          </a:prstGeom>
          <a:solidFill>
            <a:srgbClr val="0070C0">
              <a:alpha val="21000"/>
            </a:srgbClr>
          </a:solidFill>
          <a:ln w="26424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8FCC19F-00F2-324C-A8E4-6FBC3C9E0B6A}"/>
              </a:ext>
            </a:extLst>
          </p:cNvPr>
          <p:cNvSpPr/>
          <p:nvPr/>
        </p:nvSpPr>
        <p:spPr>
          <a:xfrm>
            <a:off x="2835205" y="3465821"/>
            <a:ext cx="1015347" cy="2814077"/>
          </a:xfrm>
          <a:prstGeom prst="roundRect">
            <a:avLst/>
          </a:prstGeom>
          <a:noFill/>
          <a:ln w="26424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38B4845-C422-4648-BFF9-785374201CB2}"/>
              </a:ext>
            </a:extLst>
          </p:cNvPr>
          <p:cNvSpPr/>
          <p:nvPr/>
        </p:nvSpPr>
        <p:spPr>
          <a:xfrm>
            <a:off x="457200" y="1558195"/>
            <a:ext cx="1283616" cy="1741697"/>
          </a:xfrm>
          <a:prstGeom prst="roundRect">
            <a:avLst/>
          </a:prstGeom>
          <a:noFill/>
          <a:ln w="26424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F9139B16-A9D4-224D-B11B-EB7DB7E8E8FE}"/>
              </a:ext>
            </a:extLst>
          </p:cNvPr>
          <p:cNvCxnSpPr>
            <a:cxnSpLocks/>
            <a:stCxn id="15" idx="2"/>
            <a:endCxn id="14" idx="0"/>
          </p:cNvCxnSpPr>
          <p:nvPr/>
        </p:nvCxnSpPr>
        <p:spPr>
          <a:xfrm rot="16200000" flipH="1">
            <a:off x="2137979" y="2260920"/>
            <a:ext cx="165929" cy="2243871"/>
          </a:xfrm>
          <a:prstGeom prst="curvedConnector3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ED798152-65FD-D845-A900-3DAF43F48F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020808"/>
              </p:ext>
            </p:extLst>
          </p:nvPr>
        </p:nvGraphicFramePr>
        <p:xfrm>
          <a:off x="5691612" y="1760286"/>
          <a:ext cx="316818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2318">
                  <a:extLst>
                    <a:ext uri="{9D8B030D-6E8A-4147-A177-3AD203B41FA5}">
                      <a16:colId xmlns:a16="http://schemas.microsoft.com/office/drawing/2014/main" val="3075401388"/>
                    </a:ext>
                  </a:extLst>
                </a:gridCol>
                <a:gridCol w="1044273">
                  <a:extLst>
                    <a:ext uri="{9D8B030D-6E8A-4147-A177-3AD203B41FA5}">
                      <a16:colId xmlns:a16="http://schemas.microsoft.com/office/drawing/2014/main" val="3373247214"/>
                    </a:ext>
                  </a:extLst>
                </a:gridCol>
                <a:gridCol w="1071590">
                  <a:extLst>
                    <a:ext uri="{9D8B030D-6E8A-4147-A177-3AD203B41FA5}">
                      <a16:colId xmlns:a16="http://schemas.microsoft.com/office/drawing/2014/main" val="42448264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firstName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lastName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062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Parker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Marketing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522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Tony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777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Diana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Prince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735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Steven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Rogers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206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Mokoto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Kusanagi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Accounting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092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979142"/>
                  </a:ext>
                </a:extLst>
              </a:tr>
            </a:tbl>
          </a:graphicData>
        </a:graphic>
      </p:graphicFrame>
      <p:sp>
        <p:nvSpPr>
          <p:cNvPr id="24" name="Right Arrow 23">
            <a:extLst>
              <a:ext uri="{FF2B5EF4-FFF2-40B4-BE49-F238E27FC236}">
                <a16:creationId xmlns:a16="http://schemas.microsoft.com/office/drawing/2014/main" id="{A66C4C4C-E3B1-FC4E-A848-FEAD2ED5CEB2}"/>
              </a:ext>
            </a:extLst>
          </p:cNvPr>
          <p:cNvSpPr/>
          <p:nvPr/>
        </p:nvSpPr>
        <p:spPr>
          <a:xfrm>
            <a:off x="4966778" y="3361038"/>
            <a:ext cx="618476" cy="5601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Explosion 2 25">
            <a:extLst>
              <a:ext uri="{FF2B5EF4-FFF2-40B4-BE49-F238E27FC236}">
                <a16:creationId xmlns:a16="http://schemas.microsoft.com/office/drawing/2014/main" id="{71608227-9E77-D84E-88ED-65E8FF901F47}"/>
              </a:ext>
            </a:extLst>
          </p:cNvPr>
          <p:cNvSpPr/>
          <p:nvPr/>
        </p:nvSpPr>
        <p:spPr>
          <a:xfrm>
            <a:off x="3850552" y="3645488"/>
            <a:ext cx="5120453" cy="2425721"/>
          </a:xfrm>
          <a:prstGeom prst="irregularSeal2">
            <a:avLst/>
          </a:prstGeom>
          <a:solidFill>
            <a:srgbClr val="FFFF00"/>
          </a:solidFill>
          <a:effectLst>
            <a:outerShdw blurRad="3429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Rows in table 1 (left table) with no match in table 2 (right table) are included!</a:t>
            </a:r>
          </a:p>
        </p:txBody>
      </p:sp>
    </p:spTree>
    <p:extLst>
      <p:ext uri="{BB962C8B-B14F-4D97-AF65-F5344CB8AC3E}">
        <p14:creationId xmlns:p14="http://schemas.microsoft.com/office/powerpoint/2010/main" val="16709991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5587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Include all rows in table</a:t>
            </a:r>
            <a:r>
              <a:rPr lang="en-US" baseline="-25000" dirty="0"/>
              <a:t>2</a:t>
            </a:r>
          </a:p>
          <a:p>
            <a:r>
              <a:rPr lang="en-US" dirty="0"/>
              <a:t>Rows with no association in table</a:t>
            </a:r>
            <a:r>
              <a:rPr lang="en-US" baseline="-25000" dirty="0"/>
              <a:t>1</a:t>
            </a:r>
            <a:r>
              <a:rPr lang="en-US" dirty="0"/>
              <a:t> will show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dirty="0"/>
              <a:t> in linking column(s)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SELECT </a:t>
            </a:r>
            <a:r>
              <a:rPr lang="en-US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column</a:t>
            </a:r>
            <a:r>
              <a:rPr lang="en-US" i="1" baseline="-250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en-US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mr-IN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…</a:t>
            </a:r>
            <a:r>
              <a:rPr lang="en-GB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>FROM </a:t>
            </a:r>
            <a:r>
              <a:rPr lang="en-GB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table</a:t>
            </a:r>
            <a:r>
              <a:rPr lang="en-GB" i="1" baseline="-250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en-GB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>RIGHT JOIN </a:t>
            </a:r>
            <a:r>
              <a:rPr lang="en-GB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table</a:t>
            </a:r>
            <a:r>
              <a:rPr lang="en-GB" i="1" baseline="-250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2</a:t>
            </a:r>
            <a:r>
              <a:rPr lang="en-GB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>ON </a:t>
            </a:r>
            <a:r>
              <a:rPr lang="en-GB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table</a:t>
            </a:r>
            <a:r>
              <a:rPr lang="en-GB" i="1" baseline="-250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en-GB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.columnName</a:t>
            </a: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GB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table</a:t>
            </a:r>
            <a:r>
              <a:rPr lang="en-GB" i="1" baseline="-250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2</a:t>
            </a:r>
            <a:r>
              <a:rPr lang="en-GB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.columnName</a:t>
            </a: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>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pic>
        <p:nvPicPr>
          <p:cNvPr id="3074" name="Picture 2" descr="mage result for right jo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637" y="4037427"/>
            <a:ext cx="2644726" cy="1917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83366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JOIN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show all departments with managers:</a:t>
            </a:r>
          </a:p>
          <a:p>
            <a:pPr marL="0" indent="0" algn="ctr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SELECT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firstName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lastName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, name FROM employee RIGHT JOIN department ON manages =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deptCode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en-US" dirty="0"/>
          </a:p>
          <a:p>
            <a:r>
              <a:rPr lang="en-US" dirty="0"/>
              <a:t>Note: Departments with no manager are included but has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NULL</a:t>
            </a:r>
            <a:r>
              <a:rPr lang="en-US" dirty="0"/>
              <a:t> in employee’s name columns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095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Content Placeholder 5">
            <a:extLst>
              <a:ext uri="{FF2B5EF4-FFF2-40B4-BE49-F238E27FC236}">
                <a16:creationId xmlns:a16="http://schemas.microsoft.com/office/drawing/2014/main" id="{F4F636DA-FE36-BA46-B719-C7C79475C224}"/>
              </a:ext>
            </a:extLst>
          </p:cNvPr>
          <p:cNvGraphicFramePr>
            <a:graphicFrameLocks/>
          </p:cNvGraphicFramePr>
          <p:nvPr/>
        </p:nvGraphicFramePr>
        <p:xfrm>
          <a:off x="558092" y="1521787"/>
          <a:ext cx="316269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9880">
                  <a:extLst>
                    <a:ext uri="{9D8B030D-6E8A-4147-A177-3AD203B41FA5}">
                      <a16:colId xmlns:a16="http://schemas.microsoft.com/office/drawing/2014/main" val="3747224671"/>
                    </a:ext>
                  </a:extLst>
                </a:gridCol>
                <a:gridCol w="1762813">
                  <a:extLst>
                    <a:ext uri="{9D8B030D-6E8A-4147-A177-3AD203B41FA5}">
                      <a16:colId xmlns:a16="http://schemas.microsoft.com/office/drawing/2014/main" val="29951775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deptCode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297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577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Marketing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61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Accounting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836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853375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18ACD7B-9815-4B46-8D7E-F3473BC99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JOIN 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F135D1-C0AC-874F-A193-89D22D3CB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AE0FD5E-2971-4F46-861B-1751B2377896}"/>
              </a:ext>
            </a:extLst>
          </p:cNvPr>
          <p:cNvGraphicFramePr>
            <a:graphicFrameLocks noGrp="1"/>
          </p:cNvGraphicFramePr>
          <p:nvPr/>
        </p:nvGraphicFramePr>
        <p:xfrm>
          <a:off x="333514" y="3645488"/>
          <a:ext cx="454206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615">
                  <a:extLst>
                    <a:ext uri="{9D8B030D-6E8A-4147-A177-3AD203B41FA5}">
                      <a16:colId xmlns:a16="http://schemas.microsoft.com/office/drawing/2014/main" val="3902202622"/>
                    </a:ext>
                  </a:extLst>
                </a:gridCol>
                <a:gridCol w="1067873">
                  <a:extLst>
                    <a:ext uri="{9D8B030D-6E8A-4147-A177-3AD203B41FA5}">
                      <a16:colId xmlns:a16="http://schemas.microsoft.com/office/drawing/2014/main" val="3075401388"/>
                    </a:ext>
                  </a:extLst>
                </a:gridCol>
                <a:gridCol w="1074032">
                  <a:extLst>
                    <a:ext uri="{9D8B030D-6E8A-4147-A177-3AD203B41FA5}">
                      <a16:colId xmlns:a16="http://schemas.microsoft.com/office/drawing/2014/main" val="3373247214"/>
                    </a:ext>
                  </a:extLst>
                </a:gridCol>
                <a:gridCol w="994862">
                  <a:extLst>
                    <a:ext uri="{9D8B030D-6E8A-4147-A177-3AD203B41FA5}">
                      <a16:colId xmlns:a16="http://schemas.microsoft.com/office/drawing/2014/main" val="4244826495"/>
                    </a:ext>
                  </a:extLst>
                </a:gridCol>
                <a:gridCol w="1012682">
                  <a:extLst>
                    <a:ext uri="{9D8B030D-6E8A-4147-A177-3AD203B41FA5}">
                      <a16:colId xmlns:a16="http://schemas.microsoft.com/office/drawing/2014/main" val="2259820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firstName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lastName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manages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worksFor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062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Parker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522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916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Prince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735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Steven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Rogers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139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Mokoto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Kusanagi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092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23060"/>
                  </a:ext>
                </a:extLst>
              </a:tr>
            </a:tbl>
          </a:graphicData>
        </a:graphic>
      </p:graphicFrame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DD12E4D-A34A-E84A-91E8-6302188F7F8F}"/>
              </a:ext>
            </a:extLst>
          </p:cNvPr>
          <p:cNvSpPr/>
          <p:nvPr/>
        </p:nvSpPr>
        <p:spPr>
          <a:xfrm>
            <a:off x="374704" y="1898819"/>
            <a:ext cx="3414074" cy="321833"/>
          </a:xfrm>
          <a:prstGeom prst="roundRect">
            <a:avLst/>
          </a:prstGeom>
          <a:solidFill>
            <a:srgbClr val="FF0000">
              <a:alpha val="21000"/>
            </a:srgbClr>
          </a:solidFill>
          <a:ln w="26424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B4FE2D3-D217-704B-BE39-6600325DFE2F}"/>
              </a:ext>
            </a:extLst>
          </p:cNvPr>
          <p:cNvSpPr/>
          <p:nvPr/>
        </p:nvSpPr>
        <p:spPr>
          <a:xfrm>
            <a:off x="374704" y="2262812"/>
            <a:ext cx="3414074" cy="321833"/>
          </a:xfrm>
          <a:prstGeom prst="roundRect">
            <a:avLst/>
          </a:prstGeom>
          <a:solidFill>
            <a:srgbClr val="00B050">
              <a:alpha val="21000"/>
            </a:srgbClr>
          </a:solidFill>
          <a:ln w="26424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4426FD5-3F3D-2E41-A5C7-03CEDD20D4E6}"/>
              </a:ext>
            </a:extLst>
          </p:cNvPr>
          <p:cNvSpPr/>
          <p:nvPr/>
        </p:nvSpPr>
        <p:spPr>
          <a:xfrm>
            <a:off x="374704" y="2664386"/>
            <a:ext cx="3414074" cy="321833"/>
          </a:xfrm>
          <a:prstGeom prst="roundRect">
            <a:avLst/>
          </a:prstGeom>
          <a:solidFill>
            <a:srgbClr val="0070C0">
              <a:alpha val="21000"/>
            </a:srgbClr>
          </a:solidFill>
          <a:ln w="26424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C275FA1-A598-AA45-8364-5028E6D4C622}"/>
              </a:ext>
            </a:extLst>
          </p:cNvPr>
          <p:cNvSpPr/>
          <p:nvPr/>
        </p:nvSpPr>
        <p:spPr>
          <a:xfrm>
            <a:off x="240382" y="4782512"/>
            <a:ext cx="4728328" cy="321833"/>
          </a:xfrm>
          <a:prstGeom prst="roundRect">
            <a:avLst/>
          </a:prstGeom>
          <a:solidFill>
            <a:srgbClr val="FF0000">
              <a:alpha val="21000"/>
            </a:srgbClr>
          </a:solidFill>
          <a:ln w="26424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62FED82-0E3B-954C-9B9F-DD0FEADDDD35}"/>
              </a:ext>
            </a:extLst>
          </p:cNvPr>
          <p:cNvSpPr/>
          <p:nvPr/>
        </p:nvSpPr>
        <p:spPr>
          <a:xfrm>
            <a:off x="240382" y="4034333"/>
            <a:ext cx="4728328" cy="321833"/>
          </a:xfrm>
          <a:prstGeom prst="roundRect">
            <a:avLst/>
          </a:prstGeom>
          <a:solidFill>
            <a:srgbClr val="00B050">
              <a:alpha val="21000"/>
            </a:srgbClr>
          </a:solidFill>
          <a:ln w="26424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3BC2168-64C2-BA4A-BFE8-8DB485827F3A}"/>
              </a:ext>
            </a:extLst>
          </p:cNvPr>
          <p:cNvSpPr/>
          <p:nvPr/>
        </p:nvSpPr>
        <p:spPr>
          <a:xfrm>
            <a:off x="238450" y="5516239"/>
            <a:ext cx="4728328" cy="321833"/>
          </a:xfrm>
          <a:prstGeom prst="roundRect">
            <a:avLst/>
          </a:prstGeom>
          <a:solidFill>
            <a:srgbClr val="0070C0">
              <a:alpha val="21000"/>
            </a:srgbClr>
          </a:solidFill>
          <a:ln w="26424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8FCC19F-00F2-324C-A8E4-6FBC3C9E0B6A}"/>
              </a:ext>
            </a:extLst>
          </p:cNvPr>
          <p:cNvSpPr/>
          <p:nvPr/>
        </p:nvSpPr>
        <p:spPr>
          <a:xfrm>
            <a:off x="2835205" y="3465821"/>
            <a:ext cx="1015347" cy="2814077"/>
          </a:xfrm>
          <a:prstGeom prst="roundRect">
            <a:avLst/>
          </a:prstGeom>
          <a:noFill/>
          <a:ln w="26424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38B4845-C422-4648-BFF9-785374201CB2}"/>
              </a:ext>
            </a:extLst>
          </p:cNvPr>
          <p:cNvSpPr/>
          <p:nvPr/>
        </p:nvSpPr>
        <p:spPr>
          <a:xfrm>
            <a:off x="457200" y="1558195"/>
            <a:ext cx="1283616" cy="1741697"/>
          </a:xfrm>
          <a:prstGeom prst="roundRect">
            <a:avLst/>
          </a:prstGeom>
          <a:noFill/>
          <a:ln w="26424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F9139B16-A9D4-224D-B11B-EB7DB7E8E8FE}"/>
              </a:ext>
            </a:extLst>
          </p:cNvPr>
          <p:cNvCxnSpPr>
            <a:cxnSpLocks/>
            <a:stCxn id="15" idx="2"/>
            <a:endCxn id="14" idx="0"/>
          </p:cNvCxnSpPr>
          <p:nvPr/>
        </p:nvCxnSpPr>
        <p:spPr>
          <a:xfrm rot="16200000" flipH="1">
            <a:off x="2137979" y="2260920"/>
            <a:ext cx="165929" cy="2243871"/>
          </a:xfrm>
          <a:prstGeom prst="curvedConnector3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ED798152-65FD-D845-A900-3DAF43F48F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873862"/>
              </p:ext>
            </p:extLst>
          </p:nvPr>
        </p:nvGraphicFramePr>
        <p:xfrm>
          <a:off x="5676454" y="2323481"/>
          <a:ext cx="316818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2318">
                  <a:extLst>
                    <a:ext uri="{9D8B030D-6E8A-4147-A177-3AD203B41FA5}">
                      <a16:colId xmlns:a16="http://schemas.microsoft.com/office/drawing/2014/main" val="3075401388"/>
                    </a:ext>
                  </a:extLst>
                </a:gridCol>
                <a:gridCol w="1044273">
                  <a:extLst>
                    <a:ext uri="{9D8B030D-6E8A-4147-A177-3AD203B41FA5}">
                      <a16:colId xmlns:a16="http://schemas.microsoft.com/office/drawing/2014/main" val="3373247214"/>
                    </a:ext>
                  </a:extLst>
                </a:gridCol>
                <a:gridCol w="1071590">
                  <a:extLst>
                    <a:ext uri="{9D8B030D-6E8A-4147-A177-3AD203B41FA5}">
                      <a16:colId xmlns:a16="http://schemas.microsoft.com/office/drawing/2014/main" val="42448264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firstName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lastName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062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Diana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Prince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522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Parker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Marketing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777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Mokoto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Kusanagi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Accounting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735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206924"/>
                  </a:ext>
                </a:extLst>
              </a:tr>
            </a:tbl>
          </a:graphicData>
        </a:graphic>
      </p:graphicFrame>
      <p:sp>
        <p:nvSpPr>
          <p:cNvPr id="24" name="Right Arrow 23">
            <a:extLst>
              <a:ext uri="{FF2B5EF4-FFF2-40B4-BE49-F238E27FC236}">
                <a16:creationId xmlns:a16="http://schemas.microsoft.com/office/drawing/2014/main" id="{A66C4C4C-E3B1-FC4E-A848-FEAD2ED5CEB2}"/>
              </a:ext>
            </a:extLst>
          </p:cNvPr>
          <p:cNvSpPr/>
          <p:nvPr/>
        </p:nvSpPr>
        <p:spPr>
          <a:xfrm>
            <a:off x="4966778" y="3361038"/>
            <a:ext cx="618476" cy="5601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Explosion 2 25">
            <a:extLst>
              <a:ext uri="{FF2B5EF4-FFF2-40B4-BE49-F238E27FC236}">
                <a16:creationId xmlns:a16="http://schemas.microsoft.com/office/drawing/2014/main" id="{71608227-9E77-D84E-88ED-65E8FF901F47}"/>
              </a:ext>
            </a:extLst>
          </p:cNvPr>
          <p:cNvSpPr/>
          <p:nvPr/>
        </p:nvSpPr>
        <p:spPr>
          <a:xfrm>
            <a:off x="3850552" y="3606958"/>
            <a:ext cx="5120453" cy="2464251"/>
          </a:xfrm>
          <a:prstGeom prst="irregularSeal2">
            <a:avLst/>
          </a:prstGeom>
          <a:solidFill>
            <a:srgbClr val="FFFF00"/>
          </a:solidFill>
          <a:effectLst>
            <a:outerShdw blurRad="3937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Rows in table 2 (right table)with no match in table 1 (left table) are included!</a:t>
            </a:r>
          </a:p>
        </p:txBody>
      </p:sp>
    </p:spTree>
    <p:extLst>
      <p:ext uri="{BB962C8B-B14F-4D97-AF65-F5344CB8AC3E}">
        <p14:creationId xmlns:p14="http://schemas.microsoft.com/office/powerpoint/2010/main" val="26216476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vs LEFT vs RIGHT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choose the JOIN to use, ask yourself:</a:t>
            </a:r>
          </a:p>
          <a:p>
            <a:pPr lvl="1"/>
            <a:r>
              <a:rPr lang="en-US" dirty="0"/>
              <a:t>Do you want to include rows (in 1 table) where there is no association in the other table(s)?</a:t>
            </a:r>
          </a:p>
          <a:p>
            <a:r>
              <a:rPr lang="en-US" dirty="0"/>
              <a:t>If NO, use INNER JOIN</a:t>
            </a:r>
          </a:p>
          <a:p>
            <a:pPr lvl="1"/>
            <a:r>
              <a:rPr lang="en-US" dirty="0"/>
              <a:t>Only include rows with association on both sides</a:t>
            </a:r>
          </a:p>
          <a:p>
            <a:r>
              <a:rPr lang="en-US" dirty="0"/>
              <a:t>If YES:</a:t>
            </a:r>
          </a:p>
          <a:p>
            <a:pPr lvl="1"/>
            <a:r>
              <a:rPr lang="en-US" dirty="0"/>
              <a:t>to include rows with no association on left-hand-side: use LEFT JOIN</a:t>
            </a:r>
          </a:p>
          <a:p>
            <a:pPr lvl="1"/>
            <a:r>
              <a:rPr lang="en-US" dirty="0"/>
              <a:t>to include rows with no association on right-hand-side: use RIGHT JOIN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597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OUTER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55874"/>
          </a:xfrm>
        </p:spPr>
        <p:txBody>
          <a:bodyPr>
            <a:normAutofit/>
          </a:bodyPr>
          <a:lstStyle/>
          <a:p>
            <a:r>
              <a:rPr lang="en-US" dirty="0"/>
              <a:t>Include all rows in both sides even with no match</a:t>
            </a:r>
          </a:p>
          <a:p>
            <a:pPr marL="0" indent="0" algn="ctr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SELECT </a:t>
            </a:r>
            <a:r>
              <a:rPr lang="en-US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column</a:t>
            </a:r>
            <a:r>
              <a:rPr lang="en-US" i="1" baseline="-250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en-US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mr-IN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…</a:t>
            </a:r>
            <a:r>
              <a:rPr lang="en-GB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>FROM </a:t>
            </a:r>
            <a:r>
              <a:rPr lang="en-GB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table</a:t>
            </a:r>
            <a:r>
              <a:rPr lang="en-GB" i="1" baseline="-250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en-GB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>FULL OUTER JOIN </a:t>
            </a:r>
            <a:r>
              <a:rPr lang="en-GB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table</a:t>
            </a:r>
            <a:r>
              <a:rPr lang="en-GB" i="1" baseline="-250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2</a:t>
            </a:r>
            <a:r>
              <a:rPr lang="en-GB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>ON </a:t>
            </a:r>
            <a:r>
              <a:rPr lang="en-GB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table</a:t>
            </a:r>
            <a:r>
              <a:rPr lang="en-GB" i="1" baseline="-250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en-GB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.columnName</a:t>
            </a: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GB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table</a:t>
            </a:r>
            <a:r>
              <a:rPr lang="en-GB" i="1" baseline="-250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2</a:t>
            </a:r>
            <a:r>
              <a:rPr lang="en-GB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.columnName</a:t>
            </a: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dirty="0"/>
              <a:t>HOWEVER, MySQL does not support FULL OUTER JOIN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pic>
        <p:nvPicPr>
          <p:cNvPr id="4098" name="Picture 2" descr="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890" y="4157509"/>
            <a:ext cx="2786219" cy="1869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8872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C53C3-4AC0-5777-37D4-568F87648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654C2-7412-339E-D7A7-430C5C27A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Do Lab 02:</a:t>
            </a:r>
          </a:p>
          <a:p>
            <a:pPr lvl="1"/>
            <a:r>
              <a:rPr lang="en-US" sz="3600" dirty="0"/>
              <a:t>Section 5.4 Retrieval with Join</a:t>
            </a:r>
          </a:p>
          <a:p>
            <a:pPr lvl="1"/>
            <a:r>
              <a:rPr lang="en-US" sz="3600" dirty="0"/>
              <a:t>Section 5.5: Retrieval with Aggregation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17F28E-F49C-A535-F17A-2129ABF56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938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Update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UPDATE</a:t>
            </a:r>
            <a:r>
              <a:rPr lang="en-US" dirty="0"/>
              <a:t>, usually with 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WHERE</a:t>
            </a:r>
            <a:r>
              <a:rPr lang="en-US" dirty="0"/>
              <a:t> condition to select rows:</a:t>
            </a:r>
          </a:p>
          <a:p>
            <a:pPr marL="0" indent="0" algn="ctr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UPDATE </a:t>
            </a:r>
            <a:r>
              <a:rPr lang="en-US" i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tableName</a:t>
            </a:r>
            <a:r>
              <a:rPr lang="en-US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SET </a:t>
            </a:r>
            <a:r>
              <a:rPr lang="en-US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column</a:t>
            </a:r>
            <a:r>
              <a:rPr lang="en-US" i="1" baseline="-250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value</a:t>
            </a:r>
            <a:r>
              <a:rPr lang="en-US" i="1" baseline="-250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,  </a:t>
            </a:r>
            <a:r>
              <a:rPr lang="en-US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column</a:t>
            </a:r>
            <a:r>
              <a:rPr lang="en-US" i="1" baseline="-250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2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value</a:t>
            </a:r>
            <a:r>
              <a:rPr lang="en-US" i="1" baseline="-250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2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…</a:t>
            </a: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> WHERE </a:t>
            </a:r>
            <a:r>
              <a:rPr lang="en-GB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condition</a:t>
            </a:r>
          </a:p>
          <a:p>
            <a:endParaRPr lang="en-GB" dirty="0"/>
          </a:p>
          <a:p>
            <a:r>
              <a:rPr lang="en-GB" dirty="0"/>
              <a:t>Example: move ”Clark Kent” to department with code 300:</a:t>
            </a:r>
          </a:p>
          <a:p>
            <a:pPr marL="0" indent="0" algn="ctr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UPDATE </a:t>
            </a:r>
            <a:r>
              <a:rPr lang="en-US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employee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SET </a:t>
            </a:r>
            <a:r>
              <a:rPr lang="en-US" i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worksFor</a:t>
            </a:r>
            <a:r>
              <a:rPr lang="en-US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=300 </a:t>
            </a: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>WHERE </a:t>
            </a:r>
            <a:r>
              <a:rPr lang="en-GB" i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firstName</a:t>
            </a:r>
            <a:r>
              <a:rPr lang="en-GB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='Clark' AND </a:t>
            </a:r>
            <a:r>
              <a:rPr lang="en-GB" i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lastName</a:t>
            </a:r>
            <a:r>
              <a:rPr lang="en-GB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='Kent’</a:t>
            </a: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en-US" dirty="0"/>
          </a:p>
          <a:p>
            <a:r>
              <a:rPr lang="en-US" dirty="0"/>
              <a:t>Note: If no WHERE condition is present, UPDATE will change all rows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95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Deletion (Remove Data from Table)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DELETE</a:t>
            </a:r>
            <a:r>
              <a:rPr lang="en-US" dirty="0"/>
              <a:t>, usually with 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WHERE</a:t>
            </a:r>
            <a:r>
              <a:rPr lang="en-US" dirty="0"/>
              <a:t> condition:</a:t>
            </a:r>
          </a:p>
          <a:p>
            <a:pPr marL="0" indent="0" algn="ctr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DELETE FROM </a:t>
            </a:r>
            <a:r>
              <a:rPr lang="en-US" i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tableName</a:t>
            </a:r>
            <a:r>
              <a:rPr lang="en-US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WHERE </a:t>
            </a:r>
            <a:r>
              <a:rPr lang="en-US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condition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en-US" dirty="0"/>
          </a:p>
          <a:p>
            <a:r>
              <a:rPr lang="en-US" dirty="0"/>
              <a:t>Example, to fire everyone in department with code 200:</a:t>
            </a:r>
          </a:p>
          <a:p>
            <a:pPr marL="0" indent="0" algn="ctr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DELETE FROM </a:t>
            </a:r>
            <a:r>
              <a:rPr lang="en-US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employee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WHERE </a:t>
            </a:r>
            <a:r>
              <a:rPr lang="en-US" i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worksFor</a:t>
            </a:r>
            <a:r>
              <a:rPr lang="en-US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=200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en-US" dirty="0"/>
          </a:p>
          <a:p>
            <a:r>
              <a:rPr lang="en-US" dirty="0"/>
              <a:t>Obviously, a DELETE with no WHERE condition removes all rows in a table: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DELETE FROM </a:t>
            </a:r>
            <a:r>
              <a:rPr lang="en-US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ctr">
              <a:buNone/>
            </a:pP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 algn="ctr">
              <a:buNone/>
            </a:pP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6" name="Explosion 2 5">
            <a:extLst>
              <a:ext uri="{FF2B5EF4-FFF2-40B4-BE49-F238E27FC236}">
                <a16:creationId xmlns:a16="http://schemas.microsoft.com/office/drawing/2014/main" id="{CA50408C-C25B-834D-AC0D-BD100650146E}"/>
              </a:ext>
            </a:extLst>
          </p:cNvPr>
          <p:cNvSpPr/>
          <p:nvPr/>
        </p:nvSpPr>
        <p:spPr>
          <a:xfrm>
            <a:off x="4468305" y="4685122"/>
            <a:ext cx="2846894" cy="1545996"/>
          </a:xfrm>
          <a:prstGeom prst="irregularSeal2">
            <a:avLst/>
          </a:prstGeom>
          <a:solidFill>
            <a:srgbClr val="FFFF00"/>
          </a:solidFill>
          <a:effectLst>
            <a:outerShdw blurRad="241300" dist="1016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Use with caution!</a:t>
            </a:r>
          </a:p>
        </p:txBody>
      </p:sp>
    </p:spTree>
    <p:extLst>
      <p:ext uri="{BB962C8B-B14F-4D97-AF65-F5344CB8AC3E}">
        <p14:creationId xmlns:p14="http://schemas.microsoft.com/office/powerpoint/2010/main" val="2959680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Example Domain Schema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5682251"/>
              </p:ext>
            </p:extLst>
          </p:nvPr>
        </p:nvGraphicFramePr>
        <p:xfrm>
          <a:off x="457200" y="2048831"/>
          <a:ext cx="8229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Column/field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deptCode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694284"/>
              </p:ext>
            </p:extLst>
          </p:nvPr>
        </p:nvGraphicFramePr>
        <p:xfrm>
          <a:off x="1528526" y="3866911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88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04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Column/field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firstName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lastName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manages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worksFor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984056" y="3497579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employee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08429" y="1644722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department</a:t>
            </a:r>
          </a:p>
        </p:txBody>
      </p:sp>
    </p:spTree>
    <p:extLst>
      <p:ext uri="{BB962C8B-B14F-4D97-AF65-F5344CB8AC3E}">
        <p14:creationId xmlns:p14="http://schemas.microsoft.com/office/powerpoint/2010/main" val="10169470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FF0000"/>
                </a:solidFill>
              </a:rPr>
              <a:t>view</a:t>
            </a:r>
            <a:r>
              <a:rPr lang="en-US" dirty="0"/>
              <a:t> is a </a:t>
            </a:r>
            <a:r>
              <a:rPr lang="en-US" b="1" dirty="0">
                <a:solidFill>
                  <a:srgbClr val="0070C0"/>
                </a:solidFill>
              </a:rPr>
              <a:t>virtual table </a:t>
            </a:r>
            <a:r>
              <a:rPr lang="en-US" dirty="0"/>
              <a:t>getting values from real tables</a:t>
            </a:r>
          </a:p>
          <a:p>
            <a:r>
              <a:rPr lang="en-US" dirty="0"/>
              <a:t>A </a:t>
            </a:r>
            <a:r>
              <a:rPr lang="en-US" b="1" dirty="0">
                <a:solidFill>
                  <a:srgbClr val="FF0000"/>
                </a:solidFill>
              </a:rPr>
              <a:t>view</a:t>
            </a:r>
            <a:r>
              <a:rPr lang="en-US" dirty="0"/>
              <a:t> can be queried like a normal table</a:t>
            </a:r>
          </a:p>
          <a:p>
            <a:pPr lvl="1"/>
            <a:r>
              <a:rPr lang="en-US" dirty="0"/>
              <a:t>More convenient if a complex query is needed to get what you want</a:t>
            </a:r>
          </a:p>
          <a:p>
            <a:r>
              <a:rPr lang="en-US" dirty="0"/>
              <a:t>To create a view:</a:t>
            </a:r>
          </a:p>
          <a:p>
            <a:pPr marL="0" indent="0" algn="ctr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CREATE VIEW </a:t>
            </a:r>
            <a:r>
              <a:rPr lang="en-US" i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viewName</a:t>
            </a:r>
            <a:r>
              <a:rPr lang="en-US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AS </a:t>
            </a:r>
            <a:r>
              <a:rPr lang="en-US" i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select_statement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937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View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management</a:t>
            </a:r>
            <a:r>
              <a:rPr lang="en-US" dirty="0"/>
              <a:t> view to show who are the managers of the departments: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CREATE VIEW </a:t>
            </a:r>
            <a:r>
              <a:rPr lang="en-US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management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AS </a:t>
            </a:r>
            <a:r>
              <a:rPr lang="en-US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SELECT </a:t>
            </a:r>
            <a:r>
              <a:rPr lang="en-US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firstName</a:t>
            </a:r>
            <a:r>
              <a:rPr lang="en-US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lastName</a:t>
            </a:r>
            <a:r>
              <a:rPr lang="en-US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, name FROM employee INNER JOIN department ON manages=</a:t>
            </a:r>
            <a:r>
              <a:rPr lang="en-US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deptCode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en-US" dirty="0"/>
          </a:p>
          <a:p>
            <a:r>
              <a:rPr lang="en-US" dirty="0"/>
              <a:t>Now a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select *</a:t>
            </a:r>
            <a:r>
              <a:rPr lang="en-US" dirty="0"/>
              <a:t> on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management</a:t>
            </a:r>
            <a:r>
              <a:rPr lang="en-US" dirty="0"/>
              <a:t> will show all departments and their managers</a:t>
            </a:r>
          </a:p>
          <a:p>
            <a:pPr lvl="1"/>
            <a:r>
              <a:rPr lang="en-US" dirty="0"/>
              <a:t>Non-managers are not shown as it is an INNER JOIN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415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SQL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Courier New" charset="0"/>
                <a:ea typeface="Courier New" charset="0"/>
                <a:cs typeface="Courier New" charset="0"/>
              </a:rPr>
              <a:t>SELECT LIMIT</a:t>
            </a:r>
          </a:p>
          <a:p>
            <a:r>
              <a:rPr lang="en-US" sz="3200" dirty="0">
                <a:latin typeface="Courier New" charset="0"/>
                <a:ea typeface="Courier New" charset="0"/>
                <a:cs typeface="Courier New" charset="0"/>
              </a:rPr>
              <a:t>SELF JOIN</a:t>
            </a:r>
          </a:p>
          <a:p>
            <a:r>
              <a:rPr lang="en-US" sz="3200" dirty="0">
                <a:latin typeface="Courier New" charset="0"/>
                <a:ea typeface="Courier New" charset="0"/>
                <a:cs typeface="Courier New" charset="0"/>
              </a:rPr>
              <a:t>SELECT INTO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202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4EC31-A207-4E4B-8A42-1ED2DCB5C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of Interest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C221F-2D5A-4840-B8F0-5D14D3F47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W3Schools’ Tutorial on SQL:</a:t>
            </a:r>
          </a:p>
          <a:p>
            <a:pPr lvl="1"/>
            <a:r>
              <a:rPr lang="en-US" sz="2800" dirty="0">
                <a:hlinkClick r:id="rId2"/>
              </a:rPr>
              <a:t>https://www.w3schools.com/sql/default.asp</a:t>
            </a:r>
            <a:endParaRPr lang="en-US" sz="2800" dirty="0"/>
          </a:p>
          <a:p>
            <a:pPr lvl="1"/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41B49E-D775-7440-A549-1E5D70A90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6826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C53C3-4AC0-5777-37D4-568F87648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654C2-7412-339E-D7A7-430C5C27A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Do Lab 02:</a:t>
            </a:r>
          </a:p>
          <a:p>
            <a:pPr lvl="1"/>
            <a:r>
              <a:rPr lang="en-US" sz="3600" dirty="0"/>
              <a:t>Section 6 Updating Data</a:t>
            </a:r>
          </a:p>
          <a:p>
            <a:pPr lvl="1"/>
            <a:r>
              <a:rPr lang="en-US" sz="3600" dirty="0"/>
              <a:t>Section 7 Delete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17F28E-F49C-A535-F17A-2129ABF56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1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D466-843A-F74E-8F6F-9942A879B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Data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6DE0472-04A4-B440-AFCD-1FA2FA150C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4168378"/>
              </p:ext>
            </p:extLst>
          </p:nvPr>
        </p:nvGraphicFramePr>
        <p:xfrm>
          <a:off x="2476107" y="1469110"/>
          <a:ext cx="316269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9880">
                  <a:extLst>
                    <a:ext uri="{9D8B030D-6E8A-4147-A177-3AD203B41FA5}">
                      <a16:colId xmlns:a16="http://schemas.microsoft.com/office/drawing/2014/main" val="3747224671"/>
                    </a:ext>
                  </a:extLst>
                </a:gridCol>
                <a:gridCol w="1762813">
                  <a:extLst>
                    <a:ext uri="{9D8B030D-6E8A-4147-A177-3AD203B41FA5}">
                      <a16:colId xmlns:a16="http://schemas.microsoft.com/office/drawing/2014/main" val="29951775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deptCode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297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577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Marketing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61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Accounting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836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449486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534679-0CAC-E04E-812C-FA4D431E8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064CC0A-606C-7F44-AFDE-EEF126D14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955562"/>
              </p:ext>
            </p:extLst>
          </p:nvPr>
        </p:nvGraphicFramePr>
        <p:xfrm>
          <a:off x="2476107" y="3618982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887">
                  <a:extLst>
                    <a:ext uri="{9D8B030D-6E8A-4147-A177-3AD203B41FA5}">
                      <a16:colId xmlns:a16="http://schemas.microsoft.com/office/drawing/2014/main" val="3902202622"/>
                    </a:ext>
                  </a:extLst>
                </a:gridCol>
                <a:gridCol w="1319752">
                  <a:extLst>
                    <a:ext uri="{9D8B030D-6E8A-4147-A177-3AD203B41FA5}">
                      <a16:colId xmlns:a16="http://schemas.microsoft.com/office/drawing/2014/main" val="3075401388"/>
                    </a:ext>
                  </a:extLst>
                </a:gridCol>
                <a:gridCol w="1404594">
                  <a:extLst>
                    <a:ext uri="{9D8B030D-6E8A-4147-A177-3AD203B41FA5}">
                      <a16:colId xmlns:a16="http://schemas.microsoft.com/office/drawing/2014/main" val="3373247214"/>
                    </a:ext>
                  </a:extLst>
                </a:gridCol>
                <a:gridCol w="1263192">
                  <a:extLst>
                    <a:ext uri="{9D8B030D-6E8A-4147-A177-3AD203B41FA5}">
                      <a16:colId xmlns:a16="http://schemas.microsoft.com/office/drawing/2014/main" val="4244826495"/>
                    </a:ext>
                  </a:extLst>
                </a:gridCol>
                <a:gridCol w="1503575">
                  <a:extLst>
                    <a:ext uri="{9D8B030D-6E8A-4147-A177-3AD203B41FA5}">
                      <a16:colId xmlns:a16="http://schemas.microsoft.com/office/drawing/2014/main" val="2259820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firstName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lastName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worksFor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062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522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916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735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Steven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Rogers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139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Mokoto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Kusanagi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092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2306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1DA25F0-B5AD-6B4D-BF79-67F09C5D92E9}"/>
              </a:ext>
            </a:extLst>
          </p:cNvPr>
          <p:cNvSpPr txBox="1"/>
          <p:nvPr/>
        </p:nvSpPr>
        <p:spPr>
          <a:xfrm>
            <a:off x="848412" y="4732256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employee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9B584A-535D-5B4B-8FE6-625A6B008B99}"/>
              </a:ext>
            </a:extLst>
          </p:cNvPr>
          <p:cNvSpPr txBox="1"/>
          <p:nvPr/>
        </p:nvSpPr>
        <p:spPr>
          <a:xfrm>
            <a:off x="989814" y="2327135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department</a:t>
            </a:r>
          </a:p>
        </p:txBody>
      </p:sp>
    </p:spTree>
    <p:extLst>
      <p:ext uri="{BB962C8B-B14F-4D97-AF65-F5344CB8AC3E}">
        <p14:creationId xmlns:p14="http://schemas.microsoft.com/office/powerpoint/2010/main" val="2633548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Our Example Domain Schema - Alternative Design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048831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Column/field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deptCode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managedBy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738743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28526" y="4149716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88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04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Column/field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firstName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lastName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worksFor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984056" y="3780384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employee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08429" y="1644722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department</a:t>
            </a:r>
          </a:p>
        </p:txBody>
      </p:sp>
    </p:spTree>
    <p:extLst>
      <p:ext uri="{BB962C8B-B14F-4D97-AF65-F5344CB8AC3E}">
        <p14:creationId xmlns:p14="http://schemas.microsoft.com/office/powerpoint/2010/main" val="1059315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CDB92-5689-FB46-8561-33C67B2E9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to Create Tables (Design#1)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94D60A-515F-0049-9673-0DA7228A2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6" name="Folded Corner 5">
            <a:extLst>
              <a:ext uri="{FF2B5EF4-FFF2-40B4-BE49-F238E27FC236}">
                <a16:creationId xmlns:a16="http://schemas.microsoft.com/office/drawing/2014/main" id="{BE35034D-A17A-A843-B529-F1604EAF886D}"/>
              </a:ext>
            </a:extLst>
          </p:cNvPr>
          <p:cNvSpPr/>
          <p:nvPr/>
        </p:nvSpPr>
        <p:spPr>
          <a:xfrm>
            <a:off x="2025005" y="1882219"/>
            <a:ext cx="5599521" cy="4386606"/>
          </a:xfrm>
          <a:prstGeom prst="foldedCorner">
            <a:avLst/>
          </a:prstGeom>
          <a:ln w="26424"/>
          <a:effectLst>
            <a:outerShdw blurRad="4445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department (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deptCode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name varchar(128),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PRIMARY KEY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deptCode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employee (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varchar(255),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varchar(255),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manages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worksFor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PRIMARY KEY (id)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B7417E-AC53-EA44-B990-9438FCB2E59B}"/>
              </a:ext>
            </a:extLst>
          </p:cNvPr>
          <p:cNvSpPr txBox="1"/>
          <p:nvPr/>
        </p:nvSpPr>
        <p:spPr>
          <a:xfrm>
            <a:off x="3396004" y="1518444"/>
            <a:ext cx="2351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File: </a:t>
            </a:r>
            <a:r>
              <a:rPr lang="en-US" dirty="0" err="1"/>
              <a:t>createTables.sql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409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CDB92-5689-FB46-8561-33C67B2E9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to Populate Data (Design#1)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94D60A-515F-0049-9673-0DA7228A2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6" name="Folded Corner 5">
            <a:extLst>
              <a:ext uri="{FF2B5EF4-FFF2-40B4-BE49-F238E27FC236}">
                <a16:creationId xmlns:a16="http://schemas.microsoft.com/office/drawing/2014/main" id="{BE35034D-A17A-A843-B529-F1604EAF886D}"/>
              </a:ext>
            </a:extLst>
          </p:cNvPr>
          <p:cNvSpPr/>
          <p:nvPr/>
        </p:nvSpPr>
        <p:spPr>
          <a:xfrm>
            <a:off x="311085" y="1882219"/>
            <a:ext cx="8474696" cy="4386606"/>
          </a:xfrm>
          <a:prstGeom prst="foldedCorner">
            <a:avLst/>
          </a:prstGeom>
          <a:effectLst>
            <a:outerShdw blurRad="533400" dist="139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department VALUES(100,'Sales');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department VALUES(200,'Marketing');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department VALUES(300,'Accounting');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department VALUES(400,'Web');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employee VALUES(1,'Peter','Parker',200,200);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employee VALUES(2,'Tony','Stark',NULL,100);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employee VALUES(3,'Diana','Prince',100,100);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employee VALUES(4,'Steven','Rogers',NULL,300);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employee VALUES(5,'Mokoto','Kusanagi',300,300);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employee VALUES(6,'Clark','Kent',NULL,100);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B7417E-AC53-EA44-B990-9438FCB2E59B}"/>
              </a:ext>
            </a:extLst>
          </p:cNvPr>
          <p:cNvSpPr txBox="1"/>
          <p:nvPr/>
        </p:nvSpPr>
        <p:spPr>
          <a:xfrm>
            <a:off x="3396004" y="1518444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File: </a:t>
            </a:r>
            <a:r>
              <a:rPr lang="en-US" dirty="0" err="1"/>
              <a:t>insertData.sql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4974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4073</TotalTime>
  <Words>2977</Words>
  <Application>Microsoft Macintosh PowerPoint</Application>
  <PresentationFormat>On-screen Show (4:3)</PresentationFormat>
  <Paragraphs>861</Paragraphs>
  <Slides>54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8" baseType="lpstr">
      <vt:lpstr>Arial</vt:lpstr>
      <vt:lpstr>Calibri</vt:lpstr>
      <vt:lpstr>Courier New</vt:lpstr>
      <vt:lpstr>Clarity</vt:lpstr>
      <vt:lpstr>ADVANCED DATA MANAGEMENT (CMM524)</vt:lpstr>
      <vt:lpstr>Content</vt:lpstr>
      <vt:lpstr>An Example Domain</vt:lpstr>
      <vt:lpstr>Example Domain ER Diagram</vt:lpstr>
      <vt:lpstr>Our Example Domain Schema</vt:lpstr>
      <vt:lpstr>Sample Data</vt:lpstr>
      <vt:lpstr>Our Example Domain Schema - Alternative Design</vt:lpstr>
      <vt:lpstr>SQL to Create Tables (Design#1)</vt:lpstr>
      <vt:lpstr>SQL to Populate Data (Design#1)</vt:lpstr>
      <vt:lpstr>Read SQL From a File</vt:lpstr>
      <vt:lpstr>STOP</vt:lpstr>
      <vt:lpstr>Data Retrieval – A Quick Recap</vt:lpstr>
      <vt:lpstr>SELECT-ing Columns</vt:lpstr>
      <vt:lpstr>Data Retrieval Without Duplicate</vt:lpstr>
      <vt:lpstr>Data Retrieval with Filtering</vt:lpstr>
      <vt:lpstr>Data Retrieval with Filtering Examples</vt:lpstr>
      <vt:lpstr>Data Retrieval with Filtering Examples</vt:lpstr>
      <vt:lpstr>SELECT-ing with WHERE</vt:lpstr>
      <vt:lpstr>Data Retrieval with Ordering</vt:lpstr>
      <vt:lpstr>Data Retrieval with Ordering Example</vt:lpstr>
      <vt:lpstr>Retrieve with a Pattern- LIKE Operator</vt:lpstr>
      <vt:lpstr>LIKE Operator Examples</vt:lpstr>
      <vt:lpstr>More Filtering - IN Operator</vt:lpstr>
      <vt:lpstr>IN Operator – More Examples</vt:lpstr>
      <vt:lpstr>STOP</vt:lpstr>
      <vt:lpstr>Select with Grouping</vt:lpstr>
      <vt:lpstr>Aggregation on Group</vt:lpstr>
      <vt:lpstr>Aggregation Functions</vt:lpstr>
      <vt:lpstr>Aggregation Functions</vt:lpstr>
      <vt:lpstr>Union</vt:lpstr>
      <vt:lpstr>UNION Example</vt:lpstr>
      <vt:lpstr>Union (cont’d)</vt:lpstr>
      <vt:lpstr>Join</vt:lpstr>
      <vt:lpstr>Inner Join</vt:lpstr>
      <vt:lpstr>INNER JOIN Example</vt:lpstr>
      <vt:lpstr>INNER JOIN Example</vt:lpstr>
      <vt:lpstr>Disambiguation of Column Names</vt:lpstr>
      <vt:lpstr>INNER JOIN Example</vt:lpstr>
      <vt:lpstr>Left Join</vt:lpstr>
      <vt:lpstr>LEFT JOIN Example</vt:lpstr>
      <vt:lpstr>LEFT JOIN Example</vt:lpstr>
      <vt:lpstr>Right Join</vt:lpstr>
      <vt:lpstr>RIGHT JOIN Example</vt:lpstr>
      <vt:lpstr>RIGHT JOIN Example</vt:lpstr>
      <vt:lpstr>INNER vs LEFT vs RIGHT JOIN</vt:lpstr>
      <vt:lpstr>Full OUTER Join</vt:lpstr>
      <vt:lpstr>STOP</vt:lpstr>
      <vt:lpstr>Data Update</vt:lpstr>
      <vt:lpstr>Data Deletion (Remove Data from Table)</vt:lpstr>
      <vt:lpstr>Create View</vt:lpstr>
      <vt:lpstr>Create View Example</vt:lpstr>
      <vt:lpstr>Other SQL Commands</vt:lpstr>
      <vt:lpstr>Website of Interest</vt:lpstr>
      <vt:lpstr>STOP</vt:lpstr>
    </vt:vector>
  </TitlesOfParts>
  <Manager/>
  <Company>RGU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CMM524 Advanced Data Management</dc:title>
  <dc:subject/>
  <dc:creator>Kit Ying Hui</dc:creator>
  <cp:keywords/>
  <dc:description/>
  <cp:lastModifiedBy>Kit-ying Hui (SOC)</cp:lastModifiedBy>
  <cp:revision>750</cp:revision>
  <dcterms:created xsi:type="dcterms:W3CDTF">2013-11-28T12:00:43Z</dcterms:created>
  <dcterms:modified xsi:type="dcterms:W3CDTF">2023-09-29T11:08:28Z</dcterms:modified>
  <cp:category/>
</cp:coreProperties>
</file>