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9" r:id="rId3"/>
    <p:sldId id="291" r:id="rId4"/>
    <p:sldId id="318" r:id="rId5"/>
    <p:sldId id="319" r:id="rId6"/>
    <p:sldId id="293" r:id="rId7"/>
    <p:sldId id="294" r:id="rId8"/>
    <p:sldId id="320" r:id="rId9"/>
    <p:sldId id="295" r:id="rId10"/>
    <p:sldId id="296" r:id="rId11"/>
    <p:sldId id="333" r:id="rId12"/>
    <p:sldId id="298" r:id="rId13"/>
    <p:sldId id="302" r:id="rId14"/>
    <p:sldId id="303" r:id="rId15"/>
    <p:sldId id="299" r:id="rId16"/>
    <p:sldId id="334" r:id="rId17"/>
    <p:sldId id="300" r:id="rId18"/>
    <p:sldId id="323" r:id="rId19"/>
    <p:sldId id="301" r:id="rId20"/>
    <p:sldId id="327" r:id="rId21"/>
    <p:sldId id="328" r:id="rId22"/>
    <p:sldId id="329" r:id="rId23"/>
    <p:sldId id="308" r:id="rId24"/>
    <p:sldId id="326" r:id="rId25"/>
    <p:sldId id="325" r:id="rId26"/>
    <p:sldId id="331" r:id="rId27"/>
    <p:sldId id="330" r:id="rId28"/>
    <p:sldId id="309" r:id="rId29"/>
    <p:sldId id="310" r:id="rId30"/>
    <p:sldId id="311" r:id="rId31"/>
    <p:sldId id="312" r:id="rId32"/>
    <p:sldId id="335" r:id="rId33"/>
    <p:sldId id="313" r:id="rId34"/>
    <p:sldId id="314" r:id="rId35"/>
    <p:sldId id="315" r:id="rId36"/>
    <p:sldId id="316" r:id="rId37"/>
    <p:sldId id="317" r:id="rId38"/>
    <p:sldId id="33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4D0"/>
    <a:srgbClr val="DAE6FF"/>
    <a:srgbClr val="CCECFF"/>
    <a:srgbClr val="99CCFF"/>
    <a:srgbClr val="FFCCFF"/>
    <a:srgbClr val="C0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5701" autoAdjust="0"/>
  </p:normalViewPr>
  <p:slideViewPr>
    <p:cSldViewPr snapToGrid="0" snapToObjects="1">
      <p:cViewPr varScale="1">
        <p:scale>
          <a:sx n="128" d="100"/>
          <a:sy n="128" d="100"/>
        </p:scale>
        <p:origin x="1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6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29AA-48F2-7747-A863-8E91D1DC27FF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1F-50A3-9A4A-ACB7-6E9A0817BEF5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0B7-8BC1-F24A-B6F9-E6CFB27866FA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DE1-4339-4440-897D-911859D724DF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EC42-95E9-974A-A427-32DA04D47429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723-C6F0-AF49-AE7D-ABE419B63F6D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01AF-9E3C-9040-BAD0-B35A4EBC49FC}" type="datetime1">
              <a:rPr lang="en-GB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3666-A58A-1A44-8D47-25113DE9080C}" type="datetime1">
              <a:rPr lang="en-GB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D09-2DA5-5248-833F-2B60E34C9B54}" type="datetime1">
              <a:rPr lang="en-GB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F99B-BBAF-BE41-9376-ACA39ED4267F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48C-8246-CC4D-8754-CBE3FC8A47FA}" type="datetime1">
              <a:rPr lang="en-GB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A451B87D-00CD-6B4F-BF0B-2ED004121497}" type="datetime1">
              <a:rPr lang="en-GB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10 </a:t>
            </a:r>
            <a:r>
              <a:rPr lang="mr-IN" dirty="0"/>
              <a:t>–</a:t>
            </a:r>
            <a:r>
              <a:rPr lang="en-US" dirty="0"/>
              <a:t> Miscellaneous Pig Features &amp;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3BBA6-A43A-D453-C7C1-B852BB47624C}"/>
              </a:ext>
            </a:extLst>
          </p:cNvPr>
          <p:cNvSpPr txBox="1"/>
          <p:nvPr/>
        </p:nvSpPr>
        <p:spPr>
          <a:xfrm>
            <a:off x="9763066" y="4004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28007"/>
          </a:xfrm>
        </p:spPr>
        <p:txBody>
          <a:bodyPr>
            <a:normAutofit/>
          </a:bodyPr>
          <a:lstStyle/>
          <a:p>
            <a:r>
              <a:rPr lang="en-US" sz="2800" dirty="0"/>
              <a:t>you can import a script into another</a:t>
            </a:r>
            <a:r>
              <a:rPr lang="en-US" sz="2800" baseline="0" dirty="0"/>
              <a:t> script by the </a:t>
            </a:r>
            <a:r>
              <a:rPr lang="en-US" sz="2800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baseline="0" dirty="0"/>
              <a:t> command</a:t>
            </a:r>
          </a:p>
          <a:p>
            <a:pPr lvl="1"/>
            <a:r>
              <a:rPr lang="en-US" sz="2400" dirty="0"/>
              <a:t>e.g. define a macro and use it in different scripts</a:t>
            </a:r>
            <a:endParaRPr lang="en-US" sz="240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44201" y="3410771"/>
            <a:ext cx="2998217" cy="2169145"/>
            <a:chOff x="5644201" y="3410771"/>
            <a:chExt cx="2998217" cy="2169145"/>
          </a:xfrm>
        </p:grpSpPr>
        <p:sp>
          <p:nvSpPr>
            <p:cNvPr id="8" name="Folded Corner 7"/>
            <p:cNvSpPr/>
            <p:nvPr/>
          </p:nvSpPr>
          <p:spPr>
            <a:xfrm>
              <a:off x="5644201" y="3764970"/>
              <a:ext cx="2998217" cy="1814946"/>
            </a:xfrm>
            <a:prstGeom prst="foldedCorner">
              <a:avLst/>
            </a:prstGeom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define </a:t>
              </a:r>
              <a:r>
                <a:rPr lang="en-US" dirty="0" err="1">
                  <a:latin typeface="Courier New" charset="0"/>
                  <a:ea typeface="Courier New" charset="0"/>
                  <a:cs typeface="Courier New" charset="0"/>
                </a:rPr>
                <a:t>calcCommission</a:t>
              </a:r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mr-IN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returns result {</a:t>
              </a:r>
            </a:p>
            <a:p>
              <a:r>
                <a:rPr lang="mr-IN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endParaRPr lang="en-GB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4522" y="3410771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calcCommission.pig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" y="3333294"/>
            <a:ext cx="4570347" cy="2308967"/>
            <a:chOff x="304800" y="3333294"/>
            <a:chExt cx="4570347" cy="2308967"/>
          </a:xfrm>
        </p:grpSpPr>
        <p:sp>
          <p:nvSpPr>
            <p:cNvPr id="7" name="Folded Corner 6"/>
            <p:cNvSpPr/>
            <p:nvPr/>
          </p:nvSpPr>
          <p:spPr>
            <a:xfrm>
              <a:off x="304800" y="3702626"/>
              <a:ext cx="4570347" cy="1939635"/>
            </a:xfrm>
            <a:prstGeom prst="foldedCorner">
              <a:avLst/>
            </a:prstGeom>
            <a:effectLst>
              <a:outerShdw blurRad="495300" dist="241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IMPORT '</a:t>
              </a:r>
              <a:r>
                <a:rPr lang="en-GB" b="1" dirty="0" err="1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calcCommission.pig</a:t>
              </a:r>
              <a:r>
                <a:rPr lang="en-GB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';</a:t>
              </a:r>
            </a:p>
            <a:p>
              <a:endParaRPr lang="en-GB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GB" dirty="0" err="1">
                  <a:latin typeface="Courier New" charset="0"/>
                  <a:ea typeface="Courier New" charset="0"/>
                  <a:cs typeface="Courier New" charset="0"/>
                </a:rPr>
                <a:t>aliceComm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en-GB" dirty="0" err="1">
                  <a:latin typeface="Courier New" charset="0"/>
                  <a:ea typeface="Courier New" charset="0"/>
                  <a:cs typeface="Courier New" charset="0"/>
                </a:rPr>
                <a:t>calcCommission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mr-IN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);</a:t>
              </a:r>
            </a:p>
            <a:p>
              <a:r>
                <a:rPr lang="en-GB" dirty="0" err="1">
                  <a:latin typeface="Courier New" charset="0"/>
                  <a:ea typeface="Courier New" charset="0"/>
                  <a:cs typeface="Courier New" charset="0"/>
                </a:rPr>
                <a:t>bobComm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en-GB" dirty="0" err="1">
                  <a:latin typeface="Courier New" charset="0"/>
                  <a:ea typeface="Courier New" charset="0"/>
                  <a:cs typeface="Courier New" charset="0"/>
                </a:rPr>
                <a:t>calcCommission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mr-IN" dirty="0">
                  <a:latin typeface="Courier New" charset="0"/>
                  <a:ea typeface="Courier New" charset="0"/>
                  <a:cs typeface="Courier New" charset="0"/>
                </a:rPr>
                <a:t>…</a:t>
              </a:r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);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8855" y="3333294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macroExample.pig</a:t>
              </a:r>
              <a:endParaRPr lang="en-US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4944417" y="4308765"/>
            <a:ext cx="572273" cy="391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CCCF47-9C53-1D4D-958C-5D3741D0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C5A-F793-9F4B-AD17-9ACE749A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9A48-2F02-EA42-B559-310C5D6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macros are not allowed inside a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3200" dirty="0"/>
              <a:t> nested block</a:t>
            </a:r>
          </a:p>
          <a:p>
            <a:r>
              <a:rPr lang="en-US" sz="3200" dirty="0"/>
              <a:t>macro cannot contain Grunt shell commands</a:t>
            </a:r>
          </a:p>
          <a:p>
            <a:r>
              <a:rPr lang="en-US" sz="3200" dirty="0"/>
              <a:t>macro cannot include a user-defined schema that has a name collision with an alias in the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177C-B31A-C24B-A165-80E916F6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F5FE-2CFE-3E43-8ECB-2D375CCE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Pig Troubleshooting, </a:t>
            </a:r>
            <a:r>
              <a:rPr lang="en-US" dirty="0" err="1"/>
              <a:t>Optimisation</a:t>
            </a:r>
            <a:r>
              <a:rPr lang="en-US" dirty="0"/>
              <a:t> &amp; General Advices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syntax check &amp; dry run</a:t>
            </a:r>
          </a:p>
          <a:p>
            <a:r>
              <a:rPr lang="en-US" sz="4000" dirty="0"/>
              <a:t>Hadoop web UI</a:t>
            </a:r>
          </a:p>
          <a:p>
            <a:pPr lvl="0"/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n-US" sz="4000" dirty="0"/>
              <a:t> &amp;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ILLUSTRATE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4D7A-AA33-8740-B19E-8EE12BE8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2781"/>
          </a:xfrm>
        </p:spPr>
        <p:txBody>
          <a:bodyPr>
            <a:normAutofit/>
          </a:bodyPr>
          <a:lstStyle/>
          <a:p>
            <a:r>
              <a:rPr lang="en-US" sz="3200" dirty="0"/>
              <a:t>you can ask Pig to validate the syntax of your script using the “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sz="3200" dirty="0"/>
              <a:t>” option: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873C7B-71B6-F547-8077-90D94F39D862}"/>
              </a:ext>
            </a:extLst>
          </p:cNvPr>
          <p:cNvSpPr/>
          <p:nvPr/>
        </p:nvSpPr>
        <p:spPr>
          <a:xfrm>
            <a:off x="1947553" y="3528202"/>
            <a:ext cx="5174543" cy="109756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pig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-c 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myScript.pig</a:t>
            </a: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2E838FC6-FE73-804F-9D9C-A006CA89721B}"/>
              </a:ext>
            </a:extLst>
          </p:cNvPr>
          <p:cNvSpPr/>
          <p:nvPr/>
        </p:nvSpPr>
        <p:spPr>
          <a:xfrm>
            <a:off x="457200" y="2975586"/>
            <a:ext cx="2456953" cy="1105231"/>
          </a:xfrm>
          <a:prstGeom prst="irregularSeal2">
            <a:avLst/>
          </a:prstGeom>
          <a:solidFill>
            <a:srgbClr val="FF0000"/>
          </a:solidFill>
          <a:ln w="26424">
            <a:noFill/>
          </a:ln>
          <a:effectLst>
            <a:outerShdw blurRad="2794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 the Unix prompt.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1C6C8A-35DF-9D44-BC17-C6442551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2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5393"/>
          </a:xfrm>
        </p:spPr>
        <p:txBody>
          <a:bodyPr/>
          <a:lstStyle/>
          <a:p>
            <a:r>
              <a:rPr lang="en-US" dirty="0"/>
              <a:t>if you use parameters/macro, you may need to expand your script before checking its syntax</a:t>
            </a:r>
          </a:p>
          <a:p>
            <a:r>
              <a:rPr lang="en-US" dirty="0"/>
              <a:t>use the “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dryrun</a:t>
            </a:r>
            <a:r>
              <a:rPr lang="en-US" dirty="0"/>
              <a:t>” option to expand the script: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078C11-561E-D647-8930-CE487B36EF75}"/>
              </a:ext>
            </a:extLst>
          </p:cNvPr>
          <p:cNvSpPr/>
          <p:nvPr/>
        </p:nvSpPr>
        <p:spPr>
          <a:xfrm>
            <a:off x="2300044" y="3354294"/>
            <a:ext cx="4720183" cy="82915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pig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dryrun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myScript.pig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0754D9EA-68EC-F64D-8406-15B1D867F282}"/>
              </a:ext>
            </a:extLst>
          </p:cNvPr>
          <p:cNvSpPr/>
          <p:nvPr/>
        </p:nvSpPr>
        <p:spPr>
          <a:xfrm>
            <a:off x="507221" y="2853726"/>
            <a:ext cx="2456953" cy="1105231"/>
          </a:xfrm>
          <a:prstGeom prst="irregularSeal2">
            <a:avLst/>
          </a:prstGeom>
          <a:solidFill>
            <a:srgbClr val="FF0000"/>
          </a:solidFill>
          <a:ln w="26424">
            <a:noFill/>
          </a:ln>
          <a:effectLst>
            <a:outerShdw blurRad="2794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 the Unix prompt.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5DB35D-FE36-5A49-A525-5CC3B3DC9E69}"/>
              </a:ext>
            </a:extLst>
          </p:cNvPr>
          <p:cNvSpPr txBox="1">
            <a:spLocks/>
          </p:cNvSpPr>
          <p:nvPr/>
        </p:nvSpPr>
        <p:spPr>
          <a:xfrm>
            <a:off x="457200" y="4412974"/>
            <a:ext cx="8229600" cy="1677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Pig will generate 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*.substituted</a:t>
            </a:r>
            <a:r>
              <a:rPr lang="en-US" dirty="0"/>
              <a:t> file with parameter values substituted</a:t>
            </a:r>
          </a:p>
          <a:p>
            <a:r>
              <a:rPr lang="en-US" dirty="0"/>
              <a:t>and 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*.expanded</a:t>
            </a:r>
            <a:r>
              <a:rPr lang="en-US" dirty="0"/>
              <a:t> file with macros expanded</a:t>
            </a:r>
          </a:p>
          <a:p>
            <a:r>
              <a:rPr lang="en-US" dirty="0"/>
              <a:t>you can then do a “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” syntax check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AF9B3-B0C0-5D4C-AE6E-1F5FBB7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4546"/>
          </a:xfrm>
        </p:spPr>
        <p:txBody>
          <a:bodyPr/>
          <a:lstStyle/>
          <a:p>
            <a:r>
              <a:rPr lang="en-US" dirty="0"/>
              <a:t>it is advised to test your script with a smaller dataset before running it on the full dataset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SAMPLE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a smaller, random dataset from the original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D5406A-87FB-F64A-958C-2F20EDF38A4E}"/>
              </a:ext>
            </a:extLst>
          </p:cNvPr>
          <p:cNvSpPr/>
          <p:nvPr/>
        </p:nvSpPr>
        <p:spPr>
          <a:xfrm>
            <a:off x="605642" y="3394746"/>
            <a:ext cx="7671665" cy="154301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orders = LOAD 'orders';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ordersSubset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SAMPLE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orders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0.01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STORE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ordersSubset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INTO 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ordersSample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’;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FF767F-074A-4C4D-AE64-15D045679936}"/>
              </a:ext>
            </a:extLst>
          </p:cNvPr>
          <p:cNvSpPr txBox="1">
            <a:spLocks/>
          </p:cNvSpPr>
          <p:nvPr/>
        </p:nvSpPr>
        <p:spPr>
          <a:xfrm>
            <a:off x="457200" y="5360079"/>
            <a:ext cx="8229600" cy="106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Pig will fully read the original dataset to create the sample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02308" y="2972426"/>
            <a:ext cx="2078182" cy="729209"/>
          </a:xfrm>
          <a:prstGeom prst="wedgeRoundRectCallout">
            <a:avLst>
              <a:gd name="adj1" fmla="val -38780"/>
              <a:gd name="adj2" fmla="val 92352"/>
              <a:gd name="adj3" fmla="val 16667"/>
            </a:avLst>
          </a:prstGeom>
          <a:solidFill>
            <a:srgbClr val="FFFF00"/>
          </a:solidFill>
          <a:effectLst>
            <a:outerShdw blurRad="3683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0.01 mean 1% selection.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1DF05-432A-0344-A7EA-B6AD95C2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847-52B3-8D47-A88A-C6F87FF2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Dataset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0CEF-56F5-5A42-9D2C-13D871A3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&amp; store the sample dataset and use it for testing your script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DO NOT LOAD &amp; SAMPLE every time</a:t>
            </a:r>
          </a:p>
          <a:p>
            <a:pPr lvl="1"/>
            <a:r>
              <a:rPr lang="en-US" sz="2800" dirty="0"/>
              <a:t>if you do so, Pig will be reading the original (big) dataset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8CB8E-5D7E-0640-8373-E2890822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D738-22B2-0E4A-B405-5F312FD4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6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ILLUSTRATE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displays a step-by-step execution of a sequence of statements</a:t>
            </a:r>
          </a:p>
          <a:p>
            <a:pPr lvl="1"/>
            <a:r>
              <a:rPr lang="en-US" sz="2800" dirty="0"/>
              <a:t>does a more intelligent sampling to show effect</a:t>
            </a:r>
          </a:p>
          <a:p>
            <a:pPr lvl="2"/>
            <a:r>
              <a:rPr lang="en-US" sz="2400" dirty="0"/>
              <a:t>examine the code to determine what data is needed</a:t>
            </a:r>
          </a:p>
          <a:p>
            <a:pPr lvl="2"/>
            <a:r>
              <a:rPr lang="en-US" sz="2400" dirty="0"/>
              <a:t>picks a few records that properly exercise the code</a:t>
            </a:r>
          </a:p>
          <a:p>
            <a:pPr lvl="1"/>
            <a:r>
              <a:rPr lang="en-US" sz="2800" dirty="0"/>
              <a:t>may also generate data (not in the dataset)</a:t>
            </a:r>
          </a:p>
          <a:p>
            <a:pPr lvl="2"/>
            <a:r>
              <a:rPr lang="en-US" sz="2400" dirty="0"/>
              <a:t>you SHOULD specify a schema when using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ILLUSTRATE</a:t>
            </a:r>
          </a:p>
          <a:p>
            <a:pPr lvl="2"/>
            <a:r>
              <a:rPr lang="en-US" sz="2400" dirty="0"/>
              <a:t>so that Pig knows what data to generate when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CE96-D93F-3F44-8B3A-91D4B13C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ILLUSTRATE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6F192D-0C02-2A44-A9E9-0861EB068841}"/>
              </a:ext>
            </a:extLst>
          </p:cNvPr>
          <p:cNvSpPr/>
          <p:nvPr/>
        </p:nvSpPr>
        <p:spPr>
          <a:xfrm>
            <a:off x="671627" y="1330037"/>
            <a:ext cx="7800745" cy="509814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sales.txt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 AS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BY price&gt;999;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ILLUSTRATE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(Alice,20000)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|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|              | Alice             | 20000        |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|              | Bob               | 500          |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|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|              | </a:t>
            </a:r>
            <a:r>
              <a:rPr lang="en-US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alice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       | 20000        |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---------------------------------------------------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F9A92-A94C-E44F-9D94-2E146325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Debugging</a:t>
            </a:r>
            <a:r>
              <a:rPr lang="en-US" baseline="0" dirty="0"/>
              <a:t>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DUMP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DESCRIBE</a:t>
            </a:r>
            <a:r>
              <a:rPr lang="en-US" sz="3200" dirty="0"/>
              <a:t>,</a:t>
            </a:r>
            <a:r>
              <a:rPr lang="en-US" sz="3200" baseline="0" dirty="0"/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ILLUSTRATE</a:t>
            </a:r>
            <a:r>
              <a:rPr lang="en-US" sz="3200" dirty="0"/>
              <a:t> often</a:t>
            </a:r>
          </a:p>
          <a:p>
            <a:pPr lvl="1"/>
            <a:r>
              <a:rPr lang="en-US" sz="2800" dirty="0"/>
              <a:t>check to see if data is what you think</a:t>
            </a:r>
          </a:p>
          <a:p>
            <a:pPr lvl="0"/>
            <a:r>
              <a:rPr lang="en-US" sz="3200" dirty="0"/>
              <a:t>look at a sample of the data</a:t>
            </a:r>
          </a:p>
          <a:p>
            <a:pPr lvl="1"/>
            <a:r>
              <a:rPr lang="en-US" sz="2800" dirty="0"/>
              <a:t>verify that</a:t>
            </a:r>
            <a:r>
              <a:rPr lang="en-US" sz="2800" baseline="0" dirty="0"/>
              <a:t> it matches your fields in LOAD</a:t>
            </a:r>
          </a:p>
          <a:p>
            <a:pPr lvl="0"/>
            <a:r>
              <a:rPr lang="en-US" sz="3200" dirty="0"/>
              <a:t>use </a:t>
            </a:r>
            <a:r>
              <a:rPr lang="en-GB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3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dryrun</a:t>
            </a:r>
            <a:r>
              <a:rPr lang="en-US" sz="3200" dirty="0"/>
              <a:t> to see script after parameters</a:t>
            </a:r>
            <a:r>
              <a:rPr lang="en-US" sz="3200" baseline="0" dirty="0"/>
              <a:t> and macros are processed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7034-EAE1-C746-874E-52834DA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Miscellaneous Pig features</a:t>
            </a:r>
          </a:p>
          <a:p>
            <a:pPr lvl="1"/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macros</a:t>
            </a:r>
          </a:p>
          <a:p>
            <a:pPr lvl="1"/>
            <a:r>
              <a:rPr lang="en-US" sz="2800" dirty="0"/>
              <a:t>sampling</a:t>
            </a:r>
          </a:p>
          <a:p>
            <a:pPr lvl="1"/>
            <a:r>
              <a:rPr lang="en-US" sz="2800" dirty="0"/>
              <a:t>illustrate</a:t>
            </a:r>
          </a:p>
          <a:p>
            <a:r>
              <a:rPr lang="en-US" sz="3200" dirty="0"/>
              <a:t>Some tools in the Pig ecosystem</a:t>
            </a:r>
          </a:p>
          <a:p>
            <a:pPr lvl="1"/>
            <a:r>
              <a:rPr lang="en-US" sz="2800" dirty="0" err="1"/>
              <a:t>Sqoop</a:t>
            </a:r>
            <a:endParaRPr lang="en-US" sz="2800" dirty="0"/>
          </a:p>
          <a:p>
            <a:pPr lvl="1"/>
            <a:r>
              <a:rPr lang="en-US" sz="2800" dirty="0"/>
              <a:t>Flume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AAF1-523E-5245-89DE-0EF6857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Pig’s Runtime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Pig’s </a:t>
            </a:r>
            <a:r>
              <a:rPr lang="en-US" sz="3600" dirty="0" err="1"/>
              <a:t>optimiser</a:t>
            </a:r>
            <a:r>
              <a:rPr lang="en-US" sz="3600" dirty="0"/>
              <a:t> tries to improve your code for efficiency</a:t>
            </a:r>
          </a:p>
          <a:p>
            <a:r>
              <a:rPr lang="en-US" sz="3600" dirty="0"/>
              <a:t>it may:</a:t>
            </a:r>
          </a:p>
          <a:p>
            <a:pPr lvl="1"/>
            <a:r>
              <a:rPr lang="en-US" sz="3200" dirty="0"/>
              <a:t>remove redundant operations</a:t>
            </a:r>
          </a:p>
          <a:p>
            <a:pPr lvl="1"/>
            <a:r>
              <a:rPr lang="en-US" sz="3200" dirty="0"/>
              <a:t>rearrange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E699-9869-B348-A00E-48092E70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BC1B8F-300C-BA43-A4A7-FA52DFEEA462}"/>
              </a:ext>
            </a:extLst>
          </p:cNvPr>
          <p:cNvSpPr/>
          <p:nvPr/>
        </p:nvSpPr>
        <p:spPr>
          <a:xfrm>
            <a:off x="457200" y="1923803"/>
            <a:ext cx="8229599" cy="323866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sales = LOAD 'data' 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storeID:chararray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unused = FILTER sales BY price&gt;789;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DUMP sales;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Pig’s </a:t>
            </a:r>
            <a:r>
              <a:rPr lang="en-US" dirty="0" err="1"/>
              <a:t>Optimisation</a:t>
            </a:r>
            <a:r>
              <a:rPr lang="en-US" dirty="0"/>
              <a:t> Example </a:t>
            </a:r>
            <a:r>
              <a:rPr lang="mr-IN" dirty="0"/>
              <a:t>–</a:t>
            </a:r>
            <a:r>
              <a:rPr lang="en-US" dirty="0"/>
              <a:t> Removing Redundant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78613" y="3698010"/>
            <a:ext cx="6517242" cy="1605876"/>
            <a:chOff x="1514103" y="2524088"/>
            <a:chExt cx="6517242" cy="160587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5783283" y="3433261"/>
              <a:ext cx="1570746" cy="696703"/>
            </a:xfrm>
            <a:prstGeom prst="wedgeRoundRectCallout">
              <a:avLst>
                <a:gd name="adj1" fmla="val -32815"/>
                <a:gd name="adj2" fmla="val -103644"/>
                <a:gd name="adj3" fmla="val 16667"/>
              </a:avLst>
            </a:prstGeom>
            <a:solidFill>
              <a:srgbClr val="FFFF00"/>
            </a:solidFill>
            <a:effectLst>
              <a:outerShdw blurRad="342900" dist="215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Pig will remove this.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14103" y="2524088"/>
              <a:ext cx="6517242" cy="484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F4E7F-E5A2-CC4A-8C5A-DE2E344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AF9576-4AC8-D54D-9021-166E7E6684AA}"/>
              </a:ext>
            </a:extLst>
          </p:cNvPr>
          <p:cNvSpPr/>
          <p:nvPr/>
        </p:nvSpPr>
        <p:spPr>
          <a:xfrm>
            <a:off x="457200" y="1847440"/>
            <a:ext cx="8094870" cy="435288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grouped = GROUP sales BY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totals = FOREACH grouped GENERATE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group, SUM(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sales.price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joined = JOIN totals BY group,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stores BY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storedID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onlyA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FILTER joined BY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=='A';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onlyA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Pig’s </a:t>
            </a:r>
            <a:r>
              <a:rPr lang="en-US" dirty="0" err="1"/>
              <a:t>Optimisation</a:t>
            </a:r>
            <a:r>
              <a:rPr lang="en-US" dirty="0"/>
              <a:t> Example </a:t>
            </a:r>
            <a:r>
              <a:rPr lang="mr-IN" dirty="0"/>
              <a:t>–</a:t>
            </a:r>
            <a:r>
              <a:rPr lang="en-US" dirty="0"/>
              <a:t> Rearranging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75330" y="4860122"/>
            <a:ext cx="5567381" cy="1568058"/>
            <a:chOff x="576811" y="4771158"/>
            <a:chExt cx="5567381" cy="1568058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073274" y="5543882"/>
              <a:ext cx="1990831" cy="795334"/>
            </a:xfrm>
            <a:prstGeom prst="wedgeRoundRectCallout">
              <a:avLst>
                <a:gd name="adj1" fmla="val -29001"/>
                <a:gd name="adj2" fmla="val -81836"/>
                <a:gd name="adj3" fmla="val 16667"/>
              </a:avLst>
            </a:prstGeom>
            <a:solidFill>
              <a:srgbClr val="FFFF00"/>
            </a:solidFill>
            <a:effectLst>
              <a:outerShdw blurRad="1143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Pig will try to move </a:t>
              </a:r>
              <a:r>
                <a:rPr lang="en-US" sz="1600"/>
                <a:t>the filtering earlier.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6811" y="4771158"/>
              <a:ext cx="5567381" cy="484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CBF61-2866-8F40-945F-DB019FA0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Optimising</a:t>
            </a:r>
            <a:r>
              <a:rPr lang="en-US" dirty="0"/>
              <a:t> Your Pig Code </a:t>
            </a:r>
            <a:r>
              <a:rPr lang="mr-IN" dirty="0"/>
              <a:t>–</a:t>
            </a:r>
            <a:r>
              <a:rPr lang="en-US" dirty="0"/>
              <a:t> You vs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you always understand your code better than Pig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it is much easier </a:t>
            </a:r>
            <a:r>
              <a:rPr lang="en-US" sz="3600" b="1">
                <a:solidFill>
                  <a:srgbClr val="FF0000"/>
                </a:solidFill>
              </a:rPr>
              <a:t>&amp; more effective </a:t>
            </a:r>
            <a:r>
              <a:rPr lang="en-US" sz="3600" b="1" dirty="0">
                <a:solidFill>
                  <a:srgbClr val="FF0000"/>
                </a:solidFill>
              </a:rPr>
              <a:t>for you to </a:t>
            </a:r>
            <a:r>
              <a:rPr lang="en-US" sz="3600" b="1" dirty="0" err="1">
                <a:solidFill>
                  <a:srgbClr val="FF0000"/>
                </a:solidFill>
              </a:rPr>
              <a:t>optimise</a:t>
            </a:r>
            <a:r>
              <a:rPr lang="en-US" sz="3600" b="1" dirty="0">
                <a:solidFill>
                  <a:srgbClr val="FF0000"/>
                </a:solidFill>
              </a:rPr>
              <a:t> your code than depending on Pig’s </a:t>
            </a:r>
            <a:r>
              <a:rPr lang="en-US" sz="3600" b="1" dirty="0" err="1">
                <a:solidFill>
                  <a:srgbClr val="FF0000"/>
                </a:solidFill>
              </a:rPr>
              <a:t>optimiser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BD98-0980-CE41-A288-62E319AE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Avoid Unnecessary 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DUMP</a:t>
            </a:r>
            <a:r>
              <a:rPr lang="en-US" sz="3200" dirty="0"/>
              <a:t> generate output to the console</a:t>
            </a:r>
          </a:p>
          <a:p>
            <a:pPr lvl="1"/>
            <a:r>
              <a:rPr lang="en-US" sz="2800" dirty="0"/>
              <a:t>takes time to transfer a huge amount of data across the network</a:t>
            </a:r>
          </a:p>
          <a:p>
            <a:r>
              <a:rPr lang="en-US" sz="3200" dirty="0"/>
              <a:t>we may have many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DUMP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during development or debugging</a:t>
            </a:r>
          </a:p>
          <a:p>
            <a:r>
              <a:rPr lang="en-US" sz="3200" dirty="0"/>
              <a:t>in production version, remove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DUMP</a:t>
            </a:r>
            <a:r>
              <a:rPr lang="en-US" sz="3200" dirty="0"/>
              <a:t> if you are not going to read the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4988-7417-A94E-9550-E3E894B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Specify Schema Whenever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defining a schema prevents Pig from guessing the data type</a:t>
            </a:r>
          </a:p>
          <a:p>
            <a:pPr lvl="1"/>
            <a:r>
              <a:rPr lang="en-US" sz="3600" dirty="0"/>
              <a:t>Pig may choose a “bigger” type than needed (e.g.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3600" dirty="0"/>
              <a:t> instead of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3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A37B-1565-904E-BA6A-C0389B8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Remove Unnecessary Data as Early as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20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reduce the amount of data that go through the pipeline</a:t>
            </a:r>
          </a:p>
          <a:p>
            <a:pPr lvl="1"/>
            <a:r>
              <a:rPr lang="en-US" sz="2400" dirty="0"/>
              <a:t>push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sz="2400" dirty="0"/>
              <a:t> as early as possible</a:t>
            </a:r>
          </a:p>
          <a:p>
            <a:pPr lvl="1"/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GENERATE... </a:t>
            </a:r>
            <a:r>
              <a:rPr lang="en-GB" sz="2400" dirty="0"/>
              <a:t>to select the fields you need, </a:t>
            </a:r>
            <a:r>
              <a:rPr lang="en-GB" sz="2200" dirty="0"/>
              <a:t>discarding unused fields</a:t>
            </a:r>
          </a:p>
          <a:p>
            <a:pPr lvl="1"/>
            <a:r>
              <a:rPr lang="en-GB" sz="2400" dirty="0"/>
              <a:t>use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ORDER BY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400" dirty="0"/>
              <a:t> +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LIMIT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400" dirty="0"/>
              <a:t> when you only need a few records</a:t>
            </a:r>
          </a:p>
          <a:p>
            <a:pPr lvl="1"/>
            <a:r>
              <a:rPr lang="en-GB" sz="2400" dirty="0"/>
              <a:t>use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GB" sz="2400" dirty="0"/>
              <a:t> when you don’t need duplicates</a:t>
            </a:r>
          </a:p>
          <a:p>
            <a:pPr lvl="1"/>
            <a:r>
              <a:rPr lang="en-GB" sz="2400" dirty="0"/>
              <a:t>filter out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GB" sz="2400" dirty="0"/>
              <a:t> data before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GB" sz="2400" dirty="0"/>
              <a:t>-</a:t>
            </a:r>
            <a:r>
              <a:rPr lang="en-GB" sz="2400" dirty="0" err="1"/>
              <a:t>ing</a:t>
            </a:r>
            <a:r>
              <a:rPr lang="en-GB" sz="2400" dirty="0"/>
              <a:t> can improve performance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08B0-C9BF-434E-962A-067D039B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98CE4E-4FB1-D24E-A222-FDB03512C08B}"/>
              </a:ext>
            </a:extLst>
          </p:cNvPr>
          <p:cNvSpPr/>
          <p:nvPr/>
        </p:nvSpPr>
        <p:spPr>
          <a:xfrm>
            <a:off x="220365" y="3123209"/>
            <a:ext cx="8703270" cy="313598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stores = LOAD 'stores' AS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sales = LOAD 'sales' AS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storedID:chararray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regSales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FILTER sales BY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=='A’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 OR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=='E';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joined = JOIN stores BY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regSales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BY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storedID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err="1"/>
              <a:t>Optimisaton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Specify the Smaller Dataset First in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25934"/>
          </a:xfrm>
        </p:spPr>
        <p:txBody>
          <a:bodyPr>
            <a:noAutofit/>
          </a:bodyPr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US" dirty="0"/>
              <a:t>, Pig keeps the 1</a:t>
            </a:r>
            <a:r>
              <a:rPr lang="en-US" baseline="30000" dirty="0"/>
              <a:t>st</a:t>
            </a:r>
            <a:r>
              <a:rPr lang="en-US" dirty="0"/>
              <a:t> data in memory and ”stream” the 2</a:t>
            </a:r>
            <a:r>
              <a:rPr lang="en-US" baseline="30000" dirty="0"/>
              <a:t>nd</a:t>
            </a:r>
            <a:r>
              <a:rPr lang="en-US" dirty="0"/>
              <a:t> dataset in</a:t>
            </a:r>
          </a:p>
          <a:p>
            <a:r>
              <a:rPr lang="en-US" dirty="0"/>
              <a:t>putting the smaller dataset first reduce memory 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0908" y="5296395"/>
            <a:ext cx="5777769" cy="962795"/>
            <a:chOff x="2845909" y="5527297"/>
            <a:chExt cx="5777769" cy="962795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6648203" y="5557615"/>
              <a:ext cx="1975475" cy="932477"/>
            </a:xfrm>
            <a:prstGeom prst="wedgeRoundRectCallout">
              <a:avLst>
                <a:gd name="adj1" fmla="val -95826"/>
                <a:gd name="adj2" fmla="val -34433"/>
                <a:gd name="adj3" fmla="val 16667"/>
              </a:avLst>
            </a:prstGeom>
            <a:solidFill>
              <a:srgbClr val="FFFF00"/>
            </a:solidFill>
            <a:effectLst>
              <a:outerShdw blurRad="2794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Put 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stores</a:t>
              </a:r>
              <a:r>
                <a:rPr lang="en-US" sz="1600" dirty="0"/>
                <a:t> 1</a:t>
              </a:r>
              <a:r>
                <a:rPr lang="en-US" sz="1600" baseline="30000" dirty="0"/>
                <a:t>st</a:t>
              </a:r>
              <a:r>
                <a:rPr lang="en-US" sz="1600" dirty="0"/>
                <a:t> as it is a smaller relation.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5909" y="5527297"/>
              <a:ext cx="2856739" cy="3514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3731A5-A4EC-274D-96D3-50176E13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Data</a:t>
            </a:r>
            <a:r>
              <a:rPr lang="en-US" baseline="0" dirty="0"/>
              <a:t> Acquisition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Sqoop</a:t>
            </a:r>
            <a:r>
              <a:rPr lang="en-US" sz="3600" dirty="0"/>
              <a:t>: transfer data between RDBMS</a:t>
            </a:r>
            <a:r>
              <a:rPr lang="en-US" sz="3600" baseline="0" dirty="0"/>
              <a:t> and</a:t>
            </a:r>
            <a:r>
              <a:rPr lang="en-US" sz="3600" dirty="0"/>
              <a:t> HDFS</a:t>
            </a:r>
            <a:endParaRPr lang="en-US" sz="3600" baseline="0" dirty="0"/>
          </a:p>
          <a:p>
            <a:r>
              <a:rPr lang="en-US" sz="3600" baseline="0" dirty="0"/>
              <a:t>Flume: manage real-time data (e.g. log files)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66E1-0472-AB4B-95B4-72AFDAA1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3269673" y="5430982"/>
            <a:ext cx="1842654" cy="2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</a:t>
            </a:r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</a:t>
            </a:r>
            <a:r>
              <a:rPr lang="en-US" baseline="0" dirty="0"/>
              <a:t> use case: data in RDBMS is needed in MapReduce job</a:t>
            </a:r>
          </a:p>
          <a:p>
            <a:pPr lvl="1"/>
            <a:r>
              <a:rPr lang="en-US" dirty="0"/>
              <a:t>e.g. as lookup tables, legacy data</a:t>
            </a:r>
          </a:p>
          <a:p>
            <a:pPr lvl="0"/>
            <a:r>
              <a:rPr lang="en-US" dirty="0"/>
              <a:t>it is possible</a:t>
            </a:r>
            <a:r>
              <a:rPr lang="en-US" baseline="0" dirty="0"/>
              <a:t> to read directly from RDBMS into Mapper</a:t>
            </a:r>
          </a:p>
          <a:p>
            <a:pPr lvl="1"/>
            <a:r>
              <a:rPr lang="en-US" dirty="0"/>
              <a:t>however, this can lead to Distributed Denial of Service (DDoS) on your RDBMS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 DO IT!</a:t>
            </a:r>
          </a:p>
          <a:p>
            <a:pPr lvl="0"/>
            <a:r>
              <a:rPr lang="en-US" dirty="0"/>
              <a:t>instead, use Sqoop to import RDBMS data into HDFS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731818" y="4946073"/>
            <a:ext cx="1440873" cy="1094509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7" name="Can 6"/>
          <p:cNvSpPr/>
          <p:nvPr/>
        </p:nvSpPr>
        <p:spPr>
          <a:xfrm>
            <a:off x="5209308" y="4946073"/>
            <a:ext cx="1440873" cy="1094509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71454" y="5188527"/>
            <a:ext cx="1039091" cy="748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Sqoop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04428-08B8-A449-A478-A8837EE1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baseline="0" dirty="0"/>
              <a:t> Parameters in Pig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5" y="1618871"/>
            <a:ext cx="8167255" cy="1761309"/>
          </a:xfrm>
        </p:spPr>
        <p:txBody>
          <a:bodyPr>
            <a:normAutofit/>
          </a:bodyPr>
          <a:lstStyle/>
          <a:p>
            <a:r>
              <a:rPr lang="en-US" sz="2800" dirty="0"/>
              <a:t>instead of using hardcoded values, Pig allows you to use parameters</a:t>
            </a:r>
          </a:p>
          <a:p>
            <a:pPr lvl="1"/>
            <a:r>
              <a:rPr lang="en-US" sz="2400" dirty="0"/>
              <a:t>parameters are replaced with specified values at runtime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0474D5-68E6-7B43-BAAE-4A19FD03F874}"/>
              </a:ext>
            </a:extLst>
          </p:cNvPr>
          <p:cNvSpPr/>
          <p:nvPr/>
        </p:nvSpPr>
        <p:spPr>
          <a:xfrm>
            <a:off x="324200" y="3380180"/>
            <a:ext cx="8321040" cy="274320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$INPUT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 AS 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name,price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BY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		   price &gt;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$MINPRICE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bigSalesByName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			    BY name=='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STORE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bigSalesByName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INTO '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';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A9AC-1069-0544-B3CE-DF7449DB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: from RDBMS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Unix tool to import data from RDBMS into HDFS</a:t>
            </a:r>
          </a:p>
          <a:p>
            <a:r>
              <a:rPr lang="en-US" sz="2800" dirty="0"/>
              <a:t>can import:</a:t>
            </a:r>
          </a:p>
          <a:p>
            <a:pPr lvl="1"/>
            <a:r>
              <a:rPr lang="en-US" sz="2400" dirty="0"/>
              <a:t>just 1 table</a:t>
            </a:r>
          </a:p>
          <a:p>
            <a:pPr lvl="1"/>
            <a:r>
              <a:rPr lang="en-US" sz="2400" dirty="0"/>
              <a:t>OR all tables in a database</a:t>
            </a:r>
          </a:p>
          <a:p>
            <a:pPr lvl="1"/>
            <a:r>
              <a:rPr lang="en-US" sz="2400" dirty="0"/>
              <a:t>OR just portions of a table (</a:t>
            </a:r>
            <a:r>
              <a:rPr lang="en-US" sz="2200" dirty="0"/>
              <a:t>using a WHERE clause)</a:t>
            </a:r>
          </a:p>
          <a:p>
            <a:r>
              <a:rPr lang="en-US" sz="2800" dirty="0"/>
              <a:t>uses</a:t>
            </a:r>
            <a:r>
              <a:rPr lang="en-US" sz="2800" baseline="0" dirty="0"/>
              <a:t> JDBC to connect to RDBMS</a:t>
            </a:r>
          </a:p>
          <a:p>
            <a:pPr lvl="1"/>
            <a:r>
              <a:rPr lang="en-US" sz="2200" dirty="0"/>
              <a:t>can work with</a:t>
            </a:r>
            <a:r>
              <a:rPr lang="en-US" sz="2200" baseline="0" dirty="0"/>
              <a:t> any JDBC-compatible DBMS</a:t>
            </a:r>
          </a:p>
          <a:p>
            <a:r>
              <a:rPr lang="en-US" sz="2800" dirty="0"/>
              <a:t>uses MapReduce</a:t>
            </a:r>
            <a:r>
              <a:rPr lang="en-US" sz="2800" baseline="0" dirty="0"/>
              <a:t> to import data</a:t>
            </a:r>
          </a:p>
          <a:p>
            <a:pPr lvl="1"/>
            <a:r>
              <a:rPr lang="en-US" sz="2200" dirty="0"/>
              <a:t>can control the</a:t>
            </a:r>
            <a:r>
              <a:rPr lang="en-US" sz="2200" baseline="0" dirty="0"/>
              <a:t> number of mappers to avoid DDoS on DBMS</a:t>
            </a:r>
          </a:p>
          <a:p>
            <a:pPr lvl="1"/>
            <a:r>
              <a:rPr lang="en-US" sz="2200" baseline="0" dirty="0"/>
              <a:t>4 mappers by default, configurable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A9D2-DD15-2A42-BE34-B2A236C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Importing Data from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 RDBMS data into HDFS as delimited text files</a:t>
            </a:r>
          </a:p>
          <a:p>
            <a:pPr lvl="1"/>
            <a:r>
              <a:rPr lang="en-US" sz="2400" dirty="0"/>
              <a:t>default is comma-delimited</a:t>
            </a:r>
          </a:p>
          <a:p>
            <a:pPr lvl="1"/>
            <a:r>
              <a:rPr lang="en-US" sz="2400" dirty="0"/>
              <a:t>easy to process using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KeyValueTextInputFormat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Java MapReduce</a:t>
            </a:r>
          </a:p>
          <a:p>
            <a:r>
              <a:rPr lang="en-US" sz="2800" dirty="0"/>
              <a:t>can be used for incremental data imports</a:t>
            </a:r>
          </a:p>
          <a:p>
            <a:pPr lvl="1"/>
            <a:r>
              <a:rPr lang="en-US" sz="2400" dirty="0"/>
              <a:t>first import all rows in a table</a:t>
            </a:r>
          </a:p>
          <a:p>
            <a:pPr lvl="1"/>
            <a:r>
              <a:rPr lang="en-US" sz="2400" dirty="0"/>
              <a:t>subsequent import import rows created since the last import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E202-1CCF-4A43-BB40-D6E72C5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381547-478D-524B-9D4A-E8493F96DA3B}"/>
              </a:ext>
            </a:extLst>
          </p:cNvPr>
          <p:cNvSpPr/>
          <p:nvPr/>
        </p:nvSpPr>
        <p:spPr>
          <a:xfrm>
            <a:off x="280041" y="3017151"/>
            <a:ext cx="8580912" cy="230820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--username me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--password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mypassword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--connect </a:t>
            </a:r>
            <a:r>
              <a:rPr lang="en-GB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jdbc:mysql</a:t>
            </a:r>
            <a:r>
              <a:rPr lang="en-GB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GB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database.example.com</a:t>
            </a:r>
            <a:r>
              <a:rPr lang="en-GB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/personnel</a:t>
            </a:r>
          </a:p>
          <a:p>
            <a:endParaRPr lang="en-GB"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--table employees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Importing a Single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82077"/>
          </a:xfrm>
        </p:spPr>
        <p:txBody>
          <a:bodyPr>
            <a:normAutofit/>
          </a:bodyPr>
          <a:lstStyle/>
          <a:p>
            <a:r>
              <a:rPr lang="en-US" sz="3200" dirty="0"/>
              <a:t>to import a single table into HDFS: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31830" y="4111879"/>
            <a:ext cx="6754970" cy="2182043"/>
            <a:chOff x="2436954" y="3928152"/>
            <a:chExt cx="6754970" cy="2182043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5290312" y="4940163"/>
              <a:ext cx="3372738" cy="1170032"/>
            </a:xfrm>
            <a:prstGeom prst="wedgeRoundRectCallout">
              <a:avLst>
                <a:gd name="adj1" fmla="val -17245"/>
                <a:gd name="adj2" fmla="val -94339"/>
                <a:gd name="adj3" fmla="val 16667"/>
              </a:avLst>
            </a:prstGeom>
            <a:solidFill>
              <a:srgbClr val="FFFF00"/>
            </a:solidFill>
            <a:effectLst>
              <a:outerShdw blurRad="3302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 string to MySQL database, including server hostname and database name.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6954" y="3928152"/>
              <a:ext cx="6754970" cy="4719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2573" y="4709545"/>
            <a:ext cx="2027287" cy="1256211"/>
            <a:chOff x="2198834" y="2812260"/>
            <a:chExt cx="2027287" cy="1256211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281959" y="3553741"/>
              <a:ext cx="1944162" cy="514730"/>
            </a:xfrm>
            <a:prstGeom prst="wedgeRoundRectCallout">
              <a:avLst>
                <a:gd name="adj1" fmla="val -20849"/>
                <a:gd name="adj2" fmla="val -104984"/>
                <a:gd name="adj3" fmla="val 16667"/>
              </a:avLst>
            </a:prstGeom>
            <a:solidFill>
              <a:srgbClr val="FFFF00"/>
            </a:solidFill>
            <a:effectLst>
              <a:outerShdw blurRad="3556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Table to import.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8834" y="2812260"/>
              <a:ext cx="1446889" cy="4543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Explosion 2 17">
            <a:extLst>
              <a:ext uri="{FF2B5EF4-FFF2-40B4-BE49-F238E27FC236}">
                <a16:creationId xmlns:a16="http://schemas.microsoft.com/office/drawing/2014/main" id="{F695A610-28C8-EC47-B018-54927874117B}"/>
              </a:ext>
            </a:extLst>
          </p:cNvPr>
          <p:cNvSpPr/>
          <p:nvPr/>
        </p:nvSpPr>
        <p:spPr>
          <a:xfrm>
            <a:off x="6041123" y="2416536"/>
            <a:ext cx="2456953" cy="1105231"/>
          </a:xfrm>
          <a:prstGeom prst="irregularSeal2">
            <a:avLst/>
          </a:prstGeom>
          <a:solidFill>
            <a:srgbClr val="FF0000"/>
          </a:solidFill>
          <a:ln w="26424">
            <a:noFill/>
          </a:ln>
          <a:effectLst>
            <a:outerShdw blurRad="2794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 the Unix prompt.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837FA-8870-E04B-81E6-29E65F1A1DD6}"/>
              </a:ext>
            </a:extLst>
          </p:cNvPr>
          <p:cNvGrpSpPr/>
          <p:nvPr/>
        </p:nvGrpSpPr>
        <p:grpSpPr>
          <a:xfrm>
            <a:off x="1175657" y="2258873"/>
            <a:ext cx="2256312" cy="1347850"/>
            <a:chOff x="1533892" y="3610501"/>
            <a:chExt cx="2256312" cy="1347850"/>
          </a:xfrm>
        </p:grpSpPr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10B8F793-F569-644F-A218-4542D9B27DF7}"/>
                </a:ext>
              </a:extLst>
            </p:cNvPr>
            <p:cNvSpPr/>
            <p:nvPr/>
          </p:nvSpPr>
          <p:spPr>
            <a:xfrm>
              <a:off x="1533892" y="3610501"/>
              <a:ext cx="2256312" cy="574816"/>
            </a:xfrm>
            <a:prstGeom prst="wedgeRoundRectCallout">
              <a:avLst>
                <a:gd name="adj1" fmla="val -33065"/>
                <a:gd name="adj2" fmla="val 123419"/>
                <a:gd name="adj3" fmla="val 16667"/>
              </a:avLst>
            </a:prstGeom>
            <a:solidFill>
              <a:srgbClr val="FFFF00"/>
            </a:solidFill>
            <a:effectLst>
              <a:outerShdw blurRad="266700" dist="177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dirty="0"/>
                <a:t> command to Sqoop.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BCD83C-3842-B641-99CD-F7E2C59273A0}"/>
                </a:ext>
              </a:extLst>
            </p:cNvPr>
            <p:cNvSpPr/>
            <p:nvPr/>
          </p:nvSpPr>
          <p:spPr>
            <a:xfrm>
              <a:off x="1665434" y="4598213"/>
              <a:ext cx="1055991" cy="3601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601413-A321-3C4C-A9F0-61DDD270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59C652-DD6F-A44F-9C39-9E4F54328A70}"/>
              </a:ext>
            </a:extLst>
          </p:cNvPr>
          <p:cNvSpPr/>
          <p:nvPr/>
        </p:nvSpPr>
        <p:spPr>
          <a:xfrm>
            <a:off x="142500" y="2365894"/>
            <a:ext cx="8760349" cy="300175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import --username me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--password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mypassword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dirty="0">
                <a:latin typeface="Courier New" charset="0"/>
                <a:ea typeface="Courier New" charset="0"/>
                <a:cs typeface="Courier New" charset="0"/>
              </a:rPr>
              <a:t>--connect </a:t>
            </a:r>
            <a:r>
              <a:rPr lang="en-GB" sz="2000" dirty="0" err="1">
                <a:latin typeface="Courier New" charset="0"/>
                <a:ea typeface="Courier New" charset="0"/>
                <a:cs typeface="Courier New" charset="0"/>
              </a:rPr>
              <a:t>jdbc:mysql</a:t>
            </a:r>
            <a:r>
              <a:rPr lang="en-GB" sz="20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GB" sz="2000" dirty="0" err="1">
                <a:latin typeface="Courier New" charset="0"/>
                <a:ea typeface="Courier New" charset="0"/>
                <a:cs typeface="Courier New" charset="0"/>
              </a:rPr>
              <a:t>database.example.com</a:t>
            </a:r>
            <a:r>
              <a:rPr lang="en-GB" sz="2000" dirty="0">
                <a:latin typeface="Courier New" charset="0"/>
                <a:ea typeface="Courier New" charset="0"/>
                <a:cs typeface="Courier New" charset="0"/>
              </a:rPr>
              <a:t>/personnel</a:t>
            </a:r>
          </a:p>
          <a:p>
            <a:endParaRPr lang="en-GB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dirty="0">
                <a:latin typeface="Courier New" charset="0"/>
                <a:ea typeface="Courier New" charset="0"/>
                <a:cs typeface="Courier New" charset="0"/>
              </a:rPr>
              <a:t>--table employees</a:t>
            </a:r>
          </a:p>
          <a:p>
            <a:endParaRPr lang="en-GB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--where "id &gt; 1000"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Importing Rows from a Table with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44601"/>
            <a:ext cx="8534400" cy="72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to import rows on some conditions: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81320" y="4740817"/>
            <a:ext cx="1783489" cy="1548750"/>
            <a:chOff x="300403" y="4473350"/>
            <a:chExt cx="1783489" cy="154875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454781" y="5350155"/>
              <a:ext cx="1629111" cy="671945"/>
            </a:xfrm>
            <a:prstGeom prst="wedgeRoundRectCallout">
              <a:avLst>
                <a:gd name="adj1" fmla="val -15915"/>
                <a:gd name="adj2" fmla="val -113039"/>
                <a:gd name="adj3" fmla="val 16667"/>
              </a:avLst>
            </a:prstGeom>
            <a:solidFill>
              <a:srgbClr val="FFFF00"/>
            </a:solidFill>
            <a:effectLst>
              <a:outerShdw blurRad="3429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to satisfy.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403" y="4473350"/>
              <a:ext cx="1743771" cy="3893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29AF3-E767-5343-B144-72CC61F8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C1B994-979A-C947-BF69-6D2B355A5CB2}"/>
              </a:ext>
            </a:extLst>
          </p:cNvPr>
          <p:cNvSpPr/>
          <p:nvPr/>
        </p:nvSpPr>
        <p:spPr>
          <a:xfrm>
            <a:off x="221036" y="2287193"/>
            <a:ext cx="8376699" cy="368884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import-all-tables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--username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myusername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--password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mypassword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--connect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jdbc:mysql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://localhost/company</a:t>
            </a:r>
          </a:p>
          <a:p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--fields-terminated-by '\t'</a:t>
            </a:r>
          </a:p>
          <a:p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--warehouse-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mydata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Sqoop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Importing an Entire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2998"/>
          </a:xfrm>
        </p:spPr>
        <p:txBody>
          <a:bodyPr>
            <a:normAutofit/>
          </a:bodyPr>
          <a:lstStyle/>
          <a:p>
            <a:r>
              <a:rPr lang="en-US" sz="2800" dirty="0"/>
              <a:t>importing all tables in a database into HDFS: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42154" y="4454663"/>
            <a:ext cx="2701126" cy="729557"/>
            <a:chOff x="3755093" y="3773170"/>
            <a:chExt cx="2701126" cy="729557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5029201" y="3773170"/>
              <a:ext cx="1427018" cy="729557"/>
            </a:xfrm>
            <a:prstGeom prst="wedgeRoundRectCallout">
              <a:avLst>
                <a:gd name="adj1" fmla="val -64351"/>
                <a:gd name="adj2" fmla="val -28457"/>
                <a:gd name="adj3" fmla="val 16667"/>
              </a:avLst>
            </a:prstGeom>
            <a:solidFill>
              <a:srgbClr val="FFFF00"/>
            </a:solidFill>
            <a:effectLst>
              <a:outerShdw blurRad="431800" dist="215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tab as delimiter.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093" y="3794184"/>
              <a:ext cx="862391" cy="4050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12423" y="5204372"/>
            <a:ext cx="4268363" cy="840231"/>
            <a:chOff x="1068606" y="4701587"/>
            <a:chExt cx="4268363" cy="840231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922107" y="4956268"/>
              <a:ext cx="2414862" cy="585550"/>
            </a:xfrm>
            <a:prstGeom prst="wedgeRoundRectCallout">
              <a:avLst>
                <a:gd name="adj1" fmla="val -66227"/>
                <a:gd name="adj2" fmla="val -52007"/>
                <a:gd name="adj3" fmla="val 16667"/>
              </a:avLst>
            </a:prstGeom>
            <a:solidFill>
              <a:srgbClr val="FFFF00"/>
            </a:solidFill>
            <a:effectLst>
              <a:outerShdw blurRad="3048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HDFS directory to store data files.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8606" y="4701587"/>
              <a:ext cx="1409801" cy="397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998315-356D-254C-8898-FAC8D1BE3E2D}"/>
              </a:ext>
            </a:extLst>
          </p:cNvPr>
          <p:cNvGrpSpPr/>
          <p:nvPr/>
        </p:nvGrpSpPr>
        <p:grpSpPr>
          <a:xfrm>
            <a:off x="1562488" y="2098408"/>
            <a:ext cx="6595438" cy="970691"/>
            <a:chOff x="724183" y="3517364"/>
            <a:chExt cx="6595438" cy="970691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CB44DB54-5ABC-A24A-B91B-EA8CDB308619}"/>
                </a:ext>
              </a:extLst>
            </p:cNvPr>
            <p:cNvSpPr/>
            <p:nvPr/>
          </p:nvSpPr>
          <p:spPr>
            <a:xfrm>
              <a:off x="4548925" y="3517364"/>
              <a:ext cx="2770696" cy="729557"/>
            </a:xfrm>
            <a:prstGeom prst="wedgeRoundRectCallout">
              <a:avLst>
                <a:gd name="adj1" fmla="val -70725"/>
                <a:gd name="adj2" fmla="val 54558"/>
                <a:gd name="adj3" fmla="val 16667"/>
              </a:avLst>
            </a:prstGeom>
            <a:solidFill>
              <a:srgbClr val="FFFF00"/>
            </a:solidFill>
            <a:effectLst>
              <a:outerShdw blurRad="3302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import-all-tables </a:t>
              </a:r>
              <a:r>
                <a:rPr lang="en-US" dirty="0"/>
                <a:t>command to Sqoop.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C8DDBD-94EF-C849-9423-9DAF54E52225}"/>
                </a:ext>
              </a:extLst>
            </p:cNvPr>
            <p:cNvSpPr/>
            <p:nvPr/>
          </p:nvSpPr>
          <p:spPr>
            <a:xfrm>
              <a:off x="724183" y="4095391"/>
              <a:ext cx="3203476" cy="392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DEC8044-1FED-784C-AA8B-22C8F228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Imports with </a:t>
            </a:r>
            <a:r>
              <a:rPr lang="en-US" dirty="0" err="1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54291" cy="588818"/>
          </a:xfrm>
        </p:spPr>
        <p:txBody>
          <a:bodyPr>
            <a:normAutofit/>
          </a:bodyPr>
          <a:lstStyle/>
          <a:p>
            <a:r>
              <a:rPr lang="en-US" dirty="0" err="1"/>
              <a:t>Sqoop</a:t>
            </a:r>
            <a:r>
              <a:rPr lang="en-US" dirty="0"/>
              <a:t> can only import “new” rows into HDFS: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76F3D1-F611-B840-93DD-7F1020D30D7C}"/>
              </a:ext>
            </a:extLst>
          </p:cNvPr>
          <p:cNvSpPr/>
          <p:nvPr/>
        </p:nvSpPr>
        <p:spPr>
          <a:xfrm>
            <a:off x="310101" y="2128390"/>
            <a:ext cx="8376699" cy="429978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import --username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myusername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--password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mypassword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--connect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jdbc:mysql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://localhost/company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--warehouse-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mydata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--table orders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--incremental append</a:t>
            </a:r>
          </a:p>
          <a:p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--check-column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orderId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--last-value 6713821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380BC6-7E9D-454A-8F19-4C4EC0CD2209}"/>
              </a:ext>
            </a:extLst>
          </p:cNvPr>
          <p:cNvGrpSpPr/>
          <p:nvPr/>
        </p:nvGrpSpPr>
        <p:grpSpPr>
          <a:xfrm>
            <a:off x="3610098" y="3645726"/>
            <a:ext cx="4547828" cy="1918978"/>
            <a:chOff x="2616992" y="3370152"/>
            <a:chExt cx="4547828" cy="1918978"/>
          </a:xfrm>
        </p:grpSpPr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C498E6B8-916A-D949-862A-7D12079D4DCA}"/>
                </a:ext>
              </a:extLst>
            </p:cNvPr>
            <p:cNvSpPr/>
            <p:nvPr/>
          </p:nvSpPr>
          <p:spPr>
            <a:xfrm>
              <a:off x="4394124" y="3370152"/>
              <a:ext cx="2770696" cy="1209280"/>
            </a:xfrm>
            <a:prstGeom prst="wedgeRoundRectCallout">
              <a:avLst>
                <a:gd name="adj1" fmla="val -84440"/>
                <a:gd name="adj2" fmla="val 73216"/>
                <a:gd name="adj3" fmla="val 16667"/>
              </a:avLst>
            </a:prstGeom>
            <a:solidFill>
              <a:srgbClr val="FFFF00"/>
            </a:solidFill>
            <a:effectLst>
              <a:outerShdw blurRad="4318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Assume that </a:t>
              </a:r>
              <a:r>
                <a:rPr lang="en-US" dirty="0" err="1">
                  <a:latin typeface="Courier New" charset="0"/>
                  <a:ea typeface="Courier New" charset="0"/>
                  <a:cs typeface="Courier New" charset="0"/>
                </a:rPr>
                <a:t>orderId</a:t>
              </a:r>
              <a:r>
                <a:rPr lang="en-US" dirty="0"/>
                <a:t> column is incremented with each new record.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7E5AD3-6073-F746-AF50-019D13DC770B}"/>
                </a:ext>
              </a:extLst>
            </p:cNvPr>
            <p:cNvSpPr/>
            <p:nvPr/>
          </p:nvSpPr>
          <p:spPr>
            <a:xfrm>
              <a:off x="2616992" y="4896466"/>
              <a:ext cx="1643639" cy="392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1F317-DB32-9345-9257-AF4B471E44CA}"/>
              </a:ext>
            </a:extLst>
          </p:cNvPr>
          <p:cNvGrpSpPr/>
          <p:nvPr/>
        </p:nvGrpSpPr>
        <p:grpSpPr>
          <a:xfrm>
            <a:off x="3294307" y="5157200"/>
            <a:ext cx="5018420" cy="1152483"/>
            <a:chOff x="2101721" y="2984756"/>
            <a:chExt cx="5018420" cy="1152483"/>
          </a:xfrm>
        </p:grpSpPr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92C086EB-6B53-D746-9A86-60A33E2CE166}"/>
                </a:ext>
              </a:extLst>
            </p:cNvPr>
            <p:cNvSpPr/>
            <p:nvPr/>
          </p:nvSpPr>
          <p:spPr>
            <a:xfrm>
              <a:off x="4548925" y="2984756"/>
              <a:ext cx="2571216" cy="1110635"/>
            </a:xfrm>
            <a:prstGeom prst="wedgeRoundRectCallout">
              <a:avLst>
                <a:gd name="adj1" fmla="val -85966"/>
                <a:gd name="adj2" fmla="val 33173"/>
                <a:gd name="adj3" fmla="val 16667"/>
              </a:avLst>
            </a:prstGeom>
            <a:solidFill>
              <a:srgbClr val="FFFF00"/>
            </a:solidFill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last ID was 6713821</a:t>
              </a:r>
            </a:p>
            <a:p>
              <a:r>
                <a:rPr lang="en-US" dirty="0"/>
                <a:t>import all records with ID &gt; 6713821.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E8A40F-91A8-8E4E-8EFA-BBF2D6708404}"/>
                </a:ext>
              </a:extLst>
            </p:cNvPr>
            <p:cNvSpPr/>
            <p:nvPr/>
          </p:nvSpPr>
          <p:spPr>
            <a:xfrm>
              <a:off x="2101721" y="3744575"/>
              <a:ext cx="1471657" cy="392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4D52-9904-EC47-84BF-B92A8F8A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Sqoop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 data from HDFS and export into an existing RDBMS table</a:t>
            </a:r>
          </a:p>
          <a:p>
            <a:pPr lvl="1"/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export </a:t>
            </a:r>
          </a:p>
          <a:p>
            <a:r>
              <a:rPr lang="en-US" sz="3600" dirty="0"/>
              <a:t>general Sqoop help:</a:t>
            </a:r>
          </a:p>
          <a:p>
            <a:pPr lvl="1"/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help</a:t>
            </a:r>
          </a:p>
          <a:p>
            <a:r>
              <a:rPr lang="en-US" sz="3600" dirty="0" err="1"/>
              <a:t>Sqoop</a:t>
            </a:r>
            <a:r>
              <a:rPr lang="en-US" sz="3600" dirty="0"/>
              <a:t> help for a specific command:</a:t>
            </a:r>
          </a:p>
          <a:p>
            <a:pPr lvl="1"/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sqoop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 help </a:t>
            </a:r>
            <a:r>
              <a:rPr lang="en-US" sz="3200" i="1" dirty="0">
                <a:latin typeface="Courier New" charset="0"/>
                <a:ea typeface="Courier New" charset="0"/>
                <a:cs typeface="Courier New" charset="0"/>
              </a:rPr>
              <a:t>&lt;command&gt;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7308-37A6-B840-9374-C3D8E08F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Acquisition Tools -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Flume is a distributed reliable, available service for efficiently moving large amounts of data as it is produced</a:t>
            </a:r>
          </a:p>
          <a:p>
            <a:pPr lvl="1"/>
            <a:r>
              <a:rPr lang="en-US" sz="2400"/>
              <a:t>e.</a:t>
            </a:r>
            <a:r>
              <a:rPr lang="en-US" sz="2400" dirty="0"/>
              <a:t>g. gathering log files from real-time systems like web servers, firewalls, mail servers into HDFS for analysis</a:t>
            </a:r>
          </a:p>
          <a:p>
            <a:r>
              <a:rPr lang="en-US" sz="2800" dirty="0"/>
              <a:t>a team of data collection agents that acquire data and write them into HDFS</a:t>
            </a:r>
          </a:p>
          <a:p>
            <a:r>
              <a:rPr lang="en-US" sz="2800" dirty="0"/>
              <a:t>can scale horizontally (i.e. adding more agent instances)</a:t>
            </a:r>
          </a:p>
          <a:p>
            <a:r>
              <a:rPr lang="en-US" sz="2800" dirty="0"/>
              <a:t>note: </a:t>
            </a:r>
            <a:r>
              <a:rPr lang="en-US" sz="2800" b="1" dirty="0">
                <a:solidFill>
                  <a:srgbClr val="FF0000"/>
                </a:solidFill>
              </a:rPr>
              <a:t>Not to be covered in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F199-16EE-6040-9801-5C2C57CE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parameters &amp; macros allows you to reuse code</a:t>
            </a:r>
          </a:p>
          <a:p>
            <a:r>
              <a:rPr lang="en-US" sz="3200" dirty="0"/>
              <a:t>some slight changes in your Pig Latin code can improve job execution speed</a:t>
            </a:r>
          </a:p>
          <a:p>
            <a:r>
              <a:rPr lang="en-US" sz="3200" dirty="0"/>
              <a:t>other data acquisition tools exist to move data into HDFS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0443-F088-724D-A517-479D9BF9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Parameters in Pig Scripts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5478"/>
          </a:xfrm>
        </p:spPr>
        <p:txBody>
          <a:bodyPr>
            <a:normAutofit/>
          </a:bodyPr>
          <a:lstStyle/>
          <a:p>
            <a:r>
              <a:rPr lang="en-US" dirty="0"/>
              <a:t>parameter values are specified at command line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879273"/>
            <a:ext cx="8229600" cy="243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your script uses a parameter but its value is not specified, Pig reports an error</a:t>
            </a:r>
          </a:p>
          <a:p>
            <a:r>
              <a:rPr lang="en-US" dirty="0"/>
              <a:t>if you specify a parameter but the script does not use it, the parameter is ignored</a:t>
            </a:r>
          </a:p>
          <a:p>
            <a:r>
              <a:rPr lang="en-US" dirty="0"/>
              <a:t>if you specify a parameter multiple times, the last value is used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54795-1FDE-D24D-9932-C6EB20EA6A48}"/>
              </a:ext>
            </a:extLst>
          </p:cNvPr>
          <p:cNvSpPr/>
          <p:nvPr/>
        </p:nvSpPr>
        <p:spPr>
          <a:xfrm>
            <a:off x="411480" y="2315680"/>
            <a:ext cx="7319356" cy="1275354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pig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='sales’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MINPRICE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=999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-p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='Jo Anne'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reporter.pig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35698" y="2475261"/>
            <a:ext cx="5371686" cy="640374"/>
            <a:chOff x="1785179" y="2411994"/>
            <a:chExt cx="5371686" cy="640374"/>
          </a:xfrm>
        </p:grpSpPr>
        <p:sp>
          <p:nvSpPr>
            <p:cNvPr id="6" name="Rectangle 5"/>
            <p:cNvSpPr/>
            <p:nvPr/>
          </p:nvSpPr>
          <p:spPr>
            <a:xfrm>
              <a:off x="1785179" y="2685223"/>
              <a:ext cx="2468167" cy="3671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621481" y="2411994"/>
              <a:ext cx="2535384" cy="600399"/>
            </a:xfrm>
            <a:prstGeom prst="wedgeRoundRectCallout">
              <a:avLst>
                <a:gd name="adj1" fmla="val -64630"/>
                <a:gd name="adj2" fmla="val 3553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Each “-p” supplies a parameter value.</a:t>
              </a:r>
            </a:p>
          </p:txBody>
        </p:sp>
      </p:grpSp>
      <p:sp>
        <p:nvSpPr>
          <p:cNvPr id="11" name="Explosion 2 10">
            <a:extLst>
              <a:ext uri="{FF2B5EF4-FFF2-40B4-BE49-F238E27FC236}">
                <a16:creationId xmlns:a16="http://schemas.microsoft.com/office/drawing/2014/main" id="{27FCE6A7-1C33-9947-9648-3D6ED1F8A395}"/>
              </a:ext>
            </a:extLst>
          </p:cNvPr>
          <p:cNvSpPr/>
          <p:nvPr/>
        </p:nvSpPr>
        <p:spPr>
          <a:xfrm>
            <a:off x="6687047" y="1597115"/>
            <a:ext cx="2456953" cy="1105231"/>
          </a:xfrm>
          <a:prstGeom prst="irregularSeal2">
            <a:avLst/>
          </a:prstGeom>
          <a:solidFill>
            <a:srgbClr val="FF0000"/>
          </a:solidFill>
          <a:ln w="26424">
            <a:noFill/>
          </a:ln>
          <a:effectLst>
            <a:outerShdw blurRad="2794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 the Unix prompt.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3EEE78-5A3C-784F-A29B-E035948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 in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67288"/>
          </a:xfrm>
        </p:spPr>
        <p:txBody>
          <a:bodyPr/>
          <a:lstStyle/>
          <a:p>
            <a:r>
              <a:rPr lang="en-US" dirty="0"/>
              <a:t>parameters can be specified in a separate text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957418"/>
            <a:ext cx="6786438" cy="545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parameter file name when running script: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09670" y="2258706"/>
            <a:ext cx="2498483" cy="1447379"/>
            <a:chOff x="3009670" y="2327981"/>
            <a:chExt cx="2498483" cy="1447379"/>
          </a:xfrm>
        </p:grpSpPr>
        <p:sp>
          <p:nvSpPr>
            <p:cNvPr id="6" name="Folded Corner 5"/>
            <p:cNvSpPr/>
            <p:nvPr/>
          </p:nvSpPr>
          <p:spPr>
            <a:xfrm>
              <a:off x="3009670" y="2694705"/>
              <a:ext cx="2498483" cy="1080655"/>
            </a:xfrm>
            <a:prstGeom prst="foldedCorner">
              <a:avLst/>
            </a:prstGeom>
            <a:ln w="26424"/>
            <a:effectLst>
              <a:outerShdw blurRad="3810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INPUT=sales</a:t>
              </a:r>
            </a:p>
            <a:p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MINPRICE=999</a:t>
              </a:r>
            </a:p>
            <a:p>
              <a:r>
                <a:rPr lang="en-GB" dirty="0">
                  <a:latin typeface="Courier New" charset="0"/>
                  <a:ea typeface="Courier New" charset="0"/>
                  <a:cs typeface="Courier New" charset="0"/>
                </a:rPr>
                <a:t>NAME='Alice'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9128" y="2327981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param-alice-999.txt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16825C-766A-E942-A0DB-5C305DE25DA0}"/>
              </a:ext>
            </a:extLst>
          </p:cNvPr>
          <p:cNvSpPr/>
          <p:nvPr/>
        </p:nvSpPr>
        <p:spPr>
          <a:xfrm>
            <a:off x="615142" y="4502727"/>
            <a:ext cx="7642167" cy="82915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pig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-m param-alice-999.txt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myScript.pig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D5A6D0-6E73-8E48-99F5-04C571111AE0}"/>
              </a:ext>
            </a:extLst>
          </p:cNvPr>
          <p:cNvSpPr txBox="1">
            <a:spLocks/>
          </p:cNvSpPr>
          <p:nvPr/>
        </p:nvSpPr>
        <p:spPr>
          <a:xfrm>
            <a:off x="457200" y="5544758"/>
            <a:ext cx="8229600" cy="86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specify parameter values on both file &amp; command line, command line parameters take precedence</a:t>
            </a:r>
          </a:p>
        </p:txBody>
      </p:sp>
      <p:sp>
        <p:nvSpPr>
          <p:cNvPr id="12" name="Explosion 2 11">
            <a:extLst>
              <a:ext uri="{FF2B5EF4-FFF2-40B4-BE49-F238E27FC236}">
                <a16:creationId xmlns:a16="http://schemas.microsoft.com/office/drawing/2014/main" id="{35E8987D-D514-EC4E-A15F-037EA155B54C}"/>
              </a:ext>
            </a:extLst>
          </p:cNvPr>
          <p:cNvSpPr/>
          <p:nvPr/>
        </p:nvSpPr>
        <p:spPr>
          <a:xfrm>
            <a:off x="6521997" y="3737238"/>
            <a:ext cx="2456953" cy="1105231"/>
          </a:xfrm>
          <a:prstGeom prst="irregularSeal2">
            <a:avLst/>
          </a:prstGeom>
          <a:solidFill>
            <a:srgbClr val="FF0000"/>
          </a:solidFill>
          <a:ln w="26424">
            <a:noFill/>
          </a:ln>
          <a:effectLst>
            <a:outerShdw blurRad="2794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At the Unix prompt.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CA3563-3CCF-DF4B-8D45-C0081717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0" grpId="0" animBg="1"/>
      <p:bldP spid="11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baseline="0" dirty="0">
                <a:solidFill>
                  <a:srgbClr val="FF0000"/>
                </a:solidFill>
              </a:rPr>
              <a:t>sometimes you want to repeat a piece of code within the same script with different parameter values</a:t>
            </a:r>
          </a:p>
          <a:p>
            <a:r>
              <a:rPr lang="en-US" sz="2800" baseline="0" dirty="0"/>
              <a:t>macros allow you to define a piece of code with parameters and use it many times</a:t>
            </a:r>
          </a:p>
          <a:p>
            <a:r>
              <a:rPr lang="en-US" sz="2800" dirty="0"/>
              <a:t>note: a macro is expanded by Pig’s pre-processor</a:t>
            </a:r>
          </a:p>
          <a:p>
            <a:pPr lvl="1"/>
            <a:r>
              <a:rPr lang="en-US" sz="2400" dirty="0"/>
              <a:t>all references to a macro are replacement by the actual code</a:t>
            </a:r>
          </a:p>
          <a:p>
            <a:pPr lvl="1"/>
            <a:r>
              <a:rPr lang="en-US" sz="2400" dirty="0"/>
              <a:t>see “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dryrun</a:t>
            </a:r>
            <a:r>
              <a:rPr lang="en-US" sz="2400" dirty="0"/>
              <a:t>” option later in debugging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16F6-2460-1941-862A-1EB93DD6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47F239-B5DA-A84F-9A34-A0E48D573C23}"/>
              </a:ext>
            </a:extLst>
          </p:cNvPr>
          <p:cNvSpPr/>
          <p:nvPr/>
        </p:nvSpPr>
        <p:spPr>
          <a:xfrm>
            <a:off x="272565" y="1790464"/>
            <a:ext cx="8414235" cy="446718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define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calcCommission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splitAmt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lowPct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highPct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returns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 AS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name:chararray,price:int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byPerson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BY name=='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SPLIT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byPerson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INTO low IF price &lt;=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splitAmt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high IF price &gt;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splitAmt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amt1 = FOREACH low GENERATE name,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price *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lowPct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AS amount;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amt2 = FOREACH high GENERATE name,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price *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highPct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AS amount;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commissions = UNION amt1, amt2;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grouped = GROUP commission BY name;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$result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FOREACH grouped GENERATE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SUM(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commissions.amount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Macro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947065" y="3443997"/>
            <a:ext cx="1992230" cy="1160120"/>
          </a:xfrm>
          <a:prstGeom prst="wedgeRoundRectCallout">
            <a:avLst>
              <a:gd name="adj1" fmla="val -56642"/>
              <a:gd name="adj2" fmla="val -62235"/>
              <a:gd name="adj3" fmla="val 16667"/>
            </a:avLst>
          </a:prstGeom>
          <a:solidFill>
            <a:srgbClr val="FFFF00"/>
          </a:solidFill>
          <a:ln w="26424"/>
          <a:effectLst>
            <a:outerShdw blurRad="3683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Commission rate is different based on the “</a:t>
            </a:r>
            <a:r>
              <a:rPr lang="en-US" sz="1600" dirty="0" err="1"/>
              <a:t>spliting</a:t>
            </a:r>
            <a:r>
              <a:rPr lang="en-US" sz="1600" dirty="0"/>
              <a:t> amount”.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369171" y="1351692"/>
            <a:ext cx="1640499" cy="438772"/>
          </a:xfrm>
          <a:prstGeom prst="wedgeRoundRectCallout">
            <a:avLst>
              <a:gd name="adj1" fmla="val -10864"/>
              <a:gd name="adj2" fmla="val 169300"/>
              <a:gd name="adj3" fmla="val 16667"/>
            </a:avLst>
          </a:prstGeom>
          <a:solidFill>
            <a:srgbClr val="FFFF00"/>
          </a:solidFill>
          <a:ln w="26424"/>
          <a:effectLst>
            <a:outerShdw blurRad="3683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 to return.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42131" y="5837588"/>
            <a:ext cx="2446671" cy="686526"/>
          </a:xfrm>
          <a:prstGeom prst="wedgeRoundRectCallout">
            <a:avLst>
              <a:gd name="adj1" fmla="val -118771"/>
              <a:gd name="adj2" fmla="val -98787"/>
              <a:gd name="adj3" fmla="val 16667"/>
            </a:avLst>
          </a:prstGeom>
          <a:solidFill>
            <a:srgbClr val="FFFF00"/>
          </a:solidFill>
          <a:ln w="26424"/>
          <a:effectLst>
            <a:outerShdw blurRad="3683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 holding result, with 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/>
              <a:t> prefix.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15024" y="779093"/>
            <a:ext cx="1427018" cy="791985"/>
          </a:xfrm>
          <a:prstGeom prst="wedgeRoundRectCallout">
            <a:avLst>
              <a:gd name="adj1" fmla="val -32938"/>
              <a:gd name="adj2" fmla="val 99301"/>
              <a:gd name="adj3" fmla="val 16667"/>
            </a:avLst>
          </a:prstGeom>
          <a:solidFill>
            <a:srgbClr val="FFFF00"/>
          </a:solidFill>
          <a:ln w="26424"/>
          <a:effectLst>
            <a:outerShdw blurRad="3683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Macro’s parameters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5DCA9F7-4A6D-2E43-9B3F-9E8E594836C3}"/>
              </a:ext>
            </a:extLst>
          </p:cNvPr>
          <p:cNvSpPr/>
          <p:nvPr/>
        </p:nvSpPr>
        <p:spPr>
          <a:xfrm>
            <a:off x="1369171" y="5961040"/>
            <a:ext cx="1444783" cy="515996"/>
          </a:xfrm>
          <a:prstGeom prst="wedgeRoundRectCallout">
            <a:avLst>
              <a:gd name="adj1" fmla="val -82368"/>
              <a:gd name="adj2" fmla="val -51570"/>
              <a:gd name="adj3" fmla="val 16667"/>
            </a:avLst>
          </a:prstGeom>
          <a:solidFill>
            <a:srgbClr val="FFFF00"/>
          </a:solidFill>
          <a:ln w="26424"/>
          <a:effectLst>
            <a:outerShdw blurRad="3683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DON’T FORGET THE “;”!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FB42D-D438-E540-8958-BF78281F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r>
              <a:rPr lang="en-US" baseline="0" dirty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define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keyword to define a macro</a:t>
            </a:r>
          </a:p>
          <a:p>
            <a:r>
              <a:rPr lang="en-US" sz="2800" dirty="0"/>
              <a:t>macro</a:t>
            </a:r>
            <a:r>
              <a:rPr lang="en-US" sz="2800" baseline="0" dirty="0"/>
              <a:t> name is followed by a list of parameters</a:t>
            </a:r>
          </a:p>
          <a:p>
            <a:pPr lvl="1"/>
            <a:r>
              <a:rPr lang="en-US" sz="2400" dirty="0"/>
              <a:t>parameters are prefixed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2400" dirty="0"/>
              <a:t> in the script</a:t>
            </a:r>
          </a:p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800" dirty="0"/>
              <a:t> keyword to specify relation that holds result</a:t>
            </a:r>
          </a:p>
          <a:p>
            <a:pPr lvl="1"/>
            <a:r>
              <a:rPr lang="en-US" sz="2400" dirty="0"/>
              <a:t>if macro does not return any value, say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return void</a:t>
            </a:r>
          </a:p>
          <a:p>
            <a:r>
              <a:rPr lang="en-US" sz="2800" dirty="0"/>
              <a:t>macro code in 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DON’T FORGET THE “;” AT THE END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1299-3786-DD4D-9D1B-C35CA91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62DFBC-C664-E941-AA12-2F2575245DC6}"/>
              </a:ext>
            </a:extLst>
          </p:cNvPr>
          <p:cNvSpPr/>
          <p:nvPr/>
        </p:nvSpPr>
        <p:spPr>
          <a:xfrm>
            <a:off x="355692" y="2149432"/>
            <a:ext cx="8414235" cy="297555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aliceComm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calcCommission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sales.txt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'Alice',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1000, 0.01, 0.02);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bobComm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calcCommission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sales.txt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'Bob',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1000, 0.01,0 .02);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Macro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AEEFD-6A47-3448-89B7-3E89C098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8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7358</TotalTime>
  <Words>2349</Words>
  <Application>Microsoft Macintosh PowerPoint</Application>
  <PresentationFormat>On-screen Show (4:3)</PresentationFormat>
  <Paragraphs>394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Clarity</vt:lpstr>
      <vt:lpstr>ADVANCED DATA MANAGEMENT (CMM524)</vt:lpstr>
      <vt:lpstr>Content</vt:lpstr>
      <vt:lpstr>Using Parameters in Pig Scripts</vt:lpstr>
      <vt:lpstr>Using Parameters in Pig Scripts (cont’d)</vt:lpstr>
      <vt:lpstr>Specifying Parameters in a File</vt:lpstr>
      <vt:lpstr>Macros</vt:lpstr>
      <vt:lpstr>Defining a Macro - Example</vt:lpstr>
      <vt:lpstr>Macro Definition</vt:lpstr>
      <vt:lpstr>Invoking a Macro</vt:lpstr>
      <vt:lpstr>Importing Macro</vt:lpstr>
      <vt:lpstr>Macro Limitations</vt:lpstr>
      <vt:lpstr>Pig Troubleshooting, Optimisation &amp; General Advices</vt:lpstr>
      <vt:lpstr>Checking Script Syntax</vt:lpstr>
      <vt:lpstr>Expanding Script</vt:lpstr>
      <vt:lpstr>Sampling a Dataset</vt:lpstr>
      <vt:lpstr>Sampling a Dataset (cont’d)</vt:lpstr>
      <vt:lpstr>ILLUSTRATE</vt:lpstr>
      <vt:lpstr>ILLUSTRATE Example</vt:lpstr>
      <vt:lpstr>General Debugging Techniques</vt:lpstr>
      <vt:lpstr>Pig’s Runtime Optimisation</vt:lpstr>
      <vt:lpstr>Pig’s Optimisation Example – Removing Redundant Operation</vt:lpstr>
      <vt:lpstr>Pig’s Optimisation Example – Rearranging Code</vt:lpstr>
      <vt:lpstr>Optimising Your Pig Code – You vs Pig</vt:lpstr>
      <vt:lpstr>Code Optimisation – Avoid Unnecessary DUMP</vt:lpstr>
      <vt:lpstr>Code Optimisation – Specify Schema Whenever Possible</vt:lpstr>
      <vt:lpstr>Code Optimisation – Remove Unnecessary Data as Early as Possible</vt:lpstr>
      <vt:lpstr>Code Optimisaton – Specify the Smaller Dataset First in a JOIN</vt:lpstr>
      <vt:lpstr>Tools for Data Acquisition in Hadoop</vt:lpstr>
      <vt:lpstr>The Case for Sqoop</vt:lpstr>
      <vt:lpstr>Sqoop: from RDBMS to HDFS</vt:lpstr>
      <vt:lpstr>Sqoop – Importing Data from RDBMS</vt:lpstr>
      <vt:lpstr>Sqoop – Importing a Single Table</vt:lpstr>
      <vt:lpstr>Sqoop – Importing Rows from a Table with Condition</vt:lpstr>
      <vt:lpstr>Sqoop – Importing an Entire Database</vt:lpstr>
      <vt:lpstr>Incremental Imports with Sqoop</vt:lpstr>
      <vt:lpstr>Other Sqoop Functions</vt:lpstr>
      <vt:lpstr>Other Data Acquisition Tools - Flume</vt:lpstr>
      <vt:lpstr>Summary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1751</cp:revision>
  <dcterms:created xsi:type="dcterms:W3CDTF">2013-11-28T12:00:43Z</dcterms:created>
  <dcterms:modified xsi:type="dcterms:W3CDTF">2023-11-10T16:21:57Z</dcterms:modified>
  <cp:category/>
</cp:coreProperties>
</file>