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9" r:id="rId3"/>
    <p:sldId id="290" r:id="rId4"/>
    <p:sldId id="359" r:id="rId5"/>
    <p:sldId id="306" r:id="rId6"/>
    <p:sldId id="304" r:id="rId7"/>
    <p:sldId id="305" r:id="rId8"/>
    <p:sldId id="381" r:id="rId9"/>
    <p:sldId id="382" r:id="rId10"/>
    <p:sldId id="309" r:id="rId11"/>
    <p:sldId id="358" r:id="rId12"/>
    <p:sldId id="360" r:id="rId13"/>
    <p:sldId id="310" r:id="rId14"/>
    <p:sldId id="361" r:id="rId15"/>
    <p:sldId id="311" r:id="rId16"/>
    <p:sldId id="293" r:id="rId17"/>
    <p:sldId id="377" r:id="rId18"/>
    <p:sldId id="378" r:id="rId19"/>
    <p:sldId id="296" r:id="rId20"/>
    <p:sldId id="295" r:id="rId21"/>
    <p:sldId id="313" r:id="rId22"/>
    <p:sldId id="298" r:id="rId23"/>
    <p:sldId id="303" r:id="rId24"/>
    <p:sldId id="315" r:id="rId25"/>
    <p:sldId id="316" r:id="rId26"/>
    <p:sldId id="317" r:id="rId27"/>
    <p:sldId id="318" r:id="rId28"/>
    <p:sldId id="320" r:id="rId29"/>
    <p:sldId id="321" r:id="rId30"/>
    <p:sldId id="372" r:id="rId31"/>
    <p:sldId id="373" r:id="rId32"/>
    <p:sldId id="374" r:id="rId33"/>
    <p:sldId id="322" r:id="rId34"/>
    <p:sldId id="379" r:id="rId35"/>
    <p:sldId id="299" r:id="rId36"/>
    <p:sldId id="302" r:id="rId37"/>
    <p:sldId id="323" r:id="rId38"/>
    <p:sldId id="300" r:id="rId39"/>
    <p:sldId id="301" r:id="rId40"/>
    <p:sldId id="324" r:id="rId41"/>
    <p:sldId id="326" r:id="rId42"/>
    <p:sldId id="380" r:id="rId43"/>
    <p:sldId id="308" r:id="rId44"/>
    <p:sldId id="375" r:id="rId45"/>
    <p:sldId id="376" r:id="rId46"/>
    <p:sldId id="32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CCFFCC"/>
    <a:srgbClr val="FFFECC"/>
    <a:srgbClr val="FFF4D0"/>
    <a:srgbClr val="DAE6FF"/>
    <a:srgbClr val="CCECFF"/>
    <a:srgbClr val="99CCFF"/>
    <a:srgbClr val="FFCCFF"/>
    <a:srgbClr val="C0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5" autoAdjust="0"/>
    <p:restoredTop sz="95701" autoAdjust="0"/>
  </p:normalViewPr>
  <p:slideViewPr>
    <p:cSldViewPr snapToGrid="0" snapToObjects="1">
      <p:cViewPr varScale="1">
        <p:scale>
          <a:sx n="224" d="100"/>
          <a:sy n="224" d="100"/>
        </p:scale>
        <p:origin x="2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6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0859-D828-C449-8879-625BA9222F63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4F84-33F0-0C4C-964B-EA14D29A4839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51D5-F691-9E49-9A8A-5D221B1BD5F5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A638-DB3A-7545-A4A9-6421685B1892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11EE-E5C5-884B-BD2B-EAE41EFDAF45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3B-A59D-7E44-AB28-0326D0B8790F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5DB-4A7C-5044-BAB2-685F2A7A9492}" type="datetime1">
              <a:rPr lang="en-GB" smtClean="0"/>
              <a:t>06/11/2023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2221-E933-194A-AF4A-624F1058DF75}" type="datetime1">
              <a:rPr lang="en-GB" smtClean="0"/>
              <a:t>06/11/2023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1648-7B1A-D64E-9890-8491FEA580FC}" type="datetime1">
              <a:rPr lang="en-GB" smtClean="0"/>
              <a:t>06/11/2023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459-C3F8-9E43-8DBF-7F6298DCF3BA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CAB6-F6E0-0B4E-A72F-91D5DFB6DDEA}" type="datetime1">
              <a:rPr lang="en-GB" smtClean="0"/>
              <a:t>06/11/2023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DC68274-085D-C047-954A-B2F02779465C}" type="datetime1">
              <a:rPr lang="en-GB" smtClean="0"/>
              <a:t>06/11/2023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docs/r0.10.0/basic.html#reserved-keywor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docs/r0.10.0/basic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docs/r0.17.0/func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regular_expressions.htm" TargetMode="External"/><Relationship Id="rId2" Type="http://schemas.openxmlformats.org/officeDocument/2006/relationships/hyperlink" Target="http://pig.apach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 </a:t>
            </a:r>
            <a:r>
              <a:rPr lang="mr-IN" dirty="0"/>
              <a:t>–</a:t>
            </a:r>
            <a:r>
              <a:rPr lang="en-US" dirty="0"/>
              <a:t> Introduction to Pig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Pig in Local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6367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baseline="0" dirty="0"/>
              <a:t>un Grunt shell</a:t>
            </a:r>
            <a:r>
              <a:rPr lang="en-US" dirty="0"/>
              <a:t> in interactive</a:t>
            </a:r>
            <a:r>
              <a:rPr lang="en-US" baseline="0" dirty="0"/>
              <a:t> local mode: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451553" y="1108723"/>
            <a:ext cx="2345945" cy="1016000"/>
          </a:xfrm>
          <a:prstGeom prst="wedgeRoundRectCallout">
            <a:avLst>
              <a:gd name="adj1" fmla="val -30782"/>
              <a:gd name="adj2" fmla="val 64720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local mode, files read/write will be on Unix file system. NOT HDFS!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718563-2CC7-2345-AE68-9E4AD8C52E02}"/>
              </a:ext>
            </a:extLst>
          </p:cNvPr>
          <p:cNvSpPr/>
          <p:nvPr/>
        </p:nvSpPr>
        <p:spPr>
          <a:xfrm>
            <a:off x="2094742" y="2267470"/>
            <a:ext cx="4696023" cy="89139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pig </a:t>
            </a:r>
            <a:r>
              <a:rPr lang="mr-IN" sz="3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3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 local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789A86-823F-654B-A39D-7B653B81A0B1}"/>
              </a:ext>
            </a:extLst>
          </p:cNvPr>
          <p:cNvSpPr/>
          <p:nvPr/>
        </p:nvSpPr>
        <p:spPr>
          <a:xfrm>
            <a:off x="161365" y="4412178"/>
            <a:ext cx="8686800" cy="89139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pig </a:t>
            </a:r>
            <a:r>
              <a:rPr lang="mr-IN" sz="3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3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 local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salesReport.pig</a:t>
            </a:r>
            <a:endParaRPr lang="en-US" sz="3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DE4509-603D-B54C-A626-AA98D21C550F}"/>
              </a:ext>
            </a:extLst>
          </p:cNvPr>
          <p:cNvSpPr txBox="1">
            <a:spLocks/>
          </p:cNvSpPr>
          <p:nvPr/>
        </p:nvSpPr>
        <p:spPr>
          <a:xfrm>
            <a:off x="457200" y="3549063"/>
            <a:ext cx="8229600" cy="93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Pig script in batch, local mode: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92BBE1E-7C87-BA41-966A-F4D7F2A18B90}"/>
              </a:ext>
            </a:extLst>
          </p:cNvPr>
          <p:cNvSpPr/>
          <p:nvPr/>
        </p:nvSpPr>
        <p:spPr>
          <a:xfrm>
            <a:off x="4568964" y="5439383"/>
            <a:ext cx="4117835" cy="831441"/>
          </a:xfrm>
          <a:prstGeom prst="wedgeRoundRectCallout">
            <a:avLst>
              <a:gd name="adj1" fmla="val -17598"/>
              <a:gd name="adj2" fmla="val -83515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Pig scripts are always in local Unix file system, like </a:t>
            </a:r>
            <a:r>
              <a:rPr lang="en-US" sz="1600" b="1" dirty="0" err="1">
                <a:solidFill>
                  <a:srgbClr val="FF0000"/>
                </a:solidFill>
              </a:rPr>
              <a:t>MapReducer</a:t>
            </a:r>
            <a:r>
              <a:rPr lang="en-US" sz="1600" b="1" dirty="0">
                <a:solidFill>
                  <a:srgbClr val="FF0000"/>
                </a:solidFill>
              </a:rPr>
              <a:t> job jar files.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F5A8089-C0D0-3C4B-BED1-9C686AB44B8B}"/>
              </a:ext>
            </a:extLst>
          </p:cNvPr>
          <p:cNvSpPr/>
          <p:nvPr/>
        </p:nvSpPr>
        <p:spPr>
          <a:xfrm>
            <a:off x="714913" y="2504904"/>
            <a:ext cx="1122116" cy="614491"/>
          </a:xfrm>
          <a:prstGeom prst="wedgeRoundRectCallout">
            <a:avLst>
              <a:gd name="adj1" fmla="val 102237"/>
              <a:gd name="adj2" fmla="val -14060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Unix prompt.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B086221-AC2C-F642-93EF-53948786819A}"/>
              </a:ext>
            </a:extLst>
          </p:cNvPr>
          <p:cNvSpPr/>
          <p:nvPr/>
        </p:nvSpPr>
        <p:spPr>
          <a:xfrm>
            <a:off x="457200" y="5420394"/>
            <a:ext cx="3765176" cy="831441"/>
          </a:xfrm>
          <a:prstGeom prst="wedgeRoundRectCallout">
            <a:avLst>
              <a:gd name="adj1" fmla="val 57838"/>
              <a:gd name="adj2" fmla="val 6998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MapReduce/local mode only differs on </a:t>
            </a:r>
            <a:r>
              <a:rPr lang="en-US" sz="1600" b="1" dirty="0">
                <a:solidFill>
                  <a:srgbClr val="FF0000"/>
                </a:solidFill>
              </a:rPr>
              <a:t>where the input and output files are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9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build="p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Latin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data flow language</a:t>
            </a:r>
          </a:p>
          <a:p>
            <a:pPr lvl="1"/>
            <a:r>
              <a:rPr lang="en-US" sz="2800" dirty="0"/>
              <a:t>flow of data as a sequence of statements</a:t>
            </a:r>
          </a:p>
          <a:p>
            <a:r>
              <a:rPr lang="en-US" sz="3200" dirty="0"/>
              <a:t>fits in between SQL &amp; Java MapReduce</a:t>
            </a:r>
          </a:p>
          <a:p>
            <a:pPr lvl="1"/>
            <a:r>
              <a:rPr lang="en-US" sz="2800" dirty="0"/>
              <a:t>SQL is </a:t>
            </a:r>
            <a:r>
              <a:rPr lang="en-US" sz="2800" b="1" dirty="0">
                <a:solidFill>
                  <a:srgbClr val="FF0000"/>
                </a:solidFill>
              </a:rPr>
              <a:t>declarative</a:t>
            </a:r>
          </a:p>
          <a:p>
            <a:pPr lvl="1"/>
            <a:r>
              <a:rPr lang="en-US" sz="2800" dirty="0"/>
              <a:t>Java MapReduce API is </a:t>
            </a:r>
            <a:r>
              <a:rPr lang="en-US" sz="2800" b="1" dirty="0">
                <a:solidFill>
                  <a:srgbClr val="FF0000"/>
                </a:solidFill>
              </a:rPr>
              <a:t>procedural</a:t>
            </a:r>
            <a:r>
              <a:rPr lang="en-US" sz="2800" dirty="0"/>
              <a:t> and very low-level</a:t>
            </a:r>
          </a:p>
          <a:p>
            <a:pPr lvl="1"/>
            <a:r>
              <a:rPr lang="en-US" sz="2800" dirty="0"/>
              <a:t>Pig Latin is between the two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8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  <a:r>
              <a:rPr lang="en-US" baseline="0" dirty="0"/>
              <a:t> Latin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keywords are reserved</a:t>
            </a:r>
          </a:p>
          <a:p>
            <a:pPr lvl="1"/>
            <a:r>
              <a:rPr lang="en-US" sz="2800" dirty="0"/>
              <a:t>cannot be used to name things</a:t>
            </a:r>
          </a:p>
          <a:p>
            <a:r>
              <a:rPr lang="en-US" sz="3200" dirty="0"/>
              <a:t>case-insensitive</a:t>
            </a:r>
          </a:p>
          <a:p>
            <a:r>
              <a:rPr lang="en-US" sz="3200" dirty="0"/>
              <a:t>full keyword list here:</a:t>
            </a:r>
          </a:p>
          <a:p>
            <a:pPr lvl="1"/>
            <a:r>
              <a:rPr lang="en-US" sz="2800" dirty="0">
                <a:hlinkClick r:id="rId2"/>
              </a:rPr>
              <a:t>http://pig.apache.org/docs/r0.10.0/basic.html#reserved-keywords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  <a:r>
              <a:rPr lang="en-US" baseline="0" dirty="0"/>
              <a:t> Latin -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names assigned to fields and other data structures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like variables in many programming languages</a:t>
            </a:r>
          </a:p>
          <a:p>
            <a:r>
              <a:rPr lang="en-US" sz="3200" dirty="0"/>
              <a:t>cannot be a Pig Latin keyword (of course!)</a:t>
            </a:r>
          </a:p>
          <a:p>
            <a:r>
              <a:rPr lang="en-US" sz="3200" dirty="0"/>
              <a:t>all identifiers must </a:t>
            </a:r>
            <a:r>
              <a:rPr lang="en-US" sz="3200" b="1" dirty="0">
                <a:solidFill>
                  <a:srgbClr val="FF0000"/>
                </a:solidFill>
              </a:rPr>
              <a:t>begin with a letter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follow by letters, numbers, or underscores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case-sensitive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  <a:r>
              <a:rPr lang="en-US" baseline="0" dirty="0"/>
              <a:t> Latin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258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single-line comment begins with ”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3200" dirty="0"/>
              <a:t>”</a:t>
            </a:r>
          </a:p>
          <a:p>
            <a:pPr lvl="1"/>
            <a:r>
              <a:rPr lang="en-US" sz="2800" dirty="0"/>
              <a:t>Sorry! Not “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sz="2800" dirty="0"/>
              <a:t>”!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221F4F-A455-6D4E-A727-6D08E59F65E0}"/>
              </a:ext>
            </a:extLst>
          </p:cNvPr>
          <p:cNvSpPr/>
          <p:nvPr/>
        </p:nvSpPr>
        <p:spPr>
          <a:xfrm>
            <a:off x="549830" y="2632780"/>
            <a:ext cx="8044340" cy="89139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 This is a single line of comment.</a:t>
            </a:r>
          </a:p>
          <a:p>
            <a:r>
              <a:rPr lang="en-GB" sz="2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 This is another comment.</a:t>
            </a:r>
            <a:endParaRPr lang="en-US" sz="2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89B0B6-021E-D74C-BECF-ACDED95A539B}"/>
              </a:ext>
            </a:extLst>
          </p:cNvPr>
          <p:cNvSpPr/>
          <p:nvPr/>
        </p:nvSpPr>
        <p:spPr>
          <a:xfrm>
            <a:off x="1332742" y="4530480"/>
            <a:ext cx="6681705" cy="165516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/* This is a comment that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spans multiple lines.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2D7BB8-9C82-A141-97DF-4E49E475F631}"/>
              </a:ext>
            </a:extLst>
          </p:cNvPr>
          <p:cNvSpPr txBox="1">
            <a:spLocks/>
          </p:cNvSpPr>
          <p:nvPr/>
        </p:nvSpPr>
        <p:spPr>
          <a:xfrm>
            <a:off x="457200" y="3753358"/>
            <a:ext cx="8229600" cy="777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multi-line comment enclosed in “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/*</a:t>
            </a:r>
            <a:r>
              <a:rPr lang="en-US" sz="3200" dirty="0"/>
              <a:t>” and ”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  <a:r>
              <a:rPr lang="en-US" sz="3200" dirty="0"/>
              <a:t>”:</a:t>
            </a:r>
          </a:p>
        </p:txBody>
      </p:sp>
    </p:spTree>
    <p:extLst>
      <p:ext uri="{BB962C8B-B14F-4D97-AF65-F5344CB8AC3E}">
        <p14:creationId xmlns:p14="http://schemas.microsoft.com/office/powerpoint/2010/main" val="17872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Latin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Common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2720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IS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05745"/>
            <a:ext cx="8229600" cy="190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see complete list here:</a:t>
            </a:r>
          </a:p>
          <a:p>
            <a:pPr lvl="1"/>
            <a:r>
              <a:rPr lang="en-US" sz="2400" dirty="0">
                <a:hlinkClick r:id="rId2"/>
              </a:rPr>
              <a:t>http://pig.apache.org/docs/r0.10.0/basic.html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71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 Pig Latin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80128"/>
          </a:xfrm>
        </p:spPr>
        <p:txBody>
          <a:bodyPr>
            <a:normAutofit/>
          </a:bodyPr>
          <a:lstStyle/>
          <a:p>
            <a:r>
              <a:rPr lang="en-US" sz="3200" dirty="0"/>
              <a:t>default loading function is </a:t>
            </a:r>
            <a:r>
              <a:rPr lang="en-US" sz="3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PigStorage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/>
              <a:t>assume </a:t>
            </a:r>
            <a:r>
              <a:rPr lang="en-US" sz="2800" b="1" dirty="0">
                <a:solidFill>
                  <a:srgbClr val="FF0000"/>
                </a:solidFill>
              </a:rPr>
              <a:t>text format with tab-separated columns</a:t>
            </a:r>
          </a:p>
          <a:p>
            <a:r>
              <a:rPr lang="en-US" sz="3200" dirty="0"/>
              <a:t>sample data separated by tabs: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009670" y="4233622"/>
            <a:ext cx="3334870" cy="157550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Alice	2999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Bob		3625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Carlos	2764</a:t>
            </a:r>
          </a:p>
        </p:txBody>
      </p:sp>
    </p:spTree>
    <p:extLst>
      <p:ext uri="{BB962C8B-B14F-4D97-AF65-F5344CB8AC3E}">
        <p14:creationId xmlns:p14="http://schemas.microsoft.com/office/powerpoint/2010/main" val="189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063570-01A7-734C-A8AF-F013965771A3}"/>
              </a:ext>
            </a:extLst>
          </p:cNvPr>
          <p:cNvSpPr/>
          <p:nvPr/>
        </p:nvSpPr>
        <p:spPr>
          <a:xfrm>
            <a:off x="2043601" y="4318179"/>
            <a:ext cx="5056795" cy="76336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LOAD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'sales';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 Pig Latin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7783"/>
            <a:ext cx="8229600" cy="1138271"/>
          </a:xfrm>
        </p:spPr>
        <p:txBody>
          <a:bodyPr>
            <a:normAutofit/>
          </a:bodyPr>
          <a:lstStyle/>
          <a:p>
            <a:r>
              <a:rPr lang="en-US" sz="2800" dirty="0"/>
              <a:t>to load HDFS file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2800" dirty="0"/>
              <a:t> without specifying field/column names: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2991970" y="1708783"/>
            <a:ext cx="3160059" cy="134421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Alice		2999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Bob		3625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Carlos	2764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27678" y="5042012"/>
            <a:ext cx="2726805" cy="515640"/>
          </a:xfrm>
          <a:prstGeom prst="wedgeRoundRectCallout">
            <a:avLst>
              <a:gd name="adj1" fmla="val 14250"/>
              <a:gd name="adj2" fmla="val -81290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Note: Usually you name the loaded dataset for later access.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12E186-4E11-6B46-9282-5329DBB53290}"/>
              </a:ext>
            </a:extLst>
          </p:cNvPr>
          <p:cNvSpPr txBox="1">
            <a:spLocks/>
          </p:cNvSpPr>
          <p:nvPr/>
        </p:nvSpPr>
        <p:spPr>
          <a:xfrm>
            <a:off x="457200" y="5557652"/>
            <a:ext cx="8229600" cy="64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will need to refer to fields by position (e.g.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$0</a:t>
            </a:r>
            <a:r>
              <a:rPr lang="en-US" sz="2400" dirty="0"/>
              <a:t>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$1</a:t>
            </a:r>
            <a:r>
              <a:rPr lang="en-US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1136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8" grpId="0" animBg="1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E1AE9A-DFBC-7A4E-9A83-6E1ED8D33985}"/>
              </a:ext>
            </a:extLst>
          </p:cNvPr>
          <p:cNvSpPr/>
          <p:nvPr/>
        </p:nvSpPr>
        <p:spPr>
          <a:xfrm>
            <a:off x="902524" y="4133460"/>
            <a:ext cx="7588899" cy="90784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LOAD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'sales'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name,price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Data with Column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152029" y="5216112"/>
            <a:ext cx="1934551" cy="721285"/>
          </a:xfrm>
          <a:prstGeom prst="wedgeRoundRectCallout">
            <a:avLst>
              <a:gd name="adj1" fmla="val -16213"/>
              <a:gd name="adj2" fmla="val -111761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 columns for easier access.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81DC7-9F47-4741-A02E-3F91CB8C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97961"/>
            <a:ext cx="8229600" cy="88273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to load HDFS file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sales</a:t>
            </a:r>
            <a:r>
              <a:rPr lang="en-US" sz="3200" dirty="0"/>
              <a:t> with field/column names:</a:t>
            </a:r>
          </a:p>
          <a:p>
            <a:endParaRPr lang="en-US" sz="3200" dirty="0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4F2A60FF-127E-004D-9D00-6F92E03F0FB5}"/>
              </a:ext>
            </a:extLst>
          </p:cNvPr>
          <p:cNvSpPr/>
          <p:nvPr/>
        </p:nvSpPr>
        <p:spPr>
          <a:xfrm>
            <a:off x="2991970" y="1708783"/>
            <a:ext cx="3160059" cy="134421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Alice		2999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Bob		3625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Carlos	2764</a:t>
            </a:r>
          </a:p>
        </p:txBody>
      </p:sp>
    </p:spTree>
    <p:extLst>
      <p:ext uri="{BB962C8B-B14F-4D97-AF65-F5344CB8AC3E}">
        <p14:creationId xmlns:p14="http://schemas.microsoft.com/office/powerpoint/2010/main" val="12751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 is recommend to define a schema when loading data: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5A7974-6ACA-A04C-9094-01EA2344BA64}"/>
              </a:ext>
            </a:extLst>
          </p:cNvPr>
          <p:cNvSpPr/>
          <p:nvPr/>
        </p:nvSpPr>
        <p:spPr>
          <a:xfrm>
            <a:off x="296883" y="2805512"/>
            <a:ext cx="8609611" cy="90784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LOAD 'sales'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AS (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13C2D0-7C59-774F-A590-47DDE5FE3198}"/>
              </a:ext>
            </a:extLst>
          </p:cNvPr>
          <p:cNvSpPr txBox="1">
            <a:spLocks/>
          </p:cNvSpPr>
          <p:nvPr/>
        </p:nvSpPr>
        <p:spPr>
          <a:xfrm>
            <a:off x="457200" y="4004264"/>
            <a:ext cx="8229600" cy="242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fields of unspecified type is given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i.e. an array of bytes</a:t>
            </a:r>
          </a:p>
          <a:p>
            <a:r>
              <a:rPr lang="en-US" b="1" dirty="0">
                <a:solidFill>
                  <a:srgbClr val="FF0000"/>
                </a:solidFill>
              </a:rPr>
              <a:t>avoid using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b="1" dirty="0">
                <a:solidFill>
                  <a:srgbClr val="FF0000"/>
                </a:solidFill>
              </a:rPr>
              <a:t> to represent money as the loss of precision adds up</a:t>
            </a:r>
          </a:p>
          <a:p>
            <a:pPr lvl="1"/>
            <a:r>
              <a:rPr lang="en-US" dirty="0"/>
              <a:t>instead use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/>
              <a:t> to represent it in pence/cent rather than pound/dollar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06F591E-8747-0040-84A9-58D5FAB13652}"/>
              </a:ext>
            </a:extLst>
          </p:cNvPr>
          <p:cNvSpPr/>
          <p:nvPr/>
        </p:nvSpPr>
        <p:spPr>
          <a:xfrm>
            <a:off x="6223375" y="2118574"/>
            <a:ext cx="1934551" cy="508560"/>
          </a:xfrm>
          <a:prstGeom prst="wedgeRoundRectCallout">
            <a:avLst>
              <a:gd name="adj1" fmla="val -27334"/>
              <a:gd name="adj2" fmla="val 111384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 columns with types.</a:t>
            </a:r>
          </a:p>
        </p:txBody>
      </p:sp>
    </p:spTree>
    <p:extLst>
      <p:ext uri="{BB962C8B-B14F-4D97-AF65-F5344CB8AC3E}">
        <p14:creationId xmlns:p14="http://schemas.microsoft.com/office/powerpoint/2010/main" val="5838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Pig</a:t>
            </a:r>
          </a:p>
          <a:p>
            <a:pPr lvl="1"/>
            <a:r>
              <a:rPr lang="en-US" sz="3200" dirty="0"/>
              <a:t>Using the Grunt Shell</a:t>
            </a:r>
          </a:p>
          <a:p>
            <a:pPr lvl="1"/>
            <a:r>
              <a:rPr lang="en-US" sz="3200" dirty="0"/>
              <a:t>Writing Pig Latin</a:t>
            </a:r>
          </a:p>
          <a:p>
            <a:pPr lvl="2"/>
            <a:r>
              <a:rPr lang="en-US" sz="2800" dirty="0"/>
              <a:t>Loading</a:t>
            </a:r>
          </a:p>
          <a:p>
            <a:pPr lvl="2"/>
            <a:r>
              <a:rPr lang="en-US" sz="2800" dirty="0"/>
              <a:t>Defining schema</a:t>
            </a:r>
          </a:p>
          <a:p>
            <a:pPr lvl="2"/>
            <a:r>
              <a:rPr lang="en-US" sz="2800" dirty="0"/>
              <a:t>Filtering &amp; Splitting</a:t>
            </a:r>
          </a:p>
          <a:p>
            <a:pPr lvl="2"/>
            <a:r>
              <a:rPr lang="en-US" sz="2800" dirty="0"/>
              <a:t>Generating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275C39-7EF3-0F4A-BD48-5CDF5CE6ABFC}"/>
              </a:ext>
            </a:extLst>
          </p:cNvPr>
          <p:cNvSpPr/>
          <p:nvPr/>
        </p:nvSpPr>
        <p:spPr>
          <a:xfrm>
            <a:off x="267194" y="3843644"/>
            <a:ext cx="8609611" cy="165125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LOAD 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sales.csv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PigStorage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(',')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AS 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Data</a:t>
            </a:r>
            <a:r>
              <a:rPr lang="en-US" baseline="0" dirty="0"/>
              <a:t> Using Alternative Column Delimiter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66925"/>
          </a:xfrm>
        </p:spPr>
        <p:txBody>
          <a:bodyPr>
            <a:normAutofit/>
          </a:bodyPr>
          <a:lstStyle/>
          <a:p>
            <a:r>
              <a:rPr lang="en-US" sz="2800" dirty="0"/>
              <a:t>specify alternate delimiter to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PigStorage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800" dirty="0"/>
              <a:t> as a parameter</a:t>
            </a:r>
          </a:p>
          <a:p>
            <a:r>
              <a:rPr lang="en-US" sz="2800" dirty="0"/>
              <a:t>e.g. using comma as delimiter of fields/columns: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871447" y="3267636"/>
            <a:ext cx="1815353" cy="581052"/>
          </a:xfrm>
          <a:prstGeom prst="wedgeRoundRectCallout">
            <a:avLst>
              <a:gd name="adj1" fmla="val -64975"/>
              <a:gd name="adj2" fmla="val 186267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“,” as delimiter.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5207126"/>
            <a:ext cx="1667435" cy="1063693"/>
          </a:xfrm>
          <a:prstGeom prst="wedgeRoundRectCallout">
            <a:avLst>
              <a:gd name="adj1" fmla="val 16015"/>
              <a:gd name="adj2" fmla="val -122398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 the loaded dataset for later access.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DF3E3F1-B7D1-3948-8B07-A6B9E7AC0948}"/>
              </a:ext>
            </a:extLst>
          </p:cNvPr>
          <p:cNvSpPr/>
          <p:nvPr/>
        </p:nvSpPr>
        <p:spPr>
          <a:xfrm>
            <a:off x="4491598" y="5782802"/>
            <a:ext cx="1648411" cy="488017"/>
          </a:xfrm>
          <a:prstGeom prst="wedgeRoundRectCallout">
            <a:avLst>
              <a:gd name="adj1" fmla="val -29851"/>
              <a:gd name="adj2" fmla="val -161052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schema.</a:t>
            </a:r>
          </a:p>
        </p:txBody>
      </p:sp>
    </p:spTree>
    <p:extLst>
      <p:ext uri="{BB962C8B-B14F-4D97-AF65-F5344CB8AC3E}">
        <p14:creationId xmlns:p14="http://schemas.microsoft.com/office/powerpoint/2010/main" val="11234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Types in Pig Latin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86898"/>
              </p:ext>
            </p:extLst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int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5,365,213,142L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3.14159F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precise 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3.14159265358979323846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boolean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datetime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2013-05-30T14:52:39.000-04:00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chararray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r>
                        <a:rPr lang="en-US" baseline="0" dirty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bytearray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Invalid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encountering invalid data, Pig substitutes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value</a:t>
            </a:r>
          </a:p>
          <a:p>
            <a:pPr lvl="1"/>
            <a:r>
              <a:rPr lang="en-US" dirty="0"/>
              <a:t>e.g. bad values that cannot be casted into the required type</a:t>
            </a:r>
          </a:p>
          <a:p>
            <a:r>
              <a:rPr lang="en-US" dirty="0"/>
              <a:t>you can use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IS NULL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IS NOT NULL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operators</a:t>
            </a:r>
            <a:r>
              <a:rPr lang="en-US" baseline="0" dirty="0"/>
              <a:t> to test for null values</a:t>
            </a:r>
          </a:p>
          <a:p>
            <a:pPr lvl="1"/>
            <a:r>
              <a:rPr lang="en-US" dirty="0"/>
              <a:t>Note: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not the same as the empty string ‘’</a:t>
            </a:r>
          </a:p>
          <a:p>
            <a:pPr lvl="0"/>
            <a:r>
              <a:rPr lang="en-US" dirty="0"/>
              <a:t>e.g. to filter out bad records: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CEE9F7-EDFB-6447-8D2F-9F48AD59FD8E}"/>
              </a:ext>
            </a:extLst>
          </p:cNvPr>
          <p:cNvSpPr/>
          <p:nvPr/>
        </p:nvSpPr>
        <p:spPr>
          <a:xfrm>
            <a:off x="725878" y="4571999"/>
            <a:ext cx="7692243" cy="777835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hasPrices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FILTER records BY price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IS NOT NULL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771899" y="5611091"/>
            <a:ext cx="2362200" cy="703546"/>
          </a:xfrm>
          <a:prstGeom prst="wedgeRoundRectCallout">
            <a:avLst>
              <a:gd name="adj1" fmla="val -31713"/>
              <a:gd name="adj2" fmla="val -112221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mr-IN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mr-IN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 to come later.</a:t>
            </a:r>
          </a:p>
        </p:txBody>
      </p:sp>
    </p:spTree>
    <p:extLst>
      <p:ext uri="{BB962C8B-B14F-4D97-AF65-F5344CB8AC3E}">
        <p14:creationId xmlns:p14="http://schemas.microsoft.com/office/powerpoint/2010/main" val="19638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Data Concepts -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789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0000"/>
                </a:solidFill>
              </a:rPr>
              <a:t>field</a:t>
            </a:r>
            <a:r>
              <a:rPr lang="en-US" sz="3600" dirty="0"/>
              <a:t> is a single element of data</a:t>
            </a:r>
          </a:p>
          <a:p>
            <a:pPr lvl="1"/>
            <a:r>
              <a:rPr lang="en-US" sz="3200" dirty="0"/>
              <a:t> fields may/may not have value (e.g.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1068"/>
              </p:ext>
            </p:extLst>
          </p:nvPr>
        </p:nvGraphicFramePr>
        <p:xfrm>
          <a:off x="3009670" y="3198091"/>
          <a:ext cx="335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90465" y="3572165"/>
            <a:ext cx="3929183" cy="2221805"/>
            <a:chOff x="1790465" y="3572165"/>
            <a:chExt cx="3929183" cy="2221805"/>
          </a:xfrm>
        </p:grpSpPr>
        <p:sp>
          <p:nvSpPr>
            <p:cNvPr id="7" name="Rectangle 6"/>
            <p:cNvSpPr/>
            <p:nvPr/>
          </p:nvSpPr>
          <p:spPr>
            <a:xfrm>
              <a:off x="2968105" y="3572165"/>
              <a:ext cx="942109" cy="3625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5645" y="4314767"/>
              <a:ext cx="942109" cy="3625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65464" y="5431443"/>
              <a:ext cx="554184" cy="3625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465" y="438404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fields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7" idx="1"/>
            </p:cNvCxnSpPr>
            <p:nvPr/>
          </p:nvCxnSpPr>
          <p:spPr>
            <a:xfrm flipV="1">
              <a:off x="2513740" y="3753429"/>
              <a:ext cx="454365" cy="815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  <a:endCxn id="8" idx="1"/>
            </p:cNvCxnSpPr>
            <p:nvPr/>
          </p:nvCxnSpPr>
          <p:spPr>
            <a:xfrm flipV="1">
              <a:off x="2513740" y="4496031"/>
              <a:ext cx="1681905" cy="72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9" idx="1"/>
            </p:cNvCxnSpPr>
            <p:nvPr/>
          </p:nvCxnSpPr>
          <p:spPr>
            <a:xfrm>
              <a:off x="2513740" y="4568707"/>
              <a:ext cx="2651724" cy="10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1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Data Concepts -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68778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tuple</a:t>
            </a:r>
            <a:r>
              <a:rPr lang="en-US" sz="2800" baseline="0" dirty="0"/>
              <a:t> is a collection of </a:t>
            </a:r>
            <a:r>
              <a:rPr lang="en-US" sz="2800" b="1" baseline="0" dirty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sz="2400" baseline="0" dirty="0"/>
              <a:t>a value can be a complex one (e.g. nested structures)</a:t>
            </a:r>
            <a:endParaRPr lang="en-US" sz="2400" dirty="0"/>
          </a:p>
          <a:p>
            <a:pPr lvl="1"/>
            <a:r>
              <a:rPr lang="en-US" sz="2400" dirty="0"/>
              <a:t>fields within a tuple are ordered, but need not be all of the same type</a:t>
            </a:r>
            <a:endParaRPr lang="en-US" sz="240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98312"/>
              </p:ext>
            </p:extLst>
          </p:nvPr>
        </p:nvGraphicFramePr>
        <p:xfrm>
          <a:off x="3009670" y="3469375"/>
          <a:ext cx="3519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90465" y="4214751"/>
            <a:ext cx="4797295" cy="1467656"/>
            <a:chOff x="1790465" y="4214751"/>
            <a:chExt cx="4797295" cy="1467656"/>
          </a:xfrm>
        </p:grpSpPr>
        <p:sp>
          <p:nvSpPr>
            <p:cNvPr id="7" name="Rectangle 6"/>
            <p:cNvSpPr/>
            <p:nvPr/>
          </p:nvSpPr>
          <p:spPr>
            <a:xfrm>
              <a:off x="2937560" y="4214751"/>
              <a:ext cx="3646576" cy="3625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54250" y="5319880"/>
              <a:ext cx="3633510" cy="3625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465" y="465532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tuples</a:t>
              </a:r>
            </a:p>
          </p:txBody>
        </p:sp>
        <p:cxnSp>
          <p:nvCxnSpPr>
            <p:cNvPr id="11" name="Straight Arrow Connector 10"/>
            <p:cNvCxnSpPr>
              <a:stCxn id="10" idx="3"/>
              <a:endCxn id="7" idx="1"/>
            </p:cNvCxnSpPr>
            <p:nvPr/>
          </p:nvCxnSpPr>
          <p:spPr>
            <a:xfrm flipV="1">
              <a:off x="2590684" y="4396015"/>
              <a:ext cx="346876" cy="443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0" idx="3"/>
            </p:cNvCxnSpPr>
            <p:nvPr/>
          </p:nvCxnSpPr>
          <p:spPr>
            <a:xfrm>
              <a:off x="2590684" y="4839991"/>
              <a:ext cx="402296" cy="69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2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Data Concepts -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8448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bag</a:t>
            </a:r>
            <a:r>
              <a:rPr lang="en-US" sz="2800" dirty="0"/>
              <a:t> </a:t>
            </a:r>
            <a:r>
              <a:rPr lang="en-US" sz="2800" baseline="0" dirty="0"/>
              <a:t>is a collection of </a:t>
            </a:r>
            <a:r>
              <a:rPr lang="en-US" sz="2800" b="1" baseline="0" dirty="0">
                <a:solidFill>
                  <a:srgbClr val="FF0000"/>
                </a:solidFill>
              </a:rPr>
              <a:t>tuples</a:t>
            </a:r>
          </a:p>
          <a:p>
            <a:pPr lvl="1"/>
            <a:r>
              <a:rPr lang="en-US" sz="2400" baseline="0" dirty="0"/>
              <a:t>tuples within a bag is unordered</a:t>
            </a:r>
          </a:p>
          <a:p>
            <a:pPr lvl="1"/>
            <a:r>
              <a:rPr lang="en-US" sz="2400" baseline="0" dirty="0"/>
              <a:t>columns appear in the same order</a:t>
            </a:r>
          </a:p>
          <a:p>
            <a:pPr lvl="1"/>
            <a:r>
              <a:rPr lang="en-US" sz="2400" baseline="0" dirty="0"/>
              <a:t>field count and types may vary between tuples in a 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771"/>
              </p:ext>
            </p:extLst>
          </p:nvPr>
        </p:nvGraphicFramePr>
        <p:xfrm>
          <a:off x="3009670" y="3538649"/>
          <a:ext cx="35428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99441" y="4217193"/>
            <a:ext cx="5863947" cy="1532443"/>
            <a:chOff x="799441" y="4217193"/>
            <a:chExt cx="5863947" cy="1532443"/>
          </a:xfrm>
        </p:grpSpPr>
        <p:sp>
          <p:nvSpPr>
            <p:cNvPr id="7" name="Rectangle 6"/>
            <p:cNvSpPr/>
            <p:nvPr/>
          </p:nvSpPr>
          <p:spPr>
            <a:xfrm>
              <a:off x="2878267" y="4281055"/>
              <a:ext cx="3785121" cy="14685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9441" y="4217193"/>
              <a:ext cx="1731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Bag</a:t>
              </a:r>
            </a:p>
            <a:p>
              <a:pPr algn="ctr"/>
              <a:r>
                <a:rPr lang="en-US" dirty="0"/>
                <a:t>(can be any collection of tuples)</a:t>
              </a:r>
            </a:p>
          </p:txBody>
        </p:sp>
        <p:cxnSp>
          <p:nvCxnSpPr>
            <p:cNvPr id="10" name="Straight Arrow Connector 9"/>
            <p:cNvCxnSpPr>
              <a:stCxn id="9" idx="3"/>
              <a:endCxn id="7" idx="1"/>
            </p:cNvCxnSpPr>
            <p:nvPr/>
          </p:nvCxnSpPr>
          <p:spPr>
            <a:xfrm>
              <a:off x="2531391" y="4817358"/>
              <a:ext cx="346876" cy="19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0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DEBCB9-EC29-3D43-8F72-6F091FF06CF7}"/>
              </a:ext>
            </a:extLst>
          </p:cNvPr>
          <p:cNvSpPr/>
          <p:nvPr/>
        </p:nvSpPr>
        <p:spPr>
          <a:xfrm>
            <a:off x="745989" y="3789752"/>
            <a:ext cx="8196127" cy="237427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LOAD 'sales' AS 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name,price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BY price&gt;2999;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STORE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INTO 'report';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  <a:r>
              <a:rPr lang="en-US" baseline="0" dirty="0"/>
              <a:t> Data Concepts </a:t>
            </a:r>
            <a:r>
              <a:rPr lang="mr-IN" baseline="0" dirty="0"/>
              <a:t>–</a:t>
            </a:r>
            <a:r>
              <a:rPr lang="en-US" baseline="0" dirty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0479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relation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bag</a:t>
            </a:r>
            <a:r>
              <a:rPr lang="en-US" dirty="0"/>
              <a:t> with an assigned name</a:t>
            </a:r>
          </a:p>
          <a:p>
            <a:pPr lvl="1"/>
            <a:r>
              <a:rPr lang="en-US" dirty="0"/>
              <a:t>most Pig Latin statements</a:t>
            </a:r>
            <a:r>
              <a:rPr lang="en-US" baseline="0" dirty="0"/>
              <a:t> create a new relation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processing creates a new relation instead of modifying existing ones</a:t>
            </a:r>
          </a:p>
          <a:p>
            <a:r>
              <a:rPr lang="en-US" baseline="0" dirty="0"/>
              <a:t>the final result is usually also a relation, stored as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4106217"/>
            <a:ext cx="2606252" cy="1128295"/>
            <a:chOff x="431398" y="4042823"/>
            <a:chExt cx="2606252" cy="1128295"/>
          </a:xfrm>
        </p:grpSpPr>
        <p:sp>
          <p:nvSpPr>
            <p:cNvPr id="6" name="Rectangle 5"/>
            <p:cNvSpPr/>
            <p:nvPr/>
          </p:nvSpPr>
          <p:spPr>
            <a:xfrm>
              <a:off x="1430523" y="4042823"/>
              <a:ext cx="1607127" cy="3884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398" y="436912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relations</a:t>
              </a:r>
            </a:p>
          </p:txBody>
        </p:sp>
        <p:cxnSp>
          <p:nvCxnSpPr>
            <p:cNvPr id="8" name="Straight Arrow Connector 7"/>
            <p:cNvCxnSpPr>
              <a:stCxn id="7" idx="2"/>
              <a:endCxn id="6" idx="1"/>
            </p:cNvCxnSpPr>
            <p:nvPr/>
          </p:nvCxnSpPr>
          <p:spPr>
            <a:xfrm flipV="1">
              <a:off x="959748" y="4237050"/>
              <a:ext cx="470775" cy="501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373605" y="4782665"/>
              <a:ext cx="1607127" cy="3884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7" idx="2"/>
              <a:endCxn id="9" idx="1"/>
            </p:cNvCxnSpPr>
            <p:nvPr/>
          </p:nvCxnSpPr>
          <p:spPr>
            <a:xfrm>
              <a:off x="959748" y="4738456"/>
              <a:ext cx="413857" cy="23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1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11779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DUMP</a:t>
            </a:r>
            <a:r>
              <a:rPr lang="en-US" dirty="0"/>
              <a:t>: sends output to screen</a:t>
            </a:r>
          </a:p>
          <a:p>
            <a:pPr lvl="1"/>
            <a:r>
              <a:rPr lang="en-US" dirty="0"/>
              <a:t>convenient for testing</a:t>
            </a:r>
          </a:p>
          <a:p>
            <a:pPr lvl="1"/>
            <a:r>
              <a:rPr lang="en-US" dirty="0"/>
              <a:t>but not for final production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STORE</a:t>
            </a:r>
            <a:r>
              <a:rPr lang="en-US" dirty="0"/>
              <a:t>: sends output to disk (HDFS, unless in local mode)</a:t>
            </a:r>
          </a:p>
          <a:p>
            <a:r>
              <a:rPr lang="en-US" dirty="0"/>
              <a:t>example, using default tab delimiter: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9D295E-944B-7D48-BB59-68BA77642BD7}"/>
              </a:ext>
            </a:extLst>
          </p:cNvPr>
          <p:cNvSpPr/>
          <p:nvPr/>
        </p:nvSpPr>
        <p:spPr>
          <a:xfrm>
            <a:off x="831272" y="3722781"/>
            <a:ext cx="7528957" cy="69388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STORE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myReport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7025E3-AFDF-204F-829A-AE22D41B7CC7}"/>
              </a:ext>
            </a:extLst>
          </p:cNvPr>
          <p:cNvSpPr/>
          <p:nvPr/>
        </p:nvSpPr>
        <p:spPr>
          <a:xfrm>
            <a:off x="273132" y="5106390"/>
            <a:ext cx="8526484" cy="81375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STORE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myReport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PigStorage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(',')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346306-4AC2-3F45-8BED-CE0354136DCC}"/>
              </a:ext>
            </a:extLst>
          </p:cNvPr>
          <p:cNvSpPr txBox="1">
            <a:spLocks/>
          </p:cNvSpPr>
          <p:nvPr/>
        </p:nvSpPr>
        <p:spPr>
          <a:xfrm>
            <a:off x="457200" y="4501706"/>
            <a:ext cx="8229600" cy="71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use alternate delimiter: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9" grpId="0" animBg="1"/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7437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DESCRIBE</a:t>
            </a:r>
            <a:r>
              <a:rPr lang="en-US" sz="3200" dirty="0"/>
              <a:t> shows the structure of data, including names &amp; types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very useful in debugging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0AB10B-80BA-EE43-930A-103E75D17A78}"/>
              </a:ext>
            </a:extLst>
          </p:cNvPr>
          <p:cNvSpPr/>
          <p:nvPr/>
        </p:nvSpPr>
        <p:spPr>
          <a:xfrm>
            <a:off x="267194" y="3761619"/>
            <a:ext cx="8419606" cy="1920922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LOAD 'sales'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as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DESCRIBE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name:chararray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price:int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202229" y="5795493"/>
            <a:ext cx="1273972" cy="519735"/>
          </a:xfrm>
          <a:prstGeom prst="wedgeRoundRectCallout">
            <a:avLst>
              <a:gd name="adj1" fmla="val -31713"/>
              <a:gd name="adj2" fmla="val -112221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  <a:r>
              <a:rPr lang="en-US" sz="1400" baseline="30000">
                <a:solidFill>
                  <a:schemeClr val="tx1"/>
                </a:solidFill>
              </a:rPr>
              <a:t>st</a:t>
            </a:r>
            <a:r>
              <a:rPr lang="en-US" sz="1400">
                <a:solidFill>
                  <a:schemeClr val="tx1"/>
                </a:solidFill>
              </a:rPr>
              <a:t> field/column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572000" y="5813563"/>
            <a:ext cx="1273972" cy="519735"/>
          </a:xfrm>
          <a:prstGeom prst="wedgeRoundRectCallout">
            <a:avLst>
              <a:gd name="adj1" fmla="val -31713"/>
              <a:gd name="adj2" fmla="val -112221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baseline="30000" dirty="0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field/column</a:t>
            </a:r>
          </a:p>
        </p:txBody>
      </p:sp>
    </p:spTree>
    <p:extLst>
      <p:ext uri="{BB962C8B-B14F-4D97-AF65-F5344CB8AC3E}">
        <p14:creationId xmlns:p14="http://schemas.microsoft.com/office/powerpoint/2010/main" val="15237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2157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dirty="0"/>
              <a:t> extracts tuples </a:t>
            </a:r>
            <a:r>
              <a:rPr lang="en-US" b="1" dirty="0">
                <a:solidFill>
                  <a:srgbClr val="FF0000"/>
                </a:solidFill>
              </a:rPr>
              <a:t>matching the specified criteria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16945"/>
              </p:ext>
            </p:extLst>
          </p:nvPr>
        </p:nvGraphicFramePr>
        <p:xfrm>
          <a:off x="904426" y="3733801"/>
          <a:ext cx="34736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90068"/>
              </p:ext>
            </p:extLst>
          </p:nvPr>
        </p:nvGraphicFramePr>
        <p:xfrm>
          <a:off x="5440294" y="3946930"/>
          <a:ext cx="306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36994" y="360675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someSales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4177" y="33696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allSales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724400" y="4503190"/>
            <a:ext cx="484909" cy="38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58575F-BA96-7241-931C-8566912DA54C}"/>
              </a:ext>
            </a:extLst>
          </p:cNvPr>
          <p:cNvSpPr/>
          <p:nvPr/>
        </p:nvSpPr>
        <p:spPr>
          <a:xfrm>
            <a:off x="362197" y="2495337"/>
            <a:ext cx="8419606" cy="88186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someSales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name=='Dieter’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OR (price&gt; 3500 AND price &lt; 4000);</a:t>
            </a:r>
          </a:p>
        </p:txBody>
      </p:sp>
    </p:spTree>
    <p:extLst>
      <p:ext uri="{BB962C8B-B14F-4D97-AF65-F5344CB8AC3E}">
        <p14:creationId xmlns:p14="http://schemas.microsoft.com/office/powerpoint/2010/main" val="15236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796152" cy="4714437"/>
          </a:xfrm>
        </p:spPr>
        <p:txBody>
          <a:bodyPr>
            <a:noAutofit/>
          </a:bodyPr>
          <a:lstStyle/>
          <a:p>
            <a:r>
              <a:rPr lang="en-US" sz="2800" dirty="0"/>
              <a:t>a platform for data analysis &amp; processing on Hadoop</a:t>
            </a:r>
          </a:p>
          <a:p>
            <a:pPr lvl="1"/>
            <a:r>
              <a:rPr lang="en-US" sz="2400" dirty="0"/>
              <a:t>originally developed by Yahoo</a:t>
            </a:r>
          </a:p>
          <a:p>
            <a:pPr lvl="1"/>
            <a:r>
              <a:rPr lang="en-US" sz="2400" dirty="0"/>
              <a:t>called Pig because “</a:t>
            </a:r>
            <a:r>
              <a:rPr lang="en-US" sz="2400" i="1" dirty="0">
                <a:latin typeface="Times" charset="0"/>
                <a:ea typeface="Times" charset="0"/>
                <a:cs typeface="Times" charset="0"/>
              </a:rPr>
              <a:t>it eats everything</a:t>
            </a:r>
            <a:r>
              <a:rPr lang="en-US" sz="2400" dirty="0"/>
              <a:t>”</a:t>
            </a:r>
          </a:p>
          <a:p>
            <a:r>
              <a:rPr lang="en-US" sz="2800" dirty="0"/>
              <a:t>goals: flexibility, productivity &amp; maintainability</a:t>
            </a:r>
          </a:p>
          <a:p>
            <a:pPr lvl="1"/>
            <a:r>
              <a:rPr lang="en-US" sz="2400" dirty="0"/>
              <a:t>because MapReduce is too low-level and rigid</a:t>
            </a:r>
          </a:p>
          <a:p>
            <a:pPr lvl="1"/>
            <a:r>
              <a:rPr lang="en-US" sz="2400" dirty="0"/>
              <a:t>MapReduce codes are hard to maintain and reuse</a:t>
            </a:r>
          </a:p>
          <a:p>
            <a:r>
              <a:rPr lang="en-US" sz="2800" dirty="0"/>
              <a:t>Pig is a client-side application</a:t>
            </a:r>
          </a:p>
          <a:p>
            <a:pPr lvl="1"/>
            <a:r>
              <a:rPr lang="en-US" sz="2400" dirty="0"/>
              <a:t>not necessarily runs on Hadoop cluster</a:t>
            </a:r>
          </a:p>
          <a:p>
            <a:pPr lvl="1"/>
            <a:r>
              <a:rPr lang="en-US" sz="2400" dirty="0"/>
              <a:t>only need to have access to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30" name="Picture 6" descr="ttps://mapr.com/products/product-overview/apache-pig/assets/pi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78" y="4403832"/>
            <a:ext cx="1697295" cy="20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8631"/>
          </a:xfrm>
        </p:spPr>
        <p:txBody>
          <a:bodyPr>
            <a:normAutofit/>
          </a:bodyPr>
          <a:lstStyle/>
          <a:p>
            <a:r>
              <a:rPr lang="en-US" sz="3200" dirty="0"/>
              <a:t>split a dataset into multiple relations</a:t>
            </a:r>
          </a:p>
          <a:p>
            <a:pPr lvl="1"/>
            <a:r>
              <a:rPr lang="en-US" sz="2800" dirty="0"/>
              <a:t>instead of using multiple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sz="2800" dirty="0"/>
              <a:t> statements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2F1897-692F-9949-8BBC-D511473A7F04}"/>
              </a:ext>
            </a:extLst>
          </p:cNvPr>
          <p:cNvSpPr/>
          <p:nvPr/>
        </p:nvSpPr>
        <p:spPr>
          <a:xfrm>
            <a:off x="623032" y="2937610"/>
            <a:ext cx="7534894" cy="2588045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SPLIT relation INTO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relation</a:t>
            </a:r>
            <a:r>
              <a:rPr lang="en-US" sz="28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IF expression</a:t>
            </a:r>
            <a:r>
              <a:rPr lang="en-US" sz="28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relation</a:t>
            </a:r>
            <a:r>
              <a:rPr lang="en-US" sz="2800" baseline="-25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IF expression</a:t>
            </a:r>
            <a:r>
              <a:rPr lang="en-US" sz="2800" baseline="-25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relation</a:t>
            </a:r>
            <a:r>
              <a:rPr lang="en-US" sz="2800" baseline="-250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IF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sz="2800" baseline="-250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F1B027-B534-424D-A938-8A5A0AF707D7}"/>
              </a:ext>
            </a:extLst>
          </p:cNvPr>
          <p:cNvSpPr txBox="1">
            <a:spLocks/>
          </p:cNvSpPr>
          <p:nvPr/>
        </p:nvSpPr>
        <p:spPr>
          <a:xfrm>
            <a:off x="457200" y="5687505"/>
            <a:ext cx="8229600" cy="7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expressions need not be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20210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SPLIT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1881"/>
          </a:xfrm>
        </p:spPr>
        <p:txBody>
          <a:bodyPr/>
          <a:lstStyle/>
          <a:p>
            <a:r>
              <a:rPr lang="en-US" dirty="0"/>
              <a:t>example dataset: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9763" y="2290113"/>
            <a:ext cx="4350327" cy="39125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Annette	9700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Bruce	23500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Charles	17800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Dustin	21250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Eva	8500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Felix	9300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Glynn	27800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Henry	8900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Ian	43800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Jeff	29100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Kai	34000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Laura	7800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Mirko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24200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42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SPLIT</a:t>
            </a:r>
            <a:r>
              <a:rPr lang="en-US" dirty="0"/>
              <a:t> Example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38B8A4-46A1-0243-B03B-5F499331561B}"/>
              </a:ext>
            </a:extLst>
          </p:cNvPr>
          <p:cNvSpPr/>
          <p:nvPr/>
        </p:nvSpPr>
        <p:spPr>
          <a:xfrm>
            <a:off x="323602" y="1341912"/>
            <a:ext cx="8496795" cy="508626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SPLIT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customers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INTO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goldProgram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ltv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&gt;=25000,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silverProgram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ltv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&gt;=10000 AND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ltv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&lt;25000;</a:t>
            </a:r>
          </a:p>
          <a:p>
            <a:endParaRPr lang="en-US" sz="2000" dirty="0">
              <a:solidFill>
                <a:schemeClr val="tx1">
                  <a:lumMod val="25000"/>
                  <a:lumOff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goldProgram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(Glynn,27800)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(Ian,43800)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(Jeff,29100)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(Kai,34000)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DUMP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silverProgram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(Bruce,23500)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(Charles,17800)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(Dustin,21250)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(Mirko,24200)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r>
              <a:rPr lang="en-US" baseline="0" dirty="0"/>
              <a:t>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83231"/>
          </a:xfrm>
        </p:spPr>
        <p:txBody>
          <a:bodyPr>
            <a:normAutofit/>
          </a:bodyPr>
          <a:lstStyle/>
          <a:p>
            <a:r>
              <a:rPr lang="en-US" sz="3200" dirty="0"/>
              <a:t>Pig Latin also uses the “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3200" dirty="0"/>
              <a:t>” operator for string (i.e. </a:t>
            </a:r>
            <a:r>
              <a:rPr lang="en-US" sz="3200" dirty="0" err="1">
                <a:latin typeface="Courier New" charset="0"/>
                <a:ea typeface="Courier New" charset="0"/>
                <a:cs typeface="Courier New" charset="0"/>
              </a:rPr>
              <a:t>chararray</a:t>
            </a:r>
            <a:r>
              <a:rPr lang="en-US" sz="3200" dirty="0"/>
              <a:t>) equality test:</a:t>
            </a:r>
          </a:p>
          <a:p>
            <a:endParaRPr lang="en-US" sz="3200" dirty="0"/>
          </a:p>
          <a:p>
            <a:endParaRPr lang="en-US" sz="320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E4761C-DFF9-B64D-AA02-94802AA4DDDD}"/>
              </a:ext>
            </a:extLst>
          </p:cNvPr>
          <p:cNvSpPr/>
          <p:nvPr/>
        </p:nvSpPr>
        <p:spPr>
          <a:xfrm>
            <a:off x="837064" y="3215768"/>
            <a:ext cx="7428438" cy="129637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alices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               BY name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'Alice';</a:t>
            </a:r>
          </a:p>
        </p:txBody>
      </p:sp>
    </p:spTree>
    <p:extLst>
      <p:ext uri="{BB962C8B-B14F-4D97-AF65-F5344CB8AC3E}">
        <p14:creationId xmlns:p14="http://schemas.microsoft.com/office/powerpoint/2010/main" val="19173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</a:t>
            </a:r>
            <a:r>
              <a:rPr lang="en-US" baseline="0" dirty="0"/>
              <a:t> Comparison Using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9878"/>
          </a:xfrm>
        </p:spPr>
        <p:txBody>
          <a:bodyPr>
            <a:normAutofit/>
          </a:bodyPr>
          <a:lstStyle/>
          <a:p>
            <a:r>
              <a:rPr lang="en-US" baseline="0" dirty="0"/>
              <a:t>also supports Java regular expressions via MATCHES operator:</a:t>
            </a:r>
          </a:p>
          <a:p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4AAF41-8C59-6845-BF00-A316AEE6A868}"/>
              </a:ext>
            </a:extLst>
          </p:cNvPr>
          <p:cNvSpPr/>
          <p:nvPr/>
        </p:nvSpPr>
        <p:spPr>
          <a:xfrm>
            <a:off x="457200" y="2530737"/>
            <a:ext cx="8413668" cy="289070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BY name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MATCHES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'A.*';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spammers = FILTER sender BY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emailAddr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         MATCHES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'.*@example\\.com$';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7BECB07-3D1E-094C-A4DE-9E14376AB3C2}"/>
              </a:ext>
            </a:extLst>
          </p:cNvPr>
          <p:cNvSpPr/>
          <p:nvPr/>
        </p:nvSpPr>
        <p:spPr>
          <a:xfrm>
            <a:off x="6898341" y="2850079"/>
            <a:ext cx="2070563" cy="830920"/>
          </a:xfrm>
          <a:prstGeom prst="wedgeRoundRectCallout">
            <a:avLst>
              <a:gd name="adj1" fmla="val -81720"/>
              <a:gd name="adj2" fmla="val 43139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string with “A” followed by 0-or-more characters.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F02A897-9012-C94D-BC2A-31D37310E39F}"/>
              </a:ext>
            </a:extLst>
          </p:cNvPr>
          <p:cNvSpPr/>
          <p:nvPr/>
        </p:nvSpPr>
        <p:spPr>
          <a:xfrm>
            <a:off x="4664034" y="5490957"/>
            <a:ext cx="2718401" cy="830920"/>
          </a:xfrm>
          <a:prstGeom prst="wedgeRoundRectCallout">
            <a:avLst>
              <a:gd name="adj1" fmla="val -12230"/>
              <a:gd name="adj2" fmla="val -112221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string with 0-or-more characters and  “@</a:t>
            </a:r>
            <a:r>
              <a:rPr lang="en-US" sz="1400" dirty="0" err="1">
                <a:solidFill>
                  <a:schemeClr val="tx1"/>
                </a:solidFill>
              </a:rPr>
              <a:t>example.com</a:t>
            </a:r>
            <a:r>
              <a:rPr lang="en-US" sz="1400" dirty="0">
                <a:solidFill>
                  <a:schemeClr val="tx1"/>
                </a:solidFill>
              </a:rPr>
              <a:t>” at the end.</a:t>
            </a:r>
          </a:p>
        </p:txBody>
      </p:sp>
    </p:spTree>
    <p:extLst>
      <p:ext uri="{BB962C8B-B14F-4D97-AF65-F5344CB8AC3E}">
        <p14:creationId xmlns:p14="http://schemas.microsoft.com/office/powerpoint/2010/main" val="17062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3741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mr-IN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GENERATE</a:t>
            </a:r>
            <a:r>
              <a:rPr lang="mr-IN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dirty="0"/>
              <a:t>extract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36211"/>
              </p:ext>
            </p:extLst>
          </p:nvPr>
        </p:nvGraphicFramePr>
        <p:xfrm>
          <a:off x="904426" y="3733801"/>
          <a:ext cx="34736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64177" y="33696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allSales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97344"/>
              </p:ext>
            </p:extLst>
          </p:nvPr>
        </p:nvGraphicFramePr>
        <p:xfrm>
          <a:off x="5308786" y="3719668"/>
          <a:ext cx="23157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107550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71929" y="33696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twoFields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21738" y="4877906"/>
            <a:ext cx="443345" cy="30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576A9E-85C5-8342-AA05-E17867CA7B73}"/>
              </a:ext>
            </a:extLst>
          </p:cNvPr>
          <p:cNvSpPr/>
          <p:nvPr/>
        </p:nvSpPr>
        <p:spPr>
          <a:xfrm>
            <a:off x="228600" y="2526574"/>
            <a:ext cx="8686800" cy="78674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twoFields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amount,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transId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93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new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506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GENERATE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/>
              <a:t>can also be used to generate new fields</a:t>
            </a:r>
          </a:p>
          <a:p>
            <a:r>
              <a:rPr lang="en-GB" dirty="0"/>
              <a:t>generate field with no name: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96FDF8-42CD-324B-9F63-BE216F04B78F}"/>
              </a:ext>
            </a:extLst>
          </p:cNvPr>
          <p:cNvSpPr/>
          <p:nvPr/>
        </p:nvSpPr>
        <p:spPr>
          <a:xfrm>
            <a:off x="825335" y="2877544"/>
            <a:ext cx="7167326" cy="520667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 = FOREACH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GENERATE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price*0.7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606638-6306-CC4B-811F-01225A73901C}"/>
              </a:ext>
            </a:extLst>
          </p:cNvPr>
          <p:cNvSpPr/>
          <p:nvPr/>
        </p:nvSpPr>
        <p:spPr>
          <a:xfrm>
            <a:off x="825335" y="3928802"/>
            <a:ext cx="7563592" cy="545743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FOREACH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GENERATE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price*0.7 AS tax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F2C1F6-0259-8749-97F5-54ACE96F4427}"/>
              </a:ext>
            </a:extLst>
          </p:cNvPr>
          <p:cNvSpPr/>
          <p:nvPr/>
        </p:nvSpPr>
        <p:spPr>
          <a:xfrm>
            <a:off x="355269" y="5039146"/>
            <a:ext cx="8331531" cy="583718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FOREACH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GENERATE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price*0.7 AS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tax:float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3394EB-EF65-004A-9902-EDC69F3C12C6}"/>
              </a:ext>
            </a:extLst>
          </p:cNvPr>
          <p:cNvSpPr txBox="1">
            <a:spLocks/>
          </p:cNvSpPr>
          <p:nvPr/>
        </p:nvSpPr>
        <p:spPr>
          <a:xfrm>
            <a:off x="457200" y="3423446"/>
            <a:ext cx="8229600" cy="7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generate and name: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DFE281-C2CC-8E42-9A55-D68B2346EBE6}"/>
              </a:ext>
            </a:extLst>
          </p:cNvPr>
          <p:cNvSpPr txBox="1">
            <a:spLocks/>
          </p:cNvSpPr>
          <p:nvPr/>
        </p:nvSpPr>
        <p:spPr>
          <a:xfrm>
            <a:off x="457200" y="4474545"/>
            <a:ext cx="8229600" cy="53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generate, name and specify type: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12873" y="5849325"/>
            <a:ext cx="2673927" cy="578855"/>
          </a:xfrm>
          <a:prstGeom prst="wedgeRoundRectCallout">
            <a:avLst>
              <a:gd name="adj1" fmla="val 22913"/>
              <a:gd name="adj2" fmla="val -93073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 careful on using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with money!</a:t>
            </a:r>
          </a:p>
        </p:txBody>
      </p:sp>
    </p:spTree>
    <p:extLst>
      <p:ext uri="{BB962C8B-B14F-4D97-AF65-F5344CB8AC3E}">
        <p14:creationId xmlns:p14="http://schemas.microsoft.com/office/powerpoint/2010/main" val="3506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build="p"/>
      <p:bldP spid="11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</a:t>
            </a:r>
            <a:r>
              <a:rPr lang="en-US" baseline="0" dirty="0"/>
              <a:t>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00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3200" dirty="0"/>
              <a:t> eliminates records in a bag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all fields must be equal to be a duplicate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27707"/>
              </p:ext>
            </p:extLst>
          </p:nvPr>
        </p:nvGraphicFramePr>
        <p:xfrm>
          <a:off x="904426" y="4054434"/>
          <a:ext cx="35151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64177" y="36902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allAlices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1929" y="369027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uniqueRecords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21738" y="5198539"/>
            <a:ext cx="443345" cy="30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01580"/>
              </p:ext>
            </p:extLst>
          </p:nvPr>
        </p:nvGraphicFramePr>
        <p:xfrm>
          <a:off x="5143363" y="4086019"/>
          <a:ext cx="3529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651821-3617-E542-BE6F-BFE565075E92}"/>
              </a:ext>
            </a:extLst>
          </p:cNvPr>
          <p:cNvSpPr/>
          <p:nvPr/>
        </p:nvSpPr>
        <p:spPr>
          <a:xfrm>
            <a:off x="1038075" y="2900299"/>
            <a:ext cx="7167326" cy="78997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uniqueRecords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allAlices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10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3084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ORDER</a:t>
            </a:r>
            <a:r>
              <a:rPr lang="mr-IN" sz="32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3200" dirty="0">
                <a:latin typeface="Courier New" charset="0"/>
                <a:ea typeface="Courier New" charset="0"/>
                <a:cs typeface="Courier New" charset="0"/>
              </a:rPr>
              <a:t> BY</a:t>
            </a:r>
            <a:r>
              <a:rPr lang="mr-IN" sz="32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3200" dirty="0"/>
              <a:t> sorts tuples in a bag</a:t>
            </a:r>
          </a:p>
          <a:p>
            <a:pPr lvl="1"/>
            <a:r>
              <a:rPr lang="en-GB" sz="2800" dirty="0"/>
              <a:t>+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GB" sz="2800" dirty="0"/>
              <a:t> for descending order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75647"/>
              </p:ext>
            </p:extLst>
          </p:nvPr>
        </p:nvGraphicFramePr>
        <p:xfrm>
          <a:off x="500665" y="3769426"/>
          <a:ext cx="34736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0416" y="34052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allSales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20639" y="4538815"/>
            <a:ext cx="484909" cy="38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2159"/>
              </p:ext>
            </p:extLst>
          </p:nvPr>
        </p:nvGraphicFramePr>
        <p:xfrm>
          <a:off x="5155793" y="3769426"/>
          <a:ext cx="34736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Fredo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Etinene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fr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1749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76295" y="340009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sortedSales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142279" y="2057399"/>
            <a:ext cx="2544521" cy="586547"/>
          </a:xfrm>
          <a:prstGeom prst="wedgeRoundRectCallout">
            <a:avLst>
              <a:gd name="adj1" fmla="val -58046"/>
              <a:gd name="adj2" fmla="val -40048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Note: Data type is very important </a:t>
            </a:r>
            <a:r>
              <a:rPr lang="en-US" sz="1600">
                <a:solidFill>
                  <a:schemeClr val="tx1"/>
                </a:solidFill>
              </a:rPr>
              <a:t>in sorting!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A16D2E-E020-BD45-A7A9-CDE5F62B4291}"/>
              </a:ext>
            </a:extLst>
          </p:cNvPr>
          <p:cNvSpPr/>
          <p:nvPr/>
        </p:nvSpPr>
        <p:spPr>
          <a:xfrm>
            <a:off x="220046" y="2835658"/>
            <a:ext cx="8703907" cy="548931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sortedSales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ORDER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country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95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7365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LIMIT</a:t>
            </a:r>
            <a:r>
              <a:rPr lang="en-US" sz="3600" baseline="0" dirty="0"/>
              <a:t> reduces the amount of records in a relation</a:t>
            </a:r>
          </a:p>
          <a:p>
            <a:pPr lvl="1"/>
            <a:r>
              <a:rPr lang="en-US" sz="3200" dirty="0"/>
              <a:t>note: tuple order is random unless sorted by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C0E093-E0ED-2A40-ADCA-A65580DCD87F}"/>
              </a:ext>
            </a:extLst>
          </p:cNvPr>
          <p:cNvSpPr/>
          <p:nvPr/>
        </p:nvSpPr>
        <p:spPr>
          <a:xfrm>
            <a:off x="215329" y="4123765"/>
            <a:ext cx="8686448" cy="199010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sortedSales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ORDER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                    BY price DESC;</a:t>
            </a:r>
          </a:p>
          <a:p>
            <a:pPr lvl="0"/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0"/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topFive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LIMIT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sortedSales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947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Data analysis</a:t>
            </a:r>
          </a:p>
          <a:p>
            <a:r>
              <a:rPr lang="en-GB" sz="3200" dirty="0"/>
              <a:t>Reorganising an existing data set</a:t>
            </a:r>
          </a:p>
          <a:p>
            <a:r>
              <a:rPr lang="en-GB" sz="3200" dirty="0"/>
              <a:t>Joining</a:t>
            </a:r>
            <a:r>
              <a:rPr lang="en-GB" sz="3200" baseline="0" dirty="0"/>
              <a:t> data from multiple sources to produce a new data set</a:t>
            </a:r>
            <a:endParaRPr lang="en-GB" sz="3200" dirty="0"/>
          </a:p>
          <a:p>
            <a:r>
              <a:rPr lang="en-GB" sz="3200" dirty="0"/>
              <a:t>Data sampling</a:t>
            </a:r>
          </a:p>
          <a:p>
            <a:r>
              <a:rPr lang="en-GB" sz="3200" dirty="0"/>
              <a:t>Extract, Transform, and Load (ETL)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Commonly Used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0446"/>
          </a:xfrm>
        </p:spPr>
        <p:txBody>
          <a:bodyPr>
            <a:normAutofit/>
          </a:bodyPr>
          <a:lstStyle/>
          <a:p>
            <a:r>
              <a:rPr lang="en-GB" dirty="0"/>
              <a:t>full list at: </a:t>
            </a:r>
            <a:r>
              <a:rPr lang="en-GB" dirty="0">
                <a:hlinkClick r:id="rId2"/>
              </a:rPr>
              <a:t>http://pig.apache.org/docs/r0.17.0/func.html</a:t>
            </a:r>
            <a:endParaRPr lang="en-GB" dirty="0"/>
          </a:p>
          <a:p>
            <a:endParaRPr lang="en-GB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46064"/>
              </p:ext>
            </p:extLst>
          </p:nvPr>
        </p:nvGraphicFramePr>
        <p:xfrm>
          <a:off x="1113029" y="2224184"/>
          <a:ext cx="68256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to upper case/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UPPER(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 / LOWER(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leading/trailing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TRIM(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a random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RANDOM()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to</a:t>
                      </a:r>
                      <a:r>
                        <a:rPr lang="en-US" baseline="0" dirty="0"/>
                        <a:t> closest whole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ROUND(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chars between 2 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SUBSTRING(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,</a:t>
                      </a:r>
                      <a:r>
                        <a:rPr lang="mr-IN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</a:t>
                      </a:r>
                      <a:r>
                        <a:rPr lang="en-GB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)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558145"/>
            <a:ext cx="8229600" cy="55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used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GENERATE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0084E0-3943-9040-A164-A11E5AC59C0D}"/>
              </a:ext>
            </a:extLst>
          </p:cNvPr>
          <p:cNvSpPr/>
          <p:nvPr/>
        </p:nvSpPr>
        <p:spPr>
          <a:xfrm>
            <a:off x="1018779" y="5201344"/>
            <a:ext cx="7294701" cy="98090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>
                <a:latin typeface="Courier New" charset="0"/>
                <a:ea typeface="Courier New" charset="0"/>
                <a:cs typeface="Courier New" charset="0"/>
              </a:rPr>
              <a:t>rounded = FOREACH </a:t>
            </a:r>
            <a:r>
              <a:rPr lang="en-GB" sz="24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endParaRPr lang="en-GB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400" dirty="0">
                <a:latin typeface="Courier New" charset="0"/>
                <a:ea typeface="Courier New" charset="0"/>
                <a:cs typeface="Courier New" charset="0"/>
              </a:rPr>
              <a:t>              GENERATE </a:t>
            </a:r>
            <a:r>
              <a:rPr lang="en-GB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ROUND(price)</a:t>
            </a:r>
            <a:r>
              <a:rPr lang="en-GB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41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Pig built-in functions for loading/storing data in other formats: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02197"/>
              </p:ext>
            </p:extLst>
          </p:nvPr>
        </p:nvGraphicFramePr>
        <p:xfrm>
          <a:off x="612463" y="2594330"/>
          <a:ext cx="7919073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PigStorage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PigStorage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  <a:r>
                        <a:rPr lang="en-US" baseline="0" dirty="0"/>
                        <a:t> fields delimited in 1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TextLoader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files (entire line as one field)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JsonLoader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JsonStorage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files containing JSON-formatted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BinStorage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BinStorage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containing binary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HBaseLoader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HBaseStorage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HBase</a:t>
                      </a:r>
                      <a:r>
                        <a:rPr lang="en-US" dirty="0"/>
                        <a:t>, a scalable NoSQL database built on 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59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HDFS from 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7384"/>
          </a:xfrm>
        </p:spPr>
        <p:txBody>
          <a:bodyPr>
            <a:normAutofit/>
          </a:bodyPr>
          <a:lstStyle/>
          <a:p>
            <a:r>
              <a:rPr lang="en-US" dirty="0"/>
              <a:t>to access HDFS, you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dirty="0"/>
              <a:t>command in the Unix shell/prompt</a:t>
            </a:r>
          </a:p>
          <a:p>
            <a:r>
              <a:rPr lang="en-US" dirty="0"/>
              <a:t>if you want to stay in Grunt, you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D1EAE-6A77-7248-96A7-967963332F23}"/>
              </a:ext>
            </a:extLst>
          </p:cNvPr>
          <p:cNvSpPr/>
          <p:nvPr/>
        </p:nvSpPr>
        <p:spPr>
          <a:xfrm>
            <a:off x="1577793" y="3531957"/>
            <a:ext cx="6307424" cy="1847566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fs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sales;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fs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put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europe.fs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sales;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83E03-35D6-0540-8CD9-4BE2F37F3A3F}"/>
              </a:ext>
            </a:extLst>
          </p:cNvPr>
          <p:cNvGrpSpPr/>
          <p:nvPr/>
        </p:nvGrpSpPr>
        <p:grpSpPr>
          <a:xfrm>
            <a:off x="506081" y="2991479"/>
            <a:ext cx="2384010" cy="1303364"/>
            <a:chOff x="506081" y="2991479"/>
            <a:chExt cx="2384010" cy="13033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E2F75E-412F-4249-8905-40835D96921F}"/>
                </a:ext>
              </a:extLst>
            </p:cNvPr>
            <p:cNvSpPr/>
            <p:nvPr/>
          </p:nvSpPr>
          <p:spPr>
            <a:xfrm>
              <a:off x="1649043" y="3906390"/>
              <a:ext cx="1241048" cy="3884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A11E2051-7DA1-224F-9F0D-924DE736BBAE}"/>
                </a:ext>
              </a:extLst>
            </p:cNvPr>
            <p:cNvSpPr/>
            <p:nvPr/>
          </p:nvSpPr>
          <p:spPr>
            <a:xfrm>
              <a:off x="506081" y="2991479"/>
              <a:ext cx="1974310" cy="405637"/>
            </a:xfrm>
            <a:prstGeom prst="wedgeRoundRectCallout">
              <a:avLst>
                <a:gd name="adj1" fmla="val 21407"/>
                <a:gd name="adj2" fmla="val 171158"/>
                <a:gd name="adj3" fmla="val 16667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You are in Grunt.</a:t>
              </a:r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0E39BE8-3636-B24F-BC5F-8351AEDCD693}"/>
              </a:ext>
            </a:extLst>
          </p:cNvPr>
          <p:cNvSpPr/>
          <p:nvPr/>
        </p:nvSpPr>
        <p:spPr>
          <a:xfrm>
            <a:off x="3241965" y="5628904"/>
            <a:ext cx="5444836" cy="508065"/>
          </a:xfrm>
          <a:prstGeom prst="wedgeRoundRectCallout">
            <a:avLst>
              <a:gd name="adj1" fmla="val -34667"/>
              <a:gd name="adj2" fmla="val -160462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same as running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-put…</a:t>
            </a:r>
            <a:r>
              <a:rPr lang="en-US" dirty="0">
                <a:solidFill>
                  <a:schemeClr val="tx1"/>
                </a:solidFill>
              </a:rPr>
              <a:t> in Unix.</a:t>
            </a:r>
          </a:p>
        </p:txBody>
      </p:sp>
    </p:spTree>
    <p:extLst>
      <p:ext uri="{BB962C8B-B14F-4D97-AF65-F5344CB8AC3E}">
        <p14:creationId xmlns:p14="http://schemas.microsoft.com/office/powerpoint/2010/main" val="10403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Unix File System from 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8851"/>
          </a:xfrm>
        </p:spPr>
        <p:txBody>
          <a:bodyPr>
            <a:noAutofit/>
          </a:bodyPr>
          <a:lstStyle/>
          <a:p>
            <a:r>
              <a:rPr lang="en-US" sz="4000" dirty="0"/>
              <a:t>the “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4000" dirty="0"/>
              <a:t>” command allows you to run Unix commands while staying in Grunt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9B887D-3DFF-4243-BE8A-B1D2980DEFAF}"/>
              </a:ext>
            </a:extLst>
          </p:cNvPr>
          <p:cNvSpPr/>
          <p:nvPr/>
        </p:nvSpPr>
        <p:spPr>
          <a:xfrm>
            <a:off x="2211953" y="4032194"/>
            <a:ext cx="4720093" cy="980900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 ls;</a:t>
            </a:r>
          </a:p>
        </p:txBody>
      </p:sp>
    </p:spTree>
    <p:extLst>
      <p:ext uri="{BB962C8B-B14F-4D97-AF65-F5344CB8AC3E}">
        <p14:creationId xmlns:p14="http://schemas.microsoft.com/office/powerpoint/2010/main" val="10266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87A7-6A86-1148-98C0-FE7668A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Pig Latin vs Plain MapReduce (in Java)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DF4B77-55F7-B342-A400-966339052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05731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340082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303170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5068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Pig 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2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flow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processing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9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Pig Latin is a high-level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use Java. Quite low-level to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8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Joining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Performing a join is 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is quite difficult.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6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 knowledge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 programming knowledge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Java programming knowledge.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Pig Latin code is relatively short.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longer than the corresponding Pig Latin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7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Compilation followed by execution (as in Java).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467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87423-03D2-124D-AEF8-BD61AA8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7E750-68CB-9047-B3F0-C365B4B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F7C-329B-3741-BDC4-ED5B9A5B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vs SQL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E1A9E6-2C62-354E-86E6-B89E95A86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60168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350367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001157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5184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Pig 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nature of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compulsory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 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flat 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115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756B-FDCA-6143-A89D-1213DA2F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FD211-30BC-044C-A024-F9124E0A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3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Pig’s home page:</a:t>
            </a:r>
          </a:p>
          <a:p>
            <a:pPr lvl="1"/>
            <a:r>
              <a:rPr lang="en-US" sz="3200" dirty="0">
                <a:hlinkClick r:id="rId2"/>
              </a:rPr>
              <a:t>http://pig.apache.org/</a:t>
            </a:r>
            <a:endParaRPr lang="en-US" sz="3200" dirty="0"/>
          </a:p>
          <a:p>
            <a:r>
              <a:rPr lang="en-US" sz="3600" dirty="0"/>
              <a:t>Java regular expression patterns explained at </a:t>
            </a:r>
            <a:r>
              <a:rPr lang="en-US" sz="3600" dirty="0" err="1"/>
              <a:t>TutorialsPoint.com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hlinkClick r:id="rId3"/>
              </a:rPr>
              <a:t>https://www.tutorialspoint.com/java/java_regular_expressions.htm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Pig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4251062"/>
            <a:ext cx="2064328" cy="1384418"/>
            <a:chOff x="457200" y="4251062"/>
            <a:chExt cx="2064328" cy="1384418"/>
          </a:xfrm>
        </p:grpSpPr>
        <p:sp>
          <p:nvSpPr>
            <p:cNvPr id="7" name="Folded Corner 6"/>
            <p:cNvSpPr/>
            <p:nvPr/>
          </p:nvSpPr>
          <p:spPr>
            <a:xfrm>
              <a:off x="457200" y="4665661"/>
              <a:ext cx="2064328" cy="969819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err="1">
                  <a:latin typeface="Courier New" charset="0"/>
                  <a:ea typeface="Courier New" charset="0"/>
                  <a:cs typeface="Courier New" charset="0"/>
                </a:rPr>
                <a:t>allSales</a:t>
              </a:r>
              <a:r>
                <a:rPr lang="en-US" sz="900" dirty="0">
                  <a:latin typeface="Courier New" charset="0"/>
                  <a:ea typeface="Courier New" charset="0"/>
                  <a:cs typeface="Courier New" charset="0"/>
                </a:rPr>
                <a:t>=LOAD 'sales' AS (</a:t>
              </a:r>
              <a:r>
                <a:rPr lang="en-US" sz="900" dirty="0" err="1">
                  <a:latin typeface="Courier New" charset="0"/>
                  <a:ea typeface="Courier New" charset="0"/>
                  <a:cs typeface="Courier New" charset="0"/>
                </a:rPr>
                <a:t>cost,price</a:t>
              </a:r>
              <a:r>
                <a:rPr lang="en-US" sz="900" dirty="0">
                  <a:latin typeface="Courier New" charset="0"/>
                  <a:ea typeface="Courier New" charset="0"/>
                  <a:cs typeface="Courier New" charset="0"/>
                </a:rPr>
                <a:t>);</a:t>
              </a:r>
            </a:p>
            <a:p>
              <a:r>
                <a:rPr lang="en-US" sz="900" dirty="0" err="1">
                  <a:latin typeface="Courier New" charset="0"/>
                  <a:ea typeface="Courier New" charset="0"/>
                  <a:cs typeface="Courier New" charset="0"/>
                </a:rPr>
                <a:t>bigSales</a:t>
              </a:r>
              <a:r>
                <a:rPr lang="en-US" sz="900" dirty="0">
                  <a:latin typeface="Courier New" charset="0"/>
                  <a:ea typeface="Courier New" charset="0"/>
                  <a:cs typeface="Courier New" charset="0"/>
                </a:rPr>
                <a:t>=FITLER </a:t>
              </a:r>
              <a:r>
                <a:rPr lang="en-US" sz="900" dirty="0" err="1">
                  <a:latin typeface="Courier New" charset="0"/>
                  <a:ea typeface="Courier New" charset="0"/>
                  <a:cs typeface="Courier New" charset="0"/>
                </a:rPr>
                <a:t>allSales</a:t>
              </a:r>
              <a:r>
                <a:rPr lang="en-US" sz="900" dirty="0">
                  <a:latin typeface="Courier New" charset="0"/>
                  <a:ea typeface="Courier New" charset="0"/>
                  <a:cs typeface="Courier New" charset="0"/>
                </a:rPr>
                <a:t> BY price&gt;100;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976" y="425106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 Latin scripts</a:t>
              </a: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054761"/>
          </a:xfrm>
        </p:spPr>
        <p:txBody>
          <a:bodyPr>
            <a:normAutofit/>
          </a:bodyPr>
          <a:lstStyle/>
          <a:p>
            <a:r>
              <a:rPr lang="en-US" sz="2800" dirty="0"/>
              <a:t>main components: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Pig Latin</a:t>
            </a:r>
            <a:r>
              <a:rPr lang="en-US" sz="2400" dirty="0"/>
              <a:t>: data flow language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Grunt</a:t>
            </a:r>
            <a:r>
              <a:rPr lang="en-US" sz="2400" dirty="0"/>
              <a:t>: interactive shell</a:t>
            </a:r>
          </a:p>
          <a:p>
            <a:pPr lvl="1"/>
            <a:r>
              <a:rPr lang="en-US" sz="2400" dirty="0"/>
              <a:t>Pig interpreter &amp; execution engine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62720" y="3068466"/>
            <a:ext cx="2840295" cy="3219700"/>
            <a:chOff x="6162720" y="3068466"/>
            <a:chExt cx="2840295" cy="3219700"/>
          </a:xfrm>
        </p:grpSpPr>
        <p:pic>
          <p:nvPicPr>
            <p:cNvPr id="2052" name="Picture 4" descr="mage result for clust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23" y="4176965"/>
              <a:ext cx="1031930" cy="19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mage result for clust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680" y="4316131"/>
              <a:ext cx="1031930" cy="1972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mage result for hadoop clust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720" y="3068466"/>
              <a:ext cx="2840295" cy="159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ight Arrow 11"/>
          <p:cNvSpPr/>
          <p:nvPr/>
        </p:nvSpPr>
        <p:spPr>
          <a:xfrm>
            <a:off x="2588490" y="4974509"/>
            <a:ext cx="377306" cy="290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500059" y="4996071"/>
            <a:ext cx="1468476" cy="803955"/>
            <a:chOff x="5500059" y="4996071"/>
            <a:chExt cx="1468476" cy="803955"/>
          </a:xfrm>
        </p:grpSpPr>
        <p:sp>
          <p:nvSpPr>
            <p:cNvPr id="11" name="TextBox 10"/>
            <p:cNvSpPr txBox="1"/>
            <p:nvPr/>
          </p:nvSpPr>
          <p:spPr>
            <a:xfrm>
              <a:off x="5500059" y="5276806"/>
              <a:ext cx="1468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MapReduce Jobs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045644" y="4996071"/>
              <a:ext cx="377306" cy="290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80135" y="3543897"/>
            <a:ext cx="2864233" cy="2917299"/>
            <a:chOff x="2980135" y="3543897"/>
            <a:chExt cx="2864233" cy="2917299"/>
          </a:xfrm>
        </p:grpSpPr>
        <p:sp>
          <p:nvSpPr>
            <p:cNvPr id="8" name="TextBox 7"/>
            <p:cNvSpPr txBox="1"/>
            <p:nvPr/>
          </p:nvSpPr>
          <p:spPr>
            <a:xfrm>
              <a:off x="2980135" y="3543897"/>
              <a:ext cx="262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Pig interpreter/ execution engine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920" y="4251250"/>
              <a:ext cx="2620743" cy="177028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preprocess &amp; parse Pig Latin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check data types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make </a:t>
              </a:r>
              <a:r>
                <a:rPr lang="en-US" sz="1400" dirty="0" err="1"/>
                <a:t>optimisations</a:t>
              </a:r>
              <a:endParaRPr lang="en-US" sz="1400" dirty="0"/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plan execution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400" dirty="0"/>
                <a:t>generate MapReduce jobs</a:t>
              </a:r>
              <a:r>
                <a:rPr lang="mr-IN" sz="1400" dirty="0"/>
                <a:t>…</a:t>
              </a:r>
              <a:endParaRPr lang="en-GB" sz="1400" dirty="0"/>
            </a:p>
            <a:p>
              <a:pPr marL="285750" indent="-285750">
                <a:buFont typeface="Arial" charset="0"/>
                <a:buChar char="•"/>
              </a:pPr>
              <a:endParaRPr lang="en-US" sz="1400" dirty="0"/>
            </a:p>
          </p:txBody>
        </p:sp>
        <p:pic>
          <p:nvPicPr>
            <p:cNvPr id="19" name="Picture 6" descr="ttps://mapr.com/products/product-overview/apache-pig/assets/pig-im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765" y="5457424"/>
              <a:ext cx="841603" cy="1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21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A05264-F72D-8342-A4B0-A19D801E5AAF}"/>
              </a:ext>
            </a:extLst>
          </p:cNvPr>
          <p:cNvSpPr/>
          <p:nvPr/>
        </p:nvSpPr>
        <p:spPr>
          <a:xfrm>
            <a:off x="427511" y="3620881"/>
            <a:ext cx="8288977" cy="261547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pig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LOAD 'sales' AS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name,price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FILTER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allSales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BY price&gt;100;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STORE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bigSales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INTO 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myReport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quit;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</a:t>
            </a:r>
            <a:r>
              <a:rPr lang="mr-IN" dirty="0"/>
              <a:t>–</a:t>
            </a:r>
            <a:r>
              <a:rPr lang="en-US" dirty="0"/>
              <a:t> Grunt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655"/>
          </a:xfrm>
        </p:spPr>
        <p:txBody>
          <a:bodyPr>
            <a:normAutofit/>
          </a:bodyPr>
          <a:lstStyle/>
          <a:p>
            <a:r>
              <a:rPr lang="en-US" dirty="0"/>
              <a:t>allows interactive mode of Pig</a:t>
            </a:r>
          </a:p>
          <a:p>
            <a:pPr lvl="1"/>
            <a:r>
              <a:rPr lang="en-US" dirty="0"/>
              <a:t>Pig interprets</a:t>
            </a:r>
            <a:r>
              <a:rPr lang="en-US" baseline="0" dirty="0"/>
              <a:t> each Pig Latin statement as you type it</a:t>
            </a:r>
          </a:p>
          <a:p>
            <a:pPr lvl="1"/>
            <a:r>
              <a:rPr lang="en-US" baseline="0" dirty="0"/>
              <a:t>execution is delayed until output is required</a:t>
            </a:r>
          </a:p>
          <a:p>
            <a:pPr lvl="1"/>
            <a:r>
              <a:rPr lang="en-US" baseline="0" dirty="0"/>
              <a:t>useful for ad hoc data inspection or processing</a:t>
            </a:r>
          </a:p>
          <a:p>
            <a:r>
              <a:rPr lang="en-US" dirty="0"/>
              <a:t>to run Grunt, type “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pig</a:t>
            </a:r>
            <a:r>
              <a:rPr lang="en-US" dirty="0"/>
              <a:t>” in the Unix shell: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97891" y="3705470"/>
            <a:ext cx="6322951" cy="2089687"/>
            <a:chOff x="1597891" y="3857875"/>
            <a:chExt cx="6322951" cy="2089687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5596589" y="3857875"/>
              <a:ext cx="1389981" cy="539899"/>
            </a:xfrm>
            <a:prstGeom prst="wedgeRoundRectCallout">
              <a:avLst>
                <a:gd name="adj1" fmla="val -34600"/>
                <a:gd name="adj2" fmla="val 77745"/>
                <a:gd name="adj3" fmla="val 16667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Pig Latin in Grunt shell.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7891" y="4569028"/>
              <a:ext cx="6322951" cy="13785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5229" y="3765002"/>
            <a:ext cx="3061130" cy="741183"/>
            <a:chOff x="775854" y="3834282"/>
            <a:chExt cx="3061130" cy="741183"/>
          </a:xfrm>
        </p:grpSpPr>
        <p:sp>
          <p:nvSpPr>
            <p:cNvPr id="6" name="Rectangle 5"/>
            <p:cNvSpPr/>
            <p:nvPr/>
          </p:nvSpPr>
          <p:spPr>
            <a:xfrm>
              <a:off x="775854" y="4186019"/>
              <a:ext cx="720437" cy="3894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1730495" y="3834282"/>
              <a:ext cx="2106489" cy="411407"/>
            </a:xfrm>
            <a:prstGeom prst="wedgeRoundRectCallout">
              <a:avLst>
                <a:gd name="adj1" fmla="val -59148"/>
                <a:gd name="adj2" fmla="val 76215"/>
                <a:gd name="adj3" fmla="val 16667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Run 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pig</a:t>
              </a:r>
              <a:r>
                <a:rPr lang="en-US" sz="1400" dirty="0">
                  <a:solidFill>
                    <a:schemeClr val="tx1"/>
                  </a:solidFill>
                </a:rPr>
                <a:t> In Unix shell.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7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63093FD-348A-2648-83B3-AACB645F575A}"/>
              </a:ext>
            </a:extLst>
          </p:cNvPr>
          <p:cNvSpPr/>
          <p:nvPr/>
        </p:nvSpPr>
        <p:spPr>
          <a:xfrm>
            <a:off x="1896595" y="4859541"/>
            <a:ext cx="5194392" cy="865275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pig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salesreport.pig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785B84-6C85-F746-8ADA-1779D2C623B3}"/>
              </a:ext>
            </a:extLst>
          </p:cNvPr>
          <p:cNvSpPr/>
          <p:nvPr/>
        </p:nvSpPr>
        <p:spPr>
          <a:xfrm>
            <a:off x="1686084" y="3092703"/>
            <a:ext cx="5771831" cy="891399"/>
          </a:xfrm>
          <a:prstGeom prst="roundRect">
            <a:avLst/>
          </a:prstGeom>
          <a:solidFill>
            <a:srgbClr val="FFFECC"/>
          </a:solidFill>
          <a:ln w="26424"/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grunt&gt;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salesreport.pig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Pig</a:t>
            </a:r>
            <a:r>
              <a:rPr lang="en-US" baseline="0" dirty="0"/>
              <a:t>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5919"/>
          </a:xfrm>
        </p:spPr>
        <p:txBody>
          <a:bodyPr>
            <a:normAutofit/>
          </a:bodyPr>
          <a:lstStyle/>
          <a:p>
            <a:r>
              <a:rPr lang="en-US" dirty="0"/>
              <a:t>Pig scripts contain Pig Latin code in text files</a:t>
            </a:r>
          </a:p>
          <a:p>
            <a:pPr lvl="1"/>
            <a:r>
              <a:rPr lang="en-US" baseline="0" dirty="0"/>
              <a:t>With a “</a:t>
            </a:r>
            <a:r>
              <a:rPr lang="en-US" baseline="0" dirty="0">
                <a:latin typeface="Courier New" charset="0"/>
                <a:ea typeface="Courier New" charset="0"/>
                <a:cs typeface="Courier New" charset="0"/>
              </a:rPr>
              <a:t>.pig</a:t>
            </a:r>
            <a:r>
              <a:rPr lang="en-US" baseline="0" dirty="0"/>
              <a:t>” extension</a:t>
            </a:r>
          </a:p>
          <a:p>
            <a:pPr lvl="0"/>
            <a:r>
              <a:rPr lang="en-US" dirty="0"/>
              <a:t>to run a script from within Grunt</a:t>
            </a:r>
            <a:r>
              <a:rPr lang="en-US" baseline="0" dirty="0"/>
              <a:t> shell:</a:t>
            </a:r>
          </a:p>
          <a:p>
            <a:pPr lvl="0"/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195219" y="3595072"/>
            <a:ext cx="1389981" cy="724691"/>
          </a:xfrm>
          <a:prstGeom prst="wedgeRoundRectCallout">
            <a:avLst>
              <a:gd name="adj1" fmla="val -67492"/>
              <a:gd name="adj2" fmla="val -38889"/>
              <a:gd name="adj3" fmla="val 16667"/>
            </a:avLst>
          </a:prstGeom>
          <a:solidFill>
            <a:srgbClr val="FFFF00"/>
          </a:solidFill>
          <a:ln w="26424"/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this in Grunt.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30936" y="5070763"/>
            <a:ext cx="1967347" cy="843149"/>
          </a:xfrm>
          <a:prstGeom prst="wedgeRoundRectCallout">
            <a:avLst>
              <a:gd name="adj1" fmla="val -64339"/>
              <a:gd name="adj2" fmla="val -26389"/>
              <a:gd name="adj3" fmla="val 16667"/>
            </a:avLst>
          </a:prstGeom>
          <a:solidFill>
            <a:srgbClr val="FFFF00"/>
          </a:solidFill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Unix shell, not in Grunt!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5717" y="2959890"/>
            <a:ext cx="2910100" cy="997528"/>
            <a:chOff x="345717" y="2959890"/>
            <a:chExt cx="2910100" cy="997528"/>
          </a:xfrm>
        </p:grpSpPr>
        <p:sp>
          <p:nvSpPr>
            <p:cNvPr id="8" name="Rectangle 7"/>
            <p:cNvSpPr/>
            <p:nvPr/>
          </p:nvSpPr>
          <p:spPr>
            <a:xfrm>
              <a:off x="1981199" y="3269672"/>
              <a:ext cx="1274618" cy="5605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345717" y="2959890"/>
              <a:ext cx="1389981" cy="997528"/>
            </a:xfrm>
            <a:prstGeom prst="wedgeRoundRectCallout">
              <a:avLst>
                <a:gd name="adj1" fmla="val 64078"/>
                <a:gd name="adj2" fmla="val 9722"/>
                <a:gd name="adj3" fmla="val 16667"/>
              </a:avLst>
            </a:prstGeom>
            <a:solidFill>
              <a:srgbClr val="FFFF00"/>
            </a:solidFill>
            <a:effectLst>
              <a:outerShdw blurRad="254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Don’t type this! This is Grunt’s prompt!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F83E0-6461-BB41-8591-954A884003AE}"/>
              </a:ext>
            </a:extLst>
          </p:cNvPr>
          <p:cNvGrpSpPr/>
          <p:nvPr/>
        </p:nvGrpSpPr>
        <p:grpSpPr>
          <a:xfrm>
            <a:off x="766664" y="4881781"/>
            <a:ext cx="2123625" cy="687746"/>
            <a:chOff x="281755" y="3140816"/>
            <a:chExt cx="2123625" cy="6877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E2E06F-8E8A-D240-BC64-8162B886186C}"/>
                </a:ext>
              </a:extLst>
            </p:cNvPr>
            <p:cNvSpPr/>
            <p:nvPr/>
          </p:nvSpPr>
          <p:spPr>
            <a:xfrm>
              <a:off x="1981200" y="3329798"/>
              <a:ext cx="424180" cy="4428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5BA465F2-4AF4-4248-B6A1-5607DB3BBDA1}"/>
                </a:ext>
              </a:extLst>
            </p:cNvPr>
            <p:cNvSpPr/>
            <p:nvPr/>
          </p:nvSpPr>
          <p:spPr>
            <a:xfrm>
              <a:off x="281755" y="3140816"/>
              <a:ext cx="1389981" cy="687746"/>
            </a:xfrm>
            <a:prstGeom prst="wedgeRoundRectCallout">
              <a:avLst>
                <a:gd name="adj1" fmla="val 64078"/>
                <a:gd name="adj2" fmla="val 9722"/>
                <a:gd name="adj3" fmla="val 16667"/>
              </a:avLst>
            </a:prstGeom>
            <a:solidFill>
              <a:srgbClr val="FFFF00"/>
            </a:solidFill>
            <a:effectLst>
              <a:outerShdw blurRad="266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This is Unix’s prompt!</a:t>
              </a: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0FD8B5E-1443-924F-AB6C-D57AB149A248}"/>
              </a:ext>
            </a:extLst>
          </p:cNvPr>
          <p:cNvSpPr/>
          <p:nvPr/>
        </p:nvSpPr>
        <p:spPr>
          <a:xfrm>
            <a:off x="2618508" y="5657148"/>
            <a:ext cx="2457284" cy="657489"/>
          </a:xfrm>
          <a:prstGeom prst="wedgeRoundRectCallout">
            <a:avLst>
              <a:gd name="adj1" fmla="val -20845"/>
              <a:gd name="adj2" fmla="val -78517"/>
              <a:gd name="adj3" fmla="val 16667"/>
            </a:avLst>
          </a:prstGeom>
          <a:solidFill>
            <a:srgbClr val="FFFF00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Grunt to execute a Pig Latin script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6428225-D1C1-A448-84BE-A36182924737}"/>
              </a:ext>
            </a:extLst>
          </p:cNvPr>
          <p:cNvSpPr txBox="1">
            <a:spLocks/>
          </p:cNvSpPr>
          <p:nvPr/>
        </p:nvSpPr>
        <p:spPr>
          <a:xfrm>
            <a:off x="457200" y="4156176"/>
            <a:ext cx="8229600" cy="98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run a script directly from Unix shell: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 build="p"/>
      <p:bldP spid="6" grpId="0" animBg="1"/>
      <p:bldP spid="7" grpId="0" animBg="1"/>
      <p:bldP spid="14" grpId="0" animBg="1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 vs Local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Pig turns Pig Latin into MapReduce jobs</a:t>
            </a:r>
          </a:p>
          <a:p>
            <a:pPr lvl="1"/>
            <a:r>
              <a:rPr lang="en-US" sz="2800" dirty="0"/>
              <a:t>by default Pig submits these jobs for execution on Hadoop cluster</a:t>
            </a:r>
          </a:p>
          <a:p>
            <a:pPr lvl="1"/>
            <a:r>
              <a:rPr lang="en-US" sz="2800" dirty="0"/>
              <a:t>i.e. read &amp; write in HDFS</a:t>
            </a:r>
          </a:p>
          <a:p>
            <a:r>
              <a:rPr lang="en-US" sz="3200" dirty="0"/>
              <a:t>to run MapReduce jobs on local machine instead of cluster, use </a:t>
            </a:r>
            <a:r>
              <a:rPr lang="en-US" sz="3200" b="1" dirty="0">
                <a:solidFill>
                  <a:srgbClr val="FF0000"/>
                </a:solidFill>
              </a:rPr>
              <a:t>local mode</a:t>
            </a:r>
          </a:p>
          <a:p>
            <a:pPr lvl="1"/>
            <a:r>
              <a:rPr lang="en-US" sz="2800" dirty="0"/>
              <a:t>jobs will use local file system (i.e. Unix) for input &amp;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CDE-C8FB-F030-4CF3-BDE6D439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Mode vs Local Mode (cont’d)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287D-F3A4-EB8D-A2D4-76AE58D2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0F83D-72BC-050D-6B5A-2D75581C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B2B87EC-7BC1-428A-7F29-D84DAF48D2C1}"/>
              </a:ext>
            </a:extLst>
          </p:cNvPr>
          <p:cNvSpPr/>
          <p:nvPr/>
        </p:nvSpPr>
        <p:spPr>
          <a:xfrm>
            <a:off x="1117601" y="2046019"/>
            <a:ext cx="2521605" cy="151938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BAE1373-178A-A6EA-318A-4C640D6DE839}"/>
              </a:ext>
            </a:extLst>
          </p:cNvPr>
          <p:cNvSpPr/>
          <p:nvPr/>
        </p:nvSpPr>
        <p:spPr>
          <a:xfrm>
            <a:off x="4941455" y="1648691"/>
            <a:ext cx="3676072" cy="229523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3D09AA-DEDD-DB63-A13E-77D16D5EDC7A}"/>
              </a:ext>
            </a:extLst>
          </p:cNvPr>
          <p:cNvGrpSpPr/>
          <p:nvPr/>
        </p:nvGrpSpPr>
        <p:grpSpPr>
          <a:xfrm>
            <a:off x="1719020" y="2633386"/>
            <a:ext cx="1473480" cy="758203"/>
            <a:chOff x="1719020" y="2633386"/>
            <a:chExt cx="1473480" cy="758203"/>
          </a:xfrm>
        </p:grpSpPr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0F354880-A3B7-0FEE-45E1-FA70B9FC5C3F}"/>
                </a:ext>
              </a:extLst>
            </p:cNvPr>
            <p:cNvSpPr/>
            <p:nvPr/>
          </p:nvSpPr>
          <p:spPr>
            <a:xfrm>
              <a:off x="2259511" y="2633386"/>
              <a:ext cx="327891" cy="42256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9164AE-1F20-392D-424C-A7DC30570355}"/>
                </a:ext>
              </a:extLst>
            </p:cNvPr>
            <p:cNvSpPr txBox="1"/>
            <p:nvPr/>
          </p:nvSpPr>
          <p:spPr>
            <a:xfrm>
              <a:off x="1719020" y="3083812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myscript.pig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8D5A48-8AB5-8590-023E-F2B45AA2C6EF}"/>
              </a:ext>
            </a:extLst>
          </p:cNvPr>
          <p:cNvGrpSpPr/>
          <p:nvPr/>
        </p:nvGrpSpPr>
        <p:grpSpPr>
          <a:xfrm>
            <a:off x="5158534" y="2318905"/>
            <a:ext cx="1620957" cy="1505693"/>
            <a:chOff x="5158534" y="2318905"/>
            <a:chExt cx="1620957" cy="1505693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25CE8453-43EB-BBCA-3886-FFA04E6D3524}"/>
                </a:ext>
              </a:extLst>
            </p:cNvPr>
            <p:cNvSpPr/>
            <p:nvPr/>
          </p:nvSpPr>
          <p:spPr>
            <a:xfrm>
              <a:off x="5366294" y="2318905"/>
              <a:ext cx="858982" cy="880918"/>
            </a:xfrm>
            <a:prstGeom prst="foldedCorner">
              <a:avLst/>
            </a:prstGeom>
            <a:solidFill>
              <a:srgbClr val="FFF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9C25E384-F85F-339D-B8E1-9487BFA3A00B}"/>
                </a:ext>
              </a:extLst>
            </p:cNvPr>
            <p:cNvSpPr/>
            <p:nvPr/>
          </p:nvSpPr>
          <p:spPr>
            <a:xfrm>
              <a:off x="5518694" y="2471305"/>
              <a:ext cx="858982" cy="880918"/>
            </a:xfrm>
            <a:prstGeom prst="foldedCorner">
              <a:avLst/>
            </a:prstGeom>
            <a:solidFill>
              <a:srgbClr val="FFF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909E6D17-175D-A031-A02C-24278C4B49CD}"/>
                </a:ext>
              </a:extLst>
            </p:cNvPr>
            <p:cNvSpPr/>
            <p:nvPr/>
          </p:nvSpPr>
          <p:spPr>
            <a:xfrm>
              <a:off x="5671094" y="2623705"/>
              <a:ext cx="858982" cy="880918"/>
            </a:xfrm>
            <a:prstGeom prst="foldedCorner">
              <a:avLst/>
            </a:prstGeom>
            <a:solidFill>
              <a:srgbClr val="FFF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DE77D7-FD26-4748-5E49-16906094101F}"/>
                </a:ext>
              </a:extLst>
            </p:cNvPr>
            <p:cNvSpPr txBox="1"/>
            <p:nvPr/>
          </p:nvSpPr>
          <p:spPr>
            <a:xfrm>
              <a:off x="5158534" y="345526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datasets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6363B9-9A5C-CB64-D11C-0360CB944FFD}"/>
              </a:ext>
            </a:extLst>
          </p:cNvPr>
          <p:cNvGrpSpPr/>
          <p:nvPr/>
        </p:nvGrpSpPr>
        <p:grpSpPr>
          <a:xfrm>
            <a:off x="7211592" y="2623705"/>
            <a:ext cx="825867" cy="1016227"/>
            <a:chOff x="7211592" y="2623705"/>
            <a:chExt cx="825867" cy="1016227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6750941-4978-6F90-58B5-B1D1C4134FC9}"/>
                </a:ext>
              </a:extLst>
            </p:cNvPr>
            <p:cNvSpPr/>
            <p:nvPr/>
          </p:nvSpPr>
          <p:spPr>
            <a:xfrm>
              <a:off x="7282826" y="2623705"/>
              <a:ext cx="420347" cy="495300"/>
            </a:xfrm>
            <a:prstGeom prst="foldedCorner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B497ECE-452C-7DF9-65BA-D3F41C4C1416}"/>
                </a:ext>
              </a:extLst>
            </p:cNvPr>
            <p:cNvSpPr/>
            <p:nvPr/>
          </p:nvSpPr>
          <p:spPr>
            <a:xfrm>
              <a:off x="7435226" y="2776105"/>
              <a:ext cx="420347" cy="495300"/>
            </a:xfrm>
            <a:prstGeom prst="foldedCorner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4FA718-ABB0-3E70-0918-BC03A74F1673}"/>
                </a:ext>
              </a:extLst>
            </p:cNvPr>
            <p:cNvSpPr txBox="1"/>
            <p:nvPr/>
          </p:nvSpPr>
          <p:spPr>
            <a:xfrm>
              <a:off x="7211592" y="327060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6E32B-9632-BEFE-3E0C-423E8E5BAF42}"/>
              </a:ext>
            </a:extLst>
          </p:cNvPr>
          <p:cNvGrpSpPr/>
          <p:nvPr/>
        </p:nvGrpSpPr>
        <p:grpSpPr>
          <a:xfrm>
            <a:off x="1117601" y="5060219"/>
            <a:ext cx="1473480" cy="704081"/>
            <a:chOff x="1117601" y="5060219"/>
            <a:chExt cx="1473480" cy="704081"/>
          </a:xfrm>
        </p:grpSpPr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61925AB-9A52-F02F-87A3-24222C64FB7F}"/>
                </a:ext>
              </a:extLst>
            </p:cNvPr>
            <p:cNvSpPr/>
            <p:nvPr/>
          </p:nvSpPr>
          <p:spPr>
            <a:xfrm>
              <a:off x="1669812" y="5060219"/>
              <a:ext cx="327891" cy="42256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B9622C-38CE-161A-5F9B-C0A0675A4547}"/>
                </a:ext>
              </a:extLst>
            </p:cNvPr>
            <p:cNvSpPr txBox="1"/>
            <p:nvPr/>
          </p:nvSpPr>
          <p:spPr>
            <a:xfrm>
              <a:off x="1117601" y="545652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myscript.pig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839B31-47A9-6DFB-356D-DC66C2E00A72}"/>
              </a:ext>
            </a:extLst>
          </p:cNvPr>
          <p:cNvGrpSpPr/>
          <p:nvPr/>
        </p:nvGrpSpPr>
        <p:grpSpPr>
          <a:xfrm>
            <a:off x="3056272" y="5029226"/>
            <a:ext cx="611065" cy="810445"/>
            <a:chOff x="3056272" y="5029226"/>
            <a:chExt cx="611065" cy="810445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48C9FDF7-1D74-5ABE-E81B-41079F19954B}"/>
                </a:ext>
              </a:extLst>
            </p:cNvPr>
            <p:cNvSpPr/>
            <p:nvPr/>
          </p:nvSpPr>
          <p:spPr>
            <a:xfrm>
              <a:off x="3203001" y="5029226"/>
              <a:ext cx="420347" cy="495300"/>
            </a:xfrm>
            <a:prstGeom prst="foldedCorner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EE10B9-E201-FAEC-0F66-56D2386B3917}"/>
                </a:ext>
              </a:extLst>
            </p:cNvPr>
            <p:cNvSpPr txBox="1"/>
            <p:nvPr/>
          </p:nvSpPr>
          <p:spPr>
            <a:xfrm>
              <a:off x="3056272" y="5562672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output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E261E0-41EF-3B83-F848-FF57F186070C}"/>
              </a:ext>
            </a:extLst>
          </p:cNvPr>
          <p:cNvGrpSpPr/>
          <p:nvPr/>
        </p:nvGrpSpPr>
        <p:grpSpPr>
          <a:xfrm>
            <a:off x="2410504" y="5024897"/>
            <a:ext cx="813929" cy="924425"/>
            <a:chOff x="2410504" y="5024897"/>
            <a:chExt cx="813929" cy="924425"/>
          </a:xfrm>
        </p:grpSpPr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E1B9C54F-70A7-BD90-2541-550DF657AFFB}"/>
                </a:ext>
              </a:extLst>
            </p:cNvPr>
            <p:cNvSpPr/>
            <p:nvPr/>
          </p:nvSpPr>
          <p:spPr>
            <a:xfrm>
              <a:off x="2619212" y="5024897"/>
              <a:ext cx="420347" cy="495300"/>
            </a:xfrm>
            <a:prstGeom prst="foldedCorner">
              <a:avLst/>
            </a:prstGeom>
            <a:solidFill>
              <a:srgbClr val="FFF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D99F6D-A51D-D99B-A1ED-CC7C0DF59496}"/>
                </a:ext>
              </a:extLst>
            </p:cNvPr>
            <p:cNvSpPr txBox="1"/>
            <p:nvPr/>
          </p:nvSpPr>
          <p:spPr>
            <a:xfrm>
              <a:off x="2410504" y="5487657"/>
              <a:ext cx="813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dataset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AF15059-6D1C-7A00-7C32-740BDA970A01}"/>
              </a:ext>
            </a:extLst>
          </p:cNvPr>
          <p:cNvSpPr txBox="1"/>
          <p:nvPr/>
        </p:nvSpPr>
        <p:spPr>
          <a:xfrm>
            <a:off x="1580917" y="204188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file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BE8C4-028A-EA16-6F09-E069BB9A85AC}"/>
              </a:ext>
            </a:extLst>
          </p:cNvPr>
          <p:cNvSpPr txBox="1"/>
          <p:nvPr/>
        </p:nvSpPr>
        <p:spPr>
          <a:xfrm>
            <a:off x="6469783" y="17668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A2250-B9C2-3026-71AA-C8A7227229B5}"/>
              </a:ext>
            </a:extLst>
          </p:cNvPr>
          <p:cNvCxnSpPr/>
          <p:nvPr/>
        </p:nvCxnSpPr>
        <p:spPr>
          <a:xfrm>
            <a:off x="457200" y="4239491"/>
            <a:ext cx="8308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84C62A-397F-9CEB-0602-FE2B02F99B3A}"/>
              </a:ext>
            </a:extLst>
          </p:cNvPr>
          <p:cNvSpPr txBox="1"/>
          <p:nvPr/>
        </p:nvSpPr>
        <p:spPr>
          <a:xfrm>
            <a:off x="3576355" y="382084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MapReduce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A247E-8DA0-9040-6255-0318C264ABEF}"/>
              </a:ext>
            </a:extLst>
          </p:cNvPr>
          <p:cNvSpPr txBox="1"/>
          <p:nvPr/>
        </p:nvSpPr>
        <p:spPr>
          <a:xfrm>
            <a:off x="3883350" y="60588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94A4F9-CCC5-8D34-609D-8D1E9FD04ED3}"/>
              </a:ext>
            </a:extLst>
          </p:cNvPr>
          <p:cNvGrpSpPr/>
          <p:nvPr/>
        </p:nvGrpSpPr>
        <p:grpSpPr>
          <a:xfrm>
            <a:off x="1145731" y="4514300"/>
            <a:ext cx="2549235" cy="1519382"/>
            <a:chOff x="1145731" y="4514300"/>
            <a:chExt cx="2549235" cy="1519382"/>
          </a:xfrm>
          <a:noFill/>
        </p:grpSpPr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E32E7137-636C-63EA-039C-629FA6E974E2}"/>
                </a:ext>
              </a:extLst>
            </p:cNvPr>
            <p:cNvSpPr/>
            <p:nvPr/>
          </p:nvSpPr>
          <p:spPr>
            <a:xfrm>
              <a:off x="1145731" y="4514300"/>
              <a:ext cx="2549235" cy="1519382"/>
            </a:xfrm>
            <a:prstGeom prst="ca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ED9C18-325B-F7C8-F12B-81DF10FEA758}"/>
                </a:ext>
              </a:extLst>
            </p:cNvPr>
            <p:cNvSpPr txBox="1"/>
            <p:nvPr/>
          </p:nvSpPr>
          <p:spPr>
            <a:xfrm>
              <a:off x="1613221" y="4522490"/>
              <a:ext cx="16850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Unix file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1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6384</TotalTime>
  <Words>2812</Words>
  <Application>Microsoft Macintosh PowerPoint</Application>
  <PresentationFormat>On-screen Show (4:3)</PresentationFormat>
  <Paragraphs>743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Times</vt:lpstr>
      <vt:lpstr>Arial</vt:lpstr>
      <vt:lpstr>Calibri</vt:lpstr>
      <vt:lpstr>Courier New</vt:lpstr>
      <vt:lpstr>Clarity</vt:lpstr>
      <vt:lpstr>ADVANCED DATA MANAGEMENT (CMM524)</vt:lpstr>
      <vt:lpstr>Content</vt:lpstr>
      <vt:lpstr>Pig</vt:lpstr>
      <vt:lpstr>Pig Use Cases</vt:lpstr>
      <vt:lpstr>The Anatomy of Pig</vt:lpstr>
      <vt:lpstr>Pig – Grunt Shell</vt:lpstr>
      <vt:lpstr>Running Pig Scripts</vt:lpstr>
      <vt:lpstr>MapReduce Mode vs Local Mode</vt:lpstr>
      <vt:lpstr>MapReduce Mode vs Local Mode (cont’d)</vt:lpstr>
      <vt:lpstr>Running Pig in Local Mode</vt:lpstr>
      <vt:lpstr>Pig Latin</vt:lpstr>
      <vt:lpstr>Pig Latin - Keywords</vt:lpstr>
      <vt:lpstr>Pig Latin - Identifiers</vt:lpstr>
      <vt:lpstr>Pig Latin - Comments</vt:lpstr>
      <vt:lpstr>Pig Latin – Common Operators</vt:lpstr>
      <vt:lpstr>Loading Data in Pig Latin</vt:lpstr>
      <vt:lpstr>Loading Data in Pig Latin (cont’d)</vt:lpstr>
      <vt:lpstr>Loading Data with Column Names</vt:lpstr>
      <vt:lpstr>Specifying Data Schema</vt:lpstr>
      <vt:lpstr>Loading Data Using Alternative Column Delimiter</vt:lpstr>
      <vt:lpstr>Simple Data Types in Pig Latin</vt:lpstr>
      <vt:lpstr>Handling Invalid Data</vt:lpstr>
      <vt:lpstr>Pig Data Concepts - Fields</vt:lpstr>
      <vt:lpstr>Pig Data Concepts - Tuple</vt:lpstr>
      <vt:lpstr>Pig Data Concepts - Bag</vt:lpstr>
      <vt:lpstr>Pig Data Concepts – Relations</vt:lpstr>
      <vt:lpstr>Data Output</vt:lpstr>
      <vt:lpstr>Viewing the Schema</vt:lpstr>
      <vt:lpstr>Filtering</vt:lpstr>
      <vt:lpstr>Splitting Dataset</vt:lpstr>
      <vt:lpstr>SPLIT Example</vt:lpstr>
      <vt:lpstr>SPLIT Example (cont’d)</vt:lpstr>
      <vt:lpstr>String Comparison</vt:lpstr>
      <vt:lpstr>String Comparison Using Regular Expression</vt:lpstr>
      <vt:lpstr>Field Selection</vt:lpstr>
      <vt:lpstr>Generate new fields</vt:lpstr>
      <vt:lpstr>Eliminating Duplicates</vt:lpstr>
      <vt:lpstr>Sorting</vt:lpstr>
      <vt:lpstr>Limiting Results</vt:lpstr>
      <vt:lpstr>Some Commonly Used Built-in Functions</vt:lpstr>
      <vt:lpstr>Other File Formats</vt:lpstr>
      <vt:lpstr>Accessing HDFS from Grunt</vt:lpstr>
      <vt:lpstr>Accessing Unix File System from Grunt</vt:lpstr>
      <vt:lpstr>Pig Latin vs Plain MapReduce (in Java)</vt:lpstr>
      <vt:lpstr>Pig vs SQL</vt:lpstr>
      <vt:lpstr>Useful Links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1555</cp:revision>
  <dcterms:created xsi:type="dcterms:W3CDTF">2013-11-28T12:00:43Z</dcterms:created>
  <dcterms:modified xsi:type="dcterms:W3CDTF">2023-11-06T11:47:23Z</dcterms:modified>
  <cp:category/>
</cp:coreProperties>
</file>