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1" r:id="rId7"/>
    <p:sldId id="262" r:id="rId8"/>
    <p:sldId id="266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6E"/>
    <a:srgbClr val="918D89"/>
    <a:srgbClr val="4D4D4D"/>
    <a:srgbClr val="F7F6F1"/>
    <a:srgbClr val="FF0000"/>
    <a:srgbClr val="375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F0C9B-5E17-B9F9-CA34-BC8536A0CE7C}" v="778" dt="2024-11-06T17:40:02.949"/>
    <p1510:client id="{858953FA-7C95-B3F4-4C1B-22FB5AC1E7A0}" v="342" dt="2024-11-06T11:36:22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49AA-22A8-4AE6-B02B-989E1E6F7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47B87-B94B-4C16-AC77-21D4054C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244A-520B-4925-B91E-DBD53976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E41F-BCD4-4A39-BE2A-B199B2C8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92B1-1592-4C68-ABAE-F3DD2AFE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3486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02F9-C80E-43FF-AFD4-12723C80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09CFD-BCCC-464E-A1EB-DA44AACF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1F03-16EF-4B36-A4D2-7D323797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EFE6-EBE2-450D-975E-75E6DA68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8B74-3ED6-4995-8DC1-D43E6178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732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BB74C-6390-4458-BE4E-841CA289C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43101-2430-423F-9452-345580C99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0C64C-B032-4080-9195-C5309243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9F1E-39D9-4F40-93CF-560F7689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B5E8-C848-43E7-8961-353DC3AD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5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7991-796F-4EBD-BA4C-BF20C370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A99B-5C6E-493F-AE1D-9A414757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9327-0205-4DD0-9A17-B0AC0A12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8C7E-81E4-445A-946A-0753C124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8BB1-A8DA-4871-BD1D-166DEDDC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38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8424-4BB4-4380-9C50-98DEEDFB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76FB-2D6B-48FE-9A80-639F8D37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4663-4A9B-4A77-89F3-C0222BC1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5DE8-015B-4FFE-8CED-07B942F0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596C2-6D7B-4EC2-AEBA-68090D84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6233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E919-13DB-456B-ADC0-670E1F5B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2591-3120-4BA9-AB55-8FCAA03D0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79165-1C40-41CE-A91A-641779F22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8732C-72D8-42D9-B1AF-E378A9D8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B1AC4-CDD5-41FC-8045-8D3F3348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E971-193A-4385-B599-CEAA0A81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25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19CE-B7CD-4E29-9F04-F39D69D2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653D8-C495-4C1F-8DE9-58C0F1AF1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76271-6B91-419C-B94D-2CEF1D26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C537C-1E5C-40EE-8877-2D02C24AB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2147C-26A0-4536-8E6E-82E033A07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76CAC-984B-43B5-8535-53DA87A2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78C10-D1D7-4BCA-B800-C5E24093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A843F-EC1A-4BC4-BA0C-DAC93FC6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76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F021-3F79-4DE3-B8A4-A21409D7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1E85C-AC05-494B-AEEA-35C4A693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73881-46B4-4FDA-A198-F3AC5BE1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DC564-0FC7-461C-ADD4-871BEAEB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8567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C9692-0694-47E2-9978-41BB0E14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41DFD-57DD-45CA-8A16-F74F0B0B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E8E9-DBDB-4C0C-8E34-06CB81CE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2927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B765-A30D-4F86-A84D-DEBAB2AA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DE80-2CF2-4CC1-95A1-6C0EFCAD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3C805-C481-4C9B-BCC8-060B698ED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BDE1F-56B6-421C-9E64-7439A889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932C4-0E03-4E64-A288-0212BE1C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B58E-C9DA-44C7-9676-2EB752D9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9981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3457-AF99-49C6-AA15-57FB7F6F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D4E1A-A233-49B6-BC10-570A5371B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B42BC-6730-4F5B-A550-F7E5A37C8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E2F6-6FA6-4A4F-9FC4-4588E33A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CB4D-DCB2-4346-9F74-F64D2A21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A1E3A-55D3-40FF-9416-D22D02D6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19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CADA4-083B-438F-908C-4E19D7C2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7FD36-9468-4E1D-873D-8558D915D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5C61-D570-4C51-A7CB-9C433F9DE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89F5-78F7-4B46-B846-A6751CB5727F}" type="datetimeFigureOut">
              <a:rPr lang="en-HK" smtClean="0"/>
              <a:t>6/11/2024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13AD7-E5EC-41F4-906F-0CD8812A6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1A839-5B4F-4C6F-A0DA-2668C30C6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A2F0-73D2-4DA4-ABF0-5F9673AD0D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3288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110D5-D6E0-7EEC-466B-65AD1A470193}"/>
              </a:ext>
            </a:extLst>
          </p:cNvPr>
          <p:cNvSpPr txBox="1"/>
          <p:nvPr/>
        </p:nvSpPr>
        <p:spPr>
          <a:xfrm>
            <a:off x="1292896" y="619043"/>
            <a:ext cx="96181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5" algn="l"/>
            <a:r>
              <a:rPr lang="en-US" sz="6000" b="1" dirty="0">
                <a:solidFill>
                  <a:srgbClr val="006884"/>
                </a:solidFill>
                <a:ea typeface="+mn-lt"/>
                <a:cs typeface="+mn-lt"/>
              </a:rPr>
              <a:t>CargoXcelerate</a:t>
            </a:r>
            <a:endParaRPr lang="en-US" sz="6000" dirty="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DF47C-3E0D-184E-BD9F-41253DF6C6C8}"/>
              </a:ext>
            </a:extLst>
          </p:cNvPr>
          <p:cNvSpPr txBox="1"/>
          <p:nvPr/>
        </p:nvSpPr>
        <p:spPr>
          <a:xfrm>
            <a:off x="4344997" y="4389360"/>
            <a:ext cx="3591684" cy="646986"/>
          </a:xfrm>
          <a:prstGeom prst="roundRect">
            <a:avLst/>
          </a:prstGeom>
          <a:ln>
            <a:solidFill>
              <a:srgbClr val="00808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en-US" sz="3200">
                <a:solidFill>
                  <a:srgbClr val="008080"/>
                </a:solidFill>
                <a:cs typeface="Calibri"/>
              </a:rPr>
              <a:t>Agent Login</a:t>
            </a:r>
          </a:p>
        </p:txBody>
      </p:sp>
      <p:pic>
        <p:nvPicPr>
          <p:cNvPr id="9" name="Picture 2" descr="Cathay Pacific Logo">
            <a:extLst>
              <a:ext uri="{FF2B5EF4-FFF2-40B4-BE49-F238E27FC236}">
                <a16:creationId xmlns:a16="http://schemas.microsoft.com/office/drawing/2014/main" id="{F0C1B31F-D948-4E55-A4AC-4A090344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4" y="365368"/>
            <a:ext cx="1552575" cy="6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1D1E97-9023-47B8-8B5F-C2CE5B62BCE9}"/>
              </a:ext>
            </a:extLst>
          </p:cNvPr>
          <p:cNvSpPr/>
          <p:nvPr/>
        </p:nvSpPr>
        <p:spPr>
          <a:xfrm>
            <a:off x="4146945" y="2607969"/>
            <a:ext cx="3898108" cy="736430"/>
          </a:xfrm>
          <a:prstGeom prst="rect">
            <a:avLst/>
          </a:prstGeom>
          <a:solidFill>
            <a:srgbClr val="006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Staff Login </a:t>
            </a:r>
            <a:endParaRPr lang="en-HK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63631-F40B-4F64-BF69-B5860B4485E9}"/>
              </a:ext>
            </a:extLst>
          </p:cNvPr>
          <p:cNvSpPr/>
          <p:nvPr/>
        </p:nvSpPr>
        <p:spPr>
          <a:xfrm>
            <a:off x="4146945" y="4324728"/>
            <a:ext cx="3898108" cy="736430"/>
          </a:xfrm>
          <a:prstGeom prst="rect">
            <a:avLst/>
          </a:prstGeom>
          <a:solidFill>
            <a:srgbClr val="006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Customer Login</a:t>
            </a:r>
            <a:endParaRPr lang="en-HK" sz="2000" b="1" dirty="0"/>
          </a:p>
        </p:txBody>
      </p:sp>
    </p:spTree>
    <p:extLst>
      <p:ext uri="{BB962C8B-B14F-4D97-AF65-F5344CB8AC3E}">
        <p14:creationId xmlns:p14="http://schemas.microsoft.com/office/powerpoint/2010/main" val="263013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43DBA-6513-4EAD-8BC1-4F0238FCE6CD}"/>
              </a:ext>
            </a:extLst>
          </p:cNvPr>
          <p:cNvSpPr txBox="1"/>
          <p:nvPr/>
        </p:nvSpPr>
        <p:spPr>
          <a:xfrm>
            <a:off x="3801218" y="968132"/>
            <a:ext cx="458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6B6E"/>
                </a:solidFill>
              </a:rPr>
              <a:t>Staff Login Portal </a:t>
            </a:r>
            <a:endParaRPr lang="en-HK" sz="3600" dirty="0">
              <a:solidFill>
                <a:srgbClr val="006B6E"/>
              </a:solidFill>
            </a:endParaRPr>
          </a:p>
        </p:txBody>
      </p:sp>
      <p:pic>
        <p:nvPicPr>
          <p:cNvPr id="18" name="Picture 2" descr="Cathay Pacific Logo">
            <a:extLst>
              <a:ext uri="{FF2B5EF4-FFF2-40B4-BE49-F238E27FC236}">
                <a16:creationId xmlns:a16="http://schemas.microsoft.com/office/drawing/2014/main" id="{2C4D17CA-49D4-484C-971B-61B0A2A3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4" y="365368"/>
            <a:ext cx="1552575" cy="6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53A7A3F-DBAE-437B-911C-6838292345D2}"/>
              </a:ext>
            </a:extLst>
          </p:cNvPr>
          <p:cNvGrpSpPr/>
          <p:nvPr/>
        </p:nvGrpSpPr>
        <p:grpSpPr>
          <a:xfrm>
            <a:off x="4146946" y="4524894"/>
            <a:ext cx="4126708" cy="277000"/>
            <a:chOff x="3740942" y="4825638"/>
            <a:chExt cx="4126708" cy="277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8C672F-DD3B-44B2-8808-B465B5742170}"/>
                </a:ext>
              </a:extLst>
            </p:cNvPr>
            <p:cNvGrpSpPr/>
            <p:nvPr/>
          </p:nvGrpSpPr>
          <p:grpSpPr>
            <a:xfrm>
              <a:off x="3740942" y="4825638"/>
              <a:ext cx="1694421" cy="277000"/>
              <a:chOff x="3030269" y="4414421"/>
              <a:chExt cx="1875106" cy="27700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409FB-01DC-481E-8055-68464DA5090D}"/>
                  </a:ext>
                </a:extLst>
              </p:cNvPr>
              <p:cNvSpPr txBox="1"/>
              <p:nvPr/>
            </p:nvSpPr>
            <p:spPr>
              <a:xfrm>
                <a:off x="3257551" y="4414422"/>
                <a:ext cx="16478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6B6E"/>
                    </a:solidFill>
                  </a:rPr>
                  <a:t>Remember me </a:t>
                </a:r>
                <a:endParaRPr lang="en-HK" sz="1200" dirty="0">
                  <a:solidFill>
                    <a:srgbClr val="006B6E"/>
                  </a:solidFill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22B7C1E-C124-44D8-A4FF-33FA20D8F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0269" y="4414421"/>
                <a:ext cx="227282" cy="277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8D11C-26C7-482B-AF82-111AE1D209D0}"/>
                </a:ext>
              </a:extLst>
            </p:cNvPr>
            <p:cNvSpPr txBox="1"/>
            <p:nvPr/>
          </p:nvSpPr>
          <p:spPr>
            <a:xfrm>
              <a:off x="6486522" y="4825639"/>
              <a:ext cx="138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solidFill>
                    <a:schemeClr val="accent5">
                      <a:lumMod val="75000"/>
                    </a:schemeClr>
                  </a:solidFill>
                </a:rPr>
                <a:t>Forgot password?</a:t>
              </a:r>
              <a:endParaRPr lang="en-HK" sz="1200" u="sng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7B7000-63B0-46A5-BAF8-21CDAF7F1988}"/>
              </a:ext>
            </a:extLst>
          </p:cNvPr>
          <p:cNvGrpSpPr/>
          <p:nvPr/>
        </p:nvGrpSpPr>
        <p:grpSpPr>
          <a:xfrm>
            <a:off x="4051696" y="2183525"/>
            <a:ext cx="3993956" cy="1007063"/>
            <a:chOff x="3898698" y="2210407"/>
            <a:chExt cx="3993956" cy="10070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2B3749-0E24-43A7-8AA3-35F30B4D282C}"/>
                </a:ext>
              </a:extLst>
            </p:cNvPr>
            <p:cNvSpPr txBox="1"/>
            <p:nvPr/>
          </p:nvSpPr>
          <p:spPr>
            <a:xfrm>
              <a:off x="3898698" y="2210407"/>
              <a:ext cx="1373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D4D4D"/>
                  </a:solidFill>
                </a:rPr>
                <a:t>Email address:</a:t>
              </a:r>
              <a:endParaRPr lang="en-HK" sz="1400" dirty="0">
                <a:solidFill>
                  <a:srgbClr val="4D4D4D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9A5904-5158-48F0-A2AF-FEAFC0327D98}"/>
                </a:ext>
              </a:extLst>
            </p:cNvPr>
            <p:cNvSpPr/>
            <p:nvPr/>
          </p:nvSpPr>
          <p:spPr>
            <a:xfrm>
              <a:off x="3994546" y="2481040"/>
              <a:ext cx="3898108" cy="7364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johndoe@cathaypacific.com</a:t>
              </a:r>
              <a:endParaRPr lang="en-HK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C64122-FD05-4DE3-981C-B3E2C11990D3}"/>
              </a:ext>
            </a:extLst>
          </p:cNvPr>
          <p:cNvGrpSpPr/>
          <p:nvPr/>
        </p:nvGrpSpPr>
        <p:grpSpPr>
          <a:xfrm>
            <a:off x="4051696" y="3377422"/>
            <a:ext cx="3993358" cy="1011201"/>
            <a:chOff x="3645692" y="3642241"/>
            <a:chExt cx="3993358" cy="10112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440EBE-D8F1-4778-8E12-5208FBFB676F}"/>
                </a:ext>
              </a:extLst>
            </p:cNvPr>
            <p:cNvSpPr txBox="1"/>
            <p:nvPr/>
          </p:nvSpPr>
          <p:spPr>
            <a:xfrm>
              <a:off x="3645692" y="3642241"/>
              <a:ext cx="128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Password: </a:t>
              </a:r>
              <a:endParaRPr lang="en-HK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06840C-293C-4588-A437-7916F6FFDBFD}"/>
                </a:ext>
              </a:extLst>
            </p:cNvPr>
            <p:cNvSpPr/>
            <p:nvPr/>
          </p:nvSpPr>
          <p:spPr>
            <a:xfrm>
              <a:off x="3740942" y="3917012"/>
              <a:ext cx="3898108" cy="7364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************</a:t>
              </a:r>
              <a:endParaRPr lang="en-HK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A58329F-BC97-47E0-9E77-0838FCEBDE3F}"/>
              </a:ext>
            </a:extLst>
          </p:cNvPr>
          <p:cNvSpPr/>
          <p:nvPr/>
        </p:nvSpPr>
        <p:spPr>
          <a:xfrm>
            <a:off x="4146947" y="5202343"/>
            <a:ext cx="3898108" cy="736430"/>
          </a:xfrm>
          <a:prstGeom prst="rect">
            <a:avLst/>
          </a:prstGeom>
          <a:solidFill>
            <a:srgbClr val="006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Sign in </a:t>
            </a:r>
            <a:endParaRPr lang="en-HK" sz="2000" b="1" dirty="0"/>
          </a:p>
        </p:txBody>
      </p:sp>
    </p:spTree>
    <p:extLst>
      <p:ext uri="{BB962C8B-B14F-4D97-AF65-F5344CB8AC3E}">
        <p14:creationId xmlns:p14="http://schemas.microsoft.com/office/powerpoint/2010/main" val="200320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3F3E99-8B99-43B9-A64A-82105995C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80498"/>
              </p:ext>
            </p:extLst>
          </p:nvPr>
        </p:nvGraphicFramePr>
        <p:xfrm>
          <a:off x="847724" y="2209802"/>
          <a:ext cx="10496551" cy="353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0">
                  <a:extLst>
                    <a:ext uri="{9D8B030D-6E8A-4147-A177-3AD203B41FA5}">
                      <a16:colId xmlns:a16="http://schemas.microsoft.com/office/drawing/2014/main" val="3609236535"/>
                    </a:ext>
                  </a:extLst>
                </a:gridCol>
                <a:gridCol w="1289550">
                  <a:extLst>
                    <a:ext uri="{9D8B030D-6E8A-4147-A177-3AD203B41FA5}">
                      <a16:colId xmlns:a16="http://schemas.microsoft.com/office/drawing/2014/main" val="765080230"/>
                    </a:ext>
                  </a:extLst>
                </a:gridCol>
                <a:gridCol w="1166283">
                  <a:extLst>
                    <a:ext uri="{9D8B030D-6E8A-4147-A177-3AD203B41FA5}">
                      <a16:colId xmlns:a16="http://schemas.microsoft.com/office/drawing/2014/main" val="3879338285"/>
                    </a:ext>
                  </a:extLst>
                </a:gridCol>
                <a:gridCol w="1166283">
                  <a:extLst>
                    <a:ext uri="{9D8B030D-6E8A-4147-A177-3AD203B41FA5}">
                      <a16:colId xmlns:a16="http://schemas.microsoft.com/office/drawing/2014/main" val="3753507265"/>
                    </a:ext>
                  </a:extLst>
                </a:gridCol>
                <a:gridCol w="1166283">
                  <a:extLst>
                    <a:ext uri="{9D8B030D-6E8A-4147-A177-3AD203B41FA5}">
                      <a16:colId xmlns:a16="http://schemas.microsoft.com/office/drawing/2014/main" val="1405226267"/>
                    </a:ext>
                  </a:extLst>
                </a:gridCol>
                <a:gridCol w="1166283">
                  <a:extLst>
                    <a:ext uri="{9D8B030D-6E8A-4147-A177-3AD203B41FA5}">
                      <a16:colId xmlns:a16="http://schemas.microsoft.com/office/drawing/2014/main" val="3916057504"/>
                    </a:ext>
                  </a:extLst>
                </a:gridCol>
                <a:gridCol w="1166283">
                  <a:extLst>
                    <a:ext uri="{9D8B030D-6E8A-4147-A177-3AD203B41FA5}">
                      <a16:colId xmlns:a16="http://schemas.microsoft.com/office/drawing/2014/main" val="2082762645"/>
                    </a:ext>
                  </a:extLst>
                </a:gridCol>
                <a:gridCol w="1166283">
                  <a:extLst>
                    <a:ext uri="{9D8B030D-6E8A-4147-A177-3AD203B41FA5}">
                      <a16:colId xmlns:a16="http://schemas.microsoft.com/office/drawing/2014/main" val="514233055"/>
                    </a:ext>
                  </a:extLst>
                </a:gridCol>
                <a:gridCol w="1166283">
                  <a:extLst>
                    <a:ext uri="{9D8B030D-6E8A-4147-A177-3AD203B41FA5}">
                      <a16:colId xmlns:a16="http://schemas.microsoft.com/office/drawing/2014/main" val="355081117"/>
                    </a:ext>
                  </a:extLst>
                </a:gridCol>
              </a:tblGrid>
              <a:tr h="94297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6B6E"/>
                          </a:solidFill>
                        </a:rPr>
                        <a:t>Affected  Flight </a:t>
                      </a:r>
                      <a:r>
                        <a:rPr lang="en-HK" b="1" dirty="0">
                          <a:solidFill>
                            <a:srgbClr val="006B6E"/>
                          </a:solidFill>
                        </a:rPr>
                        <a:t>Number </a:t>
                      </a:r>
                      <a:endParaRPr lang="en-US" b="1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Alternative Flight Number 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Departure Airport 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Arrival Airport 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Departure Time 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Arrival Time 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Original Price per kg($/kg)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Proposed Price per kg($/kg) 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Change price?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37328"/>
                  </a:ext>
                </a:extLst>
              </a:tr>
              <a:tr h="367061">
                <a:tc>
                  <a:txBody>
                    <a:bodyPr/>
                    <a:lstStyle/>
                    <a:p>
                      <a:r>
                        <a:rPr lang="en-HK" b="1" dirty="0"/>
                        <a:t>AA123</a:t>
                      </a:r>
                      <a:r>
                        <a:rPr lang="en-HK" dirty="0"/>
                        <a:t> 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CX198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HKG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12 05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04 10 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41356"/>
                  </a:ext>
                </a:extLst>
              </a:tr>
              <a:tr h="367061">
                <a:tc>
                  <a:txBody>
                    <a:bodyPr/>
                    <a:lstStyle/>
                    <a:p>
                      <a:r>
                        <a:rPr lang="en-HK" b="1" dirty="0"/>
                        <a:t>DL456</a:t>
                      </a:r>
                      <a:r>
                        <a:rPr lang="en-HK" dirty="0"/>
                        <a:t> 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CX975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LHR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DXB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11 35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18 30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75999"/>
                  </a:ext>
                </a:extLst>
              </a:tr>
              <a:tr h="367061">
                <a:tc>
                  <a:txBody>
                    <a:bodyPr/>
                    <a:lstStyle/>
                    <a:p>
                      <a:r>
                        <a:rPr lang="en-HK" b="1" dirty="0"/>
                        <a:t>UA789</a:t>
                      </a:r>
                      <a:r>
                        <a:rPr lang="en-HK" dirty="0"/>
                        <a:t> 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CX658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HKG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18 00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10 05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45363"/>
                  </a:ext>
                </a:extLst>
              </a:tr>
              <a:tr h="367061">
                <a:tc>
                  <a:txBody>
                    <a:bodyPr/>
                    <a:lstStyle/>
                    <a:p>
                      <a:r>
                        <a:rPr lang="en-HK" b="1" dirty="0"/>
                        <a:t>BA101</a:t>
                      </a:r>
                      <a:r>
                        <a:rPr lang="en-HK" dirty="0"/>
                        <a:t> 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CX125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DXB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15 35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07 30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983737"/>
                  </a:ext>
                </a:extLst>
              </a:tr>
              <a:tr h="389131">
                <a:tc>
                  <a:txBody>
                    <a:bodyPr/>
                    <a:lstStyle/>
                    <a:p>
                      <a:r>
                        <a:rPr lang="en-HK" b="1" dirty="0"/>
                        <a:t>LH234</a:t>
                      </a:r>
                      <a:r>
                        <a:rPr lang="en-HK" dirty="0"/>
                        <a:t> 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CX582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SIN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HKG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19 45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23 40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8749"/>
                  </a:ext>
                </a:extLst>
              </a:tr>
              <a:tr h="367061">
                <a:tc>
                  <a:txBody>
                    <a:bodyPr/>
                    <a:lstStyle/>
                    <a:p>
                      <a:r>
                        <a:rPr lang="en-HK" b="1" dirty="0"/>
                        <a:t>LH875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CX459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NRT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CDG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17 30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10 00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39524"/>
                  </a:ext>
                </a:extLst>
              </a:tr>
              <a:tr h="367061">
                <a:tc>
                  <a:txBody>
                    <a:bodyPr/>
                    <a:lstStyle/>
                    <a:p>
                      <a:r>
                        <a:rPr lang="en-HK" b="1" dirty="0"/>
                        <a:t>BA235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CX879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FRA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SYD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14 25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12 20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571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E62C557-218B-4143-8AA2-B6047AE7EC72}"/>
              </a:ext>
            </a:extLst>
          </p:cNvPr>
          <p:cNvGrpSpPr/>
          <p:nvPr/>
        </p:nvGrpSpPr>
        <p:grpSpPr>
          <a:xfrm>
            <a:off x="10248899" y="3200400"/>
            <a:ext cx="1028700" cy="257175"/>
            <a:chOff x="10277475" y="3424237"/>
            <a:chExt cx="1028700" cy="25717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2065EA-7674-4E9B-9E17-C529A9EDA764}"/>
                </a:ext>
              </a:extLst>
            </p:cNvPr>
            <p:cNvSpPr/>
            <p:nvPr/>
          </p:nvSpPr>
          <p:spPr>
            <a:xfrm>
              <a:off x="10277475" y="3424237"/>
              <a:ext cx="438150" cy="2571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YES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A7423B0-E54D-482E-9ECF-A3EF020A9113}"/>
                </a:ext>
              </a:extLst>
            </p:cNvPr>
            <p:cNvSpPr/>
            <p:nvPr/>
          </p:nvSpPr>
          <p:spPr>
            <a:xfrm>
              <a:off x="10868025" y="3424237"/>
              <a:ext cx="438150" cy="257175"/>
            </a:xfrm>
            <a:prstGeom prst="roundRect">
              <a:avLst/>
            </a:prstGeom>
            <a:solidFill>
              <a:srgbClr val="FF0000">
                <a:alpha val="5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C0E7194-6ACF-4A6C-B17C-ADD9AB218C95}"/>
              </a:ext>
            </a:extLst>
          </p:cNvPr>
          <p:cNvSpPr txBox="1"/>
          <p:nvPr/>
        </p:nvSpPr>
        <p:spPr>
          <a:xfrm>
            <a:off x="4187777" y="1302409"/>
            <a:ext cx="3816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006B6E"/>
                </a:solidFill>
              </a:rPr>
              <a:t>Current Flight Changes </a:t>
            </a:r>
            <a:endParaRPr lang="en-HK" sz="2800" b="1">
              <a:solidFill>
                <a:srgbClr val="006B6E"/>
              </a:solidFill>
            </a:endParaRPr>
          </a:p>
        </p:txBody>
      </p:sp>
      <p:pic>
        <p:nvPicPr>
          <p:cNvPr id="10" name="Picture 2" descr="Cathay Pacific Logo">
            <a:extLst>
              <a:ext uri="{FF2B5EF4-FFF2-40B4-BE49-F238E27FC236}">
                <a16:creationId xmlns:a16="http://schemas.microsoft.com/office/drawing/2014/main" id="{159D3978-B390-4807-AEB9-7AE92E0C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4" y="365368"/>
            <a:ext cx="1552575" cy="6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F97FC1-1A2D-4FEE-B987-8123423FC8E5}"/>
              </a:ext>
            </a:extLst>
          </p:cNvPr>
          <p:cNvSpPr txBox="1"/>
          <p:nvPr/>
        </p:nvSpPr>
        <p:spPr>
          <a:xfrm>
            <a:off x="419101" y="482084"/>
            <a:ext cx="2676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B6E"/>
                </a:solidFill>
              </a:rPr>
              <a:t>CargoXcelerate Staff Portal</a:t>
            </a:r>
            <a:endParaRPr lang="en-HK" dirty="0">
              <a:solidFill>
                <a:srgbClr val="006B6E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3A249F-A16A-4710-B2C1-0D4C64D2C44D}"/>
              </a:ext>
            </a:extLst>
          </p:cNvPr>
          <p:cNvGrpSpPr/>
          <p:nvPr/>
        </p:nvGrpSpPr>
        <p:grpSpPr>
          <a:xfrm>
            <a:off x="10248899" y="3571875"/>
            <a:ext cx="1028700" cy="257175"/>
            <a:chOff x="10277475" y="3424237"/>
            <a:chExt cx="1028700" cy="2571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D2AD31D-3E9B-4494-B1E1-C19C1AD1F0B1}"/>
                </a:ext>
              </a:extLst>
            </p:cNvPr>
            <p:cNvSpPr/>
            <p:nvPr/>
          </p:nvSpPr>
          <p:spPr>
            <a:xfrm>
              <a:off x="10277475" y="3424237"/>
              <a:ext cx="438150" cy="2571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YES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BD5D90F-D235-4611-9507-D8E839A7297D}"/>
                </a:ext>
              </a:extLst>
            </p:cNvPr>
            <p:cNvSpPr/>
            <p:nvPr/>
          </p:nvSpPr>
          <p:spPr>
            <a:xfrm>
              <a:off x="10868025" y="3424237"/>
              <a:ext cx="438150" cy="257175"/>
            </a:xfrm>
            <a:prstGeom prst="roundRect">
              <a:avLst/>
            </a:prstGeom>
            <a:solidFill>
              <a:srgbClr val="FF0000">
                <a:alpha val="5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862B5-1AEF-4A40-B551-52F8DF7879CF}"/>
              </a:ext>
            </a:extLst>
          </p:cNvPr>
          <p:cNvGrpSpPr/>
          <p:nvPr/>
        </p:nvGrpSpPr>
        <p:grpSpPr>
          <a:xfrm>
            <a:off x="10248899" y="3943350"/>
            <a:ext cx="1028700" cy="257175"/>
            <a:chOff x="10277475" y="3424237"/>
            <a:chExt cx="1028700" cy="25717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A3DC248-513F-4F4D-9B4E-D9339D985D3A}"/>
                </a:ext>
              </a:extLst>
            </p:cNvPr>
            <p:cNvSpPr/>
            <p:nvPr/>
          </p:nvSpPr>
          <p:spPr>
            <a:xfrm>
              <a:off x="10277475" y="3424237"/>
              <a:ext cx="438150" cy="2571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YES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23F996C-40B2-45EB-B457-F8ED80BE6DDB}"/>
                </a:ext>
              </a:extLst>
            </p:cNvPr>
            <p:cNvSpPr/>
            <p:nvPr/>
          </p:nvSpPr>
          <p:spPr>
            <a:xfrm>
              <a:off x="10868025" y="3424237"/>
              <a:ext cx="438150" cy="257175"/>
            </a:xfrm>
            <a:prstGeom prst="roundRect">
              <a:avLst/>
            </a:prstGeom>
            <a:solidFill>
              <a:srgbClr val="FF0000">
                <a:alpha val="5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490F60-EBC1-4510-93BA-A7337306D63F}"/>
              </a:ext>
            </a:extLst>
          </p:cNvPr>
          <p:cNvGrpSpPr/>
          <p:nvPr/>
        </p:nvGrpSpPr>
        <p:grpSpPr>
          <a:xfrm>
            <a:off x="10248899" y="4310060"/>
            <a:ext cx="1028700" cy="257175"/>
            <a:chOff x="10277475" y="3424237"/>
            <a:chExt cx="1028700" cy="25717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A6B9FDB-8DED-4FB0-ADC9-AED139DD052F}"/>
                </a:ext>
              </a:extLst>
            </p:cNvPr>
            <p:cNvSpPr/>
            <p:nvPr/>
          </p:nvSpPr>
          <p:spPr>
            <a:xfrm>
              <a:off x="10277475" y="3424237"/>
              <a:ext cx="438150" cy="2571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YES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586950C-88E2-4EC5-A176-3B2106B2C0F4}"/>
                </a:ext>
              </a:extLst>
            </p:cNvPr>
            <p:cNvSpPr/>
            <p:nvPr/>
          </p:nvSpPr>
          <p:spPr>
            <a:xfrm>
              <a:off x="10868025" y="3424237"/>
              <a:ext cx="438150" cy="257175"/>
            </a:xfrm>
            <a:prstGeom prst="roundRect">
              <a:avLst/>
            </a:prstGeom>
            <a:solidFill>
              <a:srgbClr val="FF0000">
                <a:alpha val="5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21D89A-2C9C-4617-8174-81EAAC94D02F}"/>
              </a:ext>
            </a:extLst>
          </p:cNvPr>
          <p:cNvGrpSpPr/>
          <p:nvPr/>
        </p:nvGrpSpPr>
        <p:grpSpPr>
          <a:xfrm>
            <a:off x="10248899" y="4668263"/>
            <a:ext cx="1028700" cy="257175"/>
            <a:chOff x="10277475" y="3424237"/>
            <a:chExt cx="1028700" cy="2571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36A7F6F-E7F7-44E6-AEB9-B5B5968725DB}"/>
                </a:ext>
              </a:extLst>
            </p:cNvPr>
            <p:cNvSpPr/>
            <p:nvPr/>
          </p:nvSpPr>
          <p:spPr>
            <a:xfrm>
              <a:off x="10277475" y="3424237"/>
              <a:ext cx="438150" cy="2571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YES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3930E71-7A7A-4A9A-84D7-11B73013010E}"/>
                </a:ext>
              </a:extLst>
            </p:cNvPr>
            <p:cNvSpPr/>
            <p:nvPr/>
          </p:nvSpPr>
          <p:spPr>
            <a:xfrm>
              <a:off x="10868025" y="3424237"/>
              <a:ext cx="438150" cy="257175"/>
            </a:xfrm>
            <a:prstGeom prst="roundRect">
              <a:avLst/>
            </a:prstGeom>
            <a:solidFill>
              <a:srgbClr val="FF0000">
                <a:alpha val="5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36865E-3D9E-411F-8990-A12B8F47C6D9}"/>
              </a:ext>
            </a:extLst>
          </p:cNvPr>
          <p:cNvGrpSpPr/>
          <p:nvPr/>
        </p:nvGrpSpPr>
        <p:grpSpPr>
          <a:xfrm>
            <a:off x="10248899" y="5039738"/>
            <a:ext cx="1028700" cy="257175"/>
            <a:chOff x="10277475" y="3424237"/>
            <a:chExt cx="1028700" cy="257175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230D938-8B5A-45F2-B3E7-A652FC7FF9BF}"/>
                </a:ext>
              </a:extLst>
            </p:cNvPr>
            <p:cNvSpPr/>
            <p:nvPr/>
          </p:nvSpPr>
          <p:spPr>
            <a:xfrm>
              <a:off x="10277475" y="3424237"/>
              <a:ext cx="438150" cy="2571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YES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C4A5D9B-472F-4401-8D55-BA3D6DAA3ADA}"/>
                </a:ext>
              </a:extLst>
            </p:cNvPr>
            <p:cNvSpPr/>
            <p:nvPr/>
          </p:nvSpPr>
          <p:spPr>
            <a:xfrm>
              <a:off x="10868025" y="3424237"/>
              <a:ext cx="438150" cy="257175"/>
            </a:xfrm>
            <a:prstGeom prst="roundRect">
              <a:avLst/>
            </a:prstGeom>
            <a:solidFill>
              <a:srgbClr val="FF0000">
                <a:alpha val="5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8165B5-C95D-47E0-8F63-7C7C39BB08F1}"/>
              </a:ext>
            </a:extLst>
          </p:cNvPr>
          <p:cNvGrpSpPr/>
          <p:nvPr/>
        </p:nvGrpSpPr>
        <p:grpSpPr>
          <a:xfrm>
            <a:off x="10248899" y="5401241"/>
            <a:ext cx="1028700" cy="257175"/>
            <a:chOff x="10277475" y="3424237"/>
            <a:chExt cx="1028700" cy="2571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BAB4BCE-5233-49C9-B156-19F788A5D3BD}"/>
                </a:ext>
              </a:extLst>
            </p:cNvPr>
            <p:cNvSpPr/>
            <p:nvPr/>
          </p:nvSpPr>
          <p:spPr>
            <a:xfrm>
              <a:off x="10277475" y="3424237"/>
              <a:ext cx="438150" cy="2571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YES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BE756F9-CDED-4F4C-8470-82CB24872F53}"/>
                </a:ext>
              </a:extLst>
            </p:cNvPr>
            <p:cNvSpPr/>
            <p:nvPr/>
          </p:nvSpPr>
          <p:spPr>
            <a:xfrm>
              <a:off x="10868025" y="3424237"/>
              <a:ext cx="438150" cy="257175"/>
            </a:xfrm>
            <a:prstGeom prst="roundRect">
              <a:avLst/>
            </a:prstGeom>
            <a:solidFill>
              <a:srgbClr val="FF0000">
                <a:alpha val="5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NO</a:t>
              </a:r>
              <a:endParaRPr lang="en-HK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31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67A42C-DAB9-498C-BAB4-D767696ED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58388"/>
              </p:ext>
            </p:extLst>
          </p:nvPr>
        </p:nvGraphicFramePr>
        <p:xfrm>
          <a:off x="1702741" y="1843851"/>
          <a:ext cx="8916056" cy="318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443">
                  <a:extLst>
                    <a:ext uri="{9D8B030D-6E8A-4147-A177-3AD203B41FA5}">
                      <a16:colId xmlns:a16="http://schemas.microsoft.com/office/drawing/2014/main" val="4054319853"/>
                    </a:ext>
                  </a:extLst>
                </a:gridCol>
                <a:gridCol w="3367851">
                  <a:extLst>
                    <a:ext uri="{9D8B030D-6E8A-4147-A177-3AD203B41FA5}">
                      <a16:colId xmlns:a16="http://schemas.microsoft.com/office/drawing/2014/main" val="2122355838"/>
                    </a:ext>
                  </a:extLst>
                </a:gridCol>
                <a:gridCol w="1909812">
                  <a:extLst>
                    <a:ext uri="{9D8B030D-6E8A-4147-A177-3AD203B41FA5}">
                      <a16:colId xmlns:a16="http://schemas.microsoft.com/office/drawing/2014/main" val="2968472955"/>
                    </a:ext>
                  </a:extLst>
                </a:gridCol>
                <a:gridCol w="1549950">
                  <a:extLst>
                    <a:ext uri="{9D8B030D-6E8A-4147-A177-3AD203B41FA5}">
                      <a16:colId xmlns:a16="http://schemas.microsoft.com/office/drawing/2014/main" val="1755058110"/>
                    </a:ext>
                  </a:extLst>
                </a:gridCol>
              </a:tblGrid>
              <a:tr h="39796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6B6E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endParaRPr lang="en-HK" sz="1800" kern="1200" dirty="0">
                        <a:solidFill>
                          <a:srgbClr val="006B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6B6E"/>
                          </a:solidFill>
                          <a:latin typeface="+mn-lt"/>
                          <a:ea typeface="+mn-ea"/>
                          <a:cs typeface="+mn-cs"/>
                        </a:rPr>
                        <a:t>Email address</a:t>
                      </a:r>
                      <a:endParaRPr lang="en-HK" sz="1800" kern="1200" dirty="0">
                        <a:solidFill>
                          <a:srgbClr val="006B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6B6E"/>
                          </a:solidFill>
                          <a:latin typeface="+mn-lt"/>
                          <a:ea typeface="+mn-ea"/>
                          <a:cs typeface="+mn-cs"/>
                        </a:rPr>
                        <a:t>Phone number </a:t>
                      </a:r>
                      <a:endParaRPr lang="en-HK" sz="1800" kern="1200" dirty="0">
                        <a:solidFill>
                          <a:srgbClr val="006B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006B6E"/>
                          </a:solidFill>
                          <a:latin typeface="+mn-lt"/>
                          <a:ea typeface="+mn-ea"/>
                          <a:cs typeface="+mn-cs"/>
                        </a:rPr>
                        <a:t>Approved?</a:t>
                      </a:r>
                      <a:endParaRPr lang="en-HK" sz="1800" kern="1200" dirty="0">
                        <a:solidFill>
                          <a:srgbClr val="006B6E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513200"/>
                  </a:ext>
                </a:extLst>
              </a:tr>
              <a:tr h="397964"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Sarah Johnson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Sarah.johnson@example.com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(555) 123-4567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66275"/>
                  </a:ext>
                </a:extLst>
              </a:tr>
              <a:tr h="397964"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Michael Thompson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Michael.thompson@domain.com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18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(555) 234-5678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510252"/>
                  </a:ext>
                </a:extLst>
              </a:tr>
              <a:tr h="397964"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Emily Davis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Emily.davis@company.org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18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(555) 345-6789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16631"/>
                  </a:ext>
                </a:extLst>
              </a:tr>
              <a:tr h="397964"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James Wilson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James.Wilson@outlook.com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18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(555) 456-7890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87370"/>
                  </a:ext>
                </a:extLst>
              </a:tr>
              <a:tr h="397964"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Olivia Martinez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Olivia.martinez@email.net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18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(555) 567-8901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838322"/>
                  </a:ext>
                </a:extLst>
              </a:tr>
              <a:tr h="397964"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David 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David.brown123@service.com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18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(555) 678-9012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015517"/>
                  </a:ext>
                </a:extLst>
              </a:tr>
              <a:tr h="397964"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Isabella Clark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Isabella.clark@domain.org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HK" sz="18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(555) 789-0123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6104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204514-26EE-47BC-A987-548C9852E968}"/>
              </a:ext>
            </a:extLst>
          </p:cNvPr>
          <p:cNvSpPr txBox="1"/>
          <p:nvPr/>
        </p:nvSpPr>
        <p:spPr>
          <a:xfrm>
            <a:off x="419100" y="482084"/>
            <a:ext cx="2666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B6E"/>
                </a:solidFill>
              </a:rPr>
              <a:t>CargoXcelerate Staff Portal</a:t>
            </a:r>
            <a:endParaRPr lang="en-HK" dirty="0">
              <a:solidFill>
                <a:srgbClr val="006B6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7901D-4BAA-4DFE-92EB-8DD82A23659F}"/>
              </a:ext>
            </a:extLst>
          </p:cNvPr>
          <p:cNvSpPr txBox="1"/>
          <p:nvPr/>
        </p:nvSpPr>
        <p:spPr>
          <a:xfrm>
            <a:off x="4926542" y="1129007"/>
            <a:ext cx="247062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solidFill>
                  <a:srgbClr val="006B6E"/>
                </a:solidFill>
              </a:rPr>
              <a:t>Customer Details</a:t>
            </a:r>
            <a:r>
              <a:rPr lang="en-US" sz="2000" b="1" dirty="0">
                <a:solidFill>
                  <a:srgbClr val="006B6E"/>
                </a:solidFill>
              </a:rPr>
              <a:t> </a:t>
            </a:r>
            <a:endParaRPr lang="en-HK" sz="2000" b="1" dirty="0">
              <a:solidFill>
                <a:srgbClr val="006B6E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596DC1-271F-41DF-91EC-09D1A0CAA8A9}"/>
              </a:ext>
            </a:extLst>
          </p:cNvPr>
          <p:cNvGrpSpPr/>
          <p:nvPr/>
        </p:nvGrpSpPr>
        <p:grpSpPr>
          <a:xfrm>
            <a:off x="9744881" y="2318777"/>
            <a:ext cx="216000" cy="216000"/>
            <a:chOff x="8753476" y="3028949"/>
            <a:chExt cx="216000" cy="21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0F8491-AD0F-46B5-AF51-C38AA0D04CFE}"/>
                </a:ext>
              </a:extLst>
            </p:cNvPr>
            <p:cNvSpPr/>
            <p:nvPr/>
          </p:nvSpPr>
          <p:spPr>
            <a:xfrm>
              <a:off x="8753476" y="3028949"/>
              <a:ext cx="216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2CC2EE-D870-4296-ADDF-80F94B9EF350}"/>
                </a:ext>
              </a:extLst>
            </p:cNvPr>
            <p:cNvSpPr/>
            <p:nvPr/>
          </p:nvSpPr>
          <p:spPr>
            <a:xfrm flipH="1">
              <a:off x="8789476" y="3064949"/>
              <a:ext cx="144000" cy="14400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0EEC3FA-4CF5-42D7-9544-74140885C6FA}"/>
              </a:ext>
            </a:extLst>
          </p:cNvPr>
          <p:cNvSpPr/>
          <p:nvPr/>
        </p:nvSpPr>
        <p:spPr>
          <a:xfrm>
            <a:off x="9744881" y="2725160"/>
            <a:ext cx="216000" cy="21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DE7AF7-1E2A-4B88-8F9A-B73BB2D638D9}"/>
              </a:ext>
            </a:extLst>
          </p:cNvPr>
          <p:cNvGrpSpPr/>
          <p:nvPr/>
        </p:nvGrpSpPr>
        <p:grpSpPr>
          <a:xfrm>
            <a:off x="9744881" y="3106101"/>
            <a:ext cx="216000" cy="216000"/>
            <a:chOff x="8753476" y="3028949"/>
            <a:chExt cx="216000" cy="216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205DD4-1D23-4987-A7A2-DFD10C93F33C}"/>
                </a:ext>
              </a:extLst>
            </p:cNvPr>
            <p:cNvSpPr/>
            <p:nvPr/>
          </p:nvSpPr>
          <p:spPr>
            <a:xfrm>
              <a:off x="8753476" y="3028949"/>
              <a:ext cx="216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7E2F3D-9D50-44B1-952C-529471D9A0FA}"/>
                </a:ext>
              </a:extLst>
            </p:cNvPr>
            <p:cNvSpPr/>
            <p:nvPr/>
          </p:nvSpPr>
          <p:spPr>
            <a:xfrm flipH="1">
              <a:off x="8789476" y="3064949"/>
              <a:ext cx="144000" cy="14400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2CAC0-C48C-4696-8F45-F4D5BBDA25C2}"/>
              </a:ext>
            </a:extLst>
          </p:cNvPr>
          <p:cNvGrpSpPr/>
          <p:nvPr/>
        </p:nvGrpSpPr>
        <p:grpSpPr>
          <a:xfrm>
            <a:off x="9744881" y="3500898"/>
            <a:ext cx="216000" cy="216000"/>
            <a:chOff x="8753476" y="3028949"/>
            <a:chExt cx="216000" cy="21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C962E3-F586-45B6-A6C5-A64F8B4BDF3E}"/>
                </a:ext>
              </a:extLst>
            </p:cNvPr>
            <p:cNvSpPr/>
            <p:nvPr/>
          </p:nvSpPr>
          <p:spPr>
            <a:xfrm>
              <a:off x="8753476" y="3028949"/>
              <a:ext cx="216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A6C249-E63A-4817-8280-C472482BAF8E}"/>
                </a:ext>
              </a:extLst>
            </p:cNvPr>
            <p:cNvSpPr/>
            <p:nvPr/>
          </p:nvSpPr>
          <p:spPr>
            <a:xfrm flipH="1">
              <a:off x="8789476" y="3064949"/>
              <a:ext cx="144000" cy="14400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C11EEB-A128-4FF3-B26B-BEF6F3B5AF79}"/>
              </a:ext>
            </a:extLst>
          </p:cNvPr>
          <p:cNvGrpSpPr/>
          <p:nvPr/>
        </p:nvGrpSpPr>
        <p:grpSpPr>
          <a:xfrm>
            <a:off x="9744881" y="3897652"/>
            <a:ext cx="216000" cy="216000"/>
            <a:chOff x="8753476" y="3028949"/>
            <a:chExt cx="216000" cy="216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E1339E-CA9B-4A66-BE27-82D5501D04E5}"/>
                </a:ext>
              </a:extLst>
            </p:cNvPr>
            <p:cNvSpPr/>
            <p:nvPr/>
          </p:nvSpPr>
          <p:spPr>
            <a:xfrm>
              <a:off x="8753476" y="3028949"/>
              <a:ext cx="216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B5AACD1-BA32-4050-95E1-B3F2562CFE1B}"/>
                </a:ext>
              </a:extLst>
            </p:cNvPr>
            <p:cNvSpPr/>
            <p:nvPr/>
          </p:nvSpPr>
          <p:spPr>
            <a:xfrm flipH="1">
              <a:off x="8789476" y="3064949"/>
              <a:ext cx="144000" cy="14400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BBBE6E-D052-4D85-BA1C-5EE41F40AE33}"/>
              </a:ext>
            </a:extLst>
          </p:cNvPr>
          <p:cNvGrpSpPr/>
          <p:nvPr/>
        </p:nvGrpSpPr>
        <p:grpSpPr>
          <a:xfrm>
            <a:off x="9744881" y="4298814"/>
            <a:ext cx="216000" cy="216000"/>
            <a:chOff x="8753476" y="3028949"/>
            <a:chExt cx="216000" cy="216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3B4498-8C49-4262-BCEB-0091EB4F8727}"/>
                </a:ext>
              </a:extLst>
            </p:cNvPr>
            <p:cNvSpPr/>
            <p:nvPr/>
          </p:nvSpPr>
          <p:spPr>
            <a:xfrm>
              <a:off x="8753476" y="3028949"/>
              <a:ext cx="216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EE87E-0FC3-40DC-9519-7EF842C43DAD}"/>
                </a:ext>
              </a:extLst>
            </p:cNvPr>
            <p:cNvSpPr/>
            <p:nvPr/>
          </p:nvSpPr>
          <p:spPr>
            <a:xfrm flipH="1">
              <a:off x="8789476" y="3064949"/>
              <a:ext cx="144000" cy="14400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C8342E-4258-4D38-B9C3-915474AC8E34}"/>
              </a:ext>
            </a:extLst>
          </p:cNvPr>
          <p:cNvGrpSpPr/>
          <p:nvPr/>
        </p:nvGrpSpPr>
        <p:grpSpPr>
          <a:xfrm>
            <a:off x="9744881" y="4704163"/>
            <a:ext cx="216000" cy="216000"/>
            <a:chOff x="8753476" y="3028949"/>
            <a:chExt cx="216000" cy="216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680DF46-D5B2-4F90-92D2-70A2AFDE85C2}"/>
                </a:ext>
              </a:extLst>
            </p:cNvPr>
            <p:cNvSpPr/>
            <p:nvPr/>
          </p:nvSpPr>
          <p:spPr>
            <a:xfrm>
              <a:off x="8753476" y="3028949"/>
              <a:ext cx="216000" cy="2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0117D1-ACC8-4074-923F-B05F46C5B099}"/>
                </a:ext>
              </a:extLst>
            </p:cNvPr>
            <p:cNvSpPr/>
            <p:nvPr/>
          </p:nvSpPr>
          <p:spPr>
            <a:xfrm flipH="1">
              <a:off x="8789476" y="3064949"/>
              <a:ext cx="144000" cy="144000"/>
            </a:xfrm>
            <a:prstGeom prst="rect">
              <a:avLst/>
            </a:prstGeom>
            <a:solidFill>
              <a:schemeClr val="tx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pic>
        <p:nvPicPr>
          <p:cNvPr id="37" name="Picture 2" descr="Cathay Pacific Logo">
            <a:extLst>
              <a:ext uri="{FF2B5EF4-FFF2-40B4-BE49-F238E27FC236}">
                <a16:creationId xmlns:a16="http://schemas.microsoft.com/office/drawing/2014/main" id="{68F72271-CF90-421E-A489-E32891C26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4" y="365368"/>
            <a:ext cx="1552575" cy="6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E67B37D-DEB7-4743-8E33-4C7BB7223D13}"/>
              </a:ext>
            </a:extLst>
          </p:cNvPr>
          <p:cNvSpPr/>
          <p:nvPr/>
        </p:nvSpPr>
        <p:spPr>
          <a:xfrm>
            <a:off x="4146945" y="5441007"/>
            <a:ext cx="3898108" cy="736430"/>
          </a:xfrm>
          <a:prstGeom prst="rect">
            <a:avLst/>
          </a:prstGeom>
          <a:solidFill>
            <a:srgbClr val="006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Confirm list</a:t>
            </a:r>
            <a:endParaRPr lang="en-HK" sz="2000" b="1" dirty="0"/>
          </a:p>
        </p:txBody>
      </p:sp>
    </p:spTree>
    <p:extLst>
      <p:ext uri="{BB962C8B-B14F-4D97-AF65-F5344CB8AC3E}">
        <p14:creationId xmlns:p14="http://schemas.microsoft.com/office/powerpoint/2010/main" val="37439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3E48E-0063-4D42-BA7B-9DE8D08969B8}"/>
              </a:ext>
            </a:extLst>
          </p:cNvPr>
          <p:cNvSpPr txBox="1"/>
          <p:nvPr/>
        </p:nvSpPr>
        <p:spPr>
          <a:xfrm>
            <a:off x="2605087" y="611978"/>
            <a:ext cx="6981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6B6E"/>
                </a:solidFill>
              </a:rPr>
              <a:t>CargoXcelerate</a:t>
            </a:r>
            <a:r>
              <a:rPr lang="en-US" sz="6000" b="1" dirty="0"/>
              <a:t> </a:t>
            </a:r>
            <a:endParaRPr lang="en-HK" sz="6000" b="1" dirty="0"/>
          </a:p>
        </p:txBody>
      </p:sp>
      <p:pic>
        <p:nvPicPr>
          <p:cNvPr id="9" name="Picture 2" descr="Cathay Pacific Logo">
            <a:extLst>
              <a:ext uri="{FF2B5EF4-FFF2-40B4-BE49-F238E27FC236}">
                <a16:creationId xmlns:a16="http://schemas.microsoft.com/office/drawing/2014/main" id="{F0C1B31F-D948-4E55-A4AC-4A090344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4" y="365368"/>
            <a:ext cx="1552575" cy="6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1D1E97-9023-47B8-8B5F-C2CE5B62BCE9}"/>
              </a:ext>
            </a:extLst>
          </p:cNvPr>
          <p:cNvSpPr/>
          <p:nvPr/>
        </p:nvSpPr>
        <p:spPr>
          <a:xfrm>
            <a:off x="4146945" y="2607969"/>
            <a:ext cx="3898108" cy="736430"/>
          </a:xfrm>
          <a:prstGeom prst="rect">
            <a:avLst/>
          </a:prstGeom>
          <a:solidFill>
            <a:srgbClr val="006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Staff Login </a:t>
            </a:r>
            <a:endParaRPr lang="en-HK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63631-F40B-4F64-BF69-B5860B4485E9}"/>
              </a:ext>
            </a:extLst>
          </p:cNvPr>
          <p:cNvSpPr/>
          <p:nvPr/>
        </p:nvSpPr>
        <p:spPr>
          <a:xfrm>
            <a:off x="4146945" y="4324728"/>
            <a:ext cx="3898108" cy="736430"/>
          </a:xfrm>
          <a:prstGeom prst="rect">
            <a:avLst/>
          </a:prstGeom>
          <a:solidFill>
            <a:srgbClr val="006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Customer Login</a:t>
            </a:r>
            <a:endParaRPr lang="en-HK" sz="2000" b="1" dirty="0"/>
          </a:p>
        </p:txBody>
      </p:sp>
    </p:spTree>
    <p:extLst>
      <p:ext uri="{BB962C8B-B14F-4D97-AF65-F5344CB8AC3E}">
        <p14:creationId xmlns:p14="http://schemas.microsoft.com/office/powerpoint/2010/main" val="45579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43DBA-6513-4EAD-8BC1-4F0238FCE6CD}"/>
              </a:ext>
            </a:extLst>
          </p:cNvPr>
          <p:cNvSpPr txBox="1"/>
          <p:nvPr/>
        </p:nvSpPr>
        <p:spPr>
          <a:xfrm>
            <a:off x="3801218" y="968132"/>
            <a:ext cx="458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6B6E"/>
                </a:solidFill>
              </a:rPr>
              <a:t>Customer Login Portal </a:t>
            </a:r>
            <a:endParaRPr lang="en-HK" sz="3600" dirty="0">
              <a:solidFill>
                <a:srgbClr val="006B6E"/>
              </a:solidFill>
            </a:endParaRPr>
          </a:p>
        </p:txBody>
      </p:sp>
      <p:pic>
        <p:nvPicPr>
          <p:cNvPr id="18" name="Picture 2" descr="Cathay Pacific Logo">
            <a:extLst>
              <a:ext uri="{FF2B5EF4-FFF2-40B4-BE49-F238E27FC236}">
                <a16:creationId xmlns:a16="http://schemas.microsoft.com/office/drawing/2014/main" id="{2C4D17CA-49D4-484C-971B-61B0A2A3B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4" y="365368"/>
            <a:ext cx="1552575" cy="6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53A7A3F-DBAE-437B-911C-6838292345D2}"/>
              </a:ext>
            </a:extLst>
          </p:cNvPr>
          <p:cNvGrpSpPr/>
          <p:nvPr/>
        </p:nvGrpSpPr>
        <p:grpSpPr>
          <a:xfrm>
            <a:off x="4146946" y="4524894"/>
            <a:ext cx="4126708" cy="277000"/>
            <a:chOff x="3740942" y="4825638"/>
            <a:chExt cx="4126708" cy="2770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8C672F-DD3B-44B2-8808-B465B5742170}"/>
                </a:ext>
              </a:extLst>
            </p:cNvPr>
            <p:cNvGrpSpPr/>
            <p:nvPr/>
          </p:nvGrpSpPr>
          <p:grpSpPr>
            <a:xfrm>
              <a:off x="3740942" y="4825638"/>
              <a:ext cx="1694421" cy="277000"/>
              <a:chOff x="3030269" y="4414421"/>
              <a:chExt cx="1875106" cy="27700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409FB-01DC-481E-8055-68464DA5090D}"/>
                  </a:ext>
                </a:extLst>
              </p:cNvPr>
              <p:cNvSpPr txBox="1"/>
              <p:nvPr/>
            </p:nvSpPr>
            <p:spPr>
              <a:xfrm>
                <a:off x="3257551" y="4414422"/>
                <a:ext cx="16478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6B6E"/>
                    </a:solidFill>
                  </a:rPr>
                  <a:t>Remember me </a:t>
                </a:r>
                <a:endParaRPr lang="en-HK" sz="1200" dirty="0">
                  <a:solidFill>
                    <a:srgbClr val="006B6E"/>
                  </a:solidFill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22B7C1E-C124-44D8-A4FF-33FA20D8F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0269" y="4414421"/>
                <a:ext cx="227282" cy="277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C8D11C-26C7-482B-AF82-111AE1D209D0}"/>
                </a:ext>
              </a:extLst>
            </p:cNvPr>
            <p:cNvSpPr txBox="1"/>
            <p:nvPr/>
          </p:nvSpPr>
          <p:spPr>
            <a:xfrm>
              <a:off x="6486522" y="4825639"/>
              <a:ext cx="138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solidFill>
                    <a:schemeClr val="accent5">
                      <a:lumMod val="75000"/>
                    </a:schemeClr>
                  </a:solidFill>
                </a:rPr>
                <a:t>Forgot password?</a:t>
              </a:r>
              <a:endParaRPr lang="en-HK" sz="1200" u="sng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7B7000-63B0-46A5-BAF8-21CDAF7F1988}"/>
              </a:ext>
            </a:extLst>
          </p:cNvPr>
          <p:cNvGrpSpPr/>
          <p:nvPr/>
        </p:nvGrpSpPr>
        <p:grpSpPr>
          <a:xfrm>
            <a:off x="4051696" y="2183525"/>
            <a:ext cx="3993956" cy="1007063"/>
            <a:chOff x="3898698" y="2210407"/>
            <a:chExt cx="3993956" cy="10070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2B3749-0E24-43A7-8AA3-35F30B4D282C}"/>
                </a:ext>
              </a:extLst>
            </p:cNvPr>
            <p:cNvSpPr txBox="1"/>
            <p:nvPr/>
          </p:nvSpPr>
          <p:spPr>
            <a:xfrm>
              <a:off x="3898698" y="2210407"/>
              <a:ext cx="13739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D4D4D"/>
                  </a:solidFill>
                </a:rPr>
                <a:t>Email address:</a:t>
              </a:r>
              <a:endParaRPr lang="en-HK" sz="1400" dirty="0">
                <a:solidFill>
                  <a:srgbClr val="4D4D4D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9A5904-5158-48F0-A2AF-FEAFC0327D98}"/>
                </a:ext>
              </a:extLst>
            </p:cNvPr>
            <p:cNvSpPr/>
            <p:nvPr/>
          </p:nvSpPr>
          <p:spPr>
            <a:xfrm>
              <a:off x="3994546" y="2481040"/>
              <a:ext cx="3898108" cy="7364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johndoe@gmail.com</a:t>
              </a:r>
              <a:endParaRPr lang="en-HK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C64122-FD05-4DE3-981C-B3E2C11990D3}"/>
              </a:ext>
            </a:extLst>
          </p:cNvPr>
          <p:cNvGrpSpPr/>
          <p:nvPr/>
        </p:nvGrpSpPr>
        <p:grpSpPr>
          <a:xfrm>
            <a:off x="4051696" y="3377422"/>
            <a:ext cx="3993358" cy="1011201"/>
            <a:chOff x="3645692" y="3642241"/>
            <a:chExt cx="3993358" cy="10112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440EBE-D8F1-4778-8E12-5208FBFB676F}"/>
                </a:ext>
              </a:extLst>
            </p:cNvPr>
            <p:cNvSpPr txBox="1"/>
            <p:nvPr/>
          </p:nvSpPr>
          <p:spPr>
            <a:xfrm>
              <a:off x="3645692" y="3642241"/>
              <a:ext cx="1281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25000"/>
                    </a:schemeClr>
                  </a:solidFill>
                </a:rPr>
                <a:t>Password: </a:t>
              </a:r>
              <a:endParaRPr lang="en-HK" sz="14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06840C-293C-4588-A437-7916F6FFDBFD}"/>
                </a:ext>
              </a:extLst>
            </p:cNvPr>
            <p:cNvSpPr/>
            <p:nvPr/>
          </p:nvSpPr>
          <p:spPr>
            <a:xfrm>
              <a:off x="3740942" y="3917012"/>
              <a:ext cx="3898108" cy="7364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***********</a:t>
              </a:r>
              <a:endParaRPr lang="en-HK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A58329F-BC97-47E0-9E77-0838FCEBDE3F}"/>
              </a:ext>
            </a:extLst>
          </p:cNvPr>
          <p:cNvSpPr/>
          <p:nvPr/>
        </p:nvSpPr>
        <p:spPr>
          <a:xfrm>
            <a:off x="4146947" y="5202343"/>
            <a:ext cx="3898108" cy="736430"/>
          </a:xfrm>
          <a:prstGeom prst="rect">
            <a:avLst/>
          </a:prstGeom>
          <a:solidFill>
            <a:srgbClr val="006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Sign in </a:t>
            </a:r>
            <a:endParaRPr lang="en-HK" sz="2000" b="1" dirty="0"/>
          </a:p>
        </p:txBody>
      </p:sp>
    </p:spTree>
    <p:extLst>
      <p:ext uri="{BB962C8B-B14F-4D97-AF65-F5344CB8AC3E}">
        <p14:creationId xmlns:p14="http://schemas.microsoft.com/office/powerpoint/2010/main" val="94358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5FA9C9-0321-4437-AC94-472FB29BBB79}"/>
              </a:ext>
            </a:extLst>
          </p:cNvPr>
          <p:cNvSpPr txBox="1"/>
          <p:nvPr/>
        </p:nvSpPr>
        <p:spPr>
          <a:xfrm>
            <a:off x="5048250" y="1006742"/>
            <a:ext cx="209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6B6E"/>
                </a:solidFill>
              </a:rPr>
              <a:t>Search Criteria</a:t>
            </a:r>
            <a:endParaRPr lang="en-HK" sz="2400" dirty="0">
              <a:solidFill>
                <a:srgbClr val="006B6E"/>
              </a:solidFill>
            </a:endParaRPr>
          </a:p>
        </p:txBody>
      </p:sp>
      <p:pic>
        <p:nvPicPr>
          <p:cNvPr id="15" name="Picture 2" descr="Cathay Pacific Logo">
            <a:extLst>
              <a:ext uri="{FF2B5EF4-FFF2-40B4-BE49-F238E27FC236}">
                <a16:creationId xmlns:a16="http://schemas.microsoft.com/office/drawing/2014/main" id="{9F5D512B-41B7-46EE-8791-9A9B5234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4" y="365368"/>
            <a:ext cx="1552575" cy="6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1BCE24B-83D3-4FDD-AED9-54EF28C2A8DF}"/>
              </a:ext>
            </a:extLst>
          </p:cNvPr>
          <p:cNvGrpSpPr/>
          <p:nvPr/>
        </p:nvGrpSpPr>
        <p:grpSpPr>
          <a:xfrm>
            <a:off x="1054892" y="2280504"/>
            <a:ext cx="4165406" cy="461665"/>
            <a:chOff x="3898698" y="2148851"/>
            <a:chExt cx="4165406" cy="461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322785-C121-483C-977C-3063F09FE47E}"/>
                </a:ext>
              </a:extLst>
            </p:cNvPr>
            <p:cNvSpPr txBox="1"/>
            <p:nvPr/>
          </p:nvSpPr>
          <p:spPr>
            <a:xfrm>
              <a:off x="3898698" y="2210407"/>
              <a:ext cx="1421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Flight Number: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824786-08E6-4135-B13B-AE504798881B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HK" dirty="0"/>
                <a:t>FX 1254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E7F3C2-86D8-46E7-A5A0-5D4DCA81E26D}"/>
              </a:ext>
            </a:extLst>
          </p:cNvPr>
          <p:cNvGrpSpPr/>
          <p:nvPr/>
        </p:nvGrpSpPr>
        <p:grpSpPr>
          <a:xfrm>
            <a:off x="540541" y="3264149"/>
            <a:ext cx="4679757" cy="461665"/>
            <a:chOff x="3384347" y="2148851"/>
            <a:chExt cx="4679757" cy="4616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DEDECD-1E21-4029-8FBB-C95197C93955}"/>
                </a:ext>
              </a:extLst>
            </p:cNvPr>
            <p:cNvSpPr txBox="1"/>
            <p:nvPr/>
          </p:nvSpPr>
          <p:spPr>
            <a:xfrm>
              <a:off x="3384347" y="2210406"/>
              <a:ext cx="1936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Departure Airport: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9EB76-B13C-4380-AC04-A2CBF212FC84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HKG</a:t>
              </a:r>
              <a:endParaRPr lang="en-HK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329FDB-D0BA-4C2E-BF25-5CD848938B79}"/>
              </a:ext>
            </a:extLst>
          </p:cNvPr>
          <p:cNvGrpSpPr/>
          <p:nvPr/>
        </p:nvGrpSpPr>
        <p:grpSpPr>
          <a:xfrm>
            <a:off x="1054892" y="4247793"/>
            <a:ext cx="4165406" cy="461665"/>
            <a:chOff x="3898698" y="2148851"/>
            <a:chExt cx="4165406" cy="46166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9A94DD-23CA-4D38-9192-78396276633A}"/>
                </a:ext>
              </a:extLst>
            </p:cNvPr>
            <p:cNvSpPr txBox="1"/>
            <p:nvPr/>
          </p:nvSpPr>
          <p:spPr>
            <a:xfrm>
              <a:off x="3898698" y="2210407"/>
              <a:ext cx="1421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Arrival Airport: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72AAD90-3051-4DE7-8E2F-44731C6C9414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LAX</a:t>
              </a:r>
              <a:endParaRPr lang="en-HK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64F5BC-7A52-4A33-B354-BCAC597E7771}"/>
              </a:ext>
            </a:extLst>
          </p:cNvPr>
          <p:cNvGrpSpPr/>
          <p:nvPr/>
        </p:nvGrpSpPr>
        <p:grpSpPr>
          <a:xfrm>
            <a:off x="6524625" y="2280504"/>
            <a:ext cx="4282986" cy="461665"/>
            <a:chOff x="3781118" y="2148851"/>
            <a:chExt cx="4282986" cy="46166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86DCFB-4796-45E6-8B8F-21FDB8443877}"/>
                </a:ext>
              </a:extLst>
            </p:cNvPr>
            <p:cNvSpPr txBox="1"/>
            <p:nvPr/>
          </p:nvSpPr>
          <p:spPr>
            <a:xfrm>
              <a:off x="3781118" y="2210407"/>
              <a:ext cx="1539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Departure Time: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F14AF4-2889-4C95-AF25-6EA4FB2DE220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02 30 </a:t>
              </a:r>
              <a:endParaRPr lang="en-HK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639124B-C01D-45AF-835E-24F8B1D56543}"/>
              </a:ext>
            </a:extLst>
          </p:cNvPr>
          <p:cNvGrpSpPr/>
          <p:nvPr/>
        </p:nvGrpSpPr>
        <p:grpSpPr>
          <a:xfrm>
            <a:off x="6642205" y="3264149"/>
            <a:ext cx="4165406" cy="461665"/>
            <a:chOff x="3898698" y="2148851"/>
            <a:chExt cx="4165406" cy="46166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A644EAC-D56B-41AB-AD01-C1A048855645}"/>
                </a:ext>
              </a:extLst>
            </p:cNvPr>
            <p:cNvSpPr txBox="1"/>
            <p:nvPr/>
          </p:nvSpPr>
          <p:spPr>
            <a:xfrm>
              <a:off x="3898698" y="2210407"/>
              <a:ext cx="1421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Arrival Time: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6581C4-FD5A-45BB-B56C-78A780160D54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15 05 </a:t>
              </a:r>
              <a:endParaRPr lang="en-HK" dirty="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68D260E-7373-470C-9684-D78E8EDCF473}"/>
              </a:ext>
            </a:extLst>
          </p:cNvPr>
          <p:cNvSpPr/>
          <p:nvPr/>
        </p:nvSpPr>
        <p:spPr>
          <a:xfrm>
            <a:off x="4146946" y="5516668"/>
            <a:ext cx="3898108" cy="736430"/>
          </a:xfrm>
          <a:prstGeom prst="rect">
            <a:avLst/>
          </a:prstGeom>
          <a:solidFill>
            <a:srgbClr val="006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</a:t>
            </a:r>
            <a:endParaRPr lang="en-HK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512385-B1E0-45EA-A1CC-7D3659B08B22}"/>
              </a:ext>
            </a:extLst>
          </p:cNvPr>
          <p:cNvSpPr txBox="1"/>
          <p:nvPr/>
        </p:nvSpPr>
        <p:spPr>
          <a:xfrm>
            <a:off x="419101" y="482084"/>
            <a:ext cx="317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B6E"/>
                </a:solidFill>
              </a:rPr>
              <a:t>CargoXcelerate Customer Portal</a:t>
            </a:r>
            <a:endParaRPr lang="en-HK" dirty="0">
              <a:solidFill>
                <a:srgbClr val="006B6E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136CC2-A755-40E7-A990-B54B38060998}"/>
              </a:ext>
            </a:extLst>
          </p:cNvPr>
          <p:cNvGrpSpPr/>
          <p:nvPr/>
        </p:nvGrpSpPr>
        <p:grpSpPr>
          <a:xfrm>
            <a:off x="6524625" y="4190353"/>
            <a:ext cx="4282986" cy="461665"/>
            <a:chOff x="3781118" y="2148851"/>
            <a:chExt cx="4282986" cy="46166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E5D46E4-3D9A-42BE-9C01-7F6392848FCF}"/>
                </a:ext>
              </a:extLst>
            </p:cNvPr>
            <p:cNvSpPr txBox="1"/>
            <p:nvPr/>
          </p:nvSpPr>
          <p:spPr>
            <a:xfrm>
              <a:off x="3781118" y="2210407"/>
              <a:ext cx="1539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Departure Date: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9E5C043-8AC5-45ED-98F3-A4A344A00CD9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11/11/24</a:t>
              </a:r>
              <a:endParaRPr lang="en-HK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83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1DD9AE8-1997-42A6-863F-82C3C1E01207}"/>
              </a:ext>
            </a:extLst>
          </p:cNvPr>
          <p:cNvSpPr txBox="1"/>
          <p:nvPr/>
        </p:nvSpPr>
        <p:spPr>
          <a:xfrm>
            <a:off x="5069681" y="1008000"/>
            <a:ext cx="205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6B6E"/>
                </a:solidFill>
              </a:rPr>
              <a:t>Search Results </a:t>
            </a:r>
            <a:endParaRPr lang="en-HK" sz="2400" dirty="0">
              <a:solidFill>
                <a:srgbClr val="006B6E"/>
              </a:solidFill>
            </a:endParaRP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B3E29B5-BC43-457F-9927-9D10B7A9A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16375"/>
              </p:ext>
            </p:extLst>
          </p:nvPr>
        </p:nvGraphicFramePr>
        <p:xfrm>
          <a:off x="6216251" y="1864427"/>
          <a:ext cx="5556646" cy="3371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10">
                  <a:extLst>
                    <a:ext uri="{9D8B030D-6E8A-4147-A177-3AD203B41FA5}">
                      <a16:colId xmlns:a16="http://schemas.microsoft.com/office/drawing/2014/main" val="1934528742"/>
                    </a:ext>
                  </a:extLst>
                </a:gridCol>
                <a:gridCol w="1172564">
                  <a:extLst>
                    <a:ext uri="{9D8B030D-6E8A-4147-A177-3AD203B41FA5}">
                      <a16:colId xmlns:a16="http://schemas.microsoft.com/office/drawing/2014/main" val="1961848605"/>
                    </a:ext>
                  </a:extLst>
                </a:gridCol>
                <a:gridCol w="971940">
                  <a:extLst>
                    <a:ext uri="{9D8B030D-6E8A-4147-A177-3AD203B41FA5}">
                      <a16:colId xmlns:a16="http://schemas.microsoft.com/office/drawing/2014/main" val="5909768"/>
                    </a:ext>
                  </a:extLst>
                </a:gridCol>
                <a:gridCol w="1138766">
                  <a:extLst>
                    <a:ext uri="{9D8B030D-6E8A-4147-A177-3AD203B41FA5}">
                      <a16:colId xmlns:a16="http://schemas.microsoft.com/office/drawing/2014/main" val="2467403636"/>
                    </a:ext>
                  </a:extLst>
                </a:gridCol>
                <a:gridCol w="1138766">
                  <a:extLst>
                    <a:ext uri="{9D8B030D-6E8A-4147-A177-3AD203B41FA5}">
                      <a16:colId xmlns:a16="http://schemas.microsoft.com/office/drawing/2014/main" val="1388718129"/>
                    </a:ext>
                  </a:extLst>
                </a:gridCol>
              </a:tblGrid>
              <a:tr h="6635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Flight Number 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Departure </a:t>
                      </a:r>
                    </a:p>
                    <a:p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Time 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Arrival Time 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Date of flight 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6B6E"/>
                          </a:solidFill>
                        </a:rPr>
                        <a:t>Price per kg($/kg)</a:t>
                      </a:r>
                      <a:endParaRPr lang="en-HK" dirty="0">
                        <a:solidFill>
                          <a:srgbClr val="006B6E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14841"/>
                  </a:ext>
                </a:extLst>
              </a:tr>
              <a:tr h="3844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CX196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13 05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01 40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11/11/24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67957"/>
                  </a:ext>
                </a:extLst>
              </a:tr>
              <a:tr h="3844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CX162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12 35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01 30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12/11/24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21388"/>
                  </a:ext>
                </a:extLst>
              </a:tr>
              <a:tr h="3844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CX651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19 00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07 35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12/11/24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27497"/>
                  </a:ext>
                </a:extLst>
              </a:tr>
              <a:tr h="3844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CX654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16 35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05 10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14/11/24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91941"/>
                  </a:ext>
                </a:extLst>
              </a:tr>
              <a:tr h="4013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CX945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20 45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09 20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14/11/24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82151"/>
                  </a:ext>
                </a:extLst>
              </a:tr>
              <a:tr h="3844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CX695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22 30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11 05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15/11/24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20868"/>
                  </a:ext>
                </a:extLst>
              </a:tr>
              <a:tr h="3844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CX359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20 25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09 00</a:t>
                      </a:r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16/11/24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10.00</a:t>
                      </a:r>
                      <a:endParaRPr lang="en-HK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40667"/>
                  </a:ext>
                </a:extLst>
              </a:tr>
            </a:tbl>
          </a:graphicData>
        </a:graphic>
      </p:graphicFrame>
      <p:pic>
        <p:nvPicPr>
          <p:cNvPr id="18" name="Picture 2" descr="Cathay Pacific Logo">
            <a:extLst>
              <a:ext uri="{FF2B5EF4-FFF2-40B4-BE49-F238E27FC236}">
                <a16:creationId xmlns:a16="http://schemas.microsoft.com/office/drawing/2014/main" id="{73A1E487-DF22-4453-AF44-FC67357F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4" y="365368"/>
            <a:ext cx="1552575" cy="6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5D388E-082E-4445-88F1-A08A9A7EEA05}"/>
              </a:ext>
            </a:extLst>
          </p:cNvPr>
          <p:cNvSpPr txBox="1"/>
          <p:nvPr/>
        </p:nvSpPr>
        <p:spPr>
          <a:xfrm>
            <a:off x="419101" y="482084"/>
            <a:ext cx="317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6B6E"/>
                </a:solidFill>
              </a:rPr>
              <a:t>CargoXcelerate Customer Portal</a:t>
            </a:r>
            <a:endParaRPr lang="en-HK" dirty="0">
              <a:solidFill>
                <a:srgbClr val="006B6E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6FEDA6-8074-4803-BDE2-D17031991459}"/>
              </a:ext>
            </a:extLst>
          </p:cNvPr>
          <p:cNvGrpSpPr/>
          <p:nvPr/>
        </p:nvGrpSpPr>
        <p:grpSpPr>
          <a:xfrm>
            <a:off x="514351" y="1731078"/>
            <a:ext cx="4165406" cy="461665"/>
            <a:chOff x="3898698" y="2148851"/>
            <a:chExt cx="416540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93DE08-CC96-4CDD-8010-6B9EBDAEB6C5}"/>
                </a:ext>
              </a:extLst>
            </p:cNvPr>
            <p:cNvSpPr txBox="1"/>
            <p:nvPr/>
          </p:nvSpPr>
          <p:spPr>
            <a:xfrm>
              <a:off x="3898698" y="2210407"/>
              <a:ext cx="1421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Flight Number: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7C2D54-D969-43F7-9EEE-D7A6FD45B44D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FX 1254</a:t>
              </a:r>
              <a:endParaRPr lang="en-HK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87FD78-BF0C-4A1E-A40D-F4081BD3BE90}"/>
              </a:ext>
            </a:extLst>
          </p:cNvPr>
          <p:cNvGrpSpPr/>
          <p:nvPr/>
        </p:nvGrpSpPr>
        <p:grpSpPr>
          <a:xfrm>
            <a:off x="0" y="2423575"/>
            <a:ext cx="4679757" cy="461665"/>
            <a:chOff x="3384347" y="2148851"/>
            <a:chExt cx="4679757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08E688-DDDC-4D81-BB83-31C8387FED42}"/>
                </a:ext>
              </a:extLst>
            </p:cNvPr>
            <p:cNvSpPr txBox="1"/>
            <p:nvPr/>
          </p:nvSpPr>
          <p:spPr>
            <a:xfrm>
              <a:off x="3384347" y="2210406"/>
              <a:ext cx="19362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Departure Airport: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D26DF0-C7AC-4CCD-AE70-533A1AB9A72A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HKG</a:t>
              </a:r>
              <a:endParaRPr lang="en-HK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66D535-C1A1-4052-A840-4174765F53AA}"/>
              </a:ext>
            </a:extLst>
          </p:cNvPr>
          <p:cNvGrpSpPr/>
          <p:nvPr/>
        </p:nvGrpSpPr>
        <p:grpSpPr>
          <a:xfrm>
            <a:off x="514351" y="3116072"/>
            <a:ext cx="4165406" cy="461665"/>
            <a:chOff x="3898698" y="2148851"/>
            <a:chExt cx="4165406" cy="4616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D59929-F77D-44D2-9472-95D96A68F25C}"/>
                </a:ext>
              </a:extLst>
            </p:cNvPr>
            <p:cNvSpPr txBox="1"/>
            <p:nvPr/>
          </p:nvSpPr>
          <p:spPr>
            <a:xfrm>
              <a:off x="3898698" y="2210407"/>
              <a:ext cx="1421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Arrival Airport: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CEDEEA-8910-4AF2-90D5-64F040208081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LAX</a:t>
              </a:r>
              <a:endParaRPr lang="en-HK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878444-B3C9-4EDB-846A-6F629AD23021}"/>
              </a:ext>
            </a:extLst>
          </p:cNvPr>
          <p:cNvGrpSpPr/>
          <p:nvPr/>
        </p:nvGrpSpPr>
        <p:grpSpPr>
          <a:xfrm>
            <a:off x="396771" y="3870124"/>
            <a:ext cx="4282986" cy="461665"/>
            <a:chOff x="3781118" y="2148851"/>
            <a:chExt cx="4282986" cy="461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AFFF07-5C65-413D-9B98-F6CCD0DF018B}"/>
                </a:ext>
              </a:extLst>
            </p:cNvPr>
            <p:cNvSpPr txBox="1"/>
            <p:nvPr/>
          </p:nvSpPr>
          <p:spPr>
            <a:xfrm>
              <a:off x="3781118" y="2210407"/>
              <a:ext cx="1539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Departure Time: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FB7626-7709-4B22-AB89-CE60A30D57F2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02 30</a:t>
              </a:r>
              <a:endParaRPr lang="en-HK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2AB425-170C-43A9-B027-1BAF52B4C00E}"/>
              </a:ext>
            </a:extLst>
          </p:cNvPr>
          <p:cNvGrpSpPr/>
          <p:nvPr/>
        </p:nvGrpSpPr>
        <p:grpSpPr>
          <a:xfrm>
            <a:off x="514351" y="4624176"/>
            <a:ext cx="4165406" cy="461665"/>
            <a:chOff x="3898698" y="2148851"/>
            <a:chExt cx="4165406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FB0B0A-6540-426F-97A3-86D3CAFA1B4E}"/>
                </a:ext>
              </a:extLst>
            </p:cNvPr>
            <p:cNvSpPr txBox="1"/>
            <p:nvPr/>
          </p:nvSpPr>
          <p:spPr>
            <a:xfrm>
              <a:off x="3898698" y="2210407"/>
              <a:ext cx="1421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Arrival Time: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C4DD741-CBCA-4236-A259-93DBB819DE2E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15 05</a:t>
              </a:r>
              <a:endParaRPr lang="en-HK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691418C-EEEE-408B-8DC6-5E412F67B1A4}"/>
              </a:ext>
            </a:extLst>
          </p:cNvPr>
          <p:cNvSpPr/>
          <p:nvPr/>
        </p:nvSpPr>
        <p:spPr>
          <a:xfrm>
            <a:off x="1936257" y="6132280"/>
            <a:ext cx="2743499" cy="531707"/>
          </a:xfrm>
          <a:prstGeom prst="rect">
            <a:avLst/>
          </a:prstGeom>
          <a:solidFill>
            <a:srgbClr val="006B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</a:t>
            </a:r>
            <a:endParaRPr lang="en-HK" sz="2000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5DF1EE-726D-4CE7-B64D-D896535595F0}"/>
              </a:ext>
            </a:extLst>
          </p:cNvPr>
          <p:cNvGrpSpPr/>
          <p:nvPr/>
        </p:nvGrpSpPr>
        <p:grpSpPr>
          <a:xfrm>
            <a:off x="396770" y="5378228"/>
            <a:ext cx="4282986" cy="461665"/>
            <a:chOff x="3781118" y="2148851"/>
            <a:chExt cx="4282986" cy="46166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65EC12-4561-4F34-826C-BCAFC2985085}"/>
                </a:ext>
              </a:extLst>
            </p:cNvPr>
            <p:cNvSpPr txBox="1"/>
            <p:nvPr/>
          </p:nvSpPr>
          <p:spPr>
            <a:xfrm>
              <a:off x="3781118" y="2210407"/>
              <a:ext cx="1539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006B6E"/>
                  </a:solidFill>
                </a:rPr>
                <a:t>Departure Date:</a:t>
              </a:r>
              <a:endParaRPr lang="en-HK" sz="1600" dirty="0">
                <a:solidFill>
                  <a:srgbClr val="006B6E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FBECBE0-B7DA-4311-81A8-FD7DC905CE4F}"/>
                </a:ext>
              </a:extLst>
            </p:cNvPr>
            <p:cNvSpPr/>
            <p:nvPr/>
          </p:nvSpPr>
          <p:spPr>
            <a:xfrm>
              <a:off x="5320605" y="2148851"/>
              <a:ext cx="2743499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11/11/24</a:t>
              </a:r>
              <a:endParaRPr lang="en-HK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65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C741230C4E4149927234FC9228100C" ma:contentTypeVersion="1" ma:contentTypeDescription="Create a new document." ma:contentTypeScope="" ma:versionID="e0ff6fab9afd5680b67a78a7753dc843">
  <xsd:schema xmlns:xsd="http://www.w3.org/2001/XMLSchema" xmlns:xs="http://www.w3.org/2001/XMLSchema" xmlns:p="http://schemas.microsoft.com/office/2006/metadata/properties" xmlns:ns3="2e706fbf-f772-4617-9f76-6523e953c163" targetNamespace="http://schemas.microsoft.com/office/2006/metadata/properties" ma:root="true" ma:fieldsID="9955e6ee9599ffd6446d81383c4be04d" ns3:_="">
    <xsd:import namespace="2e706fbf-f772-4617-9f76-6523e953c16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06fbf-f772-4617-9f76-6523e953c16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B1EAB4-E656-4C21-A16A-5AFDC806B1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27EEC3-B1E2-46E7-964B-DBE13E559CE3}">
  <ds:schemaRefs>
    <ds:schemaRef ds:uri="2e706fbf-f772-4617-9f76-6523e953c1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C5EC79-1FA8-44FE-B551-42C12C824AA6}">
  <ds:schemaRefs>
    <ds:schemaRef ds:uri="2e706fbf-f772-4617-9f76-6523e953c16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388</TotalTime>
  <Words>410</Words>
  <Application>Microsoft Office PowerPoint</Application>
  <PresentationFormat>Widescreen</PresentationFormat>
  <Paragraphs>203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Kannanaikal Martin (Blackhat)</dc:creator>
  <cp:lastModifiedBy>Dawn Kannanaikal Martin (Blackhat)</cp:lastModifiedBy>
  <cp:revision>33</cp:revision>
  <dcterms:created xsi:type="dcterms:W3CDTF">2024-11-06T11:14:48Z</dcterms:created>
  <dcterms:modified xsi:type="dcterms:W3CDTF">2024-11-06T17:42:53Z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0x01010005C741230C4E4149927234FC9228100C</vt:lpwstr>
  </property>
</Properties>
</file>