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78" r:id="rId2"/>
    <p:sldId id="279" r:id="rId3"/>
    <p:sldId id="281" r:id="rId4"/>
    <p:sldId id="280" r:id="rId5"/>
    <p:sldId id="282" r:id="rId6"/>
    <p:sldId id="285" r:id="rId7"/>
    <p:sldId id="284" r:id="rId8"/>
    <p:sldId id="288" r:id="rId9"/>
    <p:sldId id="287" r:id="rId10"/>
    <p:sldId id="289" r:id="rId11"/>
    <p:sldId id="290" r:id="rId12"/>
    <p:sldId id="291" r:id="rId13"/>
    <p:sldId id="256" r:id="rId14"/>
    <p:sldId id="259" r:id="rId15"/>
    <p:sldId id="260" r:id="rId16"/>
    <p:sldId id="261" r:id="rId17"/>
    <p:sldId id="263" r:id="rId18"/>
    <p:sldId id="262" r:id="rId19"/>
    <p:sldId id="264" r:id="rId20"/>
    <p:sldId id="265" r:id="rId21"/>
    <p:sldId id="266" r:id="rId22"/>
    <p:sldId id="267" r:id="rId23"/>
    <p:sldId id="268" r:id="rId24"/>
    <p:sldId id="269" r:id="rId25"/>
    <p:sldId id="270" r:id="rId26"/>
    <p:sldId id="271" r:id="rId27"/>
    <p:sldId id="272" r:id="rId28"/>
    <p:sldId id="273" r:id="rId29"/>
    <p:sldId id="274" r:id="rId30"/>
    <p:sldId id="275" r:id="rId31"/>
    <p:sldId id="276" r:id="rId32"/>
    <p:sldId id="277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41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E3FBA-F13D-4525-8D8D-7D03FFA4FABE}" type="datetimeFigureOut">
              <a:rPr lang="en-US" smtClean="0"/>
              <a:pPr/>
              <a:t>11/28/2019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3F7FF-D91D-481E-B867-3216C69C5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E3FBA-F13D-4525-8D8D-7D03FFA4FABE}" type="datetimeFigureOut">
              <a:rPr lang="en-US" smtClean="0"/>
              <a:pPr/>
              <a:t>11/28/2019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3F7FF-D91D-481E-B867-3216C69C5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E3FBA-F13D-4525-8D8D-7D03FFA4FABE}" type="datetimeFigureOut">
              <a:rPr lang="en-US" smtClean="0"/>
              <a:pPr/>
              <a:t>11/28/2019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3F7FF-D91D-481E-B867-3216C69C5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E3FBA-F13D-4525-8D8D-7D03FFA4FABE}" type="datetimeFigureOut">
              <a:rPr lang="en-US" smtClean="0"/>
              <a:pPr/>
              <a:t>11/28/2019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3F7FF-D91D-481E-B867-3216C69C5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E3FBA-F13D-4525-8D8D-7D03FFA4FABE}" type="datetimeFigureOut">
              <a:rPr lang="en-US" smtClean="0"/>
              <a:pPr/>
              <a:t>11/28/2019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3F7FF-D91D-481E-B867-3216C69C5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E3FBA-F13D-4525-8D8D-7D03FFA4FABE}" type="datetimeFigureOut">
              <a:rPr lang="en-US" smtClean="0"/>
              <a:pPr/>
              <a:t>11/28/2019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3F7FF-D91D-481E-B867-3216C69C5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E3FBA-F13D-4525-8D8D-7D03FFA4FABE}" type="datetimeFigureOut">
              <a:rPr lang="en-US" smtClean="0"/>
              <a:pPr/>
              <a:t>11/28/2019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3F7FF-D91D-481E-B867-3216C69C5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E3FBA-F13D-4525-8D8D-7D03FFA4FABE}" type="datetimeFigureOut">
              <a:rPr lang="en-US" smtClean="0"/>
              <a:pPr/>
              <a:t>11/28/2019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3F7FF-D91D-481E-B867-3216C69C5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E3FBA-F13D-4525-8D8D-7D03FFA4FABE}" type="datetimeFigureOut">
              <a:rPr lang="en-US" smtClean="0"/>
              <a:pPr/>
              <a:t>11/28/2019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3F7FF-D91D-481E-B867-3216C69C5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E3FBA-F13D-4525-8D8D-7D03FFA4FABE}" type="datetimeFigureOut">
              <a:rPr lang="en-US" smtClean="0"/>
              <a:pPr/>
              <a:t>11/28/2019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3F7FF-D91D-481E-B867-3216C69C5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E3FBA-F13D-4525-8D8D-7D03FFA4FABE}" type="datetimeFigureOut">
              <a:rPr lang="en-US" smtClean="0"/>
              <a:pPr/>
              <a:t>11/28/2019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3F7FF-D91D-481E-B867-3216C69C5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1E3FBA-F13D-4525-8D8D-7D03FFA4FABE}" type="datetimeFigureOut">
              <a:rPr lang="en-US" smtClean="0"/>
              <a:pPr/>
              <a:t>11/28/2019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03F7FF-D91D-481E-B867-3216C69C5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762000"/>
            <a:ext cx="7772400" cy="1828800"/>
          </a:xfrm>
        </p:spPr>
        <p:txBody>
          <a:bodyPr/>
          <a:lstStyle/>
          <a:p>
            <a:r>
              <a:rPr lang="en-US" dirty="0" smtClean="0"/>
              <a:t>DATABHASE MANAGEMENT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2487168"/>
          </a:xfrm>
        </p:spPr>
        <p:txBody>
          <a:bodyPr>
            <a:normAutofit fontScale="62500" lnSpcReduction="20000"/>
          </a:bodyPr>
          <a:lstStyle/>
          <a:p>
            <a:pPr algn="l"/>
            <a:r>
              <a:rPr lang="en-US" dirty="0" smtClean="0">
                <a:solidFill>
                  <a:schemeClr val="tx1"/>
                </a:solidFill>
              </a:rPr>
              <a:t>Group: </a:t>
            </a:r>
            <a:r>
              <a:rPr lang="en-US" dirty="0" smtClean="0">
                <a:solidFill>
                  <a:schemeClr val="tx1"/>
                </a:solidFill>
              </a:rPr>
              <a:t>01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 </a:t>
            </a:r>
            <a:endParaRPr lang="en-US" dirty="0" smtClean="0">
              <a:solidFill>
                <a:schemeClr val="tx1"/>
              </a:solidFill>
            </a:endParaRP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Group </a:t>
            </a:r>
            <a:r>
              <a:rPr lang="en-US" dirty="0" smtClean="0">
                <a:solidFill>
                  <a:schemeClr val="tx1"/>
                </a:solidFill>
              </a:rPr>
              <a:t>Member:</a:t>
            </a:r>
            <a:endParaRPr lang="en-US" dirty="0" smtClean="0">
              <a:solidFill>
                <a:schemeClr val="tx1"/>
              </a:solidFill>
            </a:endParaRP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1</a:t>
            </a:r>
            <a:r>
              <a:rPr lang="en-US" dirty="0" smtClean="0">
                <a:solidFill>
                  <a:schemeClr val="tx1"/>
                </a:solidFill>
              </a:rPr>
              <a:t>.  </a:t>
            </a:r>
            <a:r>
              <a:rPr lang="en-US" dirty="0" err="1" smtClean="0">
                <a:solidFill>
                  <a:schemeClr val="tx1"/>
                </a:solidFill>
              </a:rPr>
              <a:t>Azfar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Hossain</a:t>
            </a:r>
            <a:r>
              <a:rPr lang="en-US" dirty="0" smtClean="0">
                <a:solidFill>
                  <a:schemeClr val="tx1"/>
                </a:solidFill>
              </a:rPr>
              <a:t> (1631350)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2.  Ahmad </a:t>
            </a:r>
            <a:r>
              <a:rPr lang="en-US" dirty="0" err="1" smtClean="0">
                <a:solidFill>
                  <a:schemeClr val="tx1"/>
                </a:solidFill>
              </a:rPr>
              <a:t>Sayeef</a:t>
            </a:r>
            <a:r>
              <a:rPr lang="en-US" dirty="0" smtClean="0">
                <a:solidFill>
                  <a:schemeClr val="tx1"/>
                </a:solidFill>
              </a:rPr>
              <a:t> Khan (1520139)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3.  </a:t>
            </a:r>
            <a:r>
              <a:rPr lang="en-US" dirty="0" err="1" smtClean="0">
                <a:solidFill>
                  <a:schemeClr val="tx1"/>
                </a:solidFill>
              </a:rPr>
              <a:t>Avirup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Mondol</a:t>
            </a:r>
            <a:r>
              <a:rPr lang="en-US" dirty="0" smtClean="0">
                <a:solidFill>
                  <a:schemeClr val="tx1"/>
                </a:solidFill>
              </a:rPr>
              <a:t> (1720672)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4.  </a:t>
            </a:r>
            <a:r>
              <a:rPr lang="en-US" dirty="0" err="1" smtClean="0">
                <a:solidFill>
                  <a:schemeClr val="tx1"/>
                </a:solidFill>
              </a:rPr>
              <a:t>Shoptorshi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Rahman</a:t>
            </a:r>
            <a:r>
              <a:rPr lang="en-US" dirty="0" smtClean="0">
                <a:solidFill>
                  <a:schemeClr val="tx1"/>
                </a:solidFill>
              </a:rPr>
              <a:t> (1720360)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5.  </a:t>
            </a:r>
            <a:r>
              <a:rPr lang="en-US" dirty="0" err="1" smtClean="0">
                <a:solidFill>
                  <a:schemeClr val="tx1"/>
                </a:solidFill>
              </a:rPr>
              <a:t>Sajedur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Rahman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Shakil</a:t>
            </a:r>
            <a:r>
              <a:rPr lang="en-US" dirty="0" smtClean="0">
                <a:solidFill>
                  <a:schemeClr val="tx1"/>
                </a:solidFill>
              </a:rPr>
              <a:t> (1530855)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0388" y="294787"/>
            <a:ext cx="7886700" cy="1325563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ERD (Entity Relationship Diagram)</a:t>
            </a:r>
            <a:br>
              <a:rPr lang="en-US" b="1" dirty="0" smtClean="0"/>
            </a:b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C:\Users\Azfar Hossain\Desktop\e.png"/>
          <p:cNvPicPr/>
          <p:nvPr/>
        </p:nvPicPr>
        <p:blipFill>
          <a:blip r:embed="rId2" cstate="print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c="http://schemas.openxmlformats.org/markup-compatibility/2006" xmlns:wpc="http://schemas.microsoft.com/office/word/2010/wordprocessingCanvas" xmlns="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200"/>
            <a:ext cx="8458200" cy="5029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42052466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ERD To Relations</a:t>
            </a:r>
            <a:br>
              <a:rPr lang="en-US" b="1" dirty="0" smtClean="0"/>
            </a:br>
            <a:endParaRPr lang="en-US" dirty="0"/>
          </a:p>
        </p:txBody>
      </p:sp>
      <p:pic>
        <p:nvPicPr>
          <p:cNvPr id="4" name="Content Placeholder 3" descr="C:\Users\Azfar Hossain\Desktop\s.png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c="http://schemas.openxmlformats.org/markup-compatibility/2006" xmlns:wpc="http://schemas.microsoft.com/office/word/2010/wordprocessingCanvas" xmlns="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624380" y="1600200"/>
            <a:ext cx="7895239" cy="464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606669" y="211572"/>
            <a:ext cx="7394331" cy="991064"/>
          </a:xfrm>
          <a:prstGeom prst="rect">
            <a:avLst/>
          </a:prstGeom>
        </p:spPr>
        <p:txBody>
          <a:bodyPr vert="horz" wrap="square" lIns="0" tIns="8659" rIns="0" bIns="0" rtlCol="0">
            <a:spAutoFit/>
          </a:bodyPr>
          <a:lstStyle/>
          <a:p>
            <a:pPr marL="8659">
              <a:spcBef>
                <a:spcPts val="68"/>
              </a:spcBef>
            </a:pPr>
            <a:r>
              <a:rPr sz="1227" b="1" u="heavy" dirty="0" smtClean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4400" spc="-3" dirty="0">
                <a:uFill>
                  <a:solidFill>
                    <a:srgbClr val="001F5F"/>
                  </a:solidFill>
                </a:uFill>
                <a:latin typeface="+mj-lt"/>
                <a:cs typeface="Times New Roman" panose="02020603050405020304"/>
              </a:rPr>
              <a:t>DATA</a:t>
            </a:r>
            <a:r>
              <a:rPr sz="4400" spc="-51" dirty="0">
                <a:uFill>
                  <a:solidFill>
                    <a:srgbClr val="001F5F"/>
                  </a:solidFill>
                </a:uFill>
                <a:latin typeface="+mj-lt"/>
                <a:cs typeface="Times New Roman" panose="02020603050405020304"/>
              </a:rPr>
              <a:t> </a:t>
            </a:r>
            <a:r>
              <a:rPr sz="4400" spc="-3" dirty="0" smtClean="0">
                <a:uFill>
                  <a:solidFill>
                    <a:srgbClr val="001F5F"/>
                  </a:solidFill>
                </a:uFill>
                <a:latin typeface="+mj-lt"/>
                <a:cs typeface="Times New Roman" panose="02020603050405020304"/>
              </a:rPr>
              <a:t>DICTIONARY</a:t>
            </a:r>
            <a:endParaRPr sz="4400" dirty="0">
              <a:latin typeface="+mj-lt"/>
              <a:cs typeface="Times New Roman" panose="02020603050405020304"/>
            </a:endParaRPr>
          </a:p>
          <a:p>
            <a:pPr marL="8659">
              <a:spcBef>
                <a:spcPts val="685"/>
              </a:spcBef>
            </a:pPr>
            <a:r>
              <a:rPr sz="818" spc="-14" dirty="0" smtClean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3" dirty="0">
                <a:latin typeface="+mj-lt"/>
                <a:cs typeface="Times New Roman" panose="02020603050405020304"/>
              </a:rPr>
              <a:t>Table_DEPARTMENT:</a:t>
            </a:r>
            <a:endParaRPr sz="1400" dirty="0">
              <a:latin typeface="+mj-lt"/>
              <a:cs typeface="Times New Roman" panose="02020603050405020304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422616490"/>
              </p:ext>
            </p:extLst>
          </p:nvPr>
        </p:nvGraphicFramePr>
        <p:xfrm>
          <a:off x="606670" y="1373909"/>
          <a:ext cx="8168054" cy="9192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42012"/>
                <a:gridCol w="1176108"/>
                <a:gridCol w="1065497"/>
                <a:gridCol w="4684437"/>
              </a:tblGrid>
              <a:tr h="44721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800" dirty="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800" b="1" spc="-10" dirty="0">
                          <a:latin typeface="Times New Roman" panose="02020603050405020304"/>
                          <a:cs typeface="Times New Roman" panose="02020603050405020304"/>
                        </a:rPr>
                        <a:t>Name</a:t>
                      </a:r>
                      <a:endParaRPr sz="8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866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800" dirty="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800" b="1" spc="-5" dirty="0">
                          <a:latin typeface="Times New Roman" panose="02020603050405020304"/>
                          <a:cs typeface="Times New Roman" panose="02020603050405020304"/>
                        </a:rPr>
                        <a:t>Data</a:t>
                      </a:r>
                      <a:r>
                        <a:rPr sz="800" b="1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800" b="1" spc="-5" dirty="0">
                          <a:latin typeface="Times New Roman" panose="02020603050405020304"/>
                          <a:cs typeface="Times New Roman" panose="02020603050405020304"/>
                        </a:rPr>
                        <a:t>Type</a:t>
                      </a:r>
                      <a:endParaRPr sz="8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866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800" dirty="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800" b="1" spc="-10" dirty="0">
                          <a:latin typeface="Times New Roman" panose="02020603050405020304"/>
                          <a:cs typeface="Times New Roman" panose="02020603050405020304"/>
                        </a:rPr>
                        <a:t>Size</a:t>
                      </a:r>
                      <a:endParaRPr sz="8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866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800" b="1" spc="-5" dirty="0">
                          <a:latin typeface="Times New Roman" panose="02020603050405020304"/>
                          <a:cs typeface="Times New Roman" panose="02020603050405020304"/>
                        </a:rPr>
                        <a:t>Remark</a:t>
                      </a: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866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7201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800" dirty="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800" spc="-5" dirty="0">
                          <a:latin typeface="Times New Roman" panose="02020603050405020304"/>
                          <a:cs typeface="Times New Roman" panose="02020603050405020304"/>
                        </a:rPr>
                        <a:t>DepartmentName</a:t>
                      </a:r>
                      <a:endParaRPr sz="8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897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800" dirty="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800" spc="-10" dirty="0">
                          <a:latin typeface="Times New Roman" panose="02020603050405020304"/>
                          <a:cs typeface="Times New Roman" panose="02020603050405020304"/>
                        </a:rPr>
                        <a:t>Varchar</a:t>
                      </a:r>
                      <a:endParaRPr sz="8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897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800" dirty="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3175" algn="ctr">
                        <a:lnSpc>
                          <a:spcPct val="100000"/>
                        </a:lnSpc>
                      </a:pPr>
                      <a:r>
                        <a:rPr sz="800" dirty="0">
                          <a:latin typeface="Times New Roman" panose="02020603050405020304"/>
                          <a:cs typeface="Times New Roman" panose="02020603050405020304"/>
                        </a:rPr>
                        <a:t>40</a:t>
                      </a:r>
                    </a:p>
                  </a:txBody>
                  <a:tcPr marL="0" marR="0" marT="3897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6385" marR="246380" indent="-36830">
                        <a:lnSpc>
                          <a:spcPts val="1370"/>
                        </a:lnSpc>
                        <a:spcBef>
                          <a:spcPts val="800"/>
                        </a:spcBef>
                      </a:pPr>
                      <a:r>
                        <a:rPr sz="800" spc="-5" dirty="0">
                          <a:latin typeface="Times New Roman" panose="02020603050405020304"/>
                          <a:cs typeface="Times New Roman" panose="02020603050405020304"/>
                        </a:rPr>
                        <a:t>DepartmentName </a:t>
                      </a:r>
                      <a:r>
                        <a:rPr sz="800" spc="-15" dirty="0">
                          <a:latin typeface="Times New Roman" panose="02020603050405020304"/>
                          <a:cs typeface="Times New Roman" panose="02020603050405020304"/>
                        </a:rPr>
                        <a:t>is </a:t>
                      </a:r>
                      <a:r>
                        <a:rPr sz="800" dirty="0">
                          <a:latin typeface="Times New Roman" panose="02020603050405020304"/>
                          <a:cs typeface="Times New Roman" panose="02020603050405020304"/>
                        </a:rPr>
                        <a:t>the primary </a:t>
                      </a:r>
                      <a:r>
                        <a:rPr sz="800" spc="5" dirty="0">
                          <a:latin typeface="Times New Roman" panose="02020603050405020304"/>
                          <a:cs typeface="Times New Roman" panose="02020603050405020304"/>
                        </a:rPr>
                        <a:t>key </a:t>
                      </a:r>
                      <a:r>
                        <a:rPr sz="800" spc="-15" dirty="0">
                          <a:latin typeface="Times New Roman" panose="02020603050405020304"/>
                          <a:cs typeface="Times New Roman" panose="02020603050405020304"/>
                        </a:rPr>
                        <a:t>in </a:t>
                      </a:r>
                      <a:r>
                        <a:rPr sz="800" dirty="0">
                          <a:latin typeface="Times New Roman" panose="02020603050405020304"/>
                          <a:cs typeface="Times New Roman" panose="02020603050405020304"/>
                        </a:rPr>
                        <a:t>this </a:t>
                      </a:r>
                      <a:r>
                        <a:rPr sz="800" spc="-5" dirty="0">
                          <a:latin typeface="Times New Roman" panose="02020603050405020304"/>
                          <a:cs typeface="Times New Roman" panose="02020603050405020304"/>
                        </a:rPr>
                        <a:t>relation. This contains </a:t>
                      </a:r>
                      <a:r>
                        <a:rPr sz="800" dirty="0">
                          <a:latin typeface="Times New Roman" panose="02020603050405020304"/>
                          <a:cs typeface="Times New Roman" panose="02020603050405020304"/>
                        </a:rPr>
                        <a:t>the  </a:t>
                      </a:r>
                      <a:r>
                        <a:rPr sz="800" spc="-5" dirty="0">
                          <a:latin typeface="Times New Roman" panose="02020603050405020304"/>
                          <a:cs typeface="Times New Roman" panose="02020603050405020304"/>
                        </a:rPr>
                        <a:t>Department </a:t>
                      </a:r>
                      <a:r>
                        <a:rPr sz="800" spc="-10" dirty="0">
                          <a:latin typeface="Times New Roman" panose="02020603050405020304"/>
                          <a:cs typeface="Times New Roman" panose="02020603050405020304"/>
                        </a:rPr>
                        <a:t>Name. Example: </a:t>
                      </a:r>
                      <a:r>
                        <a:rPr sz="800" spc="-5" dirty="0">
                          <a:latin typeface="Times New Roman" panose="02020603050405020304"/>
                          <a:cs typeface="Times New Roman" panose="02020603050405020304"/>
                        </a:rPr>
                        <a:t>" </a:t>
                      </a:r>
                      <a:r>
                        <a:rPr sz="800" dirty="0">
                          <a:latin typeface="Times New Roman" panose="02020603050405020304"/>
                          <a:cs typeface="Times New Roman" panose="02020603050405020304"/>
                        </a:rPr>
                        <a:t>Computer </a:t>
                      </a:r>
                      <a:r>
                        <a:rPr sz="800" spc="-10" dirty="0">
                          <a:latin typeface="Times New Roman" panose="02020603050405020304"/>
                          <a:cs typeface="Times New Roman" panose="02020603050405020304"/>
                        </a:rPr>
                        <a:t>Science and </a:t>
                      </a:r>
                      <a:r>
                        <a:rPr sz="800" spc="-5" dirty="0">
                          <a:latin typeface="Times New Roman" panose="02020603050405020304"/>
                          <a:cs typeface="Times New Roman" panose="02020603050405020304"/>
                        </a:rPr>
                        <a:t>Engineering</a:t>
                      </a:r>
                      <a:r>
                        <a:rPr sz="800" spc="18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800" spc="-5" dirty="0">
                          <a:latin typeface="Times New Roman" panose="02020603050405020304"/>
                          <a:cs typeface="Times New Roman" panose="02020603050405020304"/>
                        </a:rPr>
                        <a:t>"</a:t>
                      </a:r>
                      <a:endParaRPr sz="8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69273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597877" y="2421599"/>
            <a:ext cx="2426177" cy="224187"/>
          </a:xfrm>
          <a:prstGeom prst="rect">
            <a:avLst/>
          </a:prstGeom>
        </p:spPr>
        <p:txBody>
          <a:bodyPr vert="horz" wrap="square" lIns="0" tIns="8659" rIns="0" bIns="0" rtlCol="0">
            <a:spAutoFit/>
          </a:bodyPr>
          <a:lstStyle/>
          <a:p>
            <a:pPr marL="8659">
              <a:spcBef>
                <a:spcPts val="68"/>
              </a:spcBef>
            </a:pPr>
            <a:r>
              <a:rPr sz="1400" spc="-7" dirty="0" err="1" smtClean="0">
                <a:latin typeface="+mj-lt"/>
                <a:cs typeface="Times New Roman" panose="02020603050405020304"/>
              </a:rPr>
              <a:t>Table_EXAM</a:t>
            </a:r>
            <a:r>
              <a:rPr sz="818" spc="-7" dirty="0">
                <a:solidFill>
                  <a:srgbClr val="006FC0"/>
                </a:solidFill>
                <a:latin typeface="Times New Roman" panose="02020603050405020304"/>
                <a:cs typeface="Times New Roman" panose="02020603050405020304"/>
              </a:rPr>
              <a:t>:</a:t>
            </a:r>
            <a:endParaRPr sz="818" dirty="0">
              <a:solidFill>
                <a:prstClr val="black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680403735"/>
              </p:ext>
            </p:extLst>
          </p:nvPr>
        </p:nvGraphicFramePr>
        <p:xfrm>
          <a:off x="606669" y="2895599"/>
          <a:ext cx="8176847" cy="29424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04896"/>
                <a:gridCol w="1127927"/>
                <a:gridCol w="1010749"/>
                <a:gridCol w="4633275"/>
              </a:tblGrid>
              <a:tr h="50369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800" dirty="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800" b="1" spc="-10" dirty="0">
                          <a:latin typeface="Times New Roman" panose="02020603050405020304"/>
                          <a:cs typeface="Times New Roman" panose="02020603050405020304"/>
                        </a:rPr>
                        <a:t>Name</a:t>
                      </a:r>
                      <a:endParaRPr sz="8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866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800" dirty="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254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800" b="1" spc="-5" dirty="0">
                          <a:latin typeface="Times New Roman" panose="02020603050405020304"/>
                          <a:cs typeface="Times New Roman" panose="02020603050405020304"/>
                        </a:rPr>
                        <a:t>Data Type</a:t>
                      </a:r>
                      <a:endParaRPr sz="8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866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800" b="1" spc="-10" dirty="0">
                          <a:latin typeface="Times New Roman" panose="02020603050405020304"/>
                          <a:cs typeface="Times New Roman" panose="02020603050405020304"/>
                        </a:rPr>
                        <a:t>Size</a:t>
                      </a: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866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800" b="1" spc="-5" dirty="0">
                          <a:latin typeface="Times New Roman" panose="02020603050405020304"/>
                          <a:cs typeface="Times New Roman" panose="02020603050405020304"/>
                        </a:rPr>
                        <a:t>Remark</a:t>
                      </a: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866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80376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800" spc="-10" dirty="0">
                          <a:latin typeface="Times New Roman" panose="02020603050405020304"/>
                          <a:cs typeface="Times New Roman" panose="02020603050405020304"/>
                        </a:rPr>
                        <a:t>ExamID</a:t>
                      </a: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897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800" spc="-10" dirty="0">
                          <a:latin typeface="Times New Roman" panose="02020603050405020304"/>
                          <a:cs typeface="Times New Roman" panose="02020603050405020304"/>
                        </a:rPr>
                        <a:t>Varchar</a:t>
                      </a: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897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800" dirty="0">
                          <a:latin typeface="Times New Roman" panose="02020603050405020304"/>
                          <a:cs typeface="Times New Roman" panose="02020603050405020304"/>
                        </a:rPr>
                        <a:t>40</a:t>
                      </a: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897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0710" marR="229235" indent="-369570">
                        <a:lnSpc>
                          <a:spcPts val="1370"/>
                        </a:lnSpc>
                        <a:spcBef>
                          <a:spcPts val="775"/>
                        </a:spcBef>
                      </a:pPr>
                      <a:r>
                        <a:rPr sz="800" spc="-10" dirty="0">
                          <a:latin typeface="Times New Roman" panose="02020603050405020304"/>
                          <a:cs typeface="Times New Roman" panose="02020603050405020304"/>
                        </a:rPr>
                        <a:t>ExamID </a:t>
                      </a:r>
                      <a:r>
                        <a:rPr sz="800" spc="-15" dirty="0">
                          <a:latin typeface="Times New Roman" panose="02020603050405020304"/>
                          <a:cs typeface="Times New Roman" panose="02020603050405020304"/>
                        </a:rPr>
                        <a:t>is </a:t>
                      </a:r>
                      <a:r>
                        <a:rPr sz="800" dirty="0">
                          <a:latin typeface="Times New Roman" panose="02020603050405020304"/>
                          <a:cs typeface="Times New Roman" panose="02020603050405020304"/>
                        </a:rPr>
                        <a:t>the primary </a:t>
                      </a:r>
                      <a:r>
                        <a:rPr sz="800" spc="5" dirty="0">
                          <a:latin typeface="Times New Roman" panose="02020603050405020304"/>
                          <a:cs typeface="Times New Roman" panose="02020603050405020304"/>
                        </a:rPr>
                        <a:t>key </a:t>
                      </a:r>
                      <a:r>
                        <a:rPr sz="800" spc="-5" dirty="0">
                          <a:latin typeface="Times New Roman" panose="02020603050405020304"/>
                          <a:cs typeface="Times New Roman" panose="02020603050405020304"/>
                        </a:rPr>
                        <a:t>in </a:t>
                      </a:r>
                      <a:r>
                        <a:rPr sz="800" dirty="0">
                          <a:latin typeface="Times New Roman" panose="02020603050405020304"/>
                          <a:cs typeface="Times New Roman" panose="02020603050405020304"/>
                        </a:rPr>
                        <a:t>this </a:t>
                      </a:r>
                      <a:r>
                        <a:rPr sz="800" spc="-5" dirty="0">
                          <a:latin typeface="Times New Roman" panose="02020603050405020304"/>
                          <a:cs typeface="Times New Roman" panose="02020603050405020304"/>
                        </a:rPr>
                        <a:t>relation. </a:t>
                      </a:r>
                      <a:r>
                        <a:rPr sz="800" spc="-15" dirty="0">
                          <a:latin typeface="Times New Roman" panose="02020603050405020304"/>
                          <a:cs typeface="Times New Roman" panose="02020603050405020304"/>
                        </a:rPr>
                        <a:t>This </a:t>
                      </a:r>
                      <a:r>
                        <a:rPr sz="800" spc="-5" dirty="0">
                          <a:latin typeface="Times New Roman" panose="02020603050405020304"/>
                          <a:cs typeface="Times New Roman" panose="02020603050405020304"/>
                        </a:rPr>
                        <a:t>contains </a:t>
                      </a:r>
                      <a:r>
                        <a:rPr sz="800" dirty="0">
                          <a:latin typeface="Times New Roman" panose="02020603050405020304"/>
                          <a:cs typeface="Times New Roman" panose="02020603050405020304"/>
                        </a:rPr>
                        <a:t>the </a:t>
                      </a:r>
                      <a:r>
                        <a:rPr sz="800" spc="-5" dirty="0">
                          <a:latin typeface="Times New Roman" panose="02020603050405020304"/>
                          <a:cs typeface="Times New Roman" panose="02020603050405020304"/>
                        </a:rPr>
                        <a:t>name </a:t>
                      </a:r>
                      <a:r>
                        <a:rPr sz="800" spc="10" dirty="0">
                          <a:latin typeface="Times New Roman" panose="02020603050405020304"/>
                          <a:cs typeface="Times New Roman" panose="02020603050405020304"/>
                        </a:rPr>
                        <a:t>of  </a:t>
                      </a:r>
                      <a:r>
                        <a:rPr sz="800" spc="-5" dirty="0">
                          <a:latin typeface="Times New Roman" panose="02020603050405020304"/>
                          <a:cs typeface="Times New Roman" panose="02020603050405020304"/>
                        </a:rPr>
                        <a:t>admission Test Taken. </a:t>
                      </a:r>
                      <a:r>
                        <a:rPr sz="800" spc="-10" dirty="0">
                          <a:latin typeface="Times New Roman" panose="02020603050405020304"/>
                          <a:cs typeface="Times New Roman" panose="02020603050405020304"/>
                        </a:rPr>
                        <a:t>Example: </a:t>
                      </a:r>
                      <a:r>
                        <a:rPr sz="800" spc="5" dirty="0">
                          <a:latin typeface="Times New Roman" panose="02020603050405020304"/>
                          <a:cs typeface="Times New Roman" panose="02020603050405020304"/>
                        </a:rPr>
                        <a:t>"Exam </a:t>
                      </a:r>
                      <a:r>
                        <a:rPr sz="800" dirty="0">
                          <a:latin typeface="Times New Roman" panose="02020603050405020304"/>
                          <a:cs typeface="Times New Roman" panose="02020603050405020304"/>
                        </a:rPr>
                        <a:t>ID 2000-</a:t>
                      </a:r>
                      <a:r>
                        <a:rPr sz="800" spc="2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800" spc="-5" dirty="0">
                          <a:latin typeface="Times New Roman" panose="02020603050405020304"/>
                          <a:cs typeface="Times New Roman" panose="02020603050405020304"/>
                        </a:rPr>
                        <a:t>2016".</a:t>
                      </a: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67108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0346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800" spc="-5" dirty="0">
                          <a:latin typeface="Times New Roman" panose="02020603050405020304"/>
                          <a:cs typeface="Times New Roman" panose="02020603050405020304"/>
                        </a:rPr>
                        <a:t>ExaminationYear</a:t>
                      </a: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897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800" spc="-5" dirty="0">
                          <a:latin typeface="Times New Roman" panose="02020603050405020304"/>
                          <a:cs typeface="Times New Roman" panose="02020603050405020304"/>
                        </a:rPr>
                        <a:t>Year</a:t>
                      </a: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897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800" dirty="0">
                          <a:latin typeface="Times New Roman" panose="02020603050405020304"/>
                          <a:cs typeface="Times New Roman" panose="02020603050405020304"/>
                        </a:rPr>
                        <a:t>yyyy</a:t>
                      </a: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897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800" spc="-5" dirty="0">
                          <a:latin typeface="Times New Roman" panose="02020603050405020304"/>
                          <a:cs typeface="Times New Roman" panose="02020603050405020304"/>
                        </a:rPr>
                        <a:t>This contains </a:t>
                      </a:r>
                      <a:r>
                        <a:rPr sz="800" spc="-10" dirty="0">
                          <a:latin typeface="Times New Roman" panose="02020603050405020304"/>
                          <a:cs typeface="Times New Roman" panose="02020603050405020304"/>
                        </a:rPr>
                        <a:t>year </a:t>
                      </a:r>
                      <a:r>
                        <a:rPr sz="800" spc="10" dirty="0">
                          <a:latin typeface="Times New Roman" panose="02020603050405020304"/>
                          <a:cs typeface="Times New Roman" panose="02020603050405020304"/>
                        </a:rPr>
                        <a:t>of </a:t>
                      </a:r>
                      <a:r>
                        <a:rPr sz="800" spc="-5" dirty="0">
                          <a:latin typeface="Times New Roman" panose="02020603050405020304"/>
                          <a:cs typeface="Times New Roman" panose="02020603050405020304"/>
                        </a:rPr>
                        <a:t>admission. </a:t>
                      </a:r>
                      <a:r>
                        <a:rPr sz="800" spc="-10" dirty="0">
                          <a:latin typeface="Times New Roman" panose="02020603050405020304"/>
                          <a:cs typeface="Times New Roman" panose="02020603050405020304"/>
                        </a:rPr>
                        <a:t>Example: </a:t>
                      </a:r>
                      <a:r>
                        <a:rPr sz="800" spc="-5" dirty="0">
                          <a:latin typeface="Times New Roman" panose="02020603050405020304"/>
                          <a:cs typeface="Times New Roman" panose="02020603050405020304"/>
                        </a:rPr>
                        <a:t>“2015 </a:t>
                      </a:r>
                      <a:r>
                        <a:rPr sz="800" spc="10" dirty="0">
                          <a:latin typeface="Times New Roman" panose="02020603050405020304"/>
                          <a:cs typeface="Times New Roman" panose="02020603050405020304"/>
                        </a:rPr>
                        <a:t>or</a:t>
                      </a:r>
                      <a:r>
                        <a:rPr sz="800" spc="11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800" dirty="0">
                          <a:latin typeface="Times New Roman" panose="02020603050405020304"/>
                          <a:cs typeface="Times New Roman" panose="02020603050405020304"/>
                        </a:rPr>
                        <a:t>2017”</a:t>
                      </a: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897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6578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800" spc="-5" dirty="0">
                          <a:latin typeface="Times New Roman" panose="02020603050405020304"/>
                          <a:cs typeface="Times New Roman" panose="02020603050405020304"/>
                        </a:rPr>
                        <a:t>Semester</a:t>
                      </a: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897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800" spc="-10" dirty="0">
                          <a:latin typeface="Times New Roman" panose="02020603050405020304"/>
                          <a:cs typeface="Times New Roman" panose="02020603050405020304"/>
                        </a:rPr>
                        <a:t>Varchar</a:t>
                      </a: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897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800" dirty="0">
                          <a:latin typeface="Times New Roman" panose="02020603050405020304"/>
                          <a:cs typeface="Times New Roman" panose="02020603050405020304"/>
                        </a:rPr>
                        <a:t>20</a:t>
                      </a: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897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13230" marR="186055" indent="-1524635">
                        <a:lnSpc>
                          <a:spcPts val="1370"/>
                        </a:lnSpc>
                        <a:spcBef>
                          <a:spcPts val="775"/>
                        </a:spcBef>
                      </a:pPr>
                      <a:r>
                        <a:rPr sz="800" spc="-5" dirty="0">
                          <a:latin typeface="Times New Roman" panose="02020603050405020304"/>
                          <a:cs typeface="Times New Roman" panose="02020603050405020304"/>
                        </a:rPr>
                        <a:t>This contains during </a:t>
                      </a:r>
                      <a:r>
                        <a:rPr sz="800" spc="10" dirty="0">
                          <a:latin typeface="Times New Roman" panose="02020603050405020304"/>
                          <a:cs typeface="Times New Roman" panose="02020603050405020304"/>
                        </a:rPr>
                        <a:t>of </a:t>
                      </a:r>
                      <a:r>
                        <a:rPr sz="800" spc="-5" dirty="0">
                          <a:latin typeface="Times New Roman" panose="02020603050405020304"/>
                          <a:cs typeface="Times New Roman" panose="02020603050405020304"/>
                        </a:rPr>
                        <a:t>four-month courses </a:t>
                      </a:r>
                      <a:r>
                        <a:rPr sz="800" spc="10" dirty="0">
                          <a:latin typeface="Times New Roman" panose="02020603050405020304"/>
                          <a:cs typeface="Times New Roman" panose="02020603050405020304"/>
                        </a:rPr>
                        <a:t>of </a:t>
                      </a:r>
                      <a:r>
                        <a:rPr sz="800" dirty="0">
                          <a:latin typeface="Times New Roman" panose="02020603050405020304"/>
                          <a:cs typeface="Times New Roman" panose="02020603050405020304"/>
                        </a:rPr>
                        <a:t>the </a:t>
                      </a:r>
                      <a:r>
                        <a:rPr sz="800" spc="-5" dirty="0">
                          <a:latin typeface="Times New Roman" panose="02020603050405020304"/>
                          <a:cs typeface="Times New Roman" panose="02020603050405020304"/>
                        </a:rPr>
                        <a:t>candidate. </a:t>
                      </a:r>
                      <a:r>
                        <a:rPr sz="800" spc="-10" dirty="0">
                          <a:latin typeface="Times New Roman" panose="02020603050405020304"/>
                          <a:cs typeface="Times New Roman" panose="02020603050405020304"/>
                        </a:rPr>
                        <a:t>Example:  </a:t>
                      </a:r>
                      <a:r>
                        <a:rPr sz="800" spc="-5" dirty="0">
                          <a:latin typeface="Times New Roman" panose="02020603050405020304"/>
                          <a:cs typeface="Times New Roman" panose="02020603050405020304"/>
                        </a:rPr>
                        <a:t>“Summer” </a:t>
                      </a:r>
                      <a:r>
                        <a:rPr sz="800" spc="10" dirty="0">
                          <a:latin typeface="Times New Roman" panose="02020603050405020304"/>
                          <a:cs typeface="Times New Roman" panose="02020603050405020304"/>
                        </a:rPr>
                        <a:t>or</a:t>
                      </a:r>
                      <a:r>
                        <a:rPr sz="80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800" spc="-10" dirty="0">
                          <a:latin typeface="Times New Roman" panose="02020603050405020304"/>
                          <a:cs typeface="Times New Roman" panose="02020603050405020304"/>
                        </a:rPr>
                        <a:t>“Fall”.</a:t>
                      </a: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67108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6578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800" dirty="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800" dirty="0">
                          <a:latin typeface="Times New Roman" panose="02020603050405020304"/>
                          <a:cs typeface="Times New Roman" panose="02020603050405020304"/>
                        </a:rPr>
                        <a:t>Slot</a:t>
                      </a:r>
                    </a:p>
                  </a:txBody>
                  <a:tcPr marL="0" marR="0" marT="3897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800" dirty="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800" spc="-10" dirty="0">
                          <a:latin typeface="Times New Roman" panose="02020603050405020304"/>
                          <a:cs typeface="Times New Roman" panose="02020603050405020304"/>
                        </a:rPr>
                        <a:t>Varchar</a:t>
                      </a:r>
                      <a:endParaRPr sz="8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897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800" dirty="0">
                          <a:latin typeface="Times New Roman" panose="02020603050405020304"/>
                          <a:cs typeface="Times New Roman" panose="02020603050405020304"/>
                        </a:rPr>
                        <a:t>20</a:t>
                      </a: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897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09470" marR="313690" indent="-1792605">
                        <a:lnSpc>
                          <a:spcPts val="1370"/>
                        </a:lnSpc>
                        <a:spcBef>
                          <a:spcPts val="775"/>
                        </a:spcBef>
                      </a:pPr>
                      <a:r>
                        <a:rPr sz="800" spc="-5" dirty="0">
                          <a:latin typeface="Times New Roman" panose="02020603050405020304"/>
                          <a:cs typeface="Times New Roman" panose="02020603050405020304"/>
                        </a:rPr>
                        <a:t>This contains </a:t>
                      </a:r>
                      <a:r>
                        <a:rPr sz="800" dirty="0">
                          <a:latin typeface="Times New Roman" panose="02020603050405020304"/>
                          <a:cs typeface="Times New Roman" panose="02020603050405020304"/>
                        </a:rPr>
                        <a:t>the </a:t>
                      </a:r>
                      <a:r>
                        <a:rPr sz="800" spc="-5" dirty="0">
                          <a:latin typeface="Times New Roman" panose="02020603050405020304"/>
                          <a:cs typeface="Times New Roman" panose="02020603050405020304"/>
                        </a:rPr>
                        <a:t>slot </a:t>
                      </a:r>
                      <a:r>
                        <a:rPr sz="800" spc="-10" dirty="0">
                          <a:latin typeface="Times New Roman" panose="02020603050405020304"/>
                          <a:cs typeface="Times New Roman" panose="02020603050405020304"/>
                        </a:rPr>
                        <a:t>number </a:t>
                      </a:r>
                      <a:r>
                        <a:rPr sz="800" spc="10" dirty="0">
                          <a:latin typeface="Times New Roman" panose="02020603050405020304"/>
                          <a:cs typeface="Times New Roman" panose="02020603050405020304"/>
                        </a:rPr>
                        <a:t>of </a:t>
                      </a:r>
                      <a:r>
                        <a:rPr sz="800" spc="-5" dirty="0">
                          <a:latin typeface="Times New Roman" panose="02020603050405020304"/>
                          <a:cs typeface="Times New Roman" panose="02020603050405020304"/>
                        </a:rPr>
                        <a:t>examination. Example: “slot1” </a:t>
                      </a:r>
                      <a:r>
                        <a:rPr sz="800" spc="10" dirty="0">
                          <a:latin typeface="Times New Roman" panose="02020603050405020304"/>
                          <a:cs typeface="Times New Roman" panose="02020603050405020304"/>
                        </a:rPr>
                        <a:t>or  </a:t>
                      </a:r>
                      <a:r>
                        <a:rPr sz="800" spc="-5" dirty="0">
                          <a:latin typeface="Times New Roman" panose="02020603050405020304"/>
                          <a:cs typeface="Times New Roman" panose="02020603050405020304"/>
                        </a:rPr>
                        <a:t>“slot2”.</a:t>
                      </a:r>
                      <a:endParaRPr sz="8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67108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5779390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PROJECT PROTOTYPE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57200"/>
            <a:ext cx="2590800" cy="762000"/>
          </a:xfrm>
        </p:spPr>
        <p:txBody>
          <a:bodyPr/>
          <a:lstStyle/>
          <a:p>
            <a:r>
              <a:rPr lang="en-US" dirty="0" smtClean="0"/>
              <a:t>Usage Languages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09600" y="1447800"/>
            <a:ext cx="7924800" cy="4419600"/>
          </a:xfrm>
        </p:spPr>
        <p:txBody>
          <a:bodyPr/>
          <a:lstStyle/>
          <a:p>
            <a:r>
              <a:rPr lang="en-US" dirty="0" smtClean="0"/>
              <a:t>HTLM</a:t>
            </a:r>
          </a:p>
          <a:p>
            <a:r>
              <a:rPr lang="en-US" dirty="0" smtClean="0"/>
              <a:t>CSS</a:t>
            </a:r>
          </a:p>
          <a:p>
            <a:r>
              <a:rPr lang="en-US" dirty="0" smtClean="0"/>
              <a:t>PHP</a:t>
            </a:r>
          </a:p>
          <a:p>
            <a:r>
              <a:rPr lang="en-US" dirty="0" smtClean="0"/>
              <a:t>JAVASCRIPT</a:t>
            </a:r>
          </a:p>
          <a:p>
            <a:r>
              <a:rPr lang="en-US" dirty="0" smtClean="0"/>
              <a:t>JASON</a:t>
            </a:r>
          </a:p>
          <a:p>
            <a:r>
              <a:rPr lang="en-US" dirty="0" err="1" smtClean="0"/>
              <a:t>MySQL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57200"/>
            <a:ext cx="2590800" cy="762000"/>
          </a:xfrm>
        </p:spPr>
        <p:txBody>
          <a:bodyPr/>
          <a:lstStyle/>
          <a:p>
            <a:r>
              <a:rPr lang="en-US" dirty="0" smtClean="0"/>
              <a:t>APPLICATION</a:t>
            </a:r>
            <a:br>
              <a:rPr lang="en-US" dirty="0" smtClean="0"/>
            </a:br>
            <a:r>
              <a:rPr lang="en-US" dirty="0" smtClean="0"/>
              <a:t>FEATURE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09600" y="1447800"/>
            <a:ext cx="7924800" cy="4419600"/>
          </a:xfrm>
        </p:spPr>
        <p:txBody>
          <a:bodyPr/>
          <a:lstStyle/>
          <a:p>
            <a:r>
              <a:rPr lang="en-US" dirty="0" err="1" smtClean="0"/>
              <a:t>LogIn</a:t>
            </a:r>
            <a:r>
              <a:rPr lang="en-US" dirty="0" smtClean="0"/>
              <a:t> </a:t>
            </a:r>
            <a:r>
              <a:rPr lang="en-US" dirty="0" err="1" smtClean="0"/>
              <a:t>SignUp</a:t>
            </a:r>
            <a:r>
              <a:rPr lang="en-US" dirty="0" smtClean="0"/>
              <a:t> with authentication</a:t>
            </a:r>
          </a:p>
          <a:p>
            <a:r>
              <a:rPr lang="en-US" dirty="0" smtClean="0"/>
              <a:t>PDF &amp; default </a:t>
            </a:r>
            <a:r>
              <a:rPr lang="en-US" dirty="0" err="1" smtClean="0"/>
              <a:t>google</a:t>
            </a:r>
            <a:r>
              <a:rPr lang="en-US" dirty="0" smtClean="0"/>
              <a:t> print </a:t>
            </a:r>
            <a:r>
              <a:rPr lang="en-US" dirty="0" err="1" smtClean="0"/>
              <a:t>Genarator</a:t>
            </a:r>
            <a:r>
              <a:rPr lang="en-US" dirty="0" smtClean="0"/>
              <a:t> of graph </a:t>
            </a:r>
          </a:p>
          <a:p>
            <a:r>
              <a:rPr lang="en-US" dirty="0" smtClean="0"/>
              <a:t>Various Type Of Graph for various cases</a:t>
            </a:r>
          </a:p>
          <a:p>
            <a:r>
              <a:rPr lang="en-US" dirty="0" smtClean="0"/>
              <a:t>Table Generator &amp; Save File In various</a:t>
            </a:r>
          </a:p>
          <a:p>
            <a:r>
              <a:rPr lang="en-US" dirty="0" smtClean="0"/>
              <a:t>Admin Input For Updating Data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Mahin\Desktop\project_Screen Shot\Screenshot_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381000"/>
            <a:ext cx="4495800" cy="6172200"/>
          </a:xfrm>
          <a:prstGeom prst="rect">
            <a:avLst/>
          </a:prstGeom>
          <a:noFill/>
        </p:spPr>
      </p:pic>
      <p:pic>
        <p:nvPicPr>
          <p:cNvPr id="1027" name="Picture 3" descr="C:\Users\Mahin\Desktop\project_Screen Shot\78215752_822782741495275_1489432041924591616_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53000" y="304800"/>
            <a:ext cx="4191000" cy="6172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DataEntry</a:t>
            </a:r>
            <a:r>
              <a:rPr lang="en-US" dirty="0" smtClean="0"/>
              <a:t> Interface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Mahin\Desktop\project_Screen Shot\Screenshot_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304800"/>
            <a:ext cx="8686800" cy="6248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User Interface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>
            <a:normAutofit/>
          </a:bodyPr>
          <a:lstStyle/>
          <a:p>
            <a:r>
              <a:rPr lang="en-US" dirty="0" smtClean="0"/>
              <a:t>Existing Rich Picture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C:\Users\Azfar Hossain\Desktop\1.jpg"/>
          <p:cNvPicPr/>
          <p:nvPr/>
        </p:nvPicPr>
        <p:blipFill>
          <a:blip r:embed="rId2" cstate="print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c="http://schemas.openxmlformats.org/markup-compatibility/2006" xmlns:wpc="http://schemas.microsoft.com/office/word/2010/wordprocessingCanvas" xmlns="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1143000" y="914400"/>
            <a:ext cx="7086599" cy="571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Mahin\Desktop\project_Screen Shot\Screenshot_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3999" cy="7086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Print or PDF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6" descr="C:\Users\Mahin\Desktop\project_Screen Shot\Screenshot_9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43600" y="381000"/>
            <a:ext cx="2886701" cy="5486400"/>
          </a:xfrm>
          <a:prstGeom prst="rect">
            <a:avLst/>
          </a:prstGeom>
          <a:noFill/>
        </p:spPr>
      </p:pic>
      <p:pic>
        <p:nvPicPr>
          <p:cNvPr id="9" name="Picture 7" descr="C:\Users\Mahin\Desktop\project_Screen Shot\Screenshot_1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381000"/>
            <a:ext cx="5029200" cy="5524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Table </a:t>
            </a:r>
            <a:r>
              <a:rPr lang="en-US" dirty="0" err="1" smtClean="0"/>
              <a:t>Genarate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Mahin\Desktop\project_Screen Shot\Screenshot_2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84023"/>
            <a:ext cx="9144000" cy="694491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Mahin\Desktop\project_Screen Shot\Screenshot_15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94287"/>
            <a:ext cx="9144000" cy="705228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Mahin\Desktop\project_Screen Shot\Screenshot_18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7086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Users\Mahin\Desktop\project_Screen Shot\Screenshot_1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304800"/>
            <a:ext cx="8458200" cy="636401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C:\Users\Mahin\Desktop\project_Screen Shot\Screenshot_19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38889"/>
            <a:ext cx="9143999" cy="689688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C:\Users\Mahin\Desktop\project_Screen Shot\Screenshot_1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4940696" cy="4114800"/>
          </a:xfrm>
          <a:prstGeom prst="rect">
            <a:avLst/>
          </a:prstGeom>
          <a:noFill/>
        </p:spPr>
      </p:pic>
      <p:pic>
        <p:nvPicPr>
          <p:cNvPr id="10243" name="Picture 3" descr="C:\Users\Mahin\Desktop\project_Screen Shot\Screenshot_2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53000" y="1"/>
            <a:ext cx="4397375" cy="3657600"/>
          </a:xfrm>
          <a:prstGeom prst="rect">
            <a:avLst/>
          </a:prstGeom>
          <a:noFill/>
        </p:spPr>
      </p:pic>
      <p:pic>
        <p:nvPicPr>
          <p:cNvPr id="10244" name="Picture 4" descr="C:\Users\Mahin\Desktop\project_Screen Shot\Screenshot_2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98768" y="3581400"/>
            <a:ext cx="3683070" cy="282959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>
            <a:normAutofit/>
          </a:bodyPr>
          <a:lstStyle/>
          <a:p>
            <a:r>
              <a:rPr lang="en-US" dirty="0" smtClean="0"/>
              <a:t>Proposed Rich Picture</a:t>
            </a:r>
            <a:endParaRPr lang="en-US" dirty="0"/>
          </a:p>
        </p:txBody>
      </p:sp>
      <p:pic>
        <p:nvPicPr>
          <p:cNvPr id="5" name="Content Placeholder 4" descr="C:\Users\Azfar Hossain\Desktop\2.png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c="http://schemas.openxmlformats.org/markup-compatibility/2006" xmlns:wpc="http://schemas.microsoft.com/office/word/2010/wordprocessingCanvas" xmlns="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1066800" y="762000"/>
            <a:ext cx="7239000" cy="594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C:\Users\Mahin\Desktop\project_Screen Shot\Screenshot_1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304800"/>
            <a:ext cx="4887912" cy="6019800"/>
          </a:xfrm>
          <a:prstGeom prst="rect">
            <a:avLst/>
          </a:prstGeom>
          <a:noFill/>
        </p:spPr>
      </p:pic>
      <p:pic>
        <p:nvPicPr>
          <p:cNvPr id="11267" name="Picture 3" descr="C:\Users\Mahin\Desktop\project_Screen Shot\Screenshot_17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05400" y="381000"/>
            <a:ext cx="4038599" cy="5943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Question?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Existing BPMN</a:t>
            </a:r>
            <a:endParaRPr lang="en-US" dirty="0"/>
          </a:p>
        </p:txBody>
      </p:sp>
      <p:pic>
        <p:nvPicPr>
          <p:cNvPr id="1026" name="Picture 2" descr="C:\Users\Mahin\Desktop\Untitled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447800"/>
            <a:ext cx="7924799" cy="4800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Existing BPMN(Cont.)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C:\Users\Mahin\Desktop\Untitled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447800"/>
            <a:ext cx="8305800" cy="5029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BPMN</a:t>
            </a:r>
            <a:endParaRPr lang="en-US" dirty="0"/>
          </a:p>
        </p:txBody>
      </p:sp>
      <p:pic>
        <p:nvPicPr>
          <p:cNvPr id="3074" name="Picture 2" descr="C:\Users\Mahin\Desktop\Untitled3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2057400"/>
            <a:ext cx="7848600" cy="3429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61547" y="5024"/>
            <a:ext cx="9012115" cy="1362086"/>
          </a:xfrm>
          <a:prstGeom prst="rect">
            <a:avLst/>
          </a:prstGeom>
        </p:spPr>
        <p:txBody>
          <a:bodyPr vert="horz" wrap="square" lIns="0" tIns="7793" rIns="0" bIns="0" rtlCol="0">
            <a:spAutoFit/>
          </a:bodyPr>
          <a:lstStyle/>
          <a:p>
            <a:pPr marL="371465">
              <a:spcBef>
                <a:spcPts val="61"/>
              </a:spcBef>
            </a:pPr>
            <a:r>
              <a:rPr sz="4400" b="0" u="none" dirty="0" smtClean="0">
                <a:latin typeface="+mj-lt"/>
              </a:rPr>
              <a:t> </a:t>
            </a:r>
            <a:r>
              <a:rPr sz="4400" b="0" u="none" spc="-7" dirty="0">
                <a:latin typeface="+mj-lt"/>
              </a:rPr>
              <a:t>PROCESS </a:t>
            </a:r>
            <a:r>
              <a:rPr sz="4400" b="0" u="none" spc="-3" dirty="0">
                <a:latin typeface="+mj-lt"/>
              </a:rPr>
              <a:t>ALONG WITH </a:t>
            </a:r>
            <a:r>
              <a:rPr sz="4400" b="0" u="none" spc="-7" dirty="0">
                <a:latin typeface="+mj-lt"/>
              </a:rPr>
              <a:t>SIX </a:t>
            </a:r>
            <a:r>
              <a:rPr sz="4400" b="0" u="none" spc="-3" dirty="0">
                <a:latin typeface="+mj-lt"/>
              </a:rPr>
              <a:t>SYSTEM</a:t>
            </a:r>
            <a:r>
              <a:rPr sz="4400" b="0" u="none" spc="34" dirty="0">
                <a:latin typeface="+mj-lt"/>
              </a:rPr>
              <a:t> </a:t>
            </a:r>
            <a:r>
              <a:rPr sz="4400" b="0" u="none" spc="-7" dirty="0">
                <a:latin typeface="+mj-lt"/>
              </a:rPr>
              <a:t>ELEMENTS:</a:t>
            </a:r>
          </a:p>
        </p:txBody>
      </p:sp>
      <p:graphicFrame>
        <p:nvGraphicFramePr>
          <p:cNvPr id="9" name="object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624522634"/>
              </p:ext>
            </p:extLst>
          </p:nvPr>
        </p:nvGraphicFramePr>
        <p:xfrm>
          <a:off x="193431" y="1266093"/>
          <a:ext cx="8809894" cy="50878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86591"/>
                <a:gridCol w="1233819"/>
                <a:gridCol w="1092946"/>
                <a:gridCol w="1053619"/>
                <a:gridCol w="1161034"/>
                <a:gridCol w="1163384"/>
                <a:gridCol w="1518501"/>
              </a:tblGrid>
              <a:tr h="671950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 dirty="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700" dirty="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548640">
                        <a:lnSpc>
                          <a:spcPct val="100000"/>
                        </a:lnSpc>
                      </a:pPr>
                      <a:r>
                        <a:rPr sz="1100" spc="-5" dirty="0">
                          <a:latin typeface="Times New Roman" panose="02020603050405020304"/>
                          <a:cs typeface="Times New Roman" panose="02020603050405020304"/>
                        </a:rPr>
                        <a:t>Process</a:t>
                      </a:r>
                      <a:endParaRPr sz="1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8EAADB"/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285750" algn="ctr">
                        <a:lnSpc>
                          <a:spcPts val="1785"/>
                        </a:lnSpc>
                      </a:pPr>
                      <a:r>
                        <a:rPr sz="1100" spc="-10" dirty="0">
                          <a:latin typeface="Times New Roman" panose="02020603050405020304"/>
                          <a:cs typeface="Times New Roman" panose="02020603050405020304"/>
                        </a:rPr>
                        <a:t>System</a:t>
                      </a:r>
                      <a:r>
                        <a:rPr sz="1100" spc="-5" dirty="0">
                          <a:latin typeface="Times New Roman" panose="02020603050405020304"/>
                          <a:cs typeface="Times New Roman" panose="02020603050405020304"/>
                        </a:rPr>
                        <a:t> Roles</a:t>
                      </a:r>
                      <a:endParaRPr sz="11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8EAAD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/>
                </a:tc>
              </a:tr>
              <a:tr h="88638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8EAADB"/>
                    </a:solidFill>
                  </a:tcPr>
                </a:tc>
                <a:tc>
                  <a:txBody>
                    <a:bodyPr/>
                    <a:lstStyle/>
                    <a:p>
                      <a:pPr marL="441325">
                        <a:lnSpc>
                          <a:spcPts val="1345"/>
                        </a:lnSpc>
                      </a:pPr>
                      <a:r>
                        <a:rPr sz="800" spc="-5" dirty="0">
                          <a:latin typeface="Times New Roman" panose="02020603050405020304"/>
                          <a:cs typeface="Times New Roman" panose="02020603050405020304"/>
                        </a:rPr>
                        <a:t>Human</a:t>
                      </a: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B4C5E7"/>
                    </a:solidFill>
                  </a:tcPr>
                </a:tc>
                <a:tc>
                  <a:txBody>
                    <a:bodyPr/>
                    <a:lstStyle/>
                    <a:p>
                      <a:pPr marL="289560" marR="105410" indent="-183515">
                        <a:lnSpc>
                          <a:spcPts val="1370"/>
                        </a:lnSpc>
                        <a:spcBef>
                          <a:spcPts val="5"/>
                        </a:spcBef>
                      </a:pPr>
                      <a:r>
                        <a:rPr sz="800" dirty="0">
                          <a:latin typeface="Times New Roman" panose="02020603050405020304"/>
                          <a:cs typeface="Times New Roman" panose="02020603050405020304"/>
                        </a:rPr>
                        <a:t>N</a:t>
                      </a:r>
                      <a:r>
                        <a:rPr sz="800" spc="20" dirty="0">
                          <a:latin typeface="Times New Roman" panose="02020603050405020304"/>
                          <a:cs typeface="Times New Roman" panose="02020603050405020304"/>
                        </a:rPr>
                        <a:t>o</a:t>
                      </a:r>
                      <a:r>
                        <a:rPr sz="800" spc="-20" dirty="0">
                          <a:latin typeface="Times New Roman" panose="02020603050405020304"/>
                          <a:cs typeface="Times New Roman" panose="02020603050405020304"/>
                        </a:rPr>
                        <a:t>n</a:t>
                      </a:r>
                      <a:r>
                        <a:rPr sz="800" spc="5" dirty="0">
                          <a:latin typeface="Times New Roman" panose="02020603050405020304"/>
                          <a:cs typeface="Times New Roman" panose="02020603050405020304"/>
                        </a:rPr>
                        <a:t>-</a:t>
                      </a:r>
                      <a:r>
                        <a:rPr sz="800" spc="-5" dirty="0">
                          <a:latin typeface="Times New Roman" panose="02020603050405020304"/>
                          <a:cs typeface="Times New Roman" panose="02020603050405020304"/>
                        </a:rPr>
                        <a:t>c</a:t>
                      </a:r>
                      <a:r>
                        <a:rPr sz="800" spc="20" dirty="0">
                          <a:latin typeface="Times New Roman" panose="02020603050405020304"/>
                          <a:cs typeface="Times New Roman" panose="02020603050405020304"/>
                        </a:rPr>
                        <a:t>o</a:t>
                      </a:r>
                      <a:r>
                        <a:rPr sz="800" spc="-50" dirty="0">
                          <a:latin typeface="Times New Roman" panose="02020603050405020304"/>
                          <a:cs typeface="Times New Roman" panose="02020603050405020304"/>
                        </a:rPr>
                        <a:t>m</a:t>
                      </a:r>
                      <a:r>
                        <a:rPr sz="800" dirty="0">
                          <a:latin typeface="Times New Roman" panose="02020603050405020304"/>
                          <a:cs typeface="Times New Roman" panose="02020603050405020304"/>
                        </a:rPr>
                        <a:t>pu</a:t>
                      </a:r>
                      <a:r>
                        <a:rPr sz="800" spc="45" dirty="0">
                          <a:latin typeface="Times New Roman" panose="02020603050405020304"/>
                          <a:cs typeface="Times New Roman" panose="02020603050405020304"/>
                        </a:rPr>
                        <a:t>t</a:t>
                      </a:r>
                      <a:r>
                        <a:rPr sz="800" spc="-25" dirty="0">
                          <a:latin typeface="Times New Roman" panose="02020603050405020304"/>
                          <a:cs typeface="Times New Roman" panose="02020603050405020304"/>
                        </a:rPr>
                        <a:t>in</a:t>
                      </a:r>
                      <a:r>
                        <a:rPr sz="800" dirty="0">
                          <a:latin typeface="Times New Roman" panose="02020603050405020304"/>
                          <a:cs typeface="Times New Roman" panose="02020603050405020304"/>
                        </a:rPr>
                        <a:t>g  </a:t>
                      </a:r>
                      <a:r>
                        <a:rPr sz="800" spc="-5" dirty="0">
                          <a:latin typeface="Times New Roman" panose="02020603050405020304"/>
                          <a:cs typeface="Times New Roman" panose="02020603050405020304"/>
                        </a:rPr>
                        <a:t>Hardware</a:t>
                      </a: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433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B4C5E7"/>
                    </a:solidFill>
                  </a:tcPr>
                </a:tc>
                <a:tc>
                  <a:txBody>
                    <a:bodyPr/>
                    <a:lstStyle/>
                    <a:p>
                      <a:pPr marL="267970" marR="224155" indent="-43180">
                        <a:lnSpc>
                          <a:spcPts val="1370"/>
                        </a:lnSpc>
                        <a:spcBef>
                          <a:spcPts val="5"/>
                        </a:spcBef>
                      </a:pPr>
                      <a:r>
                        <a:rPr sz="800" spc="-10" dirty="0">
                          <a:latin typeface="Times New Roman" panose="02020603050405020304"/>
                          <a:cs typeface="Times New Roman" panose="02020603050405020304"/>
                        </a:rPr>
                        <a:t>C</a:t>
                      </a:r>
                      <a:r>
                        <a:rPr sz="800" spc="20" dirty="0">
                          <a:latin typeface="Times New Roman" panose="02020603050405020304"/>
                          <a:cs typeface="Times New Roman" panose="02020603050405020304"/>
                        </a:rPr>
                        <a:t>o</a:t>
                      </a:r>
                      <a:r>
                        <a:rPr sz="800" spc="-50" dirty="0">
                          <a:latin typeface="Times New Roman" panose="02020603050405020304"/>
                          <a:cs typeface="Times New Roman" panose="02020603050405020304"/>
                        </a:rPr>
                        <a:t>m</a:t>
                      </a:r>
                      <a:r>
                        <a:rPr sz="800" dirty="0">
                          <a:latin typeface="Times New Roman" panose="02020603050405020304"/>
                          <a:cs typeface="Times New Roman" panose="02020603050405020304"/>
                        </a:rPr>
                        <a:t>pu</a:t>
                      </a:r>
                      <a:r>
                        <a:rPr sz="800" spc="45" dirty="0">
                          <a:latin typeface="Times New Roman" panose="02020603050405020304"/>
                          <a:cs typeface="Times New Roman" panose="02020603050405020304"/>
                        </a:rPr>
                        <a:t>t</a:t>
                      </a:r>
                      <a:r>
                        <a:rPr sz="800" spc="-25" dirty="0">
                          <a:latin typeface="Times New Roman" panose="02020603050405020304"/>
                          <a:cs typeface="Times New Roman" panose="02020603050405020304"/>
                        </a:rPr>
                        <a:t>in</a:t>
                      </a:r>
                      <a:r>
                        <a:rPr sz="800" dirty="0">
                          <a:latin typeface="Times New Roman" panose="02020603050405020304"/>
                          <a:cs typeface="Times New Roman" panose="02020603050405020304"/>
                        </a:rPr>
                        <a:t>g  </a:t>
                      </a:r>
                      <a:r>
                        <a:rPr sz="800" spc="-5" dirty="0">
                          <a:latin typeface="Times New Roman" panose="02020603050405020304"/>
                          <a:cs typeface="Times New Roman" panose="02020603050405020304"/>
                        </a:rPr>
                        <a:t>Hardware</a:t>
                      </a:r>
                      <a:endParaRPr sz="8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433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B4C5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45"/>
                        </a:lnSpc>
                      </a:pPr>
                      <a:r>
                        <a:rPr sz="800" dirty="0">
                          <a:latin typeface="Times New Roman" panose="02020603050405020304"/>
                          <a:cs typeface="Times New Roman" panose="02020603050405020304"/>
                        </a:rPr>
                        <a:t>Software</a:t>
                      </a: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B4C5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45"/>
                        </a:lnSpc>
                      </a:pPr>
                      <a:r>
                        <a:rPr sz="800" spc="-5" dirty="0">
                          <a:latin typeface="Times New Roman" panose="02020603050405020304"/>
                          <a:cs typeface="Times New Roman" panose="02020603050405020304"/>
                        </a:rPr>
                        <a:t>Database</a:t>
                      </a: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B4C5E7"/>
                    </a:solidFill>
                  </a:tcPr>
                </a:tc>
                <a:tc>
                  <a:txBody>
                    <a:bodyPr/>
                    <a:lstStyle/>
                    <a:p>
                      <a:pPr marL="100330" marR="96520" indent="149225">
                        <a:lnSpc>
                          <a:spcPts val="1370"/>
                        </a:lnSpc>
                        <a:spcBef>
                          <a:spcPts val="5"/>
                        </a:spcBef>
                      </a:pPr>
                      <a:r>
                        <a:rPr sz="800" spc="-5" dirty="0">
                          <a:latin typeface="Times New Roman" panose="02020603050405020304"/>
                          <a:cs typeface="Times New Roman" panose="02020603050405020304"/>
                        </a:rPr>
                        <a:t>Communication </a:t>
                      </a:r>
                      <a:r>
                        <a:rPr sz="800" dirty="0">
                          <a:latin typeface="Times New Roman" panose="02020603050405020304"/>
                          <a:cs typeface="Times New Roman" panose="02020603050405020304"/>
                        </a:rPr>
                        <a:t>&amp;  Network /</a:t>
                      </a:r>
                      <a:r>
                        <a:rPr sz="800" spc="-8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800" spc="-5" dirty="0">
                          <a:latin typeface="Times New Roman" panose="02020603050405020304"/>
                          <a:cs typeface="Times New Roman" panose="02020603050405020304"/>
                        </a:rPr>
                        <a:t>Connectivity</a:t>
                      </a: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433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B4C5E7"/>
                    </a:solidFill>
                  </a:tcPr>
                </a:tc>
              </a:tr>
              <a:tr h="1180776">
                <a:tc>
                  <a:txBody>
                    <a:bodyPr/>
                    <a:lstStyle/>
                    <a:p>
                      <a:pPr marL="7620" algn="ctr">
                        <a:lnSpc>
                          <a:spcPts val="1320"/>
                        </a:lnSpc>
                      </a:pPr>
                      <a:r>
                        <a:rPr sz="800" spc="-5" dirty="0">
                          <a:latin typeface="Times New Roman" panose="02020603050405020304"/>
                          <a:cs typeface="Times New Roman" panose="02020603050405020304"/>
                        </a:rPr>
                        <a:t>Word </a:t>
                      </a:r>
                      <a:r>
                        <a:rPr sz="800" dirty="0">
                          <a:latin typeface="Times New Roman" panose="02020603050405020304"/>
                          <a:cs typeface="Times New Roman" panose="02020603050405020304"/>
                        </a:rPr>
                        <a:t>to</a:t>
                      </a:r>
                      <a:r>
                        <a:rPr sz="800" spc="-1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800" spc="-5" dirty="0">
                          <a:latin typeface="Times New Roman" panose="02020603050405020304"/>
                          <a:cs typeface="Times New Roman" panose="02020603050405020304"/>
                        </a:rPr>
                        <a:t>Excel</a:t>
                      </a: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algn="ctr">
                        <a:lnSpc>
                          <a:spcPts val="1415"/>
                        </a:lnSpc>
                      </a:pPr>
                      <a:r>
                        <a:rPr sz="800" spc="-5" dirty="0">
                          <a:latin typeface="Times New Roman" panose="02020603050405020304"/>
                          <a:cs typeface="Times New Roman" panose="02020603050405020304"/>
                        </a:rPr>
                        <a:t>conversion</a:t>
                      </a:r>
                      <a:r>
                        <a:rPr sz="800" spc="-2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800" spc="-5" dirty="0">
                          <a:latin typeface="Times New Roman" panose="02020603050405020304"/>
                          <a:cs typeface="Times New Roman" panose="02020603050405020304"/>
                        </a:rPr>
                        <a:t>process</a:t>
                      </a: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8EAADB"/>
                    </a:solidFill>
                  </a:tcPr>
                </a:tc>
                <a:tc>
                  <a:txBody>
                    <a:bodyPr/>
                    <a:lstStyle/>
                    <a:p>
                      <a:pPr marR="428625" algn="r">
                        <a:lnSpc>
                          <a:spcPts val="1345"/>
                        </a:lnSpc>
                      </a:pPr>
                      <a:r>
                        <a:rPr sz="800" dirty="0">
                          <a:latin typeface="Times New Roman" panose="02020603050405020304"/>
                          <a:cs typeface="Times New Roman" panose="02020603050405020304"/>
                        </a:rPr>
                        <a:t>A</a:t>
                      </a:r>
                      <a:r>
                        <a:rPr sz="800" spc="-30" dirty="0">
                          <a:latin typeface="Times New Roman" panose="02020603050405020304"/>
                          <a:cs typeface="Times New Roman" panose="02020603050405020304"/>
                        </a:rPr>
                        <a:t>n</a:t>
                      </a:r>
                      <a:r>
                        <a:rPr sz="800" spc="15" dirty="0">
                          <a:latin typeface="Times New Roman" panose="02020603050405020304"/>
                          <a:cs typeface="Times New Roman" panose="02020603050405020304"/>
                        </a:rPr>
                        <a:t>a</a:t>
                      </a:r>
                      <a:r>
                        <a:rPr sz="800" dirty="0">
                          <a:latin typeface="Times New Roman" panose="02020603050405020304"/>
                          <a:cs typeface="Times New Roman" panose="02020603050405020304"/>
                        </a:rPr>
                        <a:t>l</a:t>
                      </a:r>
                      <a:r>
                        <a:rPr sz="800" spc="-25" dirty="0">
                          <a:latin typeface="Times New Roman" panose="02020603050405020304"/>
                          <a:cs typeface="Times New Roman" panose="02020603050405020304"/>
                        </a:rPr>
                        <a:t>y</a:t>
                      </a:r>
                      <a:r>
                        <a:rPr sz="800" spc="-15" dirty="0">
                          <a:latin typeface="Times New Roman" panose="02020603050405020304"/>
                          <a:cs typeface="Times New Roman" panose="02020603050405020304"/>
                        </a:rPr>
                        <a:t>s</a:t>
                      </a:r>
                      <a:r>
                        <a:rPr sz="800" dirty="0">
                          <a:latin typeface="Times New Roman" panose="02020603050405020304"/>
                          <a:cs typeface="Times New Roman" panose="02020603050405020304"/>
                        </a:rPr>
                        <a:t>t</a:t>
                      </a: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7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R="2540" algn="ctr">
                        <a:lnSpc>
                          <a:spcPct val="100000"/>
                        </a:lnSpc>
                      </a:pPr>
                      <a:r>
                        <a:rPr sz="800" spc="-10" dirty="0">
                          <a:latin typeface="Times New Roman" panose="02020603050405020304"/>
                          <a:cs typeface="Times New Roman" panose="02020603050405020304"/>
                        </a:rPr>
                        <a:t>Document</a:t>
                      </a: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2598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700" dirty="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R="261620" algn="r">
                        <a:lnSpc>
                          <a:spcPct val="100000"/>
                        </a:lnSpc>
                      </a:pPr>
                      <a:r>
                        <a:rPr sz="800" spc="-10" dirty="0">
                          <a:latin typeface="Times New Roman" panose="02020603050405020304"/>
                          <a:cs typeface="Times New Roman" panose="02020603050405020304"/>
                        </a:rPr>
                        <a:t>C</a:t>
                      </a:r>
                      <a:r>
                        <a:rPr sz="800" spc="20" dirty="0">
                          <a:latin typeface="Times New Roman" panose="02020603050405020304"/>
                          <a:cs typeface="Times New Roman" panose="02020603050405020304"/>
                        </a:rPr>
                        <a:t>o</a:t>
                      </a:r>
                      <a:r>
                        <a:rPr sz="800" spc="-50" dirty="0">
                          <a:latin typeface="Times New Roman" panose="02020603050405020304"/>
                          <a:cs typeface="Times New Roman" panose="02020603050405020304"/>
                        </a:rPr>
                        <a:t>m</a:t>
                      </a:r>
                      <a:r>
                        <a:rPr sz="800" dirty="0">
                          <a:latin typeface="Times New Roman" panose="02020603050405020304"/>
                          <a:cs typeface="Times New Roman" panose="02020603050405020304"/>
                        </a:rPr>
                        <a:t>pu</a:t>
                      </a:r>
                      <a:r>
                        <a:rPr sz="800" spc="25" dirty="0">
                          <a:latin typeface="Times New Roman" panose="02020603050405020304"/>
                          <a:cs typeface="Times New Roman" panose="02020603050405020304"/>
                        </a:rPr>
                        <a:t>t</a:t>
                      </a:r>
                      <a:r>
                        <a:rPr sz="800" spc="-5" dirty="0">
                          <a:latin typeface="Times New Roman" panose="02020603050405020304"/>
                          <a:cs typeface="Times New Roman" panose="02020603050405020304"/>
                        </a:rPr>
                        <a:t>e</a:t>
                      </a:r>
                      <a:r>
                        <a:rPr sz="800" dirty="0">
                          <a:latin typeface="Times New Roman" panose="02020603050405020304"/>
                          <a:cs typeface="Times New Roman" panose="02020603050405020304"/>
                        </a:rPr>
                        <a:t>r</a:t>
                      </a:r>
                    </a:p>
                  </a:txBody>
                  <a:tcPr marL="0" marR="0" marT="2598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7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800" spc="-5" dirty="0">
                          <a:latin typeface="Times New Roman" panose="02020603050405020304"/>
                          <a:cs typeface="Times New Roman" panose="02020603050405020304"/>
                        </a:rPr>
                        <a:t>Office</a:t>
                      </a:r>
                      <a:r>
                        <a:rPr sz="800" spc="-1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800" spc="-5" dirty="0">
                          <a:latin typeface="Times New Roman" panose="02020603050405020304"/>
                          <a:cs typeface="Times New Roman" panose="02020603050405020304"/>
                        </a:rPr>
                        <a:t>Excel</a:t>
                      </a: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2598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7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2540" algn="ctr">
                        <a:lnSpc>
                          <a:spcPct val="100000"/>
                        </a:lnSpc>
                      </a:pPr>
                      <a:r>
                        <a:rPr sz="800" spc="5" dirty="0">
                          <a:latin typeface="Times New Roman" panose="02020603050405020304"/>
                          <a:cs typeface="Times New Roman" panose="02020603050405020304"/>
                        </a:rPr>
                        <a:t>--</a:t>
                      </a: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2598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7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800" spc="5" dirty="0">
                          <a:latin typeface="Times New Roman" panose="02020603050405020304"/>
                          <a:cs typeface="Times New Roman" panose="02020603050405020304"/>
                        </a:rPr>
                        <a:t>--</a:t>
                      </a: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2598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873588">
                <a:tc>
                  <a:txBody>
                    <a:bodyPr/>
                    <a:lstStyle/>
                    <a:p>
                      <a:pPr marL="3175" algn="ctr">
                        <a:lnSpc>
                          <a:spcPts val="1320"/>
                        </a:lnSpc>
                      </a:pPr>
                      <a:r>
                        <a:rPr sz="800" spc="-5" dirty="0">
                          <a:latin typeface="Times New Roman" panose="02020603050405020304"/>
                          <a:cs typeface="Times New Roman" panose="02020603050405020304"/>
                        </a:rPr>
                        <a:t>Excel </a:t>
                      </a:r>
                      <a:r>
                        <a:rPr sz="800" spc="10" dirty="0">
                          <a:latin typeface="Times New Roman" panose="02020603050405020304"/>
                          <a:cs typeface="Times New Roman" panose="02020603050405020304"/>
                        </a:rPr>
                        <a:t>to </a:t>
                      </a:r>
                      <a:r>
                        <a:rPr sz="800" spc="-5" dirty="0">
                          <a:latin typeface="Times New Roman" panose="02020603050405020304"/>
                          <a:cs typeface="Times New Roman" panose="02020603050405020304"/>
                        </a:rPr>
                        <a:t>Pdf</a:t>
                      </a:r>
                      <a:r>
                        <a:rPr sz="800" spc="-7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800" spc="-5" dirty="0">
                          <a:latin typeface="Times New Roman" panose="02020603050405020304"/>
                          <a:cs typeface="Times New Roman" panose="02020603050405020304"/>
                        </a:rPr>
                        <a:t>conversion</a:t>
                      </a: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3810" algn="ctr">
                        <a:lnSpc>
                          <a:spcPts val="1415"/>
                        </a:lnSpc>
                      </a:pPr>
                      <a:r>
                        <a:rPr sz="800" spc="-5" dirty="0">
                          <a:latin typeface="Times New Roman" panose="02020603050405020304"/>
                          <a:cs typeface="Times New Roman" panose="02020603050405020304"/>
                        </a:rPr>
                        <a:t>process</a:t>
                      </a: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8EAADB"/>
                    </a:solidFill>
                  </a:tcPr>
                </a:tc>
                <a:tc>
                  <a:txBody>
                    <a:bodyPr/>
                    <a:lstStyle/>
                    <a:p>
                      <a:pPr marR="428625" algn="r">
                        <a:lnSpc>
                          <a:spcPts val="1345"/>
                        </a:lnSpc>
                      </a:pPr>
                      <a:r>
                        <a:rPr sz="800" dirty="0">
                          <a:latin typeface="Times New Roman" panose="02020603050405020304"/>
                          <a:cs typeface="Times New Roman" panose="02020603050405020304"/>
                        </a:rPr>
                        <a:t>A</a:t>
                      </a:r>
                      <a:r>
                        <a:rPr sz="800" spc="-30" dirty="0">
                          <a:latin typeface="Times New Roman" panose="02020603050405020304"/>
                          <a:cs typeface="Times New Roman" panose="02020603050405020304"/>
                        </a:rPr>
                        <a:t>n</a:t>
                      </a:r>
                      <a:r>
                        <a:rPr sz="800" spc="15" dirty="0">
                          <a:latin typeface="Times New Roman" panose="02020603050405020304"/>
                          <a:cs typeface="Times New Roman" panose="02020603050405020304"/>
                        </a:rPr>
                        <a:t>a</a:t>
                      </a:r>
                      <a:r>
                        <a:rPr sz="800" dirty="0">
                          <a:latin typeface="Times New Roman" panose="02020603050405020304"/>
                          <a:cs typeface="Times New Roman" panose="02020603050405020304"/>
                        </a:rPr>
                        <a:t>l</a:t>
                      </a:r>
                      <a:r>
                        <a:rPr sz="800" spc="-25" dirty="0">
                          <a:latin typeface="Times New Roman" panose="02020603050405020304"/>
                          <a:cs typeface="Times New Roman" panose="02020603050405020304"/>
                        </a:rPr>
                        <a:t>y</a:t>
                      </a:r>
                      <a:r>
                        <a:rPr sz="800" spc="-15" dirty="0">
                          <a:latin typeface="Times New Roman" panose="02020603050405020304"/>
                          <a:cs typeface="Times New Roman" panose="02020603050405020304"/>
                        </a:rPr>
                        <a:t>s</a:t>
                      </a:r>
                      <a:r>
                        <a:rPr sz="800" dirty="0">
                          <a:latin typeface="Times New Roman" panose="02020603050405020304"/>
                          <a:cs typeface="Times New Roman" panose="02020603050405020304"/>
                        </a:rPr>
                        <a:t>t</a:t>
                      </a: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7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800" spc="5" dirty="0">
                          <a:latin typeface="Times New Roman" panose="02020603050405020304"/>
                          <a:cs typeface="Times New Roman" panose="02020603050405020304"/>
                        </a:rPr>
                        <a:t>--</a:t>
                      </a: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2598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7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R="261620" algn="r">
                        <a:lnSpc>
                          <a:spcPct val="100000"/>
                        </a:lnSpc>
                      </a:pPr>
                      <a:r>
                        <a:rPr sz="800" spc="-10" dirty="0">
                          <a:latin typeface="Times New Roman" panose="02020603050405020304"/>
                          <a:cs typeface="Times New Roman" panose="02020603050405020304"/>
                        </a:rPr>
                        <a:t>C</a:t>
                      </a:r>
                      <a:r>
                        <a:rPr sz="800" spc="20" dirty="0">
                          <a:latin typeface="Times New Roman" panose="02020603050405020304"/>
                          <a:cs typeface="Times New Roman" panose="02020603050405020304"/>
                        </a:rPr>
                        <a:t>o</a:t>
                      </a:r>
                      <a:r>
                        <a:rPr sz="800" spc="-50" dirty="0">
                          <a:latin typeface="Times New Roman" panose="02020603050405020304"/>
                          <a:cs typeface="Times New Roman" panose="02020603050405020304"/>
                        </a:rPr>
                        <a:t>m</a:t>
                      </a:r>
                      <a:r>
                        <a:rPr sz="800" dirty="0">
                          <a:latin typeface="Times New Roman" panose="02020603050405020304"/>
                          <a:cs typeface="Times New Roman" panose="02020603050405020304"/>
                        </a:rPr>
                        <a:t>pu</a:t>
                      </a:r>
                      <a:r>
                        <a:rPr sz="800" spc="25" dirty="0">
                          <a:latin typeface="Times New Roman" panose="02020603050405020304"/>
                          <a:cs typeface="Times New Roman" panose="02020603050405020304"/>
                        </a:rPr>
                        <a:t>t</a:t>
                      </a:r>
                      <a:r>
                        <a:rPr sz="800" spc="-5" dirty="0">
                          <a:latin typeface="Times New Roman" panose="02020603050405020304"/>
                          <a:cs typeface="Times New Roman" panose="02020603050405020304"/>
                        </a:rPr>
                        <a:t>e</a:t>
                      </a:r>
                      <a:r>
                        <a:rPr sz="800" dirty="0">
                          <a:latin typeface="Times New Roman" panose="02020603050405020304"/>
                          <a:cs typeface="Times New Roman" panose="02020603050405020304"/>
                        </a:rPr>
                        <a:t>r</a:t>
                      </a: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2598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7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800" spc="-5" dirty="0">
                          <a:latin typeface="Times New Roman" panose="02020603050405020304"/>
                          <a:cs typeface="Times New Roman" panose="02020603050405020304"/>
                        </a:rPr>
                        <a:t>Office</a:t>
                      </a:r>
                      <a:r>
                        <a:rPr sz="800" spc="-1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800" spc="-5" dirty="0">
                          <a:latin typeface="Times New Roman" panose="02020603050405020304"/>
                          <a:cs typeface="Times New Roman" panose="02020603050405020304"/>
                        </a:rPr>
                        <a:t>Excel</a:t>
                      </a: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2598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7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2540" algn="ctr">
                        <a:lnSpc>
                          <a:spcPct val="100000"/>
                        </a:lnSpc>
                      </a:pPr>
                      <a:r>
                        <a:rPr sz="800" spc="5" dirty="0">
                          <a:latin typeface="Times New Roman" panose="02020603050405020304"/>
                          <a:cs typeface="Times New Roman" panose="02020603050405020304"/>
                        </a:rPr>
                        <a:t>--</a:t>
                      </a: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2598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7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800" spc="5" dirty="0">
                          <a:latin typeface="Times New Roman" panose="02020603050405020304"/>
                          <a:cs typeface="Times New Roman" panose="02020603050405020304"/>
                        </a:rPr>
                        <a:t>--</a:t>
                      </a: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2598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475119">
                <a:tc>
                  <a:txBody>
                    <a:bodyPr/>
                    <a:lstStyle/>
                    <a:p>
                      <a:pPr marL="316865">
                        <a:lnSpc>
                          <a:spcPts val="1320"/>
                        </a:lnSpc>
                      </a:pPr>
                      <a:r>
                        <a:rPr sz="800" spc="-5" dirty="0">
                          <a:latin typeface="Times New Roman" panose="02020603050405020304"/>
                          <a:cs typeface="Times New Roman" panose="02020603050405020304"/>
                        </a:rPr>
                        <a:t>Admission</a:t>
                      </a:r>
                      <a:r>
                        <a:rPr sz="800" spc="-2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800" spc="-10" dirty="0">
                          <a:latin typeface="Times New Roman" panose="02020603050405020304"/>
                          <a:cs typeface="Times New Roman" panose="02020603050405020304"/>
                        </a:rPr>
                        <a:t>Result</a:t>
                      </a: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267970">
                        <a:lnSpc>
                          <a:spcPts val="1415"/>
                        </a:lnSpc>
                      </a:pPr>
                      <a:r>
                        <a:rPr sz="800" spc="-5" dirty="0">
                          <a:latin typeface="Times New Roman" panose="02020603050405020304"/>
                          <a:cs typeface="Times New Roman" panose="02020603050405020304"/>
                        </a:rPr>
                        <a:t>publication</a:t>
                      </a:r>
                      <a:r>
                        <a:rPr sz="800" spc="-2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800" dirty="0">
                          <a:latin typeface="Times New Roman" panose="02020603050405020304"/>
                          <a:cs typeface="Times New Roman" panose="02020603050405020304"/>
                        </a:rPr>
                        <a:t>process</a:t>
                      </a: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8EAADB"/>
                    </a:solidFill>
                  </a:tcPr>
                </a:tc>
                <a:tc>
                  <a:txBody>
                    <a:bodyPr/>
                    <a:lstStyle/>
                    <a:p>
                      <a:pPr marR="381000" algn="r">
                        <a:lnSpc>
                          <a:spcPts val="1345"/>
                        </a:lnSpc>
                      </a:pPr>
                      <a:r>
                        <a:rPr sz="800" spc="-10" dirty="0">
                          <a:latin typeface="Times New Roman" panose="02020603050405020304"/>
                          <a:cs typeface="Times New Roman" panose="02020603050405020304"/>
                        </a:rPr>
                        <a:t>R</a:t>
                      </a:r>
                      <a:r>
                        <a:rPr sz="800" spc="-5" dirty="0">
                          <a:latin typeface="Times New Roman" panose="02020603050405020304"/>
                          <a:cs typeface="Times New Roman" panose="02020603050405020304"/>
                        </a:rPr>
                        <a:t>e</a:t>
                      </a:r>
                      <a:r>
                        <a:rPr sz="800" spc="20" dirty="0">
                          <a:latin typeface="Times New Roman" panose="02020603050405020304"/>
                          <a:cs typeface="Times New Roman" panose="02020603050405020304"/>
                        </a:rPr>
                        <a:t>g</a:t>
                      </a:r>
                      <a:r>
                        <a:rPr sz="800" spc="-25" dirty="0">
                          <a:latin typeface="Times New Roman" panose="02020603050405020304"/>
                          <a:cs typeface="Times New Roman" panose="02020603050405020304"/>
                        </a:rPr>
                        <a:t>i</a:t>
                      </a:r>
                      <a:r>
                        <a:rPr sz="800" spc="-15" dirty="0">
                          <a:latin typeface="Times New Roman" panose="02020603050405020304"/>
                          <a:cs typeface="Times New Roman" panose="02020603050405020304"/>
                        </a:rPr>
                        <a:t>s</a:t>
                      </a:r>
                      <a:r>
                        <a:rPr sz="800" spc="25" dirty="0">
                          <a:latin typeface="Times New Roman" panose="02020603050405020304"/>
                          <a:cs typeface="Times New Roman" panose="02020603050405020304"/>
                        </a:rPr>
                        <a:t>t</a:t>
                      </a:r>
                      <a:r>
                        <a:rPr sz="800" spc="5" dirty="0">
                          <a:latin typeface="Times New Roman" panose="02020603050405020304"/>
                          <a:cs typeface="Times New Roman" panose="02020603050405020304"/>
                        </a:rPr>
                        <a:t>r</a:t>
                      </a:r>
                      <a:r>
                        <a:rPr sz="800" spc="-5" dirty="0">
                          <a:latin typeface="Times New Roman" panose="02020603050405020304"/>
                          <a:cs typeface="Times New Roman" panose="02020603050405020304"/>
                        </a:rPr>
                        <a:t>a</a:t>
                      </a:r>
                      <a:r>
                        <a:rPr sz="800" dirty="0">
                          <a:latin typeface="Times New Roman" panose="02020603050405020304"/>
                          <a:cs typeface="Times New Roman" panose="02020603050405020304"/>
                        </a:rPr>
                        <a:t>r</a:t>
                      </a: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940"/>
                        </a:spcBef>
                      </a:pPr>
                      <a:r>
                        <a:rPr sz="800" spc="5" dirty="0">
                          <a:latin typeface="Times New Roman" panose="02020603050405020304"/>
                          <a:cs typeface="Times New Roman" panose="02020603050405020304"/>
                        </a:rPr>
                        <a:t>--</a:t>
                      </a: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20"/>
                        </a:lnSpc>
                      </a:pPr>
                      <a:r>
                        <a:rPr sz="800" spc="-5" dirty="0">
                          <a:latin typeface="Times New Roman" panose="02020603050405020304"/>
                          <a:cs typeface="Times New Roman" panose="02020603050405020304"/>
                        </a:rPr>
                        <a:t>Utilizing</a:t>
                      </a: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167640" marR="165735" indent="-1270" algn="ctr">
                        <a:lnSpc>
                          <a:spcPct val="96000"/>
                        </a:lnSpc>
                        <a:spcBef>
                          <a:spcPts val="35"/>
                        </a:spcBef>
                      </a:pPr>
                      <a:r>
                        <a:rPr sz="800" spc="-5" dirty="0">
                          <a:latin typeface="Times New Roman" panose="02020603050405020304"/>
                          <a:cs typeface="Times New Roman" panose="02020603050405020304"/>
                        </a:rPr>
                        <a:t>computer </a:t>
                      </a:r>
                      <a:r>
                        <a:rPr sz="800" dirty="0">
                          <a:latin typeface="Times New Roman" panose="02020603050405020304"/>
                          <a:cs typeface="Times New Roman" panose="02020603050405020304"/>
                        </a:rPr>
                        <a:t>to  </a:t>
                      </a:r>
                      <a:r>
                        <a:rPr sz="800" spc="-5" dirty="0">
                          <a:latin typeface="Times New Roman" panose="02020603050405020304"/>
                          <a:cs typeface="Times New Roman" panose="02020603050405020304"/>
                        </a:rPr>
                        <a:t>publishes</a:t>
                      </a:r>
                      <a:r>
                        <a:rPr sz="800" spc="-7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800" dirty="0">
                          <a:latin typeface="Times New Roman" panose="02020603050405020304"/>
                          <a:cs typeface="Times New Roman" panose="02020603050405020304"/>
                        </a:rPr>
                        <a:t>the  </a:t>
                      </a:r>
                      <a:r>
                        <a:rPr sz="800" spc="-10" dirty="0">
                          <a:latin typeface="Times New Roman" panose="02020603050405020304"/>
                          <a:cs typeface="Times New Roman" panose="02020603050405020304"/>
                        </a:rPr>
                        <a:t>result</a:t>
                      </a: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8455">
                        <a:lnSpc>
                          <a:spcPts val="1320"/>
                        </a:lnSpc>
                      </a:pPr>
                      <a:r>
                        <a:rPr sz="800" spc="-5" dirty="0">
                          <a:latin typeface="Times New Roman" panose="02020603050405020304"/>
                          <a:cs typeface="Times New Roman" panose="02020603050405020304"/>
                        </a:rPr>
                        <a:t>operating</a:t>
                      </a: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69850" marR="69215" indent="289560">
                        <a:lnSpc>
                          <a:spcPts val="1370"/>
                        </a:lnSpc>
                        <a:spcBef>
                          <a:spcPts val="80"/>
                        </a:spcBef>
                      </a:pPr>
                      <a:r>
                        <a:rPr sz="800" spc="-5" dirty="0">
                          <a:latin typeface="Times New Roman" panose="02020603050405020304"/>
                          <a:cs typeface="Times New Roman" panose="02020603050405020304"/>
                        </a:rPr>
                        <a:t>browser,  university</a:t>
                      </a:r>
                      <a:r>
                        <a:rPr sz="800" spc="-7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800" spc="-5" dirty="0">
                          <a:latin typeface="Times New Roman" panose="02020603050405020304"/>
                          <a:cs typeface="Times New Roman" panose="02020603050405020304"/>
                        </a:rPr>
                        <a:t>website</a:t>
                      </a: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2540" algn="ctr">
                        <a:lnSpc>
                          <a:spcPct val="100000"/>
                        </a:lnSpc>
                        <a:spcBef>
                          <a:spcPts val="940"/>
                        </a:spcBef>
                      </a:pPr>
                      <a:r>
                        <a:rPr sz="800" spc="5" dirty="0">
                          <a:latin typeface="Times New Roman" panose="02020603050405020304"/>
                          <a:cs typeface="Times New Roman" panose="02020603050405020304"/>
                        </a:rPr>
                        <a:t>--</a:t>
                      </a: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4165">
                        <a:lnSpc>
                          <a:spcPts val="1320"/>
                        </a:lnSpc>
                      </a:pPr>
                      <a:r>
                        <a:rPr sz="800" spc="-10" dirty="0">
                          <a:latin typeface="Times New Roman" panose="02020603050405020304"/>
                          <a:cs typeface="Times New Roman" panose="02020603050405020304"/>
                        </a:rPr>
                        <a:t>Using </a:t>
                      </a:r>
                      <a:r>
                        <a:rPr sz="800" spc="-5" dirty="0">
                          <a:latin typeface="Times New Roman" panose="02020603050405020304"/>
                          <a:cs typeface="Times New Roman" panose="02020603050405020304"/>
                        </a:rPr>
                        <a:t>internet</a:t>
                      </a:r>
                      <a:r>
                        <a:rPr sz="800" spc="3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800" dirty="0">
                          <a:latin typeface="Times New Roman" panose="02020603050405020304"/>
                          <a:cs typeface="Times New Roman" panose="02020603050405020304"/>
                        </a:rPr>
                        <a:t>to</a:t>
                      </a:r>
                    </a:p>
                    <a:p>
                      <a:pPr marL="246380">
                        <a:lnSpc>
                          <a:spcPts val="1415"/>
                        </a:lnSpc>
                      </a:pPr>
                      <a:r>
                        <a:rPr sz="800" spc="-5" dirty="0">
                          <a:latin typeface="Times New Roman" panose="02020603050405020304"/>
                          <a:cs typeface="Times New Roman" panose="02020603050405020304"/>
                        </a:rPr>
                        <a:t>publish </a:t>
                      </a:r>
                      <a:r>
                        <a:rPr sz="800" dirty="0">
                          <a:latin typeface="Times New Roman" panose="02020603050405020304"/>
                          <a:cs typeface="Times New Roman" panose="02020603050405020304"/>
                        </a:rPr>
                        <a:t>the</a:t>
                      </a:r>
                      <a:r>
                        <a:rPr sz="800" spc="-2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800" spc="-5" dirty="0">
                          <a:latin typeface="Times New Roman" panose="02020603050405020304"/>
                          <a:cs typeface="Times New Roman" panose="02020603050405020304"/>
                        </a:rPr>
                        <a:t>results.</a:t>
                      </a:r>
                      <a:endParaRPr sz="8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106596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123093" y="300038"/>
            <a:ext cx="9020908" cy="1362960"/>
          </a:xfrm>
          <a:prstGeom prst="rect">
            <a:avLst/>
          </a:prstGeom>
        </p:spPr>
        <p:txBody>
          <a:bodyPr vert="horz" wrap="square" lIns="0" tIns="8659" rIns="0" bIns="0" rtlCol="0">
            <a:spAutoFit/>
          </a:bodyPr>
          <a:lstStyle/>
          <a:p>
            <a:pPr marL="8659">
              <a:spcBef>
                <a:spcPts val="68"/>
              </a:spcBef>
            </a:pPr>
            <a:r>
              <a:rPr sz="1227" b="1" u="heavy" dirty="0" smtClean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4400" spc="-3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+mj-lt"/>
                <a:cs typeface="Times New Roman" panose="02020603050405020304"/>
              </a:rPr>
              <a:t>PROPOSED PROCESSES ALONG </a:t>
            </a:r>
            <a:r>
              <a:rPr sz="4400" spc="-7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+mj-lt"/>
                <a:cs typeface="Times New Roman" panose="02020603050405020304"/>
              </a:rPr>
              <a:t>WITH </a:t>
            </a:r>
            <a:r>
              <a:rPr sz="4400" spc="3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+mj-lt"/>
                <a:cs typeface="Times New Roman" panose="02020603050405020304"/>
              </a:rPr>
              <a:t>SIX </a:t>
            </a:r>
            <a:r>
              <a:rPr sz="4400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+mj-lt"/>
                <a:cs typeface="Times New Roman" panose="02020603050405020304"/>
              </a:rPr>
              <a:t>SYSTEM</a:t>
            </a:r>
            <a:r>
              <a:rPr sz="4400" spc="37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+mj-lt"/>
                <a:cs typeface="Times New Roman" panose="02020603050405020304"/>
              </a:rPr>
              <a:t> </a:t>
            </a:r>
            <a:r>
              <a:rPr sz="4400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+mj-lt"/>
                <a:cs typeface="Times New Roman" panose="02020603050405020304"/>
              </a:rPr>
              <a:t>ELEMENTS:</a:t>
            </a:r>
            <a:endParaRPr sz="4400" dirty="0">
              <a:solidFill>
                <a:prstClr val="black"/>
              </a:solidFill>
              <a:latin typeface="+mj-lt"/>
              <a:cs typeface="Times New Roman" panose="02020603050405020304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830566766"/>
              </p:ext>
            </p:extLst>
          </p:nvPr>
        </p:nvGraphicFramePr>
        <p:xfrm>
          <a:off x="148064" y="1662997"/>
          <a:ext cx="8326315" cy="49722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74406"/>
                <a:gridCol w="1042182"/>
                <a:gridCol w="1002097"/>
                <a:gridCol w="1052759"/>
                <a:gridCol w="1202516"/>
                <a:gridCol w="1201961"/>
                <a:gridCol w="1250394"/>
              </a:tblGrid>
              <a:tr h="3771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solidFill>
                      <a:srgbClr val="8EAADB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>
                        <a:lnSpc>
                          <a:spcPts val="1785"/>
                        </a:lnSpc>
                      </a:pPr>
                      <a:r>
                        <a:rPr sz="1100" spc="-10" dirty="0">
                          <a:latin typeface="Times New Roman" panose="02020603050405020304"/>
                          <a:cs typeface="Times New Roman" panose="02020603050405020304"/>
                        </a:rPr>
                        <a:t>System</a:t>
                      </a:r>
                      <a:r>
                        <a:rPr sz="1100" spc="-5" dirty="0">
                          <a:latin typeface="Times New Roman" panose="02020603050405020304"/>
                          <a:cs typeface="Times New Roman" panose="02020603050405020304"/>
                        </a:rPr>
                        <a:t> Roles</a:t>
                      </a:r>
                      <a:endParaRPr sz="1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8EAAD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/>
                </a:tc>
              </a:tr>
              <a:tr h="588691">
                <a:tc>
                  <a:txBody>
                    <a:bodyPr/>
                    <a:lstStyle/>
                    <a:p>
                      <a:pPr marL="588010">
                        <a:lnSpc>
                          <a:spcPts val="1810"/>
                        </a:lnSpc>
                      </a:pPr>
                      <a:r>
                        <a:rPr sz="1100" spc="-5" dirty="0">
                          <a:latin typeface="Times New Roman" panose="02020603050405020304"/>
                          <a:cs typeface="Times New Roman" panose="02020603050405020304"/>
                        </a:rPr>
                        <a:t>Process</a:t>
                      </a:r>
                      <a:endParaRPr sz="1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8EAAD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70"/>
                        </a:lnSpc>
                      </a:pPr>
                      <a:r>
                        <a:rPr sz="800" spc="-5" dirty="0">
                          <a:latin typeface="Times New Roman" panose="02020603050405020304"/>
                          <a:cs typeface="Times New Roman" panose="02020603050405020304"/>
                        </a:rPr>
                        <a:t>Human</a:t>
                      </a: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B4C5E7"/>
                    </a:solidFill>
                  </a:tcPr>
                </a:tc>
                <a:tc>
                  <a:txBody>
                    <a:bodyPr/>
                    <a:lstStyle/>
                    <a:p>
                      <a:pPr marL="267970" marR="83820" indent="-180340">
                        <a:lnSpc>
                          <a:spcPts val="1370"/>
                        </a:lnSpc>
                        <a:spcBef>
                          <a:spcPts val="30"/>
                        </a:spcBef>
                      </a:pPr>
                      <a:r>
                        <a:rPr sz="800" dirty="0">
                          <a:latin typeface="Times New Roman" panose="02020603050405020304"/>
                          <a:cs typeface="Times New Roman" panose="02020603050405020304"/>
                        </a:rPr>
                        <a:t>N</a:t>
                      </a:r>
                      <a:r>
                        <a:rPr sz="800" spc="20" dirty="0">
                          <a:latin typeface="Times New Roman" panose="02020603050405020304"/>
                          <a:cs typeface="Times New Roman" panose="02020603050405020304"/>
                        </a:rPr>
                        <a:t>o</a:t>
                      </a:r>
                      <a:r>
                        <a:rPr sz="800" spc="-25" dirty="0">
                          <a:latin typeface="Times New Roman" panose="02020603050405020304"/>
                          <a:cs typeface="Times New Roman" panose="02020603050405020304"/>
                        </a:rPr>
                        <a:t>n</a:t>
                      </a:r>
                      <a:r>
                        <a:rPr sz="800" spc="10" dirty="0">
                          <a:latin typeface="Times New Roman" panose="02020603050405020304"/>
                          <a:cs typeface="Times New Roman" panose="02020603050405020304"/>
                        </a:rPr>
                        <a:t>-</a:t>
                      </a:r>
                      <a:r>
                        <a:rPr sz="800" spc="-5" dirty="0">
                          <a:latin typeface="Times New Roman" panose="02020603050405020304"/>
                          <a:cs typeface="Times New Roman" panose="02020603050405020304"/>
                        </a:rPr>
                        <a:t>c</a:t>
                      </a:r>
                      <a:r>
                        <a:rPr sz="800" spc="20" dirty="0">
                          <a:latin typeface="Times New Roman" panose="02020603050405020304"/>
                          <a:cs typeface="Times New Roman" panose="02020603050405020304"/>
                        </a:rPr>
                        <a:t>o</a:t>
                      </a:r>
                      <a:r>
                        <a:rPr sz="800" spc="-50" dirty="0">
                          <a:latin typeface="Times New Roman" panose="02020603050405020304"/>
                          <a:cs typeface="Times New Roman" panose="02020603050405020304"/>
                        </a:rPr>
                        <a:t>m</a:t>
                      </a:r>
                      <a:r>
                        <a:rPr sz="800" dirty="0">
                          <a:latin typeface="Times New Roman" panose="02020603050405020304"/>
                          <a:cs typeface="Times New Roman" panose="02020603050405020304"/>
                        </a:rPr>
                        <a:t>pu</a:t>
                      </a:r>
                      <a:r>
                        <a:rPr sz="800" spc="45" dirty="0">
                          <a:latin typeface="Times New Roman" panose="02020603050405020304"/>
                          <a:cs typeface="Times New Roman" panose="02020603050405020304"/>
                        </a:rPr>
                        <a:t>t</a:t>
                      </a:r>
                      <a:r>
                        <a:rPr sz="800" spc="-25" dirty="0">
                          <a:latin typeface="Times New Roman" panose="02020603050405020304"/>
                          <a:cs typeface="Times New Roman" panose="02020603050405020304"/>
                        </a:rPr>
                        <a:t>in</a:t>
                      </a:r>
                      <a:r>
                        <a:rPr sz="800" dirty="0">
                          <a:latin typeface="Times New Roman" panose="02020603050405020304"/>
                          <a:cs typeface="Times New Roman" panose="02020603050405020304"/>
                        </a:rPr>
                        <a:t>g  </a:t>
                      </a:r>
                      <a:r>
                        <a:rPr sz="800" spc="-5" dirty="0">
                          <a:latin typeface="Times New Roman" panose="02020603050405020304"/>
                          <a:cs typeface="Times New Roman" panose="02020603050405020304"/>
                        </a:rPr>
                        <a:t>Hardware</a:t>
                      </a: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2598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B4C5E7"/>
                    </a:solidFill>
                  </a:tcPr>
                </a:tc>
                <a:tc>
                  <a:txBody>
                    <a:bodyPr/>
                    <a:lstStyle/>
                    <a:p>
                      <a:pPr marL="298450" marR="254635" indent="-43180">
                        <a:lnSpc>
                          <a:spcPts val="1370"/>
                        </a:lnSpc>
                        <a:spcBef>
                          <a:spcPts val="30"/>
                        </a:spcBef>
                      </a:pPr>
                      <a:r>
                        <a:rPr sz="800" spc="-10" dirty="0">
                          <a:latin typeface="Times New Roman" panose="02020603050405020304"/>
                          <a:cs typeface="Times New Roman" panose="02020603050405020304"/>
                        </a:rPr>
                        <a:t>C</a:t>
                      </a:r>
                      <a:r>
                        <a:rPr sz="800" spc="20" dirty="0">
                          <a:latin typeface="Times New Roman" panose="02020603050405020304"/>
                          <a:cs typeface="Times New Roman" panose="02020603050405020304"/>
                        </a:rPr>
                        <a:t>o</a:t>
                      </a:r>
                      <a:r>
                        <a:rPr sz="800" spc="-50" dirty="0">
                          <a:latin typeface="Times New Roman" panose="02020603050405020304"/>
                          <a:cs typeface="Times New Roman" panose="02020603050405020304"/>
                        </a:rPr>
                        <a:t>m</a:t>
                      </a:r>
                      <a:r>
                        <a:rPr sz="800" dirty="0">
                          <a:latin typeface="Times New Roman" panose="02020603050405020304"/>
                          <a:cs typeface="Times New Roman" panose="02020603050405020304"/>
                        </a:rPr>
                        <a:t>pu</a:t>
                      </a:r>
                      <a:r>
                        <a:rPr sz="800" spc="45" dirty="0">
                          <a:latin typeface="Times New Roman" panose="02020603050405020304"/>
                          <a:cs typeface="Times New Roman" panose="02020603050405020304"/>
                        </a:rPr>
                        <a:t>t</a:t>
                      </a:r>
                      <a:r>
                        <a:rPr sz="800" spc="-25" dirty="0">
                          <a:latin typeface="Times New Roman" panose="02020603050405020304"/>
                          <a:cs typeface="Times New Roman" panose="02020603050405020304"/>
                        </a:rPr>
                        <a:t>in</a:t>
                      </a:r>
                      <a:r>
                        <a:rPr sz="800" dirty="0">
                          <a:latin typeface="Times New Roman" panose="02020603050405020304"/>
                          <a:cs typeface="Times New Roman" panose="02020603050405020304"/>
                        </a:rPr>
                        <a:t>g  </a:t>
                      </a:r>
                      <a:r>
                        <a:rPr sz="800" spc="-5" dirty="0">
                          <a:latin typeface="Times New Roman" panose="02020603050405020304"/>
                          <a:cs typeface="Times New Roman" panose="02020603050405020304"/>
                        </a:rPr>
                        <a:t>Hardware</a:t>
                      </a:r>
                      <a:endParaRPr sz="8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2598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B4C5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70"/>
                        </a:lnSpc>
                      </a:pPr>
                      <a:r>
                        <a:rPr sz="800" dirty="0">
                          <a:latin typeface="Times New Roman" panose="02020603050405020304"/>
                          <a:cs typeface="Times New Roman" panose="02020603050405020304"/>
                        </a:rPr>
                        <a:t>Software</a:t>
                      </a: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B4C5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70"/>
                        </a:lnSpc>
                      </a:pPr>
                      <a:r>
                        <a:rPr sz="800" spc="-5" dirty="0">
                          <a:latin typeface="Times New Roman" panose="02020603050405020304"/>
                          <a:cs typeface="Times New Roman" panose="02020603050405020304"/>
                        </a:rPr>
                        <a:t>Database</a:t>
                      </a: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B4C5E7"/>
                    </a:solidFill>
                  </a:tcPr>
                </a:tc>
                <a:tc>
                  <a:txBody>
                    <a:bodyPr/>
                    <a:lstStyle/>
                    <a:p>
                      <a:pPr marL="142875" marR="136525" algn="ctr">
                        <a:lnSpc>
                          <a:spcPts val="1370"/>
                        </a:lnSpc>
                        <a:spcBef>
                          <a:spcPts val="30"/>
                        </a:spcBef>
                      </a:pPr>
                      <a:r>
                        <a:rPr sz="800" spc="-5" dirty="0">
                          <a:latin typeface="Times New Roman" panose="02020603050405020304"/>
                          <a:cs typeface="Times New Roman" panose="02020603050405020304"/>
                        </a:rPr>
                        <a:t>Communication</a:t>
                      </a:r>
                      <a:r>
                        <a:rPr sz="800" spc="-6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800" dirty="0">
                          <a:latin typeface="Times New Roman" panose="02020603050405020304"/>
                          <a:cs typeface="Times New Roman" panose="02020603050405020304"/>
                        </a:rPr>
                        <a:t>&amp;  Network</a:t>
                      </a:r>
                      <a:r>
                        <a:rPr sz="800" spc="-3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800" dirty="0">
                          <a:latin typeface="Times New Roman" panose="02020603050405020304"/>
                          <a:cs typeface="Times New Roman" panose="02020603050405020304"/>
                        </a:rPr>
                        <a:t>/</a:t>
                      </a: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algn="ctr">
                        <a:lnSpc>
                          <a:spcPts val="1355"/>
                        </a:lnSpc>
                      </a:pPr>
                      <a:r>
                        <a:rPr sz="800" spc="-5" dirty="0">
                          <a:latin typeface="Times New Roman" panose="02020603050405020304"/>
                          <a:cs typeface="Times New Roman" panose="02020603050405020304"/>
                        </a:rPr>
                        <a:t>Connectivity</a:t>
                      </a: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2598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B4C5E7"/>
                    </a:solidFill>
                  </a:tcPr>
                </a:tc>
              </a:tr>
              <a:tr h="796888">
                <a:tc>
                  <a:txBody>
                    <a:bodyPr/>
                    <a:lstStyle/>
                    <a:p>
                      <a:pPr marL="5715" algn="ctr">
                        <a:lnSpc>
                          <a:spcPts val="1320"/>
                        </a:lnSpc>
                      </a:pPr>
                      <a:r>
                        <a:rPr sz="800" spc="-5" dirty="0">
                          <a:latin typeface="Times New Roman" panose="02020603050405020304"/>
                          <a:cs typeface="Times New Roman" panose="02020603050405020304"/>
                        </a:rPr>
                        <a:t>Word </a:t>
                      </a:r>
                      <a:r>
                        <a:rPr sz="800" dirty="0">
                          <a:latin typeface="Times New Roman" panose="02020603050405020304"/>
                          <a:cs typeface="Times New Roman" panose="02020603050405020304"/>
                        </a:rPr>
                        <a:t>to </a:t>
                      </a:r>
                      <a:r>
                        <a:rPr sz="800" spc="-5" dirty="0">
                          <a:latin typeface="Times New Roman" panose="02020603050405020304"/>
                          <a:cs typeface="Times New Roman" panose="02020603050405020304"/>
                        </a:rPr>
                        <a:t>excel</a:t>
                      </a:r>
                      <a:r>
                        <a:rPr sz="800" spc="-5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800" dirty="0">
                          <a:latin typeface="Times New Roman" panose="02020603050405020304"/>
                          <a:cs typeface="Times New Roman" panose="02020603050405020304"/>
                        </a:rPr>
                        <a:t>conversion</a:t>
                      </a:r>
                    </a:p>
                    <a:p>
                      <a:pPr marL="3810" algn="ctr">
                        <a:lnSpc>
                          <a:spcPts val="1415"/>
                        </a:lnSpc>
                      </a:pPr>
                      <a:r>
                        <a:rPr sz="800" spc="-5" dirty="0">
                          <a:latin typeface="Times New Roman" panose="02020603050405020304"/>
                          <a:cs typeface="Times New Roman" panose="02020603050405020304"/>
                        </a:rPr>
                        <a:t>process</a:t>
                      </a:r>
                      <a:endParaRPr sz="8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8EAADB"/>
                    </a:solidFill>
                  </a:tcPr>
                </a:tc>
                <a:tc>
                  <a:txBody>
                    <a:bodyPr/>
                    <a:lstStyle/>
                    <a:p>
                      <a:pPr marR="5080" algn="ctr">
                        <a:lnSpc>
                          <a:spcPts val="1345"/>
                        </a:lnSpc>
                      </a:pPr>
                      <a:r>
                        <a:rPr sz="800" spc="-10" dirty="0">
                          <a:latin typeface="Times New Roman" panose="02020603050405020304"/>
                          <a:cs typeface="Times New Roman" panose="02020603050405020304"/>
                        </a:rPr>
                        <a:t>Analyst</a:t>
                      </a: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700" dirty="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800" spc="-10" dirty="0">
                          <a:latin typeface="Times New Roman" panose="02020603050405020304"/>
                          <a:cs typeface="Times New Roman" panose="02020603050405020304"/>
                        </a:rPr>
                        <a:t>Document</a:t>
                      </a:r>
                      <a:endParaRPr sz="8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2598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700" dirty="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800" spc="-5" dirty="0">
                          <a:latin typeface="Times New Roman" panose="02020603050405020304"/>
                          <a:cs typeface="Times New Roman" panose="02020603050405020304"/>
                        </a:rPr>
                        <a:t>Computer</a:t>
                      </a:r>
                      <a:endParaRPr sz="8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2598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7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800" spc="-5" dirty="0">
                          <a:latin typeface="Times New Roman" panose="02020603050405020304"/>
                          <a:cs typeface="Times New Roman" panose="02020603050405020304"/>
                        </a:rPr>
                        <a:t>Office Excel</a:t>
                      </a: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2598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7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800" spc="5" dirty="0">
                          <a:latin typeface="Times New Roman" panose="02020603050405020304"/>
                          <a:cs typeface="Times New Roman" panose="02020603050405020304"/>
                        </a:rPr>
                        <a:t>--</a:t>
                      </a: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2598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7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800" spc="5" dirty="0">
                          <a:latin typeface="Times New Roman" panose="02020603050405020304"/>
                          <a:cs typeface="Times New Roman" panose="02020603050405020304"/>
                        </a:rPr>
                        <a:t>--</a:t>
                      </a: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2598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881178">
                <a:tc>
                  <a:txBody>
                    <a:bodyPr/>
                    <a:lstStyle/>
                    <a:p>
                      <a:pPr marL="4445" algn="ctr">
                        <a:lnSpc>
                          <a:spcPts val="1320"/>
                        </a:lnSpc>
                      </a:pPr>
                      <a:r>
                        <a:rPr sz="800" spc="-5" dirty="0">
                          <a:latin typeface="Times New Roman" panose="02020603050405020304"/>
                          <a:cs typeface="Times New Roman" panose="02020603050405020304"/>
                        </a:rPr>
                        <a:t>Csv </a:t>
                      </a:r>
                      <a:r>
                        <a:rPr sz="800" dirty="0">
                          <a:latin typeface="Times New Roman" panose="02020603050405020304"/>
                          <a:cs typeface="Times New Roman" panose="02020603050405020304"/>
                        </a:rPr>
                        <a:t>to </a:t>
                      </a:r>
                      <a:r>
                        <a:rPr sz="800" spc="-5" dirty="0">
                          <a:latin typeface="Times New Roman" panose="02020603050405020304"/>
                          <a:cs typeface="Times New Roman" panose="02020603050405020304"/>
                        </a:rPr>
                        <a:t>Pdf</a:t>
                      </a:r>
                      <a:r>
                        <a:rPr sz="800" spc="-4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800" spc="-5" dirty="0">
                          <a:latin typeface="Times New Roman" panose="02020603050405020304"/>
                          <a:cs typeface="Times New Roman" panose="02020603050405020304"/>
                        </a:rPr>
                        <a:t>conversion</a:t>
                      </a: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3810" algn="ctr">
                        <a:lnSpc>
                          <a:spcPts val="1415"/>
                        </a:lnSpc>
                      </a:pPr>
                      <a:r>
                        <a:rPr sz="800" spc="-5" dirty="0">
                          <a:latin typeface="Times New Roman" panose="02020603050405020304"/>
                          <a:cs typeface="Times New Roman" panose="02020603050405020304"/>
                        </a:rPr>
                        <a:t>process</a:t>
                      </a: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8EAADB"/>
                    </a:solidFill>
                  </a:tcPr>
                </a:tc>
                <a:tc>
                  <a:txBody>
                    <a:bodyPr/>
                    <a:lstStyle/>
                    <a:p>
                      <a:pPr marR="5080" algn="ctr">
                        <a:lnSpc>
                          <a:spcPts val="1345"/>
                        </a:lnSpc>
                      </a:pPr>
                      <a:r>
                        <a:rPr sz="800" spc="-10" dirty="0">
                          <a:latin typeface="Times New Roman" panose="02020603050405020304"/>
                          <a:cs typeface="Times New Roman" panose="02020603050405020304"/>
                        </a:rPr>
                        <a:t>Analyst</a:t>
                      </a: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7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800" spc="5" dirty="0">
                          <a:latin typeface="Times New Roman" panose="02020603050405020304"/>
                          <a:cs typeface="Times New Roman" panose="02020603050405020304"/>
                        </a:rPr>
                        <a:t>--</a:t>
                      </a: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2598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700" dirty="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800" spc="-5" dirty="0">
                          <a:latin typeface="Times New Roman" panose="02020603050405020304"/>
                          <a:cs typeface="Times New Roman" panose="02020603050405020304"/>
                        </a:rPr>
                        <a:t>Computer</a:t>
                      </a:r>
                      <a:endParaRPr sz="8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2598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7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800" spc="-5" dirty="0">
                          <a:latin typeface="Times New Roman" panose="02020603050405020304"/>
                          <a:cs typeface="Times New Roman" panose="02020603050405020304"/>
                        </a:rPr>
                        <a:t>Office Excel</a:t>
                      </a: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2598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7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800" spc="5" dirty="0">
                          <a:latin typeface="Times New Roman" panose="02020603050405020304"/>
                          <a:cs typeface="Times New Roman" panose="02020603050405020304"/>
                        </a:rPr>
                        <a:t>--</a:t>
                      </a: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2598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7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800" spc="5" dirty="0">
                          <a:latin typeface="Times New Roman" panose="02020603050405020304"/>
                          <a:cs typeface="Times New Roman" panose="02020603050405020304"/>
                        </a:rPr>
                        <a:t>--</a:t>
                      </a: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2598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120492">
                <a:tc>
                  <a:txBody>
                    <a:bodyPr/>
                    <a:lstStyle/>
                    <a:p>
                      <a:pPr marL="307975" marR="299720" indent="73025">
                        <a:lnSpc>
                          <a:spcPts val="1370"/>
                        </a:lnSpc>
                        <a:spcBef>
                          <a:spcPts val="30"/>
                        </a:spcBef>
                      </a:pPr>
                      <a:r>
                        <a:rPr sz="800" spc="-5" dirty="0">
                          <a:latin typeface="Times New Roman" panose="02020603050405020304"/>
                          <a:cs typeface="Times New Roman" panose="02020603050405020304"/>
                        </a:rPr>
                        <a:t>Admission </a:t>
                      </a:r>
                      <a:r>
                        <a:rPr sz="800" spc="-10" dirty="0">
                          <a:latin typeface="Times New Roman" panose="02020603050405020304"/>
                          <a:cs typeface="Times New Roman" panose="02020603050405020304"/>
                        </a:rPr>
                        <a:t>result  </a:t>
                      </a:r>
                      <a:r>
                        <a:rPr sz="800" spc="-5" dirty="0">
                          <a:latin typeface="Times New Roman" panose="02020603050405020304"/>
                          <a:cs typeface="Times New Roman" panose="02020603050405020304"/>
                        </a:rPr>
                        <a:t>publication</a:t>
                      </a:r>
                      <a:r>
                        <a:rPr sz="800" spc="-4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800" spc="-5" dirty="0">
                          <a:latin typeface="Times New Roman" panose="02020603050405020304"/>
                          <a:cs typeface="Times New Roman" panose="02020603050405020304"/>
                        </a:rPr>
                        <a:t>process</a:t>
                      </a: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2598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8EAAD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70"/>
                        </a:lnSpc>
                      </a:pPr>
                      <a:r>
                        <a:rPr sz="800" spc="-5" dirty="0">
                          <a:latin typeface="Times New Roman" panose="02020603050405020304"/>
                          <a:cs typeface="Times New Roman" panose="02020603050405020304"/>
                        </a:rPr>
                        <a:t>Registrar</a:t>
                      </a:r>
                      <a:endParaRPr sz="8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algn="ctr">
                        <a:lnSpc>
                          <a:spcPts val="1410"/>
                        </a:lnSpc>
                        <a:spcBef>
                          <a:spcPts val="965"/>
                        </a:spcBef>
                      </a:pPr>
                      <a:r>
                        <a:rPr sz="800" spc="5" dirty="0">
                          <a:latin typeface="Times New Roman" panose="02020603050405020304"/>
                          <a:cs typeface="Times New Roman" panose="02020603050405020304"/>
                        </a:rPr>
                        <a:t>--</a:t>
                      </a: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1140" marR="231140" indent="3810" algn="ctr">
                        <a:lnSpc>
                          <a:spcPts val="1370"/>
                        </a:lnSpc>
                        <a:spcBef>
                          <a:spcPts val="30"/>
                        </a:spcBef>
                      </a:pPr>
                      <a:r>
                        <a:rPr sz="800" spc="-5" dirty="0">
                          <a:latin typeface="Times New Roman" panose="02020603050405020304"/>
                          <a:cs typeface="Times New Roman" panose="02020603050405020304"/>
                        </a:rPr>
                        <a:t>Utilizing  computer</a:t>
                      </a:r>
                      <a:r>
                        <a:rPr sz="800" spc="-8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800" dirty="0">
                          <a:latin typeface="Times New Roman" panose="02020603050405020304"/>
                          <a:cs typeface="Times New Roman" panose="02020603050405020304"/>
                        </a:rPr>
                        <a:t>to</a:t>
                      </a:r>
                    </a:p>
                    <a:p>
                      <a:pPr marL="197485" marR="196850" algn="ctr">
                        <a:lnSpc>
                          <a:spcPts val="1370"/>
                        </a:lnSpc>
                        <a:spcBef>
                          <a:spcPts val="25"/>
                        </a:spcBef>
                      </a:pPr>
                      <a:r>
                        <a:rPr sz="800" spc="-5" dirty="0">
                          <a:latin typeface="Times New Roman" panose="02020603050405020304"/>
                          <a:cs typeface="Times New Roman" panose="02020603050405020304"/>
                        </a:rPr>
                        <a:t>publishes</a:t>
                      </a:r>
                      <a:r>
                        <a:rPr sz="800" spc="-7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800" dirty="0">
                          <a:latin typeface="Times New Roman" panose="02020603050405020304"/>
                          <a:cs typeface="Times New Roman" panose="02020603050405020304"/>
                        </a:rPr>
                        <a:t>the  </a:t>
                      </a:r>
                      <a:r>
                        <a:rPr sz="800" spc="-10" dirty="0">
                          <a:latin typeface="Times New Roman" panose="02020603050405020304"/>
                          <a:cs typeface="Times New Roman" panose="02020603050405020304"/>
                        </a:rPr>
                        <a:t>result</a:t>
                      </a:r>
                      <a:endParaRPr sz="8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2598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9220" marR="95250" indent="-15240">
                        <a:lnSpc>
                          <a:spcPts val="1370"/>
                        </a:lnSpc>
                        <a:spcBef>
                          <a:spcPts val="30"/>
                        </a:spcBef>
                      </a:pPr>
                      <a:r>
                        <a:rPr sz="800" spc="-5" dirty="0">
                          <a:latin typeface="Times New Roman" panose="02020603050405020304"/>
                          <a:cs typeface="Times New Roman" panose="02020603050405020304"/>
                        </a:rPr>
                        <a:t>Operating</a:t>
                      </a:r>
                      <a:r>
                        <a:rPr sz="800" spc="-5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800" spc="-5" dirty="0">
                          <a:latin typeface="Times New Roman" panose="02020603050405020304"/>
                          <a:cs typeface="Times New Roman" panose="02020603050405020304"/>
                        </a:rPr>
                        <a:t>browser,  University</a:t>
                      </a:r>
                      <a:r>
                        <a:rPr sz="800" spc="-5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800" spc="-5" dirty="0">
                          <a:latin typeface="Times New Roman" panose="02020603050405020304"/>
                          <a:cs typeface="Times New Roman" panose="02020603050405020304"/>
                        </a:rPr>
                        <a:t>website</a:t>
                      </a: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2598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algn="ctr">
                        <a:lnSpc>
                          <a:spcPts val="1410"/>
                        </a:lnSpc>
                        <a:spcBef>
                          <a:spcPts val="965"/>
                        </a:spcBef>
                      </a:pPr>
                      <a:r>
                        <a:rPr sz="800" spc="5" dirty="0">
                          <a:latin typeface="Times New Roman" panose="02020603050405020304"/>
                          <a:cs typeface="Times New Roman" panose="02020603050405020304"/>
                        </a:rPr>
                        <a:t>--</a:t>
                      </a: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9700" marR="135255" indent="57785">
                        <a:lnSpc>
                          <a:spcPts val="1370"/>
                        </a:lnSpc>
                        <a:spcBef>
                          <a:spcPts val="30"/>
                        </a:spcBef>
                      </a:pPr>
                      <a:r>
                        <a:rPr sz="800" spc="-10" dirty="0">
                          <a:latin typeface="Times New Roman" panose="02020603050405020304"/>
                          <a:cs typeface="Times New Roman" panose="02020603050405020304"/>
                        </a:rPr>
                        <a:t>Using </a:t>
                      </a:r>
                      <a:r>
                        <a:rPr sz="800" spc="-5" dirty="0">
                          <a:latin typeface="Times New Roman" panose="02020603050405020304"/>
                          <a:cs typeface="Times New Roman" panose="02020603050405020304"/>
                        </a:rPr>
                        <a:t>internet </a:t>
                      </a:r>
                      <a:r>
                        <a:rPr sz="800" dirty="0">
                          <a:latin typeface="Times New Roman" panose="02020603050405020304"/>
                          <a:cs typeface="Times New Roman" panose="02020603050405020304"/>
                        </a:rPr>
                        <a:t>to  </a:t>
                      </a:r>
                      <a:r>
                        <a:rPr sz="800" spc="-5" dirty="0">
                          <a:latin typeface="Times New Roman" panose="02020603050405020304"/>
                          <a:cs typeface="Times New Roman" panose="02020603050405020304"/>
                        </a:rPr>
                        <a:t>publish </a:t>
                      </a:r>
                      <a:r>
                        <a:rPr sz="800" dirty="0">
                          <a:latin typeface="Times New Roman" panose="02020603050405020304"/>
                          <a:cs typeface="Times New Roman" panose="02020603050405020304"/>
                        </a:rPr>
                        <a:t>the</a:t>
                      </a:r>
                      <a:r>
                        <a:rPr sz="800" spc="-7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800" spc="-5" dirty="0">
                          <a:latin typeface="Times New Roman" panose="02020603050405020304"/>
                          <a:cs typeface="Times New Roman" panose="02020603050405020304"/>
                        </a:rPr>
                        <a:t>results.</a:t>
                      </a: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2598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207905">
                <a:tc>
                  <a:txBody>
                    <a:bodyPr/>
                    <a:lstStyle/>
                    <a:p>
                      <a:pPr marL="381000">
                        <a:lnSpc>
                          <a:spcPts val="1320"/>
                        </a:lnSpc>
                      </a:pPr>
                      <a:r>
                        <a:rPr sz="800" spc="-5" dirty="0">
                          <a:latin typeface="Times New Roman" panose="02020603050405020304"/>
                          <a:cs typeface="Times New Roman" panose="02020603050405020304"/>
                        </a:rPr>
                        <a:t>Admission</a:t>
                      </a:r>
                      <a:r>
                        <a:rPr sz="800" spc="-2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800" spc="-10" dirty="0">
                          <a:latin typeface="Times New Roman" panose="02020603050405020304"/>
                          <a:cs typeface="Times New Roman" panose="02020603050405020304"/>
                        </a:rPr>
                        <a:t>result</a:t>
                      </a: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316865" marR="309245" indent="54610">
                        <a:lnSpc>
                          <a:spcPts val="1370"/>
                        </a:lnSpc>
                        <a:spcBef>
                          <a:spcPts val="80"/>
                        </a:spcBef>
                      </a:pPr>
                      <a:r>
                        <a:rPr sz="800" spc="-5" dirty="0">
                          <a:latin typeface="Times New Roman" panose="02020603050405020304"/>
                          <a:cs typeface="Times New Roman" panose="02020603050405020304"/>
                        </a:rPr>
                        <a:t>downloading and  calculation</a:t>
                      </a:r>
                      <a:r>
                        <a:rPr sz="800" spc="-6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800" spc="-5" dirty="0">
                          <a:latin typeface="Times New Roman" panose="02020603050405020304"/>
                          <a:cs typeface="Times New Roman" panose="02020603050405020304"/>
                        </a:rPr>
                        <a:t>process</a:t>
                      </a: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8EAAD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45"/>
                        </a:lnSpc>
                      </a:pPr>
                      <a:r>
                        <a:rPr sz="800" spc="-5" dirty="0">
                          <a:latin typeface="Times New Roman" panose="02020603050405020304"/>
                          <a:cs typeface="Times New Roman" panose="02020603050405020304"/>
                        </a:rPr>
                        <a:t>Policy</a:t>
                      </a:r>
                      <a:r>
                        <a:rPr sz="800" spc="-3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800" spc="-5" dirty="0">
                          <a:latin typeface="Times New Roman" panose="02020603050405020304"/>
                          <a:cs typeface="Times New Roman" panose="02020603050405020304"/>
                        </a:rPr>
                        <a:t>maker</a:t>
                      </a:r>
                      <a:endParaRPr sz="8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r>
                        <a:rPr sz="800" spc="5" dirty="0">
                          <a:latin typeface="Times New Roman" panose="02020603050405020304"/>
                          <a:cs typeface="Times New Roman" panose="02020603050405020304"/>
                        </a:rPr>
                        <a:t>--</a:t>
                      </a: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20"/>
                        </a:lnSpc>
                      </a:pPr>
                      <a:r>
                        <a:rPr sz="800" spc="-5" dirty="0">
                          <a:latin typeface="Times New Roman" panose="02020603050405020304"/>
                          <a:cs typeface="Times New Roman" panose="02020603050405020304"/>
                        </a:rPr>
                        <a:t>Utilizing</a:t>
                      </a:r>
                      <a:endParaRPr sz="800" dirty="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185420" marR="181610" indent="-3810" algn="ctr">
                        <a:lnSpc>
                          <a:spcPct val="96000"/>
                        </a:lnSpc>
                        <a:spcBef>
                          <a:spcPts val="35"/>
                        </a:spcBef>
                      </a:pPr>
                      <a:r>
                        <a:rPr sz="800" spc="-5" dirty="0">
                          <a:latin typeface="Times New Roman" panose="02020603050405020304"/>
                          <a:cs typeface="Times New Roman" panose="02020603050405020304"/>
                        </a:rPr>
                        <a:t>computer </a:t>
                      </a:r>
                      <a:r>
                        <a:rPr sz="800" dirty="0">
                          <a:latin typeface="Times New Roman" panose="02020603050405020304"/>
                          <a:cs typeface="Times New Roman" panose="02020603050405020304"/>
                        </a:rPr>
                        <a:t>to  </a:t>
                      </a:r>
                      <a:r>
                        <a:rPr sz="800" spc="-5" dirty="0">
                          <a:latin typeface="Times New Roman" panose="02020603050405020304"/>
                          <a:cs typeface="Times New Roman" panose="02020603050405020304"/>
                        </a:rPr>
                        <a:t>download</a:t>
                      </a:r>
                      <a:r>
                        <a:rPr sz="800" spc="-6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800" dirty="0">
                          <a:latin typeface="Times New Roman" panose="02020603050405020304"/>
                          <a:cs typeface="Times New Roman" panose="02020603050405020304"/>
                        </a:rPr>
                        <a:t>the  </a:t>
                      </a:r>
                      <a:r>
                        <a:rPr sz="800" spc="-5" dirty="0">
                          <a:latin typeface="Times New Roman" panose="02020603050405020304"/>
                          <a:cs typeface="Times New Roman" panose="02020603050405020304"/>
                        </a:rPr>
                        <a:t>result.</a:t>
                      </a:r>
                      <a:endParaRPr sz="8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ts val="1320"/>
                        </a:lnSpc>
                      </a:pPr>
                      <a:r>
                        <a:rPr sz="800" spc="-5" dirty="0">
                          <a:latin typeface="Times New Roman" panose="02020603050405020304"/>
                          <a:cs typeface="Times New Roman" panose="02020603050405020304"/>
                        </a:rPr>
                        <a:t>Operating</a:t>
                      </a:r>
                      <a:r>
                        <a:rPr sz="800" spc="-1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800" spc="-5" dirty="0">
                          <a:latin typeface="Times New Roman" panose="02020603050405020304"/>
                          <a:cs typeface="Times New Roman" panose="02020603050405020304"/>
                        </a:rPr>
                        <a:t>browser,</a:t>
                      </a: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127635">
                        <a:lnSpc>
                          <a:spcPts val="1415"/>
                        </a:lnSpc>
                      </a:pPr>
                      <a:r>
                        <a:rPr sz="800" spc="-5" dirty="0">
                          <a:latin typeface="Times New Roman" panose="02020603050405020304"/>
                          <a:cs typeface="Times New Roman" panose="02020603050405020304"/>
                        </a:rPr>
                        <a:t>university</a:t>
                      </a:r>
                      <a:r>
                        <a:rPr sz="800" spc="-3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800" spc="-5" dirty="0">
                          <a:latin typeface="Times New Roman" panose="02020603050405020304"/>
                          <a:cs typeface="Times New Roman" panose="02020603050405020304"/>
                        </a:rPr>
                        <a:t>website</a:t>
                      </a: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20"/>
                        </a:lnSpc>
                      </a:pPr>
                      <a:r>
                        <a:rPr sz="800" spc="-10" dirty="0">
                          <a:latin typeface="Times New Roman" panose="02020603050405020304"/>
                          <a:cs typeface="Times New Roman" panose="02020603050405020304"/>
                        </a:rPr>
                        <a:t>Pile </a:t>
                      </a:r>
                      <a:r>
                        <a:rPr sz="800" dirty="0">
                          <a:latin typeface="Times New Roman" panose="02020603050405020304"/>
                          <a:cs typeface="Times New Roman" panose="02020603050405020304"/>
                        </a:rPr>
                        <a:t>the </a:t>
                      </a:r>
                      <a:r>
                        <a:rPr sz="800" spc="-5" dirty="0">
                          <a:latin typeface="Times New Roman" panose="02020603050405020304"/>
                          <a:cs typeface="Times New Roman" panose="02020603050405020304"/>
                        </a:rPr>
                        <a:t>information</a:t>
                      </a: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R="635" algn="ctr">
                        <a:lnSpc>
                          <a:spcPts val="1415"/>
                        </a:lnSpc>
                      </a:pPr>
                      <a:r>
                        <a:rPr sz="800" spc="-15" dirty="0">
                          <a:latin typeface="Times New Roman" panose="02020603050405020304"/>
                          <a:cs typeface="Times New Roman" panose="02020603050405020304"/>
                        </a:rPr>
                        <a:t>in</a:t>
                      </a:r>
                      <a:r>
                        <a:rPr sz="800" spc="-2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800" spc="-5" dirty="0">
                          <a:latin typeface="Times New Roman" panose="02020603050405020304"/>
                          <a:cs typeface="Times New Roman" panose="02020603050405020304"/>
                        </a:rPr>
                        <a:t>Pdf.</a:t>
                      </a: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45"/>
                        </a:lnSpc>
                      </a:pPr>
                      <a:r>
                        <a:rPr sz="800" spc="-5" dirty="0">
                          <a:latin typeface="Times New Roman" panose="02020603050405020304"/>
                          <a:cs typeface="Times New Roman" panose="02020603050405020304"/>
                        </a:rPr>
                        <a:t>Internet</a:t>
                      </a:r>
                      <a:endParaRPr sz="8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51424" y="3331456"/>
            <a:ext cx="41152" cy="195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135981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015" y="365126"/>
            <a:ext cx="8304335" cy="1053367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Existing Problem And Analysis</a:t>
            </a:r>
            <a:br>
              <a:rPr lang="en-US" b="1" dirty="0" smtClean="0"/>
            </a:br>
            <a:endParaRPr lang="en-US" b="1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505869621"/>
              </p:ext>
            </p:extLst>
          </p:nvPr>
        </p:nvGraphicFramePr>
        <p:xfrm>
          <a:off x="87923" y="1230924"/>
          <a:ext cx="8801101" cy="5005755"/>
        </p:xfrm>
        <a:graphic>
          <a:graphicData uri="http://schemas.openxmlformats.org/drawingml/2006/table">
            <a:tbl>
              <a:tblPr/>
              <a:tblGrid>
                <a:gridCol w="1818416"/>
                <a:gridCol w="1293090"/>
                <a:gridCol w="1706879"/>
                <a:gridCol w="1758602"/>
                <a:gridCol w="2224114"/>
              </a:tblGrid>
              <a:tr h="114136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/>
                          <a:cs typeface="Times New Roman" panose="02020603050405020304" pitchFamily="18" charset="0"/>
                        </a:rPr>
                        <a:t>Process 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等线"/>
                        <a:cs typeface="Times New Roman" panose="02020603050405020304" pitchFamily="18" charset="0"/>
                      </a:endParaRPr>
                    </a:p>
                  </a:txBody>
                  <a:tcPr marL="51435" marR="5143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AD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等线"/>
                          <a:cs typeface="Times New Roman" panose="02020603050405020304" pitchFamily="18" charset="0"/>
                        </a:rPr>
                        <a:t>Stakeholders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等线"/>
                        <a:cs typeface="Times New Roman" panose="02020603050405020304" pitchFamily="18" charset="0"/>
                      </a:endParaRPr>
                    </a:p>
                  </a:txBody>
                  <a:tcPr marL="51435" marR="5143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AD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等线"/>
                          <a:cs typeface="Times New Roman" panose="02020603050405020304" pitchFamily="18" charset="0"/>
                        </a:rPr>
                        <a:t>Concerns (Problems)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等线"/>
                        <a:cs typeface="Times New Roman" panose="02020603050405020304" pitchFamily="18" charset="0"/>
                      </a:endParaRPr>
                    </a:p>
                  </a:txBody>
                  <a:tcPr marL="51435" marR="5143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AD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</a:rPr>
                        <a:t>Analysis (Reason of the</a:t>
                      </a: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</a:rPr>
                        <a:t>Problem)</a:t>
                      </a:r>
                    </a:p>
                  </a:txBody>
                  <a:tcPr marL="51435" marR="5143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AD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等线"/>
                          <a:cs typeface="Times New Roman" panose="02020603050405020304" pitchFamily="18" charset="0"/>
                        </a:rPr>
                        <a:t>Proposed Solution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等线"/>
                        <a:cs typeface="Times New Roman" panose="02020603050405020304" pitchFamily="18" charset="0"/>
                      </a:endParaRPr>
                    </a:p>
                  </a:txBody>
                  <a:tcPr marL="51435" marR="5143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ADB"/>
                    </a:solidFill>
                  </a:tcPr>
                </a:tc>
              </a:tr>
              <a:tr h="148045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/>
                          <a:cs typeface="Times New Roman" panose="02020603050405020304" pitchFamily="18" charset="0"/>
                        </a:rPr>
                        <a:t>Policy Maker/Faculty convert Pdf file to excel format and generate graphical representation.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等线"/>
                        <a:cs typeface="Times New Roman" panose="02020603050405020304" pitchFamily="18" charset="0"/>
                      </a:endParaRPr>
                    </a:p>
                  </a:txBody>
                  <a:tcPr marL="51435" marR="5143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等线"/>
                          <a:cs typeface="Times New Roman" panose="02020603050405020304" pitchFamily="18" charset="0"/>
                        </a:rPr>
                        <a:t>Policy Maker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等线"/>
                        <a:cs typeface="Times New Roman" panose="02020603050405020304" pitchFamily="18" charset="0"/>
                      </a:endParaRPr>
                    </a:p>
                  </a:txBody>
                  <a:tcPr marL="51435" marR="5143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等线"/>
                          <a:cs typeface="Times New Roman" panose="02020603050405020304" pitchFamily="18" charset="0"/>
                        </a:rPr>
                        <a:t>The process is done manually for graphs which is not time efficient.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等线"/>
                        <a:cs typeface="Times New Roman" panose="02020603050405020304" pitchFamily="18" charset="0"/>
                      </a:endParaRPr>
                    </a:p>
                  </a:txBody>
                  <a:tcPr marL="51435" marR="5143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等线"/>
                          <a:cs typeface="Times New Roman" panose="02020603050405020304" pitchFamily="18" charset="0"/>
                        </a:rPr>
                        <a:t>Autonomous System can do it faster and less effort.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等线"/>
                        <a:cs typeface="Times New Roman" panose="02020603050405020304" pitchFamily="18" charset="0"/>
                      </a:endParaRPr>
                    </a:p>
                  </a:txBody>
                  <a:tcPr marL="51435" marR="5143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等线"/>
                          <a:cs typeface="Times New Roman" panose="02020603050405020304" pitchFamily="18" charset="0"/>
                        </a:rPr>
                        <a:t>By Utilizing Database and data processing system that can maximize the output and minimize time.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等线"/>
                        <a:cs typeface="Times New Roman" panose="02020603050405020304" pitchFamily="18" charset="0"/>
                      </a:endParaRPr>
                    </a:p>
                  </a:txBody>
                  <a:tcPr marL="51435" marR="5143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4783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/>
                          <a:cs typeface="Times New Roman" panose="02020603050405020304" pitchFamily="18" charset="0"/>
                        </a:rPr>
                        <a:t>Human error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等线"/>
                        <a:cs typeface="Times New Roman" panose="02020603050405020304" pitchFamily="18" charset="0"/>
                      </a:endParaRPr>
                    </a:p>
                  </a:txBody>
                  <a:tcPr marL="51435" marR="5143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等线"/>
                          <a:cs typeface="Times New Roman" panose="02020603050405020304" pitchFamily="18" charset="0"/>
                        </a:rPr>
                        <a:t>Policy Maker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等线"/>
                        <a:cs typeface="Times New Roman" panose="02020603050405020304" pitchFamily="18" charset="0"/>
                      </a:endParaRPr>
                    </a:p>
                  </a:txBody>
                  <a:tcPr marL="51435" marR="5143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等线"/>
                          <a:cs typeface="Times New Roman" panose="02020603050405020304" pitchFamily="18" charset="0"/>
                        </a:rPr>
                        <a:t>May contain error.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等线"/>
                        <a:cs typeface="Times New Roman" panose="02020603050405020304" pitchFamily="18" charset="0"/>
                      </a:endParaRPr>
                    </a:p>
                  </a:txBody>
                  <a:tcPr marL="51435" marR="5143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等线"/>
                          <a:cs typeface="Times New Roman" panose="02020603050405020304" pitchFamily="18" charset="0"/>
                        </a:rPr>
                        <a:t>Manual calculation done by humans can contain error.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等线"/>
                        <a:cs typeface="Times New Roman" panose="02020603050405020304" pitchFamily="18" charset="0"/>
                      </a:endParaRPr>
                    </a:p>
                  </a:txBody>
                  <a:tcPr marL="51435" marR="5143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等线"/>
                          <a:cs typeface="Times New Roman" panose="02020603050405020304" pitchFamily="18" charset="0"/>
                        </a:rPr>
                        <a:t>Automation of all sorts of calculations needed in this entire process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等线"/>
                        <a:cs typeface="Times New Roman" panose="02020603050405020304" pitchFamily="18" charset="0"/>
                      </a:endParaRPr>
                    </a:p>
                  </a:txBody>
                  <a:tcPr marL="51435" marR="5143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020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/>
                          <a:cs typeface="Times New Roman" panose="02020603050405020304" pitchFamily="18" charset="0"/>
                        </a:rPr>
                        <a:t>Time consuming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等线"/>
                        <a:cs typeface="Times New Roman" panose="02020603050405020304" pitchFamily="18" charset="0"/>
                      </a:endParaRPr>
                    </a:p>
                  </a:txBody>
                  <a:tcPr marL="51435" marR="5143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等线"/>
                          <a:cs typeface="Times New Roman" panose="02020603050405020304" pitchFamily="18" charset="0"/>
                        </a:rPr>
                        <a:t>Policy Maker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等线"/>
                        <a:cs typeface="Times New Roman" panose="02020603050405020304" pitchFamily="18" charset="0"/>
                      </a:endParaRPr>
                    </a:p>
                  </a:txBody>
                  <a:tcPr marL="51435" marR="5143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等线"/>
                          <a:cs typeface="Times New Roman" panose="02020603050405020304" pitchFamily="18" charset="0"/>
                        </a:rPr>
                        <a:t>The manual process takes more time.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等线"/>
                        <a:cs typeface="Times New Roman" panose="02020603050405020304" pitchFamily="18" charset="0"/>
                      </a:endParaRPr>
                    </a:p>
                  </a:txBody>
                  <a:tcPr marL="51435" marR="5143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等线"/>
                          <a:cs typeface="Times New Roman" panose="02020603050405020304" pitchFamily="18" charset="0"/>
                        </a:rPr>
                        <a:t>Policy maker may take more time to finish everything.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等线"/>
                        <a:cs typeface="Times New Roman" panose="02020603050405020304" pitchFamily="18" charset="0"/>
                      </a:endParaRPr>
                    </a:p>
                  </a:txBody>
                  <a:tcPr marL="51435" marR="5143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等线"/>
                          <a:cs typeface="Times New Roman" panose="02020603050405020304" pitchFamily="18" charset="0"/>
                        </a:rPr>
                        <a:t>Automation system will be faster at doing things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等线"/>
                        <a:cs typeface="Times New Roman" panose="02020603050405020304" pitchFamily="18" charset="0"/>
                      </a:endParaRPr>
                    </a:p>
                  </a:txBody>
                  <a:tcPr marL="51435" marR="5143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559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/>
                          <a:cs typeface="Times New Roman" panose="02020603050405020304" pitchFamily="18" charset="0"/>
                        </a:rPr>
                        <a:t>Maintenance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等线"/>
                        <a:cs typeface="Times New Roman" panose="02020603050405020304" pitchFamily="18" charset="0"/>
                      </a:endParaRPr>
                    </a:p>
                  </a:txBody>
                  <a:tcPr marL="51435" marR="5143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等线"/>
                          <a:cs typeface="Times New Roman" panose="02020603050405020304" pitchFamily="18" charset="0"/>
                        </a:rPr>
                        <a:t>Policy Maker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等线"/>
                        <a:cs typeface="Times New Roman" panose="02020603050405020304" pitchFamily="18" charset="0"/>
                      </a:endParaRPr>
                    </a:p>
                  </a:txBody>
                  <a:tcPr marL="51435" marR="5143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等线"/>
                          <a:cs typeface="Times New Roman" panose="02020603050405020304" pitchFamily="18" charset="0"/>
                        </a:rPr>
                        <a:t>Harder to maintain/replace/correct information.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等线"/>
                        <a:cs typeface="Times New Roman" panose="02020603050405020304" pitchFamily="18" charset="0"/>
                      </a:endParaRPr>
                    </a:p>
                  </a:txBody>
                  <a:tcPr marL="51435" marR="5143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等线"/>
                          <a:cs typeface="Times New Roman" panose="02020603050405020304" pitchFamily="18" charset="0"/>
                        </a:rPr>
                        <a:t>Things are done manually so the main thing must do again if anything must be modified.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等线"/>
                        <a:cs typeface="Times New Roman" panose="02020603050405020304" pitchFamily="18" charset="0"/>
                      </a:endParaRPr>
                    </a:p>
                  </a:txBody>
                  <a:tcPr marL="51435" marR="5143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等线"/>
                          <a:cs typeface="Times New Roman" panose="02020603050405020304" pitchFamily="18" charset="0"/>
                        </a:rPr>
                        <a:t>Everything is done automatically and stored in database. Easier to maintain and modify as things are present in the automation system.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等线"/>
                        <a:cs typeface="Times New Roman" panose="02020603050405020304" pitchFamily="18" charset="0"/>
                      </a:endParaRPr>
                    </a:p>
                  </a:txBody>
                  <a:tcPr marL="51435" marR="5143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6395822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</TotalTime>
  <Words>606</Words>
  <Application>Microsoft Office PowerPoint</Application>
  <PresentationFormat>On-screen Show (4:3)</PresentationFormat>
  <Paragraphs>237</Paragraphs>
  <Slides>32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Theme</vt:lpstr>
      <vt:lpstr>DATABHASE MANAGEMENT SYSTEM</vt:lpstr>
      <vt:lpstr>Existing Rich Picture</vt:lpstr>
      <vt:lpstr>Proposed Rich Picture</vt:lpstr>
      <vt:lpstr>Existing BPMN</vt:lpstr>
      <vt:lpstr>Existing BPMN(Cont.)</vt:lpstr>
      <vt:lpstr>Proposed BPMN</vt:lpstr>
      <vt:lpstr> PROCESS ALONG WITH SIX SYSTEM ELEMENTS:</vt:lpstr>
      <vt:lpstr>Slide 8</vt:lpstr>
      <vt:lpstr>Existing Problem And Analysis </vt:lpstr>
      <vt:lpstr>ERD (Entity Relationship Diagram) </vt:lpstr>
      <vt:lpstr>ERD To Relations </vt:lpstr>
      <vt:lpstr>Slide 12</vt:lpstr>
      <vt:lpstr>PROJECT PROTOTYPE</vt:lpstr>
      <vt:lpstr>Usage Languages</vt:lpstr>
      <vt:lpstr>APPLICATION FEATURE</vt:lpstr>
      <vt:lpstr>Slide 16</vt:lpstr>
      <vt:lpstr>DataEntry Interface</vt:lpstr>
      <vt:lpstr>Slide 18</vt:lpstr>
      <vt:lpstr>User Interface</vt:lpstr>
      <vt:lpstr>Slide 20</vt:lpstr>
      <vt:lpstr>Print or PDF</vt:lpstr>
      <vt:lpstr>Slide 22</vt:lpstr>
      <vt:lpstr>Table Genarate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THANK YOU </vt:lpstr>
      <vt:lpstr>Question?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PROTOTYPE</dc:title>
  <dc:creator>Windows User</dc:creator>
  <cp:lastModifiedBy>Windows User</cp:lastModifiedBy>
  <cp:revision>28</cp:revision>
  <dcterms:created xsi:type="dcterms:W3CDTF">2019-11-28T01:36:36Z</dcterms:created>
  <dcterms:modified xsi:type="dcterms:W3CDTF">2019-11-28T04:24:31Z</dcterms:modified>
</cp:coreProperties>
</file>