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43" r:id="rId3"/>
    <p:sldMasterId id="2147483749" r:id="rId4"/>
    <p:sldMasterId id="2147483755" r:id="rId5"/>
    <p:sldMasterId id="2147483761" r:id="rId6"/>
    <p:sldMasterId id="2147483767" r:id="rId7"/>
    <p:sldMasterId id="2147483773" r:id="rId8"/>
  </p:sldMasterIdLst>
  <p:sldIdLst>
    <p:sldId id="256" r:id="rId9"/>
    <p:sldId id="258" r:id="rId10"/>
    <p:sldId id="257" r:id="rId11"/>
    <p:sldId id="259" r:id="rId12"/>
    <p:sldId id="271" r:id="rId13"/>
    <p:sldId id="272" r:id="rId14"/>
    <p:sldId id="261" r:id="rId15"/>
    <p:sldId id="263" r:id="rId16"/>
    <p:sldId id="262" r:id="rId17"/>
    <p:sldId id="268" r:id="rId18"/>
    <p:sldId id="269" r:id="rId19"/>
    <p:sldId id="264" r:id="rId20"/>
    <p:sldId id="265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582" y="2125980"/>
            <a:ext cx="800792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13163" y="3840480"/>
            <a:ext cx="65947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5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47636" y="1148628"/>
            <a:ext cx="7269018" cy="3018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5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1054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51862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8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7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0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582" y="2125980"/>
            <a:ext cx="800792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13163" y="3840480"/>
            <a:ext cx="65947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88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47636" y="1148628"/>
            <a:ext cx="7269018" cy="3018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27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1054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51862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3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7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582" y="2125980"/>
            <a:ext cx="800792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13163" y="3840480"/>
            <a:ext cx="65947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99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47636" y="1148628"/>
            <a:ext cx="7269018" cy="3018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02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1054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51862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34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45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68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582" y="2125980"/>
            <a:ext cx="800792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13163" y="3840480"/>
            <a:ext cx="65947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8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47636" y="1148628"/>
            <a:ext cx="7269018" cy="3018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49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1054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51862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2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14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997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582" y="2125980"/>
            <a:ext cx="800792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13163" y="3840480"/>
            <a:ext cx="65947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419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47636" y="1148628"/>
            <a:ext cx="7269018" cy="3018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05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1054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51862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47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724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201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582" y="2125980"/>
            <a:ext cx="800792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13163" y="3840480"/>
            <a:ext cx="65947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585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47636" y="1148628"/>
            <a:ext cx="7269018" cy="3018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019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1054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51862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1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1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569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207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582" y="2125980"/>
            <a:ext cx="800792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13163" y="3840480"/>
            <a:ext cx="65947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80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47636" y="1148628"/>
            <a:ext cx="7269018" cy="3018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80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1054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51862" y="1577340"/>
            <a:ext cx="40981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64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209929"/>
          </a:xfrm>
        </p:spPr>
        <p:txBody>
          <a:bodyPr lIns="0" tIns="0" rIns="0" bIns="0"/>
          <a:lstStyle>
            <a:lvl1pPr>
              <a:defRPr sz="1364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147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3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5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BDAD-FBDB-4B03-86CB-196CF5C6137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94EE-21FE-4966-B556-DA62CF19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2182" y="1915824"/>
            <a:ext cx="7269018" cy="3018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054" y="1577340"/>
            <a:ext cx="84789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03171" y="6377940"/>
            <a:ext cx="30147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1055" y="6377940"/>
            <a:ext cx="21668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96631" y="6496881"/>
            <a:ext cx="23167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2182" y="1915824"/>
            <a:ext cx="7269018" cy="3018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054" y="1577340"/>
            <a:ext cx="84789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03171" y="6377940"/>
            <a:ext cx="30147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1055" y="6377940"/>
            <a:ext cx="21668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96631" y="6496881"/>
            <a:ext cx="23167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1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2182" y="1915824"/>
            <a:ext cx="7269018" cy="3018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054" y="1577340"/>
            <a:ext cx="84789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03171" y="6377940"/>
            <a:ext cx="30147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1055" y="6377940"/>
            <a:ext cx="21668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96631" y="6496881"/>
            <a:ext cx="23167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2182" y="1915824"/>
            <a:ext cx="7269018" cy="3018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054" y="1577340"/>
            <a:ext cx="84789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03171" y="6377940"/>
            <a:ext cx="30147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1055" y="6377940"/>
            <a:ext cx="21668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96631" y="6496881"/>
            <a:ext cx="23167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7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2182" y="1915824"/>
            <a:ext cx="7269018" cy="3018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054" y="1577340"/>
            <a:ext cx="84789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03171" y="6377940"/>
            <a:ext cx="30147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1055" y="6377940"/>
            <a:ext cx="21668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96631" y="6496881"/>
            <a:ext cx="23167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6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2182" y="1915824"/>
            <a:ext cx="7269018" cy="3018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054" y="1577340"/>
            <a:ext cx="84789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03171" y="6377940"/>
            <a:ext cx="30147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1055" y="6377940"/>
            <a:ext cx="21668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96631" y="6496881"/>
            <a:ext cx="23167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6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2182" y="1915824"/>
            <a:ext cx="7269018" cy="3018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94" y="627697"/>
            <a:ext cx="85259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054" y="1577340"/>
            <a:ext cx="84789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03171" y="6377940"/>
            <a:ext cx="30147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1055" y="6377940"/>
            <a:ext cx="21668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96631" y="6496881"/>
            <a:ext cx="23167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7318">
              <a:lnSpc>
                <a:spcPts val="784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7318">
                <a:lnSpc>
                  <a:spcPts val="784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4123" y="300038"/>
            <a:ext cx="12027877" cy="136296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b="1" u="heavy" dirty="0" smtClean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-3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PROPOSED PROCESSES ALONG </a:t>
            </a:r>
            <a:r>
              <a:rPr sz="4400" spc="-7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WITH </a:t>
            </a:r>
            <a:r>
              <a:rPr sz="4400" spc="3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SIX </a:t>
            </a:r>
            <a:r>
              <a:rPr sz="44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SYSTEM</a:t>
            </a:r>
            <a:r>
              <a:rPr sz="4400" spc="37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 </a:t>
            </a:r>
            <a:r>
              <a:rPr sz="44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ELEMENTS:</a:t>
            </a:r>
            <a:endParaRPr sz="4400" dirty="0">
              <a:solidFill>
                <a:prstClr val="black"/>
              </a:solidFill>
              <a:latin typeface="+mj-lt"/>
              <a:cs typeface="Times New Roman" panose="020206030504050203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66766"/>
              </p:ext>
            </p:extLst>
          </p:nvPr>
        </p:nvGraphicFramePr>
        <p:xfrm>
          <a:off x="197418" y="1662997"/>
          <a:ext cx="11101753" cy="4972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208"/>
                <a:gridCol w="1389576"/>
                <a:gridCol w="1336129"/>
                <a:gridCol w="1403679"/>
                <a:gridCol w="1603355"/>
                <a:gridCol w="1602614"/>
                <a:gridCol w="1667192"/>
              </a:tblGrid>
              <a:tr h="377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8EAADB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System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Roles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</a:tr>
              <a:tr h="588691">
                <a:tc>
                  <a:txBody>
                    <a:bodyPr/>
                    <a:lstStyle/>
                    <a:p>
                      <a:pPr marL="588010">
                        <a:lnSpc>
                          <a:spcPts val="1810"/>
                        </a:lnSpc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Human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83820" indent="-180340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-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4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g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98450" marR="254635" indent="-43180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4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g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Database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6525" algn="ctr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Communication</a:t>
                      </a:r>
                      <a:r>
                        <a:rPr sz="8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&amp;  Network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/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Connectivity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</a:tr>
              <a:tr h="796888">
                <a:tc>
                  <a:txBody>
                    <a:bodyPr/>
                    <a:lstStyle/>
                    <a:p>
                      <a:pPr marL="5715"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Word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excel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conversion</a:t>
                      </a:r>
                    </a:p>
                    <a:p>
                      <a:pPr marL="3810" algn="ctr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345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Analyst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Document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Computer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 Excel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1178">
                <a:tc>
                  <a:txBody>
                    <a:bodyPr/>
                    <a:lstStyle/>
                    <a:p>
                      <a:pPr marL="4445"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Csv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Pdf</a:t>
                      </a:r>
                      <a:r>
                        <a:rPr sz="8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conversion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345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Analyst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Computer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 Excel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0492">
                <a:tc>
                  <a:txBody>
                    <a:bodyPr/>
                    <a:lstStyle/>
                    <a:p>
                      <a:pPr marL="307975" marR="299720" indent="73025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publication</a:t>
                      </a:r>
                      <a:r>
                        <a:rPr sz="8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Registrar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410"/>
                        </a:lnSpc>
                        <a:spcBef>
                          <a:spcPts val="96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 marR="231140" indent="3810" algn="ctr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  computer</a:t>
                      </a:r>
                      <a:r>
                        <a:rPr sz="800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</a:p>
                    <a:p>
                      <a:pPr marL="197485" marR="196850" algn="ctr">
                        <a:lnSpc>
                          <a:spcPts val="1370"/>
                        </a:lnSpc>
                        <a:spcBef>
                          <a:spcPts val="2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publishes</a:t>
                      </a:r>
                      <a:r>
                        <a:rPr sz="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 marR="95250" indent="-15240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Operating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browser,  University</a:t>
                      </a:r>
                      <a:r>
                        <a:rPr sz="800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website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410"/>
                        </a:lnSpc>
                        <a:spcBef>
                          <a:spcPts val="96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 marR="135255" indent="57785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Using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internet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publish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results.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07905">
                <a:tc>
                  <a:txBody>
                    <a:bodyPr/>
                    <a:lstStyle/>
                    <a:p>
                      <a:pPr marL="381000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</a:t>
                      </a:r>
                      <a:r>
                        <a:rPr sz="8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6865" marR="309245" indent="54610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downloading and  calculation</a:t>
                      </a:r>
                      <a:r>
                        <a:rPr sz="8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Policy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maker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85420" marR="181610" indent="-3810" algn="ctr">
                        <a:lnSpc>
                          <a:spcPct val="96000"/>
                        </a:lnSpc>
                        <a:spcBef>
                          <a:spcPts val="3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computer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download</a:t>
                      </a:r>
                      <a:r>
                        <a:rPr sz="800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result.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Operating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browser,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635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university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website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Pile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information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635" algn="ctr">
                        <a:lnSpc>
                          <a:spcPts val="1415"/>
                        </a:lnSpc>
                      </a:pP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Pdf.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Internet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65" y="3331455"/>
            <a:ext cx="54869" cy="1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9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5907"/>
              </p:ext>
            </p:extLst>
          </p:nvPr>
        </p:nvGraphicFramePr>
        <p:xfrm>
          <a:off x="351690" y="867507"/>
          <a:ext cx="11687909" cy="5334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044"/>
                <a:gridCol w="1462942"/>
                <a:gridCol w="1406676"/>
                <a:gridCol w="1477791"/>
                <a:gridCol w="1688010"/>
                <a:gridCol w="1687230"/>
                <a:gridCol w="1755216"/>
              </a:tblGrid>
              <a:tr h="1509251">
                <a:tc>
                  <a:txBody>
                    <a:bodyPr/>
                    <a:lstStyle/>
                    <a:p>
                      <a:pPr marL="4445"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Website publication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ts val="14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Registrar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88595" marR="186690" indent="42545" algn="just">
                        <a:lnSpc>
                          <a:spcPct val="96000"/>
                        </a:lnSpc>
                        <a:spcBef>
                          <a:spcPts val="3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computer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publish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annual</a:t>
                      </a:r>
                      <a:r>
                        <a:rPr sz="800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result.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 browser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81330" marR="118745" indent="-354330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publish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annual  report.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Pile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42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their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website.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Browser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publish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6530">
                        <a:lnSpc>
                          <a:spcPts val="142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annual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report.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0476">
                <a:tc>
                  <a:txBody>
                    <a:bodyPr/>
                    <a:lstStyle/>
                    <a:p>
                      <a:pPr marL="670560" marR="103505" indent="-558165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Necessary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file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conversion  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Policy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maker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 marR="231140" indent="3810" algn="ctr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  computer</a:t>
                      </a:r>
                      <a:r>
                        <a:rPr sz="800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2725" marR="209550" indent="-2540" algn="ctr">
                        <a:lnSpc>
                          <a:spcPts val="1370"/>
                        </a:lnSpc>
                        <a:spcBef>
                          <a:spcPts val="2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convert data 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from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PDF</a:t>
                      </a:r>
                      <a:r>
                        <a:rPr sz="800" spc="-1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540" algn="ctr">
                        <a:lnSpc>
                          <a:spcPts val="1355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Excel.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69850" indent="1270" algn="ctr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Operating Office  Excel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convert</a:t>
                      </a:r>
                      <a:r>
                        <a:rPr sz="8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36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PDF.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220" marR="118110" indent="-372110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Store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800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 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Excel.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8104">
                <a:tc>
                  <a:txBody>
                    <a:bodyPr/>
                    <a:lstStyle/>
                    <a:p>
                      <a:pPr marL="170815" marR="100330" indent="-61595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CSV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file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8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comparison 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and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verification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Policy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maker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 marR="111760" algn="ctr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  computer</a:t>
                      </a:r>
                      <a:r>
                        <a:rPr sz="800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0180" marR="165100" algn="ctr">
                        <a:lnSpc>
                          <a:spcPts val="1370"/>
                        </a:lnSpc>
                        <a:spcBef>
                          <a:spcPts val="2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CSV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create  graph.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985" marR="69215" indent="-445770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Operating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on</a:t>
                      </a:r>
                      <a:r>
                        <a:rPr sz="8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  CSV.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985" marR="118110" indent="-396240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Store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800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  CSV.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3662">
                <a:tc>
                  <a:txBody>
                    <a:bodyPr/>
                    <a:lstStyle/>
                    <a:p>
                      <a:pPr marL="1905"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CSV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file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uploading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Policy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Maker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Computer</a:t>
                      </a:r>
                      <a:r>
                        <a:rPr sz="8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3505" marR="99060" algn="ctr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laptop to</a:t>
                      </a:r>
                      <a:r>
                        <a:rPr sz="8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upload 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CSV.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373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My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SQL</a:t>
                      </a:r>
                      <a:r>
                        <a:rPr sz="800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database.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508">
                <a:tc>
                  <a:txBody>
                    <a:bodyPr/>
                    <a:lstStyle/>
                    <a:p>
                      <a:pPr marL="280670">
                        <a:lnSpc>
                          <a:spcPts val="1345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Data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Facing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224790" indent="-152400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spc="4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n  system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Database.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3730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My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SQL</a:t>
                      </a:r>
                      <a:r>
                        <a:rPr sz="800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database.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Website.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59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4" y="294787"/>
            <a:ext cx="10515600" cy="1325563"/>
          </a:xfrm>
        </p:spPr>
        <p:txBody>
          <a:bodyPr/>
          <a:lstStyle/>
          <a:p>
            <a:r>
              <a:rPr lang="en-US" b="1" dirty="0" smtClean="0"/>
              <a:t>ERD (Entity Relationship Diagram)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Content Placeholder 3" descr="C:\Users\Azfar Hossain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406769"/>
            <a:ext cx="10515600" cy="4911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524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492" y="365125"/>
            <a:ext cx="10697308" cy="1325563"/>
          </a:xfrm>
        </p:spPr>
        <p:txBody>
          <a:bodyPr/>
          <a:lstStyle/>
          <a:p>
            <a:r>
              <a:rPr lang="en-US" b="1" dirty="0" smtClean="0"/>
              <a:t>ERD To Relations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 descr="C:\Users\Azfar Hossain\Desktop\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7169" y="1277815"/>
            <a:ext cx="10556631" cy="5404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97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08892" y="211572"/>
            <a:ext cx="9859108" cy="991064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b="1" u="heavy" dirty="0" smtClean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-3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DATA</a:t>
            </a:r>
            <a:r>
              <a:rPr sz="4400" spc="-51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 </a:t>
            </a:r>
            <a:r>
              <a:rPr sz="4400" spc="-3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DICTIONARY:</a:t>
            </a:r>
            <a:endParaRPr sz="4400" dirty="0">
              <a:solidFill>
                <a:prstClr val="black"/>
              </a:solidFill>
              <a:latin typeface="+mj-lt"/>
              <a:cs typeface="Times New Roman" panose="02020603050405020304"/>
            </a:endParaRPr>
          </a:p>
          <a:p>
            <a:pPr marL="8659">
              <a:spcBef>
                <a:spcPts val="685"/>
              </a:spcBef>
            </a:pPr>
            <a:r>
              <a:rPr sz="818" spc="-1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3" dirty="0">
                <a:latin typeface="+mj-lt"/>
                <a:cs typeface="Times New Roman" panose="02020603050405020304"/>
              </a:rPr>
              <a:t>Table_DEPARTMENT:</a:t>
            </a:r>
            <a:endParaRPr sz="1400" dirty="0">
              <a:latin typeface="+mj-lt"/>
              <a:cs typeface="Times New Roman" panose="020206030504050203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16490"/>
              </p:ext>
            </p:extLst>
          </p:nvPr>
        </p:nvGraphicFramePr>
        <p:xfrm>
          <a:off x="808892" y="1373909"/>
          <a:ext cx="10890739" cy="919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16"/>
                <a:gridCol w="1568144"/>
                <a:gridCol w="1420663"/>
                <a:gridCol w="6245916"/>
              </a:tblGrid>
              <a:tr h="447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8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Type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Size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Remark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DepartmentName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 marR="246380" indent="-36830">
                        <a:lnSpc>
                          <a:spcPts val="1370"/>
                        </a:lnSpc>
                        <a:spcBef>
                          <a:spcPts val="80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DepartmentName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primary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key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relation. This 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Department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Name. Example: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"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Computer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Science and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Engineering</a:t>
                      </a:r>
                      <a:r>
                        <a:rPr sz="8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"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27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7169" y="2421598"/>
            <a:ext cx="3234903" cy="224187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400" spc="-7" dirty="0" err="1" smtClean="0">
                <a:latin typeface="+mj-lt"/>
                <a:cs typeface="Times New Roman" panose="02020603050405020304"/>
              </a:rPr>
              <a:t>Table_EXAM</a:t>
            </a:r>
            <a:r>
              <a:rPr sz="818" spc="-7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818" dirty="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03735"/>
              </p:ext>
            </p:extLst>
          </p:nvPr>
        </p:nvGraphicFramePr>
        <p:xfrm>
          <a:off x="808892" y="2895599"/>
          <a:ext cx="10902462" cy="2942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195"/>
                <a:gridCol w="1503902"/>
                <a:gridCol w="1347665"/>
                <a:gridCol w="6177700"/>
              </a:tblGrid>
              <a:tr h="503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Data Type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Size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Remark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3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ExamID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710" marR="229235" indent="-369570">
                        <a:lnSpc>
                          <a:spcPts val="1370"/>
                        </a:lnSpc>
                        <a:spcBef>
                          <a:spcPts val="775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ExamID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primary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key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relation.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name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 Test Taken.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"Exam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ID 2000-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2016".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710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4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ExaminationYear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Year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yyyy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contains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year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“2015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800" spc="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2017”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Semester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3230" marR="186055" indent="-1524635">
                        <a:lnSpc>
                          <a:spcPts val="1370"/>
                        </a:lnSpc>
                        <a:spcBef>
                          <a:spcPts val="77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contains during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four-month courses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candidate.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“Summer”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“Fall”.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710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Slot</a:t>
                      </a: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9470" marR="313690" indent="-1792605">
                        <a:lnSpc>
                          <a:spcPts val="1370"/>
                        </a:lnSpc>
                        <a:spcBef>
                          <a:spcPts val="77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slot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number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examination. Example: “slot1”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“slot2”.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710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93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16634"/>
              </p:ext>
            </p:extLst>
          </p:nvPr>
        </p:nvGraphicFramePr>
        <p:xfrm>
          <a:off x="691663" y="623627"/>
          <a:ext cx="10949352" cy="642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251"/>
                <a:gridCol w="1510371"/>
                <a:gridCol w="1353461"/>
                <a:gridCol w="6204269"/>
              </a:tblGrid>
              <a:tr h="642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DepartmentName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25755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30" marR="250190" algn="ctr">
                        <a:lnSpc>
                          <a:spcPct val="96000"/>
                        </a:lnSpc>
                        <a:spcBef>
                          <a:spcPts val="3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Foreign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key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relation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from table1-Department.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This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Department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Name. Example: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"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Computer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Science and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Engineering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"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44310" y="1358804"/>
            <a:ext cx="4232489" cy="224187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400" spc="-48" dirty="0" smtClean="0">
                <a:latin typeface="+mj-lt"/>
                <a:cs typeface="Times New Roman" panose="02020603050405020304"/>
              </a:rPr>
              <a:t> </a:t>
            </a:r>
            <a:r>
              <a:rPr sz="1400" spc="-3" dirty="0">
                <a:latin typeface="+mj-lt"/>
                <a:cs typeface="Times New Roman" panose="02020603050405020304"/>
              </a:rPr>
              <a:t>Table_SCHOOL:</a:t>
            </a:r>
            <a:endParaRPr sz="1400" dirty="0">
              <a:latin typeface="+mj-lt"/>
              <a:cs typeface="Times New Roman" panose="020206030504050203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34319"/>
              </p:ext>
            </p:extLst>
          </p:nvPr>
        </p:nvGraphicFramePr>
        <p:xfrm>
          <a:off x="590083" y="1615612"/>
          <a:ext cx="10996246" cy="1723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7737"/>
                <a:gridCol w="1638187"/>
                <a:gridCol w="1480604"/>
                <a:gridCol w="6129718"/>
              </a:tblGrid>
              <a:tr h="577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001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8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Type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001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Size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001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Remark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001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2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SchoolCode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568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568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568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5545" marR="109220" indent="-1067435">
                        <a:lnSpc>
                          <a:spcPts val="1370"/>
                        </a:lnSpc>
                        <a:spcBef>
                          <a:spcPts val="53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SchoolCode 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primary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key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relation. This 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School  Code.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"SESM"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“SECS”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2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32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SchoolName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784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784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</a:p>
                  </a:txBody>
                  <a:tcPr marL="0" marR="0" marT="9784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5740" marR="255905" indent="-1207770">
                        <a:lnSpc>
                          <a:spcPts val="1370"/>
                        </a:lnSpc>
                        <a:spcBef>
                          <a:spcPts val="53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contains name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school.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“School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Environmental 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Science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Management”.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632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22748" y="3467858"/>
            <a:ext cx="5866327" cy="224187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400" spc="-20" dirty="0" smtClean="0">
                <a:latin typeface="+mj-lt"/>
                <a:cs typeface="Times New Roman" panose="02020603050405020304"/>
              </a:rPr>
              <a:t> </a:t>
            </a:r>
            <a:r>
              <a:rPr sz="1400" spc="-7" dirty="0">
                <a:latin typeface="+mj-lt"/>
                <a:cs typeface="Times New Roman" panose="02020603050405020304"/>
              </a:rPr>
              <a:t>Table_MAJOR:</a:t>
            </a:r>
            <a:endParaRPr sz="1400" dirty="0">
              <a:latin typeface="+mj-lt"/>
              <a:cs typeface="Times New Roman" panose="020206030504050203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00094"/>
              </p:ext>
            </p:extLst>
          </p:nvPr>
        </p:nvGraphicFramePr>
        <p:xfrm>
          <a:off x="621323" y="3786553"/>
          <a:ext cx="11054862" cy="2190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724"/>
                <a:gridCol w="1606254"/>
                <a:gridCol w="1452067"/>
                <a:gridCol w="6320817"/>
              </a:tblGrid>
              <a:tr h="678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8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Type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Size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Remark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03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7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MajorCode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665" marR="117475" indent="-890270">
                        <a:lnSpc>
                          <a:spcPts val="1370"/>
                        </a:lnSpc>
                        <a:spcBef>
                          <a:spcPts val="80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primary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key 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relation. This contain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major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code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student.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“CS”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“ECN”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800" spc="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“FIN”.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27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44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MajorName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1830" marR="159385" indent="-1780540">
                        <a:lnSpc>
                          <a:spcPts val="1390"/>
                        </a:lnSpc>
                        <a:spcBef>
                          <a:spcPts val="78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School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candidate.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“Computer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Science”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“Economics”.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754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25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96828"/>
              </p:ext>
            </p:extLst>
          </p:nvPr>
        </p:nvGraphicFramePr>
        <p:xfrm>
          <a:off x="832338" y="623626"/>
          <a:ext cx="10832124" cy="760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961"/>
                <a:gridCol w="1573891"/>
                <a:gridCol w="1422809"/>
                <a:gridCol w="6193463"/>
              </a:tblGrid>
              <a:tr h="760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DepartmentName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 marR="271780" algn="ctr">
                        <a:lnSpc>
                          <a:spcPct val="96000"/>
                        </a:lnSpc>
                        <a:spcBef>
                          <a:spcPts val="6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Foreign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key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relation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from table1-Department.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This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Department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Name. Example: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"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Computer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Science and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Engineering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"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38095" y="2087712"/>
            <a:ext cx="2345074" cy="224187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400" dirty="0">
                <a:latin typeface="+mj-lt"/>
                <a:cs typeface="Times New Roman" panose="02020603050405020304"/>
              </a:rPr>
              <a:t>3.7.6</a:t>
            </a:r>
            <a:r>
              <a:rPr sz="1400" spc="-37" dirty="0">
                <a:latin typeface="+mj-lt"/>
                <a:cs typeface="Times New Roman" panose="02020603050405020304"/>
              </a:rPr>
              <a:t> </a:t>
            </a:r>
            <a:r>
              <a:rPr sz="1400" spc="-3" dirty="0">
                <a:latin typeface="+mj-lt"/>
                <a:cs typeface="Times New Roman" panose="02020603050405020304"/>
              </a:rPr>
              <a:t>Table_EXAM_MAJOR</a:t>
            </a:r>
            <a:r>
              <a:rPr sz="818" spc="-3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818" dirty="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19906"/>
              </p:ext>
            </p:extLst>
          </p:nvPr>
        </p:nvGraphicFramePr>
        <p:xfrm>
          <a:off x="715106" y="2599347"/>
          <a:ext cx="10996247" cy="3578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308"/>
                <a:gridCol w="1521054"/>
                <a:gridCol w="1355044"/>
                <a:gridCol w="6230841"/>
              </a:tblGrid>
              <a:tr h="715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Data Type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Size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Remark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5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ExamID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0" marR="247650" indent="-347980">
                        <a:lnSpc>
                          <a:spcPts val="1370"/>
                        </a:lnSpc>
                        <a:spcBef>
                          <a:spcPts val="775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ExamID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foreign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key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relation.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name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 Test Taken.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"Exam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ID 2000-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2016".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710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5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MajorCode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0" marR="113030" indent="-869315">
                        <a:lnSpc>
                          <a:spcPts val="1370"/>
                        </a:lnSpc>
                        <a:spcBef>
                          <a:spcPts val="77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foreign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key 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relation. This contain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major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code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student.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“CS”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“ECN”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800" spc="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“FIN”.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710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5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NoOfStudents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number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students.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“2000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students</a:t>
                      </a:r>
                      <a:r>
                        <a:rPr sz="800" spc="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etc”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5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StudentID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student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ID. Example:</a:t>
                      </a:r>
                      <a:r>
                        <a:rPr sz="800" spc="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1620457</a:t>
                      </a: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8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31" y="365125"/>
            <a:ext cx="10779369" cy="1325563"/>
          </a:xfrm>
        </p:spPr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8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85" y="365125"/>
            <a:ext cx="10955215" cy="1325563"/>
          </a:xfrm>
        </p:spPr>
        <p:txBody>
          <a:bodyPr/>
          <a:lstStyle/>
          <a:p>
            <a:r>
              <a:rPr lang="en-US" b="1" dirty="0" smtClean="0"/>
              <a:t>Existing System (with Rich Picture)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Content Placeholder 3" descr="C:\Users\Azfar Hossain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27906"/>
            <a:ext cx="6154615" cy="5545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4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365125"/>
            <a:ext cx="11072446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Existing BPMN 2.0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 descr="C:\Users\Azfar Hossain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08892"/>
            <a:ext cx="12086491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53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062" y="415287"/>
            <a:ext cx="12016153" cy="684978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371465">
              <a:spcBef>
                <a:spcPts val="61"/>
              </a:spcBef>
            </a:pPr>
            <a:r>
              <a:rPr sz="4400" b="0" u="none" dirty="0" smtClean="0">
                <a:latin typeface="+mj-lt"/>
              </a:rPr>
              <a:t> </a:t>
            </a:r>
            <a:r>
              <a:rPr sz="4400" b="0" u="none" spc="-7" dirty="0">
                <a:latin typeface="+mj-lt"/>
              </a:rPr>
              <a:t>PROCESS </a:t>
            </a:r>
            <a:r>
              <a:rPr sz="4400" b="0" u="none" spc="-3" dirty="0">
                <a:latin typeface="+mj-lt"/>
              </a:rPr>
              <a:t>ALONG WITH </a:t>
            </a:r>
            <a:r>
              <a:rPr sz="4400" b="0" u="none" spc="-7" dirty="0">
                <a:latin typeface="+mj-lt"/>
              </a:rPr>
              <a:t>SIX </a:t>
            </a:r>
            <a:r>
              <a:rPr sz="4400" b="0" u="none" spc="-3" dirty="0">
                <a:latin typeface="+mj-lt"/>
              </a:rPr>
              <a:t>SYSTEM</a:t>
            </a:r>
            <a:r>
              <a:rPr sz="4400" b="0" u="none" spc="34" dirty="0">
                <a:latin typeface="+mj-lt"/>
              </a:rPr>
              <a:t> </a:t>
            </a:r>
            <a:r>
              <a:rPr sz="4400" b="0" u="none" spc="-7" dirty="0">
                <a:latin typeface="+mj-lt"/>
              </a:rPr>
              <a:t>ELEMENTS: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22634"/>
              </p:ext>
            </p:extLst>
          </p:nvPr>
        </p:nvGraphicFramePr>
        <p:xfrm>
          <a:off x="257908" y="1266092"/>
          <a:ext cx="11746524" cy="5087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5455"/>
                <a:gridCol w="1645092"/>
                <a:gridCol w="1457261"/>
                <a:gridCol w="1404825"/>
                <a:gridCol w="1548045"/>
                <a:gridCol w="1551178"/>
                <a:gridCol w="2024668"/>
              </a:tblGrid>
              <a:tr h="6719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1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285750" algn="ctr">
                        <a:lnSpc>
                          <a:spcPts val="1785"/>
                        </a:lnSpc>
                      </a:pP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System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Roles</a:t>
                      </a:r>
                      <a:endParaRPr sz="1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</a:tr>
              <a:tr h="8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Human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105410" indent="-183515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2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4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g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224155" indent="-43180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4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g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Database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96520" indent="149225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Communication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&amp;  Network /</a:t>
                      </a:r>
                      <a:r>
                        <a:rPr sz="8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Connectivity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</a:tr>
              <a:tr h="1180776">
                <a:tc>
                  <a:txBody>
                    <a:bodyPr/>
                    <a:lstStyle/>
                    <a:p>
                      <a:pPr marL="7620"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Word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Excel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conversion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R="428625" algn="r">
                        <a:lnSpc>
                          <a:spcPts val="1345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Document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61620" algn="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Excel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3588">
                <a:tc>
                  <a:txBody>
                    <a:bodyPr/>
                    <a:lstStyle/>
                    <a:p>
                      <a:pPr marL="3175"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Excel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Pdf</a:t>
                      </a:r>
                      <a:r>
                        <a:rPr sz="8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conversion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R="428625" algn="r">
                        <a:lnSpc>
                          <a:spcPts val="1345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61620" algn="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Excel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5119">
                <a:tc>
                  <a:txBody>
                    <a:bodyPr/>
                    <a:lstStyle/>
                    <a:p>
                      <a:pPr marL="316865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67970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publication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R="381000" algn="r">
                        <a:lnSpc>
                          <a:spcPts val="1345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g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67640" marR="165735" indent="-1270" algn="ctr">
                        <a:lnSpc>
                          <a:spcPct val="96000"/>
                        </a:lnSpc>
                        <a:spcBef>
                          <a:spcPts val="3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computer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publishes</a:t>
                      </a:r>
                      <a:r>
                        <a:rPr sz="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operating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0" marR="69215" indent="289560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browser,  university</a:t>
                      </a:r>
                      <a:r>
                        <a:rPr sz="8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website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132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Using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internet</a:t>
                      </a:r>
                      <a:r>
                        <a:rPr sz="800" spc="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</a:p>
                    <a:p>
                      <a:pPr marL="246380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publish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results.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828434" y="4906457"/>
            <a:ext cx="536864" cy="162791"/>
          </a:xfrm>
          <a:custGeom>
            <a:avLst/>
            <a:gdLst/>
            <a:ahLst/>
            <a:cxnLst/>
            <a:rect l="l" t="t" r="r" b="b"/>
            <a:pathLst>
              <a:path w="787400" h="238759">
                <a:moveTo>
                  <a:pt x="747649" y="0"/>
                </a:moveTo>
                <a:lnTo>
                  <a:pt x="39750" y="0"/>
                </a:lnTo>
                <a:lnTo>
                  <a:pt x="24270" y="3127"/>
                </a:lnTo>
                <a:lnTo>
                  <a:pt x="11636" y="11655"/>
                </a:lnTo>
                <a:lnTo>
                  <a:pt x="3121" y="24303"/>
                </a:lnTo>
                <a:lnTo>
                  <a:pt x="0" y="39789"/>
                </a:lnTo>
                <a:lnTo>
                  <a:pt x="0" y="198970"/>
                </a:lnTo>
                <a:lnTo>
                  <a:pt x="3121" y="214456"/>
                </a:lnTo>
                <a:lnTo>
                  <a:pt x="11636" y="227104"/>
                </a:lnTo>
                <a:lnTo>
                  <a:pt x="24270" y="235632"/>
                </a:lnTo>
                <a:lnTo>
                  <a:pt x="39750" y="238760"/>
                </a:lnTo>
                <a:lnTo>
                  <a:pt x="747649" y="238760"/>
                </a:lnTo>
                <a:lnTo>
                  <a:pt x="763129" y="235632"/>
                </a:lnTo>
                <a:lnTo>
                  <a:pt x="775763" y="227104"/>
                </a:lnTo>
                <a:lnTo>
                  <a:pt x="784278" y="214456"/>
                </a:lnTo>
                <a:lnTo>
                  <a:pt x="787400" y="198970"/>
                </a:lnTo>
                <a:lnTo>
                  <a:pt x="787400" y="39789"/>
                </a:lnTo>
                <a:lnTo>
                  <a:pt x="784278" y="24303"/>
                </a:lnTo>
                <a:lnTo>
                  <a:pt x="775763" y="11655"/>
                </a:lnTo>
                <a:lnTo>
                  <a:pt x="763129" y="3127"/>
                </a:lnTo>
                <a:lnTo>
                  <a:pt x="7476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>
              <a:solidFill>
                <a:prstClr val="black"/>
              </a:solidFill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94015"/>
              </p:ext>
            </p:extLst>
          </p:nvPr>
        </p:nvGraphicFramePr>
        <p:xfrm>
          <a:off x="457201" y="715108"/>
          <a:ext cx="11394829" cy="5732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118"/>
                <a:gridCol w="1595837"/>
                <a:gridCol w="1413630"/>
                <a:gridCol w="1362763"/>
                <a:gridCol w="1501696"/>
                <a:gridCol w="1504734"/>
                <a:gridCol w="1964051"/>
              </a:tblGrid>
              <a:tr h="1858519">
                <a:tc>
                  <a:txBody>
                    <a:bodyPr/>
                    <a:lstStyle/>
                    <a:p>
                      <a:pPr marL="332105" marR="325755" indent="8890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downloading</a:t>
                      </a:r>
                      <a:r>
                        <a:rPr sz="8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77495">
                        <a:lnSpc>
                          <a:spcPts val="136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calculation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policy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maker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531495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 marR="200025" indent="3175" algn="ctr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  computer</a:t>
                      </a:r>
                      <a:r>
                        <a:rPr sz="800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</a:p>
                    <a:p>
                      <a:pPr marL="154940" marR="149860" algn="ctr">
                        <a:lnSpc>
                          <a:spcPts val="1370"/>
                        </a:lnSpc>
                        <a:spcBef>
                          <a:spcPts val="2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download</a:t>
                      </a:r>
                      <a:r>
                        <a:rPr sz="8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result.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215" marR="318770" algn="ctr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Op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g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browser,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36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university</a:t>
                      </a:r>
                      <a:r>
                        <a:rPr sz="8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website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 marR="185420" indent="635" algn="ctr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Pile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information</a:t>
                      </a:r>
                      <a:r>
                        <a:rPr sz="800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36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Pdf.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Internet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1655">
                <a:tc>
                  <a:txBody>
                    <a:bodyPr/>
                    <a:lstStyle/>
                    <a:p>
                      <a:pPr marL="4445"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Website publication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Registrar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531495" algn="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54940" marR="151130" indent="-3810" algn="ctr">
                        <a:lnSpc>
                          <a:spcPct val="96000"/>
                        </a:lnSpc>
                        <a:spcBef>
                          <a:spcPts val="3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computer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download</a:t>
                      </a:r>
                      <a:r>
                        <a:rPr sz="800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annual</a:t>
                      </a:r>
                      <a:r>
                        <a:rPr sz="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result.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browser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01295" marR="198755" indent="1905" algn="ctr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publish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annual</a:t>
                      </a:r>
                      <a:r>
                        <a:rPr sz="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report.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Internet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2411">
                <a:tc>
                  <a:txBody>
                    <a:bodyPr/>
                    <a:lstStyle/>
                    <a:p>
                      <a:pPr marL="631190" marR="63500" indent="-558165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Necessary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file</a:t>
                      </a:r>
                      <a:r>
                        <a:rPr sz="8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conversion  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Policy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maker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531495" algn="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 marR="200025" indent="3175" algn="ctr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  computer</a:t>
                      </a:r>
                      <a:r>
                        <a:rPr sz="800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</a:p>
                    <a:p>
                      <a:pPr marL="182880" marR="179070" indent="-2540" algn="ctr">
                        <a:lnSpc>
                          <a:spcPts val="1370"/>
                        </a:lnSpc>
                        <a:spcBef>
                          <a:spcPts val="2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convert data 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from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PDF</a:t>
                      </a:r>
                      <a:r>
                        <a:rPr sz="800" spc="-1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540" algn="ctr">
                        <a:lnSpc>
                          <a:spcPts val="136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Excel.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 marR="105410" algn="ctr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Operating</a:t>
                      </a:r>
                      <a:r>
                        <a:rPr sz="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  Excel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800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convert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PDF.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 marR="223520" indent="54610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Store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</a:t>
                      </a:r>
                      <a:r>
                        <a:rPr sz="8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Excel.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22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365125"/>
            <a:ext cx="11072446" cy="10533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Existing Problem And Analysis</a:t>
            </a:r>
            <a:br>
              <a:rPr lang="en-US" b="1" dirty="0" smtClean="0"/>
            </a:b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869621"/>
              </p:ext>
            </p:extLst>
          </p:nvPr>
        </p:nvGraphicFramePr>
        <p:xfrm>
          <a:off x="117231" y="1230923"/>
          <a:ext cx="11734800" cy="5005755"/>
        </p:xfrm>
        <a:graphic>
          <a:graphicData uri="http://schemas.openxmlformats.org/drawingml/2006/table">
            <a:tbl>
              <a:tblPr/>
              <a:tblGrid>
                <a:gridCol w="2424555"/>
                <a:gridCol w="1724120"/>
                <a:gridCol w="2275838"/>
                <a:gridCol w="2344802"/>
                <a:gridCol w="2965485"/>
              </a:tblGrid>
              <a:tr h="11413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Process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Stakeholders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Concerns (Problems)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Analysis (Reason of the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Problem)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Proposed Solution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</a:tr>
              <a:tr h="14804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Maker/Faculty convert Pdf file to excel format and generate graphical representation.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The process is done manually for graphs which is not time efficient.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Autonomous System can do it faster and less effort.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By Utilizing Database and data processing system that can maximize the output and minimize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Human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May contain error.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Manual calculation done by humans can contain error.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Automation of all sorts of calculations needed in this entire process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Time consuming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The manual process takes more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 may take more time to finish everything.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Automation system will be faster at doing things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Maintenance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Harder to maintain/replace/correct information.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Things are done manually so the main thing must do again if anything must be modified.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Everything is done automatically and stored in database. Easier to maintain and modify as things are present in the automation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58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23" y="365125"/>
            <a:ext cx="10732477" cy="1325563"/>
          </a:xfrm>
        </p:spPr>
        <p:txBody>
          <a:bodyPr/>
          <a:lstStyle/>
          <a:p>
            <a:r>
              <a:rPr lang="en-US" b="1" dirty="0" smtClean="0"/>
              <a:t>Proposed System(With Rich Picture)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Azfar Hossain\Desktop\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090246"/>
            <a:ext cx="7901354" cy="5650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00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Proposed BPMN2.0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Azfar Hossain\Desktop\New folder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6492"/>
            <a:ext cx="12192000" cy="6213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0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998</Words>
  <Application>Microsoft Office PowerPoint</Application>
  <PresentationFormat>Widescreen</PresentationFormat>
  <Paragraphs>418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等线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PowerPoint Presentation</vt:lpstr>
      <vt:lpstr>Introduction </vt:lpstr>
      <vt:lpstr>Existing System (with Rich Picture) </vt:lpstr>
      <vt:lpstr>Existing BPMN 2.0  </vt:lpstr>
      <vt:lpstr> PROCESS ALONG WITH SIX SYSTEM ELEMENTS:</vt:lpstr>
      <vt:lpstr>PowerPoint Presentation</vt:lpstr>
      <vt:lpstr>Existing Problem And Analysis </vt:lpstr>
      <vt:lpstr>Proposed System(With Rich Picture) </vt:lpstr>
      <vt:lpstr>Proposed BPMN2.0  </vt:lpstr>
      <vt:lpstr>PowerPoint Presentation</vt:lpstr>
      <vt:lpstr>PowerPoint Presentation</vt:lpstr>
      <vt:lpstr>ERD (Entity Relationship Diagram) </vt:lpstr>
      <vt:lpstr>ERD To Relations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2019-11-27T20:35:15Z</dcterms:created>
  <dcterms:modified xsi:type="dcterms:W3CDTF">2019-11-27T22:53:23Z</dcterms:modified>
</cp:coreProperties>
</file>