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7"/>
  </p:notesMasterIdLst>
  <p:handoutMasterIdLst>
    <p:handoutMasterId r:id="rId18"/>
  </p:handoutMasterIdLst>
  <p:sldIdLst>
    <p:sldId id="263" r:id="rId4"/>
    <p:sldId id="264" r:id="rId5"/>
    <p:sldId id="267" r:id="rId6"/>
    <p:sldId id="257" r:id="rId7"/>
    <p:sldId id="258" r:id="rId8"/>
    <p:sldId id="259" r:id="rId9"/>
    <p:sldId id="260" r:id="rId10"/>
    <p:sldId id="271" r:id="rId11"/>
    <p:sldId id="274" r:id="rId12"/>
    <p:sldId id="277" r:id="rId13"/>
    <p:sldId id="279" r:id="rId14"/>
    <p:sldId id="270" r:id="rId15"/>
    <p:sldId id="265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395"/>
    <a:srgbClr val="FF0066"/>
    <a:srgbClr val="008000"/>
    <a:srgbClr val="0024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7D4498-917F-47A5-974A-8661A31A8045}" type="datetimeFigureOut">
              <a:rPr lang="fr-FR"/>
              <a:pPr>
                <a:defRPr/>
              </a:pPr>
              <a:t>06/05/2010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266B5DE-0E08-4C0E-935B-EEECDB00B0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13E0F4-3580-4D01-8622-9C197EB1A3E7}" type="datetimeFigureOut">
              <a:rPr lang="fr-FR"/>
              <a:pPr>
                <a:defRPr/>
              </a:pPr>
              <a:t>06/05/2010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FED191-B8BA-4275-A73E-CA23D7EFEE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3642D4-4CEF-4E13-9D4F-905E44B4534A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cs typeface="Arial" charset="0"/>
            </a:endParaRPr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43" tIns="44871" rIns="89743" bIns="44871" anchor="b"/>
          <a:lstStyle/>
          <a:p>
            <a:pPr algn="r" defTabSz="896938"/>
            <a:fld id="{6B184A63-F36A-4A89-B4AE-CD5E236C451E}" type="slidenum">
              <a:rPr lang="fr-FR" sz="1200">
                <a:solidFill>
                  <a:srgbClr val="000000"/>
                </a:solidFill>
              </a:rPr>
              <a:pPr algn="r" defTabSz="896938"/>
              <a:t>1</a:t>
            </a:fld>
            <a:endParaRPr lang="fr-FR" sz="120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6388"/>
          </a:xfrm>
          <a:noFill/>
        </p:spPr>
        <p:txBody>
          <a:bodyPr wrap="square" lIns="89743" tIns="44871" rIns="89743" bIns="4487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0EF0F8-6B42-4E08-8E4F-255C265C53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D8C708-43DE-4EFD-B12B-AA0A278FE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7013" y="657225"/>
            <a:ext cx="2087562" cy="56118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738" y="657225"/>
            <a:ext cx="6111875" cy="56118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CE290-C1AA-425B-8FE9-D35C5F602E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re et graphique ou organigramme hiérarc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775" y="431800"/>
            <a:ext cx="8351838" cy="60325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179388" y="719138"/>
            <a:ext cx="7985125" cy="995362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E72788-6DF2-4007-BB79-0B68F82329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592263"/>
            <a:ext cx="3916363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8213" y="1592263"/>
            <a:ext cx="3916362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CBB078-3BB0-4C31-A758-6BA04D6E78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7013" y="657225"/>
            <a:ext cx="2087562" cy="56118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738" y="657225"/>
            <a:ext cx="6111875" cy="56118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C63156-CA9B-46DD-AA40-AF62C89C09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052CC1B-D08D-407B-BD30-D8C38D5CD5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418062-F4AE-4826-83B6-11B5D9D85B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592263"/>
            <a:ext cx="3916363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8213" y="1592263"/>
            <a:ext cx="3916362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7BFC42-CAAE-4CF5-806E-37993A2DB8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C6529F-8C52-4B34-ADD8-B187B3ECCB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8BB5BC1-B96A-4189-959F-F6F36A9B3A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A8B34F3-578D-4D77-8132-9ADD840878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9A8A31-5D8F-4BB8-B5F1-9D266DF91C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D6CC97A-E5AB-46B6-8C93-18DC0D66C7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0218E3-F922-47FD-8455-78A4D2BD16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ABCD36-802A-45EC-8AC4-511BDC3FD1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7013" y="657225"/>
            <a:ext cx="2087562" cy="56118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738" y="657225"/>
            <a:ext cx="6111875" cy="56118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570A849-97F7-4E12-B0AA-2F26872A4D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592263"/>
            <a:ext cx="3916363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8213" y="1592263"/>
            <a:ext cx="3916362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9BE61C-8A76-4B9E-B1E1-7255CC7FC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47F6E6-A0FD-4285-AB6A-C427CDD6CC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4409F0-39A4-4AF3-97E8-A4E91ECBC6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254AA02-ED08-4364-B491-449113159F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FD1ABB9-1BC3-4B29-8AD5-920CD83DB4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BE7F92-AD9F-4FD5-8776-136E072B27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58775" y="431800"/>
            <a:ext cx="835183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9388" y="719138"/>
            <a:ext cx="7985125" cy="995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854950" y="6643688"/>
            <a:ext cx="766763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 b="1">
                <a:solidFill>
                  <a:srgbClr val="55484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620125" y="6643688"/>
            <a:ext cx="365125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800" b="1">
                <a:solidFill>
                  <a:srgbClr val="55484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993DF3-31C6-4614-915C-04401DD943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gray">
          <a:xfrm>
            <a:off x="8621713" y="6637338"/>
            <a:ext cx="0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solidFill>
                <a:srgbClr val="554842"/>
              </a:solidFill>
              <a:latin typeface="+mn-lt"/>
              <a:cs typeface="+mn-cs"/>
            </a:endParaRP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835150" y="6689725"/>
            <a:ext cx="4392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sz="700" i="1" dirty="0">
                <a:solidFill>
                  <a:srgbClr val="554842"/>
                </a:solidFill>
                <a:latin typeface="+mn-lt"/>
                <a:cs typeface="+mn-cs"/>
              </a:rPr>
              <a:t>Projet Challenge 24 –Gestion des Livraisons</a:t>
            </a:r>
          </a:p>
        </p:txBody>
      </p:sp>
      <p:pic>
        <p:nvPicPr>
          <p:cNvPr id="1032" name="Picture 6" descr="BIA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925" y="6553200"/>
            <a:ext cx="1584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9" descr="Untitled-5 copy"/>
          <p:cNvPicPr>
            <a:picLocks noChangeAspect="1" noChangeArrowheads="1"/>
          </p:cNvPicPr>
          <p:nvPr/>
        </p:nvPicPr>
        <p:blipFill>
          <a:blip r:embed="rId15"/>
          <a:srcRect b="90790"/>
          <a:stretch>
            <a:fillRect/>
          </a:stretch>
        </p:blipFill>
        <p:spPr bwMode="auto">
          <a:xfrm>
            <a:off x="3851275" y="0"/>
            <a:ext cx="52927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8715375" cy="404813"/>
          </a:xfrm>
          <a:prstGeom prst="rect">
            <a:avLst/>
          </a:prstGeom>
          <a:solidFill>
            <a:srgbClr val="0024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8726488" y="-9525"/>
            <a:ext cx="0" cy="414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395288" y="-11113"/>
            <a:ext cx="0" cy="415926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588" y="657225"/>
            <a:ext cx="277812" cy="0"/>
          </a:xfrm>
          <a:prstGeom prst="line">
            <a:avLst/>
          </a:prstGeom>
          <a:noFill/>
          <a:ln w="57150">
            <a:solidFill>
              <a:srgbClr val="00245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8" name="Espace réservé du numéro de diapositive 3"/>
          <p:cNvSpPr txBox="1">
            <a:spLocks noGrp="1"/>
          </p:cNvSpPr>
          <p:nvPr/>
        </p:nvSpPr>
        <p:spPr bwMode="gray">
          <a:xfrm>
            <a:off x="8620125" y="6637338"/>
            <a:ext cx="388938" cy="228600"/>
          </a:xfrm>
          <a:prstGeom prst="rect">
            <a:avLst/>
          </a:prstGeom>
          <a:noFill/>
          <a:ln w="19050" algn="ctr"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fld id="{E6FC6DB5-096B-4AF9-B726-12931C59BC1E}" type="slidenum">
              <a:rPr lang="fr-FR" sz="900" b="1">
                <a:solidFill>
                  <a:srgbClr val="554842"/>
                </a:solidFill>
                <a:latin typeface="+mn-lt"/>
                <a:cs typeface="+mn-cs"/>
              </a:rPr>
              <a:pPr eaLnBrk="0" hangingPunct="0">
                <a:defRPr/>
              </a:pPr>
              <a:t>‹N°›</a:t>
            </a:fld>
            <a:endParaRPr lang="fr-FR" sz="900" b="1">
              <a:solidFill>
                <a:srgbClr val="554842"/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265113" indent="-265113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Font typeface="Webdings" pitchFamily="18" charset="2"/>
        <a:buChar char="4"/>
        <a:defRPr sz="1200">
          <a:solidFill>
            <a:schemeClr val="tx1"/>
          </a:solidFill>
          <a:latin typeface="+mn-lt"/>
        </a:defRPr>
      </a:lvl2pPr>
      <a:lvl3pPr marL="1165225" indent="-269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000">
          <a:solidFill>
            <a:schemeClr val="tx1"/>
          </a:solidFill>
          <a:latin typeface="+mn-lt"/>
        </a:defRPr>
      </a:lvl3pPr>
      <a:lvl4pPr marL="1562100" indent="-21748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¨"/>
        <a:defRPr sz="900">
          <a:solidFill>
            <a:schemeClr val="folHlink"/>
          </a:solidFill>
          <a:latin typeface="+mn-lt"/>
        </a:defRPr>
      </a:lvl4pPr>
      <a:lvl5pPr marL="1920875" indent="-17938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5pPr>
      <a:lvl6pPr marL="23780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6pPr>
      <a:lvl7pPr marL="28352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7pPr>
      <a:lvl8pPr marL="32924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8pPr>
      <a:lvl9pPr marL="37496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79438" y="1592263"/>
            <a:ext cx="7985125" cy="4676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1619250" y="2824163"/>
            <a:ext cx="6210300" cy="1468437"/>
            <a:chOff x="985" y="2505"/>
            <a:chExt cx="3775" cy="737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985" y="2505"/>
              <a:ext cx="3775" cy="300"/>
            </a:xfrm>
            <a:custGeom>
              <a:avLst/>
              <a:gdLst>
                <a:gd name="T0" fmla="*/ 0 w 4347"/>
                <a:gd name="T1" fmla="*/ 299 h 299"/>
                <a:gd name="T2" fmla="*/ 0 w 4347"/>
                <a:gd name="T3" fmla="*/ 0 h 299"/>
                <a:gd name="T4" fmla="*/ 4347 w 4347"/>
                <a:gd name="T5" fmla="*/ 0 h 299"/>
                <a:gd name="T6" fmla="*/ 4347 w 4347"/>
                <a:gd name="T7" fmla="*/ 277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47"/>
                <a:gd name="T13" fmla="*/ 0 h 299"/>
                <a:gd name="T14" fmla="*/ 4347 w 4347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47" h="299">
                  <a:moveTo>
                    <a:pt x="0" y="299"/>
                  </a:moveTo>
                  <a:lnTo>
                    <a:pt x="0" y="0"/>
                  </a:lnTo>
                  <a:lnTo>
                    <a:pt x="4347" y="0"/>
                  </a:lnTo>
                  <a:lnTo>
                    <a:pt x="4347" y="277"/>
                  </a:lnTo>
                </a:path>
              </a:pathLst>
            </a:custGeom>
            <a:noFill/>
            <a:ln w="19050">
              <a:solidFill>
                <a:srgbClr val="00245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solidFill>
                  <a:srgbClr val="554842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 flipV="1">
              <a:off x="985" y="2942"/>
              <a:ext cx="3775" cy="300"/>
            </a:xfrm>
            <a:custGeom>
              <a:avLst/>
              <a:gdLst>
                <a:gd name="T0" fmla="*/ 0 w 4347"/>
                <a:gd name="T1" fmla="*/ 299 h 299"/>
                <a:gd name="T2" fmla="*/ 0 w 4347"/>
                <a:gd name="T3" fmla="*/ 0 h 299"/>
                <a:gd name="T4" fmla="*/ 4347 w 4347"/>
                <a:gd name="T5" fmla="*/ 0 h 299"/>
                <a:gd name="T6" fmla="*/ 4347 w 4347"/>
                <a:gd name="T7" fmla="*/ 277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47"/>
                <a:gd name="T13" fmla="*/ 0 h 299"/>
                <a:gd name="T14" fmla="*/ 4347 w 4347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47" h="299">
                  <a:moveTo>
                    <a:pt x="0" y="299"/>
                  </a:moveTo>
                  <a:lnTo>
                    <a:pt x="0" y="0"/>
                  </a:lnTo>
                  <a:lnTo>
                    <a:pt x="4347" y="0"/>
                  </a:lnTo>
                  <a:lnTo>
                    <a:pt x="4347" y="277"/>
                  </a:lnTo>
                </a:path>
              </a:pathLst>
            </a:custGeom>
            <a:noFill/>
            <a:ln w="19050">
              <a:solidFill>
                <a:srgbClr val="002455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fr-FR">
                <a:solidFill>
                  <a:srgbClr val="554842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434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57225"/>
            <a:ext cx="8351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002455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527050"/>
            <a:ext cx="9144000" cy="0"/>
          </a:xfrm>
          <a:prstGeom prst="line">
            <a:avLst/>
          </a:prstGeom>
          <a:noFill/>
          <a:ln w="57150">
            <a:solidFill>
              <a:srgbClr val="FF9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pic>
        <p:nvPicPr>
          <p:cNvPr id="14343" name="Picture 15" descr="Temeno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00563" y="4716463"/>
            <a:ext cx="165576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2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213100" y="4784725"/>
            <a:ext cx="6397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265113" indent="-265113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Font typeface="Webdings" pitchFamily="18" charset="2"/>
        <a:buChar char="4"/>
        <a:defRPr sz="1200">
          <a:solidFill>
            <a:schemeClr val="tx1"/>
          </a:solidFill>
          <a:latin typeface="+mn-lt"/>
        </a:defRPr>
      </a:lvl2pPr>
      <a:lvl3pPr marL="1165225" indent="-269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000">
          <a:solidFill>
            <a:schemeClr val="tx1"/>
          </a:solidFill>
          <a:latin typeface="+mn-lt"/>
        </a:defRPr>
      </a:lvl3pPr>
      <a:lvl4pPr marL="1562100" indent="-21748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¨"/>
        <a:defRPr sz="900">
          <a:solidFill>
            <a:schemeClr val="folHlink"/>
          </a:solidFill>
          <a:latin typeface="+mn-lt"/>
        </a:defRPr>
      </a:lvl4pPr>
      <a:lvl5pPr marL="1920875" indent="-17938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5pPr>
      <a:lvl6pPr marL="23780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6pPr>
      <a:lvl7pPr marL="28352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7pPr>
      <a:lvl8pPr marL="32924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8pPr>
      <a:lvl9pPr marL="37496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58775" y="431800"/>
            <a:ext cx="835183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9388" y="719138"/>
            <a:ext cx="7985125" cy="995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854950" y="6643688"/>
            <a:ext cx="766763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 b="1">
                <a:solidFill>
                  <a:srgbClr val="55484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620125" y="6643688"/>
            <a:ext cx="365125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800" b="1">
                <a:solidFill>
                  <a:srgbClr val="55484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046A7-9A29-4F5C-B3FA-2A126941AC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gray">
          <a:xfrm>
            <a:off x="8621713" y="6637338"/>
            <a:ext cx="0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solidFill>
                <a:srgbClr val="554842"/>
              </a:solidFill>
              <a:latin typeface="+mn-lt"/>
              <a:cs typeface="+mn-cs"/>
            </a:endParaRP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835150" y="6689725"/>
            <a:ext cx="4392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sz="700" i="1">
                <a:solidFill>
                  <a:srgbClr val="554842"/>
                </a:solidFill>
                <a:latin typeface="+mn-lt"/>
                <a:cs typeface="+mn-cs"/>
              </a:rPr>
              <a:t>Projet Challenge 24 – Stratégie des Tests</a:t>
            </a:r>
          </a:p>
        </p:txBody>
      </p:sp>
      <p:pic>
        <p:nvPicPr>
          <p:cNvPr id="26632" name="Picture 6" descr="BIA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553200"/>
            <a:ext cx="1584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19" descr="Untitled-5 copy"/>
          <p:cNvPicPr>
            <a:picLocks noChangeAspect="1" noChangeArrowheads="1"/>
          </p:cNvPicPr>
          <p:nvPr/>
        </p:nvPicPr>
        <p:blipFill>
          <a:blip r:embed="rId14"/>
          <a:srcRect b="90790"/>
          <a:stretch>
            <a:fillRect/>
          </a:stretch>
        </p:blipFill>
        <p:spPr bwMode="auto">
          <a:xfrm>
            <a:off x="3851275" y="0"/>
            <a:ext cx="52927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8715375" cy="404813"/>
          </a:xfrm>
          <a:prstGeom prst="rect">
            <a:avLst/>
          </a:prstGeom>
          <a:solidFill>
            <a:srgbClr val="0024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8726488" y="-9525"/>
            <a:ext cx="0" cy="414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395288" y="-11113"/>
            <a:ext cx="0" cy="415926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588" y="657225"/>
            <a:ext cx="277812" cy="0"/>
          </a:xfrm>
          <a:prstGeom prst="line">
            <a:avLst/>
          </a:prstGeom>
          <a:noFill/>
          <a:ln w="57150">
            <a:solidFill>
              <a:srgbClr val="00245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 sz="1400" b="1">
              <a:solidFill>
                <a:srgbClr val="002455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8" name="Espace réservé du numéro de diapositive 3"/>
          <p:cNvSpPr txBox="1">
            <a:spLocks noGrp="1"/>
          </p:cNvSpPr>
          <p:nvPr/>
        </p:nvSpPr>
        <p:spPr bwMode="gray">
          <a:xfrm>
            <a:off x="8620125" y="6637338"/>
            <a:ext cx="388938" cy="228600"/>
          </a:xfrm>
          <a:prstGeom prst="rect">
            <a:avLst/>
          </a:prstGeom>
          <a:noFill/>
          <a:ln w="19050" algn="ctr"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fld id="{AED0558F-7122-49E0-8835-0A5BD6F866F7}" type="slidenum">
              <a:rPr lang="fr-FR" sz="900" b="1">
                <a:solidFill>
                  <a:srgbClr val="554842"/>
                </a:solidFill>
                <a:latin typeface="+mn-lt"/>
                <a:cs typeface="+mn-cs"/>
              </a:rPr>
              <a:pPr eaLnBrk="0" hangingPunct="0">
                <a:defRPr/>
              </a:pPr>
              <a:t>‹N°›</a:t>
            </a:fld>
            <a:endParaRPr lang="fr-FR" sz="900" b="1">
              <a:solidFill>
                <a:srgbClr val="554842"/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265113" indent="-265113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Font typeface="Webdings" pitchFamily="18" charset="2"/>
        <a:buChar char="4"/>
        <a:defRPr sz="1200">
          <a:solidFill>
            <a:schemeClr val="tx1"/>
          </a:solidFill>
          <a:latin typeface="+mn-lt"/>
        </a:defRPr>
      </a:lvl2pPr>
      <a:lvl3pPr marL="1165225" indent="-269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000">
          <a:solidFill>
            <a:schemeClr val="tx1"/>
          </a:solidFill>
          <a:latin typeface="+mn-lt"/>
        </a:defRPr>
      </a:lvl3pPr>
      <a:lvl4pPr marL="1562100" indent="-21748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¨"/>
        <a:defRPr sz="900">
          <a:solidFill>
            <a:schemeClr val="folHlink"/>
          </a:solidFill>
          <a:latin typeface="+mn-lt"/>
        </a:defRPr>
      </a:lvl4pPr>
      <a:lvl5pPr marL="1920875" indent="-17938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5pPr>
      <a:lvl6pPr marL="23780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6pPr>
      <a:lvl7pPr marL="28352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7pPr>
      <a:lvl8pPr marL="32924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8pPr>
      <a:lvl9pPr marL="3749675" indent="-179388" algn="l" rtl="0" fontAlgn="base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ð"/>
        <a:defRPr sz="800">
          <a:solidFill>
            <a:schemeClr val="folHlink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47838" y="2997200"/>
            <a:ext cx="5992812" cy="1169988"/>
          </a:xfrm>
          <a:solidFill>
            <a:srgbClr val="FFFFFF"/>
          </a:solidFill>
        </p:spPr>
        <p:txBody>
          <a:bodyPr anchor="ctr" anchorCtr="1"/>
          <a:lstStyle/>
          <a:p>
            <a:pPr algn="ctr" eaLnBrk="1" hangingPunct="1"/>
            <a:r>
              <a:rPr lang="fr-FR" sz="2800" smtClean="0">
                <a:solidFill>
                  <a:schemeClr val="accent2"/>
                </a:solidFill>
              </a:rPr>
              <a:t>Gestion des Changements</a:t>
            </a:r>
            <a:br>
              <a:rPr lang="fr-FR" sz="2800" smtClean="0">
                <a:solidFill>
                  <a:schemeClr val="accent2"/>
                </a:solidFill>
              </a:rPr>
            </a:br>
            <a:r>
              <a:rPr lang="fr-FR" sz="2800" smtClean="0">
                <a:solidFill>
                  <a:schemeClr val="accent2"/>
                </a:solidFill>
              </a:rPr>
              <a:t>sur site central DSI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74813" y="4376738"/>
            <a:ext cx="5992812" cy="276225"/>
          </a:xfrm>
        </p:spPr>
        <p:txBody>
          <a:bodyPr lIns="0" tIns="0" rIns="0" bIns="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fr-FR" sz="1000" i="1" smtClean="0"/>
              <a:t>Mai 2010</a:t>
            </a:r>
          </a:p>
        </p:txBody>
      </p:sp>
      <p:sp>
        <p:nvSpPr>
          <p:cNvPr id="40963" name="Text Box 17"/>
          <p:cNvSpPr txBox="1">
            <a:spLocks noChangeArrowheads="1"/>
          </p:cNvSpPr>
          <p:nvPr/>
        </p:nvSpPr>
        <p:spPr bwMode="auto">
          <a:xfrm>
            <a:off x="1331913" y="1284288"/>
            <a:ext cx="309562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b="1">
                <a:solidFill>
                  <a:srgbClr val="002455"/>
                </a:solidFill>
              </a:rPr>
              <a:t>Projet Challenge 24</a:t>
            </a:r>
          </a:p>
        </p:txBody>
      </p:sp>
      <p:pic>
        <p:nvPicPr>
          <p:cNvPr id="40964" name="Picture 8" descr="Challenge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" y="973138"/>
            <a:ext cx="12319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      Résultat de commande svncp   (1/2) </a:t>
            </a:r>
          </a:p>
        </p:txBody>
      </p:sp>
      <p:sp>
        <p:nvSpPr>
          <p:cNvPr id="51202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Dépôt Objets et Versions vu par TRAC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993062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      Résultat de commande svncp   (2/2)  </a:t>
            </a:r>
          </a:p>
        </p:txBody>
      </p:sp>
      <p:sp>
        <p:nvSpPr>
          <p:cNvPr id="52226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Dépôt Objets et Versions vu par TRAC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052513"/>
            <a:ext cx="7488237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Les étapes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719138"/>
            <a:ext cx="8713787" cy="5337175"/>
          </a:xfrm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AutoNum type="arabicPeriod"/>
            </a:pPr>
            <a:r>
              <a:rPr lang="fr-FR" sz="1600" u="sng" smtClean="0">
                <a:solidFill>
                  <a:srgbClr val="002455"/>
                </a:solidFill>
              </a:rPr>
              <a:t>Saisie des livraisons: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b="0" smtClean="0">
                <a:solidFill>
                  <a:srgbClr val="002455"/>
                </a:solidFill>
              </a:rPr>
              <a:t>Le développeur saisit les informations suivantes: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Short Summary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Description :  essentiellement le </a:t>
            </a:r>
            <a:r>
              <a:rPr lang="fr-FR" b="1" u="sng" smtClean="0">
                <a:solidFill>
                  <a:schemeClr val="accent1"/>
                </a:solidFill>
              </a:rPr>
              <a:t>nom de la livraison</a:t>
            </a:r>
            <a:r>
              <a:rPr lang="fr-FR" smtClean="0">
                <a:solidFill>
                  <a:srgbClr val="002455"/>
                </a:solidFill>
              </a:rPr>
              <a:t> fournit par la commande </a:t>
            </a:r>
            <a:r>
              <a:rPr lang="fr-FR" sz="1400" b="1" smtClean="0">
                <a:solidFill>
                  <a:srgbClr val="002455"/>
                </a:solidFill>
              </a:rPr>
              <a:t>svncp  </a:t>
            </a:r>
            <a:r>
              <a:rPr lang="fr-FR" smtClean="0">
                <a:solidFill>
                  <a:srgbClr val="002455"/>
                </a:solidFill>
              </a:rPr>
              <a:t>+ autres renseignements utiles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Type 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Milestone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Component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Priority: </a:t>
            </a:r>
            <a:r>
              <a:rPr lang="fr-FR" sz="1400" smtClean="0">
                <a:solidFill>
                  <a:schemeClr val="accent1"/>
                </a:solidFill>
              </a:rPr>
              <a:t>OBJET LIVREE PAR DSI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Assigned to</a:t>
            </a:r>
            <a:r>
              <a:rPr lang="fr-FR" sz="1400" smtClean="0">
                <a:solidFill>
                  <a:schemeClr val="accent1"/>
                </a:solidFill>
              </a:rPr>
              <a:t> : fethi.cheikh</a:t>
            </a:r>
            <a:endParaRPr lang="fr-FR" smtClean="0">
              <a:solidFill>
                <a:srgbClr val="002455"/>
              </a:solidFill>
            </a:endParaRP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rgbClr val="FF6600"/>
              </a:buClr>
              <a:buFont typeface="Arial" charset="0"/>
              <a:buAutoNum type="arabicPeriod" startAt="2"/>
            </a:pPr>
            <a:r>
              <a:rPr lang="fr-FR" sz="1600" u="sng" smtClean="0">
                <a:solidFill>
                  <a:srgbClr val="002455"/>
                </a:solidFill>
              </a:rPr>
              <a:t>Test et déploiement  des livraisons: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b="0" smtClean="0">
                <a:solidFill>
                  <a:srgbClr val="002455"/>
                </a:solidFill>
              </a:rPr>
              <a:t>Le responsable exploitation modifie: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Le champs priority de la livraison à : </a:t>
            </a:r>
          </a:p>
          <a:p>
            <a:pPr marL="1143000" lvl="2" indent="-2286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200" smtClean="0">
                <a:solidFill>
                  <a:schemeClr val="accent1"/>
                </a:solidFill>
              </a:rPr>
              <a:t>DEPLOYEE SUR SC DSI  </a:t>
            </a:r>
            <a:r>
              <a:rPr lang="fr-FR" smtClean="0">
                <a:solidFill>
                  <a:srgbClr val="002455"/>
                </a:solidFill>
              </a:rPr>
              <a:t>si déploiement réussi </a:t>
            </a:r>
          </a:p>
          <a:p>
            <a:pPr marL="1143000" lvl="2" indent="-2286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200" u="sng" smtClean="0">
                <a:solidFill>
                  <a:schemeClr val="accent1"/>
                </a:solidFill>
              </a:rPr>
              <a:t>PROBLEME DE DEPLOIEMENT  SUR SC DSI</a:t>
            </a:r>
            <a:r>
              <a:rPr lang="fr-FR" smtClean="0">
                <a:solidFill>
                  <a:srgbClr val="002455"/>
                </a:solidFill>
              </a:rPr>
              <a:t>  si le  déploiement pose un problème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mtClean="0">
                <a:solidFill>
                  <a:srgbClr val="002455"/>
                </a:solidFill>
              </a:rPr>
              <a:t>Assigned to</a:t>
            </a:r>
            <a:r>
              <a:rPr lang="fr-FR" sz="1400" smtClean="0">
                <a:solidFill>
                  <a:schemeClr val="accent1"/>
                </a:solidFill>
              </a:rPr>
              <a:t> : </a:t>
            </a:r>
          </a:p>
          <a:p>
            <a:pPr marL="1143000" lvl="2" indent="-2286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200" smtClean="0">
                <a:solidFill>
                  <a:schemeClr val="accent1"/>
                </a:solidFill>
              </a:rPr>
              <a:t>développeur  </a:t>
            </a:r>
            <a:r>
              <a:rPr lang="fr-FR" smtClean="0">
                <a:solidFill>
                  <a:srgbClr val="002455"/>
                </a:solidFill>
              </a:rPr>
              <a:t>si le  déploiement pose un problème</a:t>
            </a:r>
          </a:p>
          <a:p>
            <a:pPr marL="1143000" lvl="2" indent="-2286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200" smtClean="0">
                <a:solidFill>
                  <a:schemeClr val="accent1"/>
                </a:solidFill>
              </a:rPr>
              <a:t>Pilote INT C24</a:t>
            </a:r>
            <a:r>
              <a:rPr lang="fr-FR" smtClean="0">
                <a:solidFill>
                  <a:srgbClr val="002455"/>
                </a:solidFill>
              </a:rPr>
              <a:t>  (Mr Mohsen Ouertani) si déploiement réussi</a:t>
            </a:r>
          </a:p>
          <a:p>
            <a:pPr marL="1143000" lvl="2" indent="-2286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endParaRPr lang="fr-FR" smtClean="0">
              <a:solidFill>
                <a:srgbClr val="002455"/>
              </a:solidFill>
            </a:endParaRPr>
          </a:p>
        </p:txBody>
      </p:sp>
      <p:sp>
        <p:nvSpPr>
          <p:cNvPr id="53251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Cycle de livraison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Reporting</a:t>
            </a:r>
          </a:p>
        </p:txBody>
      </p:sp>
      <p:sp>
        <p:nvSpPr>
          <p:cNvPr id="54274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Cycle de livraison</a:t>
            </a: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981075"/>
            <a:ext cx="7634287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250825" y="6092825"/>
            <a:ext cx="835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>
                <a:solidFill>
                  <a:srgbClr val="FF0066"/>
                </a:solidFill>
              </a:rPr>
              <a:t>NB:</a:t>
            </a:r>
            <a:r>
              <a:rPr lang="fr-FR" sz="1000"/>
              <a:t> </a:t>
            </a:r>
            <a:r>
              <a:rPr lang="fr-FR" sz="1000">
                <a:solidFill>
                  <a:srgbClr val="0A0395"/>
                </a:solidFill>
              </a:rPr>
              <a:t>cette liste de requêtes n’est pas définitive, elle peut être réadaptée selon les besoins de suivi des tâches durant la phase d’Intégration C24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4"/>
          <p:cNvSpPr>
            <a:spLocks noGrp="1" noChangeArrowheads="1"/>
          </p:cNvSpPr>
          <p:nvPr>
            <p:ph type="body" idx="1"/>
          </p:nvPr>
        </p:nvSpPr>
        <p:spPr>
          <a:xfrm>
            <a:off x="179388" y="1366838"/>
            <a:ext cx="8610600" cy="3495675"/>
          </a:xfrm>
        </p:spPr>
        <p:txBody>
          <a:bodyPr/>
          <a:lstStyle/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Objectif:</a:t>
            </a:r>
            <a:r>
              <a:rPr lang="fr-FR" b="0" smtClean="0">
                <a:solidFill>
                  <a:srgbClr val="002455"/>
                </a:solidFill>
              </a:rPr>
              <a:t> Le projet trac de gestion des livraisons a pour objectifs: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Retrouver automatiquement toutes les informations relatives à chaque livraison de version 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Remonter toutes les activités de livraison entre DSI (développement sur site central)  et Challenge24 (site central d’intégration)  et ce en vue d’assurer une meilleure synchronisation des taches des mises à jour. 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Suivre le statut des livraisons dans toutes les étapes de la demande au déploiement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Mettre à disposition des domaines concernés les reporting nécessaires au suivi de leurs taches.</a:t>
            </a:r>
          </a:p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smtClean="0">
                <a:solidFill>
                  <a:srgbClr val="002455"/>
                </a:solidFill>
              </a:rPr>
              <a:t>Le projet est disponible à l’adresse URL suivante: </a:t>
            </a:r>
            <a:r>
              <a:rPr lang="fr-FR" b="0" smtClean="0">
                <a:solidFill>
                  <a:schemeClr val="accent1"/>
                </a:solidFill>
              </a:rPr>
              <a:t>http://172.28.70.7/ov_DSI_C24</a:t>
            </a:r>
          </a:p>
        </p:txBody>
      </p:sp>
      <p:sp>
        <p:nvSpPr>
          <p:cNvPr id="43010" name="Rectangle 117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Objet du document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31800"/>
            <a:ext cx="8351838" cy="549275"/>
          </a:xfrm>
        </p:spPr>
        <p:txBody>
          <a:bodyPr/>
          <a:lstStyle/>
          <a:p>
            <a:pPr marL="1431925" indent="-1431925"/>
            <a:r>
              <a:rPr lang="fr-FR" sz="2000" smtClean="0">
                <a:solidFill>
                  <a:srgbClr val="002455"/>
                </a:solidFill>
              </a:rPr>
              <a:t>Projet trac: Gestion des livraisons des changements sur site central DSI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14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66838"/>
            <a:ext cx="8610600" cy="4956175"/>
          </a:xfrm>
        </p:spPr>
        <p:txBody>
          <a:bodyPr/>
          <a:lstStyle/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Livraison:</a:t>
            </a:r>
            <a:r>
              <a:rPr lang="fr-FR" b="0" smtClean="0">
                <a:solidFill>
                  <a:srgbClr val="002455"/>
                </a:solidFill>
              </a:rPr>
              <a:t> Ensemble d’objets modifiés par le développeur au niveau de son espace de travail et à communiquer pour déploiement sur le site central de production:</a:t>
            </a:r>
          </a:p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Objets:</a:t>
            </a:r>
            <a:r>
              <a:rPr lang="fr-FR" b="0" smtClean="0">
                <a:solidFill>
                  <a:srgbClr val="002455"/>
                </a:solidFill>
              </a:rPr>
              <a:t>  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1" smtClean="0">
                <a:solidFill>
                  <a:srgbClr val="002455"/>
                </a:solidFill>
              </a:rPr>
              <a:t>Programmes (*.cbl)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1" smtClean="0">
                <a:solidFill>
                  <a:srgbClr val="002455"/>
                </a:solidFill>
              </a:rPr>
              <a:t>Descripts (ELxxxx)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1" smtClean="0">
                <a:solidFill>
                  <a:srgbClr val="002455"/>
                </a:solidFill>
              </a:rPr>
              <a:t>Procédures</a:t>
            </a:r>
          </a:p>
          <a:p>
            <a:pPr marL="806450"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1" smtClean="0">
                <a:solidFill>
                  <a:srgbClr val="002455"/>
                </a:solidFill>
              </a:rPr>
              <a:t>Fichiers de données (*.dat) </a:t>
            </a:r>
          </a:p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Ticket:</a:t>
            </a:r>
            <a:r>
              <a:rPr lang="fr-FR" b="0" smtClean="0">
                <a:solidFill>
                  <a:srgbClr val="002455"/>
                </a:solidFill>
              </a:rPr>
              <a:t> associé à une fiche de livraison pour matérialiser une livraison d’objets. A renseigner sur  l’outil de gestion des projet TRAC</a:t>
            </a:r>
          </a:p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Statut:</a:t>
            </a:r>
            <a:r>
              <a:rPr lang="fr-FR" b="0" smtClean="0">
                <a:solidFill>
                  <a:srgbClr val="002455"/>
                </a:solidFill>
              </a:rPr>
              <a:t> rubrique de ticket,  renseigne l’état de vie d’une livraison entre sa création jusqu’à sa clôture</a:t>
            </a:r>
          </a:p>
          <a:p>
            <a:pPr marL="355600" indent="-35560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b="0" u="sng" smtClean="0">
                <a:solidFill>
                  <a:srgbClr val="002455"/>
                </a:solidFill>
              </a:rPr>
              <a:t>WORKFLOW:</a:t>
            </a:r>
            <a:r>
              <a:rPr lang="fr-FR" b="0" smtClean="0">
                <a:solidFill>
                  <a:srgbClr val="002455"/>
                </a:solidFill>
              </a:rPr>
              <a:t> cycle de vie d’une livraison entre sa création jusqu’à sa clôture avec un marquage de la progression des tâches entre les divers intervenants. </a:t>
            </a:r>
          </a:p>
        </p:txBody>
      </p:sp>
      <p:sp>
        <p:nvSpPr>
          <p:cNvPr id="44034" name="Rectangle 117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Objet du document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Projet trac: Terminologies de base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Rubriques (1/2)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052513"/>
            <a:ext cx="8713787" cy="49307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Référence de la livraison:</a:t>
            </a:r>
            <a:r>
              <a:rPr lang="fr-FR" b="0" smtClean="0">
                <a:solidFill>
                  <a:srgbClr val="002455"/>
                </a:solidFill>
              </a:rPr>
              <a:t> Numéro séquentiel unique pour chaque livraison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Short Summary:</a:t>
            </a:r>
            <a:r>
              <a:rPr lang="fr-FR" b="0" smtClean="0">
                <a:solidFill>
                  <a:srgbClr val="002455"/>
                </a:solidFill>
              </a:rPr>
              <a:t> Description sommaire de la livraison (apparait dans les requêtes)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Description:</a:t>
            </a:r>
            <a:r>
              <a:rPr lang="fr-FR" b="0" smtClean="0">
                <a:solidFill>
                  <a:srgbClr val="002455"/>
                </a:solidFill>
              </a:rPr>
              <a:t> Contenu de la livraison (renseignements utiles aidant le responsable exploitation à réussir son activité de déploiement)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Comment:</a:t>
            </a:r>
            <a:r>
              <a:rPr lang="fr-FR" b="0" smtClean="0">
                <a:solidFill>
                  <a:srgbClr val="002455"/>
                </a:solidFill>
              </a:rPr>
              <a:t> Rubrique relative aux différentes communications ou rajouts de compléments d’information</a:t>
            </a:r>
            <a:endParaRPr lang="fr-FR" u="sng" smtClean="0">
              <a:solidFill>
                <a:srgbClr val="002455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Type:</a:t>
            </a:r>
            <a:r>
              <a:rPr lang="fr-FR" b="0" smtClean="0">
                <a:solidFill>
                  <a:srgbClr val="002455"/>
                </a:solidFill>
              </a:rPr>
              <a:t> catégorisation de la livraison selon les critères suivants: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CORRECTION: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AMELIORATION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OCCASIONNEL.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Milestone:</a:t>
            </a:r>
            <a:r>
              <a:rPr lang="fr-FR" smtClean="0">
                <a:solidFill>
                  <a:srgbClr val="002455"/>
                </a:solidFill>
              </a:rPr>
              <a:t> </a:t>
            </a:r>
            <a:r>
              <a:rPr lang="fr-FR" b="0" smtClean="0">
                <a:solidFill>
                  <a:srgbClr val="002455"/>
                </a:solidFill>
              </a:rPr>
              <a:t>Domaines Métiers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Component</a:t>
            </a:r>
            <a:r>
              <a:rPr lang="fr-FR" smtClean="0">
                <a:solidFill>
                  <a:srgbClr val="002455"/>
                </a:solidFill>
              </a:rPr>
              <a:t>:  </a:t>
            </a:r>
            <a:r>
              <a:rPr lang="fr-FR" b="0" smtClean="0">
                <a:solidFill>
                  <a:srgbClr val="002455"/>
                </a:solidFill>
              </a:rPr>
              <a:t>réservé au pilote INTERFACE T24 ( sa valeur est à garder égale  A DENINIR)</a:t>
            </a:r>
          </a:p>
          <a:p>
            <a:pPr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Version:</a:t>
            </a:r>
            <a:r>
              <a:rPr lang="fr-FR" b="0" smtClean="0">
                <a:solidFill>
                  <a:srgbClr val="002455"/>
                </a:solidFill>
              </a:rPr>
              <a:t>  à ne pas renseigner</a:t>
            </a:r>
          </a:p>
          <a:p>
            <a:pPr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Severity: </a:t>
            </a:r>
            <a:r>
              <a:rPr lang="fr-FR" b="0" smtClean="0">
                <a:solidFill>
                  <a:srgbClr val="002455"/>
                </a:solidFill>
              </a:rPr>
              <a:t>importance du changement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MINEUR: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MAJEUR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rgbClr val="002455"/>
                </a:solidFill>
              </a:rPr>
              <a:t>CRITIQUE</a:t>
            </a:r>
          </a:p>
        </p:txBody>
      </p:sp>
      <p:sp>
        <p:nvSpPr>
          <p:cNvPr id="45059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Fiche Livraison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19138"/>
            <a:ext cx="8531225" cy="50736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5000"/>
              </a:spcBef>
              <a:buClr>
                <a:srgbClr val="FF6600"/>
              </a:buClr>
            </a:pPr>
            <a:endParaRPr lang="fr-FR" b="0" smtClean="0">
              <a:solidFill>
                <a:srgbClr val="002455"/>
              </a:solidFill>
            </a:endParaRPr>
          </a:p>
          <a:p>
            <a:pPr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fr-FR" u="sng" smtClean="0">
                <a:solidFill>
                  <a:srgbClr val="002455"/>
                </a:solidFill>
              </a:rPr>
              <a:t>Assign to:</a:t>
            </a:r>
            <a:r>
              <a:rPr lang="fr-FR" smtClean="0"/>
              <a:t>  </a:t>
            </a:r>
            <a:r>
              <a:rPr lang="fr-FR" b="0" smtClean="0">
                <a:solidFill>
                  <a:srgbClr val="002455"/>
                </a:solidFill>
              </a:rPr>
              <a:t>pour affecter le ticket à un vis à vis:</a:t>
            </a:r>
          </a:p>
          <a:p>
            <a:pPr lvl="1"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 côté développeur DSI, c’est toujours à affecter au responsable exploitation (Mr Fethi Cheikh)</a:t>
            </a:r>
          </a:p>
          <a:p>
            <a:pPr lvl="1"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fr-FR" sz="1400" smtClean="0">
                <a:solidFill>
                  <a:srgbClr val="002455"/>
                </a:solidFill>
              </a:rPr>
              <a:t>Côté responsable exploitation, c’est à retourner au développeur si problème de déploiement, sinon à affecter au responsable Interface T24 (Mr Mohsen Ourtani)</a:t>
            </a:r>
          </a:p>
          <a:p>
            <a:pPr lvl="1">
              <a:lnSpc>
                <a:spcPct val="140000"/>
              </a:lnSpc>
              <a:spcBef>
                <a:spcPct val="15000"/>
              </a:spcBef>
              <a:buClr>
                <a:schemeClr val="accent2"/>
              </a:buClr>
            </a:pPr>
            <a:endParaRPr lang="fr-FR" b="1" smtClean="0">
              <a:solidFill>
                <a:srgbClr val="002455"/>
              </a:solidFill>
            </a:endParaRPr>
          </a:p>
          <a:p>
            <a:pPr>
              <a:lnSpc>
                <a:spcPct val="130000"/>
              </a:lnSpc>
              <a:spcBef>
                <a:spcPct val="15000"/>
              </a:spcBef>
              <a:buClr>
                <a:srgbClr val="FF6600"/>
              </a:buClr>
            </a:pPr>
            <a:r>
              <a:rPr lang="fr-FR" u="sng" smtClean="0">
                <a:solidFill>
                  <a:srgbClr val="002455"/>
                </a:solidFill>
              </a:rPr>
              <a:t>Keywords:</a:t>
            </a:r>
            <a:r>
              <a:rPr lang="fr-FR" b="0" smtClean="0">
                <a:solidFill>
                  <a:srgbClr val="002455"/>
                </a:solidFill>
              </a:rPr>
              <a:t> à ne pas renseigner</a:t>
            </a:r>
          </a:p>
          <a:p>
            <a:pPr>
              <a:lnSpc>
                <a:spcPct val="130000"/>
              </a:lnSpc>
              <a:spcBef>
                <a:spcPct val="15000"/>
              </a:spcBef>
              <a:buClr>
                <a:srgbClr val="FF6600"/>
              </a:buClr>
            </a:pPr>
            <a:r>
              <a:rPr lang="fr-FR" u="sng" smtClean="0">
                <a:solidFill>
                  <a:srgbClr val="002455"/>
                </a:solidFill>
              </a:rPr>
              <a:t>Priority:</a:t>
            </a:r>
            <a:r>
              <a:rPr lang="fr-FR" b="0" smtClean="0">
                <a:solidFill>
                  <a:srgbClr val="002455"/>
                </a:solidFill>
              </a:rPr>
              <a:t> statut de la livraison:</a:t>
            </a:r>
          </a:p>
          <a:p>
            <a:pPr>
              <a:lnSpc>
                <a:spcPct val="130000"/>
              </a:lnSpc>
              <a:spcBef>
                <a:spcPct val="15000"/>
              </a:spcBef>
              <a:buClr>
                <a:srgbClr val="FF6600"/>
              </a:buClr>
            </a:pPr>
            <a:endParaRPr lang="fr-FR" b="0" smtClean="0">
              <a:solidFill>
                <a:srgbClr val="002455"/>
              </a:solidFill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A DEFINIR:</a:t>
            </a:r>
            <a:r>
              <a:rPr lang="fr-FR" sz="1400" smtClean="0">
                <a:solidFill>
                  <a:srgbClr val="002455"/>
                </a:solidFill>
              </a:rPr>
              <a:t>  valeur par défaut du ticket de livraison à sa création.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OBJET LIVREE PAR DSI:</a:t>
            </a:r>
            <a:r>
              <a:rPr lang="fr-FR" sz="1400" smtClean="0">
                <a:solidFill>
                  <a:srgbClr val="002455"/>
                </a:solidFill>
              </a:rPr>
              <a:t> Objets développés et transmis pour déploiement sur SC de Production (réservé aux développeurs)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DEPLOYEE SUR SC DSI:</a:t>
            </a:r>
            <a:r>
              <a:rPr lang="fr-FR" sz="1400" smtClean="0">
                <a:solidFill>
                  <a:srgbClr val="002455"/>
                </a:solidFill>
              </a:rPr>
              <a:t> Objets déployés sur site central de production (réservé au Resp Exp.)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DEPLOYEE SUR SC INT C24:</a:t>
            </a:r>
            <a:r>
              <a:rPr lang="fr-FR" sz="1400" smtClean="0">
                <a:solidFill>
                  <a:srgbClr val="002455"/>
                </a:solidFill>
              </a:rPr>
              <a:t> Objets déployés sur site INT T24 (réservé aux pilotes INT C24)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PROBLEME DE DEPLOIEMENT  SUR SC DSI:</a:t>
            </a:r>
            <a:r>
              <a:rPr lang="fr-FR" sz="1400" smtClean="0">
                <a:solidFill>
                  <a:srgbClr val="002455"/>
                </a:solidFill>
              </a:rPr>
              <a:t> (réservé au Resp Exp.)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PROBLEME DE DEPLOIEMENT  SUR SC INT C24:</a:t>
            </a:r>
            <a:r>
              <a:rPr lang="fr-FR" sz="1400" smtClean="0">
                <a:solidFill>
                  <a:srgbClr val="002455"/>
                </a:solidFill>
              </a:rPr>
              <a:t> (réservé au pilote INT C24.)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fr-FR" sz="1400" u="sng" smtClean="0">
                <a:solidFill>
                  <a:schemeClr val="accent1"/>
                </a:solidFill>
              </a:rPr>
              <a:t>INTERVENTION DE MAINTENANCE:</a:t>
            </a:r>
            <a:r>
              <a:rPr lang="fr-FR" sz="1400" smtClean="0">
                <a:solidFill>
                  <a:srgbClr val="002455"/>
                </a:solidFill>
              </a:rPr>
              <a:t> (réservé au Resp Exp.) cas de modification de TNG.</a:t>
            </a: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Fiche Livraison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358775" y="431800"/>
            <a:ext cx="83518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2000" b="1" kern="0" dirty="0">
                <a:solidFill>
                  <a:srgbClr val="002455"/>
                </a:solidFill>
                <a:latin typeface="+mj-lt"/>
                <a:ea typeface="+mj-ea"/>
                <a:cs typeface="+mj-cs"/>
              </a:rPr>
              <a:t>Rubriques (2/2)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431800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Rôles des intervenants</a:t>
            </a:r>
          </a:p>
        </p:txBody>
      </p:sp>
      <p:sp>
        <p:nvSpPr>
          <p:cNvPr id="47106" name="Rectangle 9"/>
          <p:cNvSpPr>
            <a:spLocks noChangeArrowheads="1"/>
          </p:cNvSpPr>
          <p:nvPr/>
        </p:nvSpPr>
        <p:spPr bwMode="gray">
          <a:xfrm>
            <a:off x="468313" y="44450"/>
            <a:ext cx="7559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Cycle de livraison</a:t>
            </a:r>
          </a:p>
        </p:txBody>
      </p:sp>
      <p:grpSp>
        <p:nvGrpSpPr>
          <p:cNvPr id="47107" name="Groupe 87"/>
          <p:cNvGrpSpPr>
            <a:grpSpLocks/>
          </p:cNvGrpSpPr>
          <p:nvPr/>
        </p:nvGrpSpPr>
        <p:grpSpPr bwMode="auto">
          <a:xfrm>
            <a:off x="174625" y="836613"/>
            <a:ext cx="2881313" cy="5592762"/>
            <a:chOff x="174625" y="836613"/>
            <a:chExt cx="2881313" cy="5592783"/>
          </a:xfrm>
        </p:grpSpPr>
        <p:sp>
          <p:nvSpPr>
            <p:cNvPr id="47148" name="Rectangle 5"/>
            <p:cNvSpPr>
              <a:spLocks noChangeArrowheads="1"/>
            </p:cNvSpPr>
            <p:nvPr/>
          </p:nvSpPr>
          <p:spPr bwMode="auto">
            <a:xfrm>
              <a:off x="176213" y="836613"/>
              <a:ext cx="2879725" cy="719138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 eaLnBrk="0" hangingPunct="0"/>
              <a:r>
                <a:rPr lang="fr-FR" sz="1400" b="1">
                  <a:solidFill>
                    <a:srgbClr val="002455"/>
                  </a:solidFill>
                  <a:latin typeface="Trebuchet MS" pitchFamily="34" charset="0"/>
                </a:rPr>
                <a:t>Développeur DSI </a:t>
              </a:r>
            </a:p>
          </p:txBody>
        </p:sp>
        <p:sp>
          <p:nvSpPr>
            <p:cNvPr id="47149" name="Rectangle 7"/>
            <p:cNvSpPr>
              <a:spLocks noChangeArrowheads="1"/>
            </p:cNvSpPr>
            <p:nvPr/>
          </p:nvSpPr>
          <p:spPr bwMode="auto">
            <a:xfrm>
              <a:off x="174625" y="1555751"/>
              <a:ext cx="2879725" cy="4873645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0" hangingPunct="0"/>
              <a:endParaRPr lang="fr-FR" sz="1400">
                <a:solidFill>
                  <a:srgbClr val="002455"/>
                </a:solidFill>
                <a:latin typeface="Trebuchet MS" pitchFamily="34" charset="0"/>
              </a:endParaRPr>
            </a:p>
          </p:txBody>
        </p:sp>
      </p:grpSp>
      <p:sp>
        <p:nvSpPr>
          <p:cNvPr id="47108" name="AutoShape 8"/>
          <p:cNvSpPr>
            <a:spLocks noChangeArrowheads="1"/>
          </p:cNvSpPr>
          <p:nvPr/>
        </p:nvSpPr>
        <p:spPr bwMode="auto">
          <a:xfrm>
            <a:off x="539750" y="3068638"/>
            <a:ext cx="2159000" cy="1685925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A la fin de développement,  transmettre les objets vers le dépôt OV par la commande </a:t>
            </a:r>
            <a:r>
              <a:rPr lang="fr-FR" sz="1200" b="1">
                <a:solidFill>
                  <a:schemeClr val="bg1"/>
                </a:solidFill>
                <a:latin typeface="Trebuchet MS" pitchFamily="34" charset="0"/>
              </a:rPr>
              <a:t>svncp </a:t>
            </a:r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dans l’endroit où ils se se trouvent.</a:t>
            </a:r>
          </a:p>
        </p:txBody>
      </p:sp>
      <p:sp>
        <p:nvSpPr>
          <p:cNvPr id="47109" name="AutoShape 21"/>
          <p:cNvSpPr>
            <a:spLocks noChangeArrowheads="1"/>
          </p:cNvSpPr>
          <p:nvPr/>
        </p:nvSpPr>
        <p:spPr bwMode="auto">
          <a:xfrm>
            <a:off x="446088" y="5229225"/>
            <a:ext cx="2339975" cy="1057275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Initier sur TRAC un ticket de livraison et renseigner le nom de la livraison</a:t>
            </a:r>
          </a:p>
        </p:txBody>
      </p:sp>
      <p:grpSp>
        <p:nvGrpSpPr>
          <p:cNvPr id="47110" name="Groupe 41"/>
          <p:cNvGrpSpPr>
            <a:grpSpLocks/>
          </p:cNvGrpSpPr>
          <p:nvPr/>
        </p:nvGrpSpPr>
        <p:grpSpPr bwMode="auto">
          <a:xfrm flipV="1">
            <a:off x="5651500" y="476250"/>
            <a:ext cx="3097213" cy="6121400"/>
            <a:chOff x="6215074" y="231738"/>
            <a:chExt cx="2698750" cy="3000396"/>
          </a:xfrm>
        </p:grpSpPr>
        <p:sp>
          <p:nvSpPr>
            <p:cNvPr id="47146" name="Rectangle 34"/>
            <p:cNvSpPr>
              <a:spLocks noChangeArrowheads="1"/>
            </p:cNvSpPr>
            <p:nvPr/>
          </p:nvSpPr>
          <p:spPr bwMode="auto">
            <a:xfrm flipV="1">
              <a:off x="6215074" y="2512996"/>
              <a:ext cx="2698750" cy="719138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25400" algn="ctr">
              <a:solidFill>
                <a:srgbClr val="002455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 eaLnBrk="0" hangingPunct="0"/>
              <a:r>
                <a:rPr lang="fr-FR" sz="1400" b="1">
                  <a:solidFill>
                    <a:srgbClr val="002455"/>
                  </a:solidFill>
                  <a:latin typeface="Trebuchet MS" pitchFamily="34" charset="0"/>
                </a:rPr>
                <a:t>Responsable Exploitation</a:t>
              </a:r>
            </a:p>
          </p:txBody>
        </p:sp>
        <p:sp>
          <p:nvSpPr>
            <p:cNvPr id="47147" name="Rectangle 35"/>
            <p:cNvSpPr>
              <a:spLocks noChangeArrowheads="1"/>
            </p:cNvSpPr>
            <p:nvPr/>
          </p:nvSpPr>
          <p:spPr bwMode="auto">
            <a:xfrm>
              <a:off x="6215074" y="231738"/>
              <a:ext cx="2698750" cy="2281258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25400" algn="ctr">
              <a:solidFill>
                <a:srgbClr val="002455"/>
              </a:solidFill>
              <a:miter lim="800000"/>
              <a:headEnd/>
              <a:tailEnd/>
            </a:ln>
          </p:spPr>
          <p:txBody>
            <a:bodyPr rot="10800000" wrap="none"/>
            <a:lstStyle/>
            <a:p>
              <a:pPr algn="ctr" eaLnBrk="0" hangingPunct="0"/>
              <a:endParaRPr lang="fr-FR" sz="1400">
                <a:solidFill>
                  <a:srgbClr val="002455"/>
                </a:solidFill>
                <a:latin typeface="Trebuchet MS" pitchFamily="34" charset="0"/>
              </a:endParaRPr>
            </a:p>
          </p:txBody>
        </p:sp>
      </p:grpSp>
      <p:sp>
        <p:nvSpPr>
          <p:cNvPr id="47111" name="AutoShape 21"/>
          <p:cNvSpPr>
            <a:spLocks noChangeArrowheads="1"/>
          </p:cNvSpPr>
          <p:nvPr/>
        </p:nvSpPr>
        <p:spPr bwMode="auto">
          <a:xfrm>
            <a:off x="3276600" y="3213100"/>
            <a:ext cx="1979613" cy="874713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Transmission  d’un message Outlook de livraison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428625" y="1743075"/>
            <a:ext cx="2339975" cy="900113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Activité habituelle de développement</a:t>
            </a:r>
          </a:p>
        </p:txBody>
      </p:sp>
      <p:sp>
        <p:nvSpPr>
          <p:cNvPr id="47113" name="Ellipse 89"/>
          <p:cNvSpPr>
            <a:spLocks noChangeArrowheads="1"/>
          </p:cNvSpPr>
          <p:nvPr/>
        </p:nvSpPr>
        <p:spPr bwMode="auto">
          <a:xfrm>
            <a:off x="611188" y="4365625"/>
            <a:ext cx="360362" cy="360363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47114" name="Ellipse 91"/>
          <p:cNvSpPr>
            <a:spLocks noChangeArrowheads="1"/>
          </p:cNvSpPr>
          <p:nvPr/>
        </p:nvSpPr>
        <p:spPr bwMode="auto">
          <a:xfrm>
            <a:off x="571500" y="5857875"/>
            <a:ext cx="360363" cy="360363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47115" name="Ellipse 98"/>
          <p:cNvSpPr>
            <a:spLocks noChangeArrowheads="1"/>
          </p:cNvSpPr>
          <p:nvPr/>
        </p:nvSpPr>
        <p:spPr bwMode="auto">
          <a:xfrm>
            <a:off x="500063" y="2268538"/>
            <a:ext cx="360362" cy="358775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0</a:t>
            </a:r>
          </a:p>
        </p:txBody>
      </p:sp>
      <p:sp>
        <p:nvSpPr>
          <p:cNvPr id="47116" name="Line 40"/>
          <p:cNvSpPr>
            <a:spLocks noChangeShapeType="1"/>
          </p:cNvSpPr>
          <p:nvPr/>
        </p:nvSpPr>
        <p:spPr bwMode="auto">
          <a:xfrm>
            <a:off x="1619250" y="2636838"/>
            <a:ext cx="0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17" name="Line 42"/>
          <p:cNvSpPr>
            <a:spLocks noChangeShapeType="1"/>
          </p:cNvSpPr>
          <p:nvPr/>
        </p:nvSpPr>
        <p:spPr bwMode="auto">
          <a:xfrm>
            <a:off x="1619250" y="4724400"/>
            <a:ext cx="0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18" name="AutoShape 21"/>
          <p:cNvSpPr>
            <a:spLocks noChangeArrowheads="1"/>
          </p:cNvSpPr>
          <p:nvPr/>
        </p:nvSpPr>
        <p:spPr bwMode="auto">
          <a:xfrm>
            <a:off x="6227763" y="2133600"/>
            <a:ext cx="2232025" cy="1008063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Recevoir la livraison par la commande </a:t>
            </a:r>
            <a:r>
              <a:rPr lang="fr-FR" sz="1200" b="1">
                <a:solidFill>
                  <a:schemeClr val="bg1"/>
                </a:solidFill>
                <a:latin typeface="Trebuchet MS" pitchFamily="34" charset="0"/>
              </a:rPr>
              <a:t>svnrec</a:t>
            </a:r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 suivie du nom de la livraison</a:t>
            </a:r>
          </a:p>
        </p:txBody>
      </p:sp>
      <p:sp>
        <p:nvSpPr>
          <p:cNvPr id="47119" name="Ellipse 93"/>
          <p:cNvSpPr>
            <a:spLocks noChangeArrowheads="1"/>
          </p:cNvSpPr>
          <p:nvPr/>
        </p:nvSpPr>
        <p:spPr bwMode="auto">
          <a:xfrm>
            <a:off x="6227763" y="2708275"/>
            <a:ext cx="414337" cy="360363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47120" name="Line 48"/>
          <p:cNvSpPr>
            <a:spLocks noChangeShapeType="1"/>
          </p:cNvSpPr>
          <p:nvPr/>
        </p:nvSpPr>
        <p:spPr bwMode="auto">
          <a:xfrm>
            <a:off x="2771775" y="5805488"/>
            <a:ext cx="12239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21" name="AutoShape 21"/>
          <p:cNvSpPr>
            <a:spLocks noChangeArrowheads="1"/>
          </p:cNvSpPr>
          <p:nvPr/>
        </p:nvSpPr>
        <p:spPr bwMode="auto">
          <a:xfrm>
            <a:off x="6227763" y="3500438"/>
            <a:ext cx="2232025" cy="647700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Activité habituelle de déploiement</a:t>
            </a:r>
          </a:p>
        </p:txBody>
      </p:sp>
      <p:sp>
        <p:nvSpPr>
          <p:cNvPr id="47122" name="Ellipse 93"/>
          <p:cNvSpPr>
            <a:spLocks noChangeArrowheads="1"/>
          </p:cNvSpPr>
          <p:nvPr/>
        </p:nvSpPr>
        <p:spPr bwMode="auto">
          <a:xfrm>
            <a:off x="6227763" y="3716338"/>
            <a:ext cx="360362" cy="360362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47123" name="Line 66"/>
          <p:cNvSpPr>
            <a:spLocks noChangeShapeType="1"/>
          </p:cNvSpPr>
          <p:nvPr/>
        </p:nvSpPr>
        <p:spPr bwMode="auto">
          <a:xfrm flipV="1">
            <a:off x="3995738" y="4076700"/>
            <a:ext cx="0" cy="17287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4" name="Line 68"/>
          <p:cNvSpPr>
            <a:spLocks noChangeShapeType="1"/>
          </p:cNvSpPr>
          <p:nvPr/>
        </p:nvSpPr>
        <p:spPr bwMode="auto">
          <a:xfrm flipV="1">
            <a:off x="4284663" y="1484313"/>
            <a:ext cx="0" cy="17287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25" name="Line 69"/>
          <p:cNvSpPr>
            <a:spLocks noChangeShapeType="1"/>
          </p:cNvSpPr>
          <p:nvPr/>
        </p:nvSpPr>
        <p:spPr bwMode="auto">
          <a:xfrm>
            <a:off x="4284663" y="1484313"/>
            <a:ext cx="136683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6" name="Line 70"/>
          <p:cNvSpPr>
            <a:spLocks noChangeShapeType="1"/>
          </p:cNvSpPr>
          <p:nvPr/>
        </p:nvSpPr>
        <p:spPr bwMode="auto">
          <a:xfrm flipH="1">
            <a:off x="3059113" y="1484313"/>
            <a:ext cx="12255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7" name="AutoShape 21"/>
          <p:cNvSpPr>
            <a:spLocks noChangeArrowheads="1"/>
          </p:cNvSpPr>
          <p:nvPr/>
        </p:nvSpPr>
        <p:spPr bwMode="auto">
          <a:xfrm>
            <a:off x="5795963" y="4581525"/>
            <a:ext cx="1871662" cy="720725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      Problème de    déploiement</a:t>
            </a:r>
          </a:p>
        </p:txBody>
      </p:sp>
      <p:sp>
        <p:nvSpPr>
          <p:cNvPr id="47128" name="Ellipse 93"/>
          <p:cNvSpPr>
            <a:spLocks noChangeArrowheads="1"/>
          </p:cNvSpPr>
          <p:nvPr/>
        </p:nvSpPr>
        <p:spPr bwMode="auto">
          <a:xfrm>
            <a:off x="5867400" y="4868863"/>
            <a:ext cx="360363" cy="360362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5</a:t>
            </a:r>
          </a:p>
        </p:txBody>
      </p:sp>
      <p:sp>
        <p:nvSpPr>
          <p:cNvPr id="47129" name="Line 73"/>
          <p:cNvSpPr>
            <a:spLocks noChangeShapeType="1"/>
          </p:cNvSpPr>
          <p:nvPr/>
        </p:nvSpPr>
        <p:spPr bwMode="auto">
          <a:xfrm flipH="1">
            <a:off x="4643438" y="4868863"/>
            <a:ext cx="115252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30" name="Line 74"/>
          <p:cNvSpPr>
            <a:spLocks noChangeShapeType="1"/>
          </p:cNvSpPr>
          <p:nvPr/>
        </p:nvSpPr>
        <p:spPr bwMode="auto">
          <a:xfrm flipV="1">
            <a:off x="4643438" y="4076700"/>
            <a:ext cx="0" cy="79216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31" name="AutoShape 21"/>
          <p:cNvSpPr>
            <a:spLocks noChangeArrowheads="1"/>
          </p:cNvSpPr>
          <p:nvPr/>
        </p:nvSpPr>
        <p:spPr bwMode="auto">
          <a:xfrm>
            <a:off x="6372225" y="5734050"/>
            <a:ext cx="2232025" cy="649288"/>
          </a:xfrm>
          <a:prstGeom prst="roundRect">
            <a:avLst>
              <a:gd name="adj" fmla="val 16667"/>
            </a:avLst>
          </a:prstGeom>
          <a:solidFill>
            <a:srgbClr val="002455">
              <a:alpha val="70195"/>
            </a:srgb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chemeClr val="bg1"/>
                </a:solidFill>
                <a:latin typeface="Trebuchet MS" pitchFamily="34" charset="0"/>
              </a:rPr>
              <a:t>   Déploiement OK</a:t>
            </a:r>
          </a:p>
        </p:txBody>
      </p:sp>
      <p:sp>
        <p:nvSpPr>
          <p:cNvPr id="47132" name="Ellipse 93"/>
          <p:cNvSpPr>
            <a:spLocks noChangeArrowheads="1"/>
          </p:cNvSpPr>
          <p:nvPr/>
        </p:nvSpPr>
        <p:spPr bwMode="auto">
          <a:xfrm>
            <a:off x="6372225" y="5734050"/>
            <a:ext cx="360363" cy="360363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6</a:t>
            </a:r>
          </a:p>
        </p:txBody>
      </p:sp>
      <p:sp>
        <p:nvSpPr>
          <p:cNvPr id="47133" name="AutoShape 21"/>
          <p:cNvSpPr>
            <a:spLocks noChangeArrowheads="1"/>
          </p:cNvSpPr>
          <p:nvPr/>
        </p:nvSpPr>
        <p:spPr bwMode="auto">
          <a:xfrm>
            <a:off x="3348038" y="6021388"/>
            <a:ext cx="2087562" cy="649287"/>
          </a:xfrm>
          <a:prstGeom prst="roundRect">
            <a:avLst>
              <a:gd name="adj" fmla="val 16667"/>
            </a:avLst>
          </a:prstGeom>
          <a:solidFill>
            <a:schemeClr val="folHlink">
              <a:alpha val="70195"/>
            </a:schemeClr>
          </a:solidFill>
          <a:ln w="25400" algn="ctr">
            <a:solidFill>
              <a:srgbClr val="002455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 b="1">
                <a:solidFill>
                  <a:srgbClr val="0A0395"/>
                </a:solidFill>
                <a:latin typeface="Trebuchet MS" pitchFamily="34" charset="0"/>
              </a:rPr>
              <a:t>Pilotes C24: clôture ticket de livraison</a:t>
            </a:r>
          </a:p>
        </p:txBody>
      </p:sp>
      <p:sp>
        <p:nvSpPr>
          <p:cNvPr id="47134" name="Ellipse 93"/>
          <p:cNvSpPr>
            <a:spLocks noChangeArrowheads="1"/>
          </p:cNvSpPr>
          <p:nvPr/>
        </p:nvSpPr>
        <p:spPr bwMode="auto">
          <a:xfrm>
            <a:off x="3348038" y="6308725"/>
            <a:ext cx="360362" cy="360363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/>
            <a:r>
              <a:rPr lang="fr-FR" sz="1400" b="1">
                <a:solidFill>
                  <a:schemeClr val="bg1"/>
                </a:solidFill>
                <a:latin typeface="Trebuchet MS" pitchFamily="34" charset="0"/>
              </a:rPr>
              <a:t>7</a:t>
            </a:r>
          </a:p>
        </p:txBody>
      </p:sp>
      <p:sp>
        <p:nvSpPr>
          <p:cNvPr id="47135" name="Line 80"/>
          <p:cNvSpPr>
            <a:spLocks noChangeShapeType="1"/>
          </p:cNvSpPr>
          <p:nvPr/>
        </p:nvSpPr>
        <p:spPr bwMode="auto">
          <a:xfrm>
            <a:off x="7308850" y="3141663"/>
            <a:ext cx="0" cy="358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36" name="Line 81"/>
          <p:cNvSpPr>
            <a:spLocks noChangeShapeType="1"/>
          </p:cNvSpPr>
          <p:nvPr/>
        </p:nvSpPr>
        <p:spPr bwMode="auto">
          <a:xfrm>
            <a:off x="8172450" y="4149725"/>
            <a:ext cx="0" cy="5032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37" name="Line 82"/>
          <p:cNvSpPr>
            <a:spLocks noChangeShapeType="1"/>
          </p:cNvSpPr>
          <p:nvPr/>
        </p:nvSpPr>
        <p:spPr bwMode="auto">
          <a:xfrm>
            <a:off x="8459788" y="4868863"/>
            <a:ext cx="0" cy="8651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38" name="Line 84"/>
          <p:cNvSpPr>
            <a:spLocks noChangeShapeType="1"/>
          </p:cNvSpPr>
          <p:nvPr/>
        </p:nvSpPr>
        <p:spPr bwMode="auto">
          <a:xfrm flipH="1">
            <a:off x="4356100" y="5805488"/>
            <a:ext cx="2016125" cy="0"/>
          </a:xfrm>
          <a:prstGeom prst="line">
            <a:avLst/>
          </a:prstGeom>
          <a:noFill/>
          <a:ln w="38100">
            <a:solidFill>
              <a:srgbClr val="0A0395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39" name="Line 85"/>
          <p:cNvSpPr>
            <a:spLocks noChangeShapeType="1"/>
          </p:cNvSpPr>
          <p:nvPr/>
        </p:nvSpPr>
        <p:spPr bwMode="auto">
          <a:xfrm flipV="1">
            <a:off x="4356100" y="4076700"/>
            <a:ext cx="0" cy="1728788"/>
          </a:xfrm>
          <a:prstGeom prst="line">
            <a:avLst/>
          </a:prstGeom>
          <a:noFill/>
          <a:ln w="38100">
            <a:solidFill>
              <a:srgbClr val="0A039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40" name="Line 86"/>
          <p:cNvSpPr>
            <a:spLocks noChangeShapeType="1"/>
          </p:cNvSpPr>
          <p:nvPr/>
        </p:nvSpPr>
        <p:spPr bwMode="auto">
          <a:xfrm>
            <a:off x="4356100" y="5805488"/>
            <a:ext cx="0" cy="215900"/>
          </a:xfrm>
          <a:prstGeom prst="line">
            <a:avLst/>
          </a:prstGeom>
          <a:noFill/>
          <a:ln w="38100">
            <a:solidFill>
              <a:srgbClr val="0A039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41" name="AutoShape 42"/>
          <p:cNvSpPr>
            <a:spLocks noChangeArrowheads="1"/>
          </p:cNvSpPr>
          <p:nvPr/>
        </p:nvSpPr>
        <p:spPr bwMode="auto">
          <a:xfrm>
            <a:off x="8027988" y="4652963"/>
            <a:ext cx="287337" cy="433387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42" name="Line 43"/>
          <p:cNvSpPr>
            <a:spLocks noChangeShapeType="1"/>
          </p:cNvSpPr>
          <p:nvPr/>
        </p:nvSpPr>
        <p:spPr bwMode="auto">
          <a:xfrm>
            <a:off x="8316913" y="4868863"/>
            <a:ext cx="1428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43" name="Line 44"/>
          <p:cNvSpPr>
            <a:spLocks noChangeShapeType="1"/>
          </p:cNvSpPr>
          <p:nvPr/>
        </p:nvSpPr>
        <p:spPr bwMode="auto">
          <a:xfrm flipH="1">
            <a:off x="7667625" y="4868863"/>
            <a:ext cx="360363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44" name="Text Box 45"/>
          <p:cNvSpPr txBox="1">
            <a:spLocks noChangeArrowheads="1"/>
          </p:cNvSpPr>
          <p:nvPr/>
        </p:nvSpPr>
        <p:spPr bwMode="auto">
          <a:xfrm>
            <a:off x="8316913" y="4581525"/>
            <a:ext cx="358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>
                <a:solidFill>
                  <a:srgbClr val="0A0395"/>
                </a:solidFill>
              </a:rPr>
              <a:t>OK</a:t>
            </a:r>
          </a:p>
        </p:txBody>
      </p:sp>
      <p:sp>
        <p:nvSpPr>
          <p:cNvPr id="47145" name="Text Box 46"/>
          <p:cNvSpPr txBox="1">
            <a:spLocks noChangeArrowheads="1"/>
          </p:cNvSpPr>
          <p:nvPr/>
        </p:nvSpPr>
        <p:spPr bwMode="auto">
          <a:xfrm>
            <a:off x="7667625" y="4581525"/>
            <a:ext cx="574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>
                <a:solidFill>
                  <a:srgbClr val="0A0395"/>
                </a:solidFill>
              </a:rPr>
              <a:t>NOK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Tout simplement une nouvelle commande </a:t>
            </a:r>
            <a:r>
              <a:rPr lang="fr-FR" sz="2000" smtClean="0">
                <a:solidFill>
                  <a:schemeClr val="accent1"/>
                </a:solidFill>
              </a:rPr>
              <a:t>svncp</a:t>
            </a:r>
            <a:r>
              <a:rPr lang="fr-FR" sz="2000" smtClean="0">
                <a:solidFill>
                  <a:srgbClr val="002455"/>
                </a:solidFill>
              </a:rPr>
              <a:t>    (1/2)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18500" cy="5541963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fr-FR" sz="900" smtClean="0"/>
              <a:t>E6K:/export/home/hatemc&gt;</a:t>
            </a:r>
            <a:r>
              <a:rPr lang="fr-FR" sz="1200" smtClean="0">
                <a:solidFill>
                  <a:schemeClr val="accent1"/>
                </a:solidFill>
              </a:rPr>
              <a:t>svncp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Enter Objet de la livraison: 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modification d'un bug</a:t>
            </a:r>
            <a:r>
              <a:rPr lang="fr-FR" sz="900" smtClean="0">
                <a:solidFill>
                  <a:srgbClr val="0A0395"/>
                </a:solidFill>
              </a:rPr>
              <a:t>      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Enter Abreger de la livraison (prenom): 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hatem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Entrer Listes de programmes .cbl un par un (Entrer pour finir):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MAJHR01.cbl</a:t>
            </a:r>
          </a:p>
          <a:p>
            <a:pPr marL="342900" indent="-342900">
              <a:lnSpc>
                <a:spcPct val="80000"/>
              </a:lnSpc>
            </a:pPr>
            <a:endParaRPr lang="fr-FR" sz="900" smtClean="0">
              <a:solidFill>
                <a:srgbClr val="0A0395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Entrer Listes des procedures a livrer un par un (Entrer pour finir): 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EXTVIR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REGAGC</a:t>
            </a:r>
          </a:p>
          <a:p>
            <a:pPr marL="342900" indent="-342900">
              <a:lnSpc>
                <a:spcPct val="80000"/>
              </a:lnSpc>
            </a:pPr>
            <a:endParaRPr lang="fr-FR" sz="900" smtClean="0">
              <a:solidFill>
                <a:srgbClr val="0A0395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Entrer la liste des descripts des fichiers a livrer un par un (Entrer pour finir): 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EL0041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EL2633</a:t>
            </a:r>
          </a:p>
          <a:p>
            <a:pPr lvl="1">
              <a:lnSpc>
                <a:spcPct val="80000"/>
              </a:lnSpc>
            </a:pPr>
            <a:r>
              <a:rPr lang="fr-FR" sz="900" b="1" smtClean="0">
                <a:solidFill>
                  <a:srgbClr val="0A0395"/>
                </a:solidFill>
              </a:rPr>
              <a:t>EL3000</a:t>
            </a:r>
          </a:p>
          <a:p>
            <a:pPr marL="342900" indent="-342900">
              <a:lnSpc>
                <a:spcPct val="80000"/>
              </a:lnSpc>
            </a:pPr>
            <a:endParaRPr lang="fr-FR" sz="900" smtClean="0">
              <a:solidFill>
                <a:srgbClr val="0A0395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Entrer la liste si autres objets A livrer un par un (Entrer pour finir): </a:t>
            </a:r>
          </a:p>
          <a:p>
            <a:pPr marL="342900" indent="-342900">
              <a:lnSpc>
                <a:spcPct val="80000"/>
              </a:lnSpc>
            </a:pPr>
            <a:endParaRPr lang="fr-FR" sz="900" smtClean="0"/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************************RESUME de l'OPERATION****************************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 liste des progammes: MAJHR01.cbl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liste des procedures: EXTVIR REGAGC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liste des descripts: EL0041 EL2633 EL3000</a:t>
            </a:r>
          </a:p>
          <a:p>
            <a:pPr marL="342900" indent="-342900">
              <a:lnSpc>
                <a:spcPct val="80000"/>
              </a:lnSpc>
            </a:pPr>
            <a:r>
              <a:rPr lang="fr-FR" sz="900" smtClean="0"/>
              <a:t>liste des autres objets: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AutoNum type="arabicPeriod"/>
            </a:pPr>
            <a:endParaRPr lang="fr-FR" sz="900" smtClean="0">
              <a:solidFill>
                <a:srgbClr val="002455"/>
              </a:solidFill>
            </a:endParaRPr>
          </a:p>
        </p:txBody>
      </p:sp>
      <p:sp>
        <p:nvSpPr>
          <p:cNvPr id="48131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Site central de développement DSI</a:t>
            </a:r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 rot="-1713067">
            <a:off x="5651500" y="3284538"/>
            <a:ext cx="20875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i="1">
                <a:solidFill>
                  <a:schemeClr val="accent1"/>
                </a:solidFill>
                <a:latin typeface="Cataneo BT"/>
              </a:rPr>
              <a:t>Exemple d’exécution de la commande  svncp</a:t>
            </a:r>
          </a:p>
        </p:txBody>
      </p:sp>
      <p:sp>
        <p:nvSpPr>
          <p:cNvPr id="48133" name="AutoShape 6"/>
          <p:cNvSpPr>
            <a:spLocks/>
          </p:cNvSpPr>
          <p:nvPr/>
        </p:nvSpPr>
        <p:spPr bwMode="auto">
          <a:xfrm>
            <a:off x="4859338" y="1412875"/>
            <a:ext cx="576262" cy="5040313"/>
          </a:xfrm>
          <a:prstGeom prst="rightBrace">
            <a:avLst>
              <a:gd name="adj1" fmla="val 728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49275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Tout simplement une nouvelle commande </a:t>
            </a:r>
            <a:r>
              <a:rPr lang="fr-FR" sz="2000" smtClean="0">
                <a:solidFill>
                  <a:schemeClr val="accent1"/>
                </a:solidFill>
              </a:rPr>
              <a:t>svncp </a:t>
            </a:r>
            <a:r>
              <a:rPr lang="fr-FR" sz="2000" smtClean="0">
                <a:solidFill>
                  <a:srgbClr val="002455"/>
                </a:solidFill>
              </a:rPr>
              <a:t>  (2/2)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125538"/>
            <a:ext cx="8172450" cy="5126037"/>
          </a:xfrm>
        </p:spPr>
        <p:txBody>
          <a:bodyPr/>
          <a:lstStyle/>
          <a:p>
            <a:pPr marL="342900" indent="-342900"/>
            <a:r>
              <a:rPr lang="fr-FR" sz="800" smtClean="0"/>
              <a:t>VALIDER L'OPERATION?(Y/N)</a:t>
            </a:r>
          </a:p>
          <a:p>
            <a:pPr marL="342900" indent="-342900"/>
            <a:r>
              <a:rPr lang="fr-FR" sz="800" smtClean="0"/>
              <a:t> </a:t>
            </a:r>
            <a:r>
              <a:rPr lang="fr-FR" sz="1200" smtClean="0">
                <a:solidFill>
                  <a:srgbClr val="0A0395"/>
                </a:solidFill>
              </a:rPr>
              <a:t>y</a:t>
            </a:r>
          </a:p>
          <a:p>
            <a:pPr marL="342900" indent="-342900"/>
            <a:r>
              <a:rPr lang="fr-FR" sz="800" smtClean="0"/>
              <a:t>At revision 131.</a:t>
            </a:r>
          </a:p>
          <a:p>
            <a:pPr marL="342900" indent="-342900"/>
            <a:r>
              <a:rPr lang="fr-FR" sz="800" smtClean="0"/>
              <a:t>At revision 131.</a:t>
            </a:r>
          </a:p>
          <a:p>
            <a:pPr marL="342900" indent="-342900"/>
            <a:r>
              <a:rPr lang="fr-FR" sz="800" smtClean="0"/>
              <a:t>At revision 131.</a:t>
            </a:r>
          </a:p>
          <a:p>
            <a:pPr marL="342900" indent="-342900"/>
            <a:r>
              <a:rPr lang="fr-FR" sz="800" smtClean="0"/>
              <a:t>At revision 131.</a:t>
            </a:r>
          </a:p>
          <a:p>
            <a:pPr marL="342900" indent="-342900"/>
            <a:r>
              <a:rPr lang="fr-FR" sz="800" smtClean="0"/>
              <a:t>Adding         pgm/MAJHR01.cbl</a:t>
            </a:r>
          </a:p>
          <a:p>
            <a:pPr marL="342900" indent="-342900"/>
            <a:r>
              <a:rPr lang="fr-FR" sz="800" smtClean="0"/>
              <a:t>Transmitting file data ......</a:t>
            </a:r>
          </a:p>
          <a:p>
            <a:pPr marL="342900" indent="-342900"/>
            <a:r>
              <a:rPr lang="fr-FR" sz="800" smtClean="0"/>
              <a:t>Committed revision 133.</a:t>
            </a:r>
          </a:p>
          <a:p>
            <a:pPr marL="342900" indent="-342900"/>
            <a:endParaRPr lang="fr-FR" sz="800" smtClean="0"/>
          </a:p>
          <a:p>
            <a:pPr marL="342900" indent="-342900"/>
            <a:r>
              <a:rPr lang="fr-FR" sz="800" smtClean="0"/>
              <a:t>Livraison  effectuee avec succes !!!</a:t>
            </a:r>
          </a:p>
          <a:p>
            <a:pPr marL="342900" indent="-342900"/>
            <a:r>
              <a:rPr lang="fr-FR" sz="800" smtClean="0"/>
              <a:t>Veuillez remplir le borderau sur TRAC de livraison. MERCI...</a:t>
            </a:r>
          </a:p>
          <a:p>
            <a:pPr marL="342900" indent="-342900"/>
            <a:endParaRPr lang="fr-FR" sz="800" smtClean="0"/>
          </a:p>
          <a:p>
            <a:pPr marL="342900" indent="-342900"/>
            <a:r>
              <a:rPr lang="fr-FR" sz="800" smtClean="0"/>
              <a:t>*************************FIN DE L'OPERATION*****************</a:t>
            </a:r>
          </a:p>
          <a:p>
            <a:pPr marL="342900" indent="-342900"/>
            <a:r>
              <a:rPr lang="fr-FR" sz="800" smtClean="0"/>
              <a:t>Voici le nom de la livraison a fournir sur TRAC:</a:t>
            </a:r>
          </a:p>
          <a:p>
            <a:pPr marL="342900" indent="-342900"/>
            <a:endParaRPr lang="fr-FR" sz="800" smtClean="0"/>
          </a:p>
          <a:p>
            <a:pPr marL="342900" indent="-342900"/>
            <a:r>
              <a:rPr lang="fr-FR" sz="800" smtClean="0"/>
              <a:t> ***********</a:t>
            </a:r>
            <a:r>
              <a:rPr lang="fr-FR" sz="1600" b="0" smtClean="0">
                <a:solidFill>
                  <a:schemeClr val="accent1"/>
                </a:solidFill>
              </a:rPr>
              <a:t> hatem.2010.05.05.18:13:2</a:t>
            </a:r>
            <a:r>
              <a:rPr lang="fr-FR" sz="1600" smtClean="0"/>
              <a:t>7</a:t>
            </a:r>
            <a:r>
              <a:rPr lang="fr-FR" sz="800" smtClean="0"/>
              <a:t> *********** </a:t>
            </a:r>
          </a:p>
          <a:p>
            <a:pPr marL="342900" indent="-342900"/>
            <a:endParaRPr lang="fr-FR" sz="800" smtClean="0"/>
          </a:p>
          <a:p>
            <a:pPr marL="342900" indent="-342900"/>
            <a:endParaRPr lang="fr-FR" sz="800" smtClean="0"/>
          </a:p>
          <a:p>
            <a:pPr marL="342900" indent="-342900"/>
            <a:r>
              <a:rPr lang="fr-FR" sz="800" smtClean="0"/>
              <a:t>E6K:/export/home/hatemc&gt;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AutoNum type="arabicPeriod"/>
            </a:pPr>
            <a:endParaRPr lang="fr-FR" sz="800" smtClean="0">
              <a:solidFill>
                <a:srgbClr val="002455"/>
              </a:solidFill>
            </a:endParaRPr>
          </a:p>
        </p:txBody>
      </p:sp>
      <p:sp>
        <p:nvSpPr>
          <p:cNvPr id="49155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Site central de développement DSI</a:t>
            </a:r>
          </a:p>
        </p:txBody>
      </p:sp>
      <p:sp>
        <p:nvSpPr>
          <p:cNvPr id="49156" name="Text Box 8"/>
          <p:cNvSpPr txBox="1">
            <a:spLocks noChangeArrowheads="1"/>
          </p:cNvSpPr>
          <p:nvPr/>
        </p:nvSpPr>
        <p:spPr bwMode="auto">
          <a:xfrm rot="-1713067">
            <a:off x="5651500" y="3213100"/>
            <a:ext cx="20875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i="1">
                <a:solidFill>
                  <a:schemeClr val="accent1"/>
                </a:solidFill>
                <a:latin typeface="Cataneo BT"/>
              </a:rPr>
              <a:t>Suite de l’exemple d’exécution de la commande  svncp</a:t>
            </a:r>
          </a:p>
        </p:txBody>
      </p:sp>
      <p:sp>
        <p:nvSpPr>
          <p:cNvPr id="49157" name="AutoShape 7"/>
          <p:cNvSpPr>
            <a:spLocks/>
          </p:cNvSpPr>
          <p:nvPr/>
        </p:nvSpPr>
        <p:spPr bwMode="auto">
          <a:xfrm>
            <a:off x="4932363" y="1341438"/>
            <a:ext cx="503237" cy="4824412"/>
          </a:xfrm>
          <a:prstGeom prst="rightBrace">
            <a:avLst>
              <a:gd name="adj1" fmla="val 798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49275"/>
            <a:ext cx="8351838" cy="274638"/>
          </a:xfrm>
        </p:spPr>
        <p:txBody>
          <a:bodyPr/>
          <a:lstStyle/>
          <a:p>
            <a:r>
              <a:rPr lang="fr-FR" sz="2000" smtClean="0">
                <a:solidFill>
                  <a:srgbClr val="002455"/>
                </a:solidFill>
              </a:rPr>
              <a:t>Deux nouvelles Commandes svnrec  &amp;  svntng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981075"/>
            <a:ext cx="8172450" cy="3238500"/>
          </a:xfrm>
        </p:spPr>
        <p:txBody>
          <a:bodyPr/>
          <a:lstStyle/>
          <a:p>
            <a:pPr marL="342900" indent="-342900"/>
            <a:r>
              <a:rPr lang="fr-FR" sz="2000" smtClean="0">
                <a:solidFill>
                  <a:srgbClr val="002455"/>
                </a:solidFill>
                <a:cs typeface="Arial" charset="0"/>
              </a:rPr>
              <a:t>Commande svnrec </a:t>
            </a:r>
            <a:br>
              <a:rPr lang="fr-FR" sz="2000" smtClean="0">
                <a:solidFill>
                  <a:srgbClr val="002455"/>
                </a:solidFill>
                <a:cs typeface="Arial" charset="0"/>
              </a:rPr>
            </a:br>
            <a:endParaRPr lang="fr-FR" sz="2000" smtClean="0">
              <a:solidFill>
                <a:srgbClr val="002455"/>
              </a:solidFill>
              <a:cs typeface="Arial" charset="0"/>
            </a:endParaRPr>
          </a:p>
          <a:p>
            <a:pPr marL="742950" lvl="1" indent="-285750"/>
            <a:r>
              <a:rPr lang="en-US" smtClean="0"/>
              <a:t>E6K:/export/home/hatemc&gt;</a:t>
            </a:r>
            <a:r>
              <a:rPr lang="en-US" sz="1400" smtClean="0">
                <a:solidFill>
                  <a:schemeClr val="accent1"/>
                </a:solidFill>
              </a:rPr>
              <a:t>svnrec</a:t>
            </a:r>
            <a:r>
              <a:rPr lang="en-US" smtClean="0"/>
              <a:t> hatem.2010.05.05.18:13:27</a:t>
            </a:r>
          </a:p>
          <a:p>
            <a:pPr marL="742950" lvl="1" indent="-285750"/>
            <a:r>
              <a:rPr lang="en-US" sz="1000" smtClean="0"/>
              <a:t>A    hatem.2010.05.05.18:13:27</a:t>
            </a:r>
          </a:p>
          <a:p>
            <a:pPr marL="742950" lvl="1" indent="-285750"/>
            <a:r>
              <a:rPr lang="en-US" sz="1000" smtClean="0"/>
              <a:t>A    hatem.2010.05.05.18:13:27/EXTVIR</a:t>
            </a:r>
          </a:p>
          <a:p>
            <a:pPr marL="742950" lvl="1" indent="-285750"/>
            <a:r>
              <a:rPr lang="en-US" sz="1000" smtClean="0"/>
              <a:t>A    hatem.2010.05.05.18:13:27/MAJHR01.cbl</a:t>
            </a:r>
          </a:p>
          <a:p>
            <a:pPr marL="742950" lvl="1" indent="-285750"/>
            <a:r>
              <a:rPr lang="en-US" sz="1000" smtClean="0"/>
              <a:t>A    hatem.2010.05.05.18:13:27/EL3000</a:t>
            </a:r>
          </a:p>
          <a:p>
            <a:pPr marL="742950" lvl="1" indent="-285750"/>
            <a:r>
              <a:rPr lang="en-US" sz="1000" smtClean="0"/>
              <a:t>A    hatem.2010.05.05.18:13:27/EL0041</a:t>
            </a:r>
          </a:p>
          <a:p>
            <a:pPr marL="742950" lvl="1" indent="-285750"/>
            <a:r>
              <a:rPr lang="en-US" sz="1000" smtClean="0"/>
              <a:t>A    hatem.2010.05.05.18:13:27/REGAGC</a:t>
            </a:r>
          </a:p>
          <a:p>
            <a:pPr marL="742950" lvl="1" indent="-285750"/>
            <a:r>
              <a:rPr lang="en-US" sz="1000" smtClean="0"/>
              <a:t>A    hatem.2010.05.05.18:13:27/EL2633</a:t>
            </a:r>
          </a:p>
          <a:p>
            <a:pPr marL="742950" lvl="1" indent="-285750"/>
            <a:r>
              <a:rPr lang="en-US" sz="1000" smtClean="0"/>
              <a:t>Exported revision 133.</a:t>
            </a:r>
          </a:p>
          <a:p>
            <a:pPr marL="742950" lvl="1" indent="-285750"/>
            <a:endParaRPr lang="en-US" sz="1000" smtClean="0"/>
          </a:p>
          <a:p>
            <a:pPr marL="742950" lvl="1" indent="-285750"/>
            <a:endParaRPr lang="en-US" sz="1000" smtClean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AutoNum type="arabicPeriod"/>
            </a:pPr>
            <a:endParaRPr lang="fr-FR" sz="800" smtClean="0">
              <a:solidFill>
                <a:srgbClr val="002455"/>
              </a:solidFill>
            </a:endParaRPr>
          </a:p>
        </p:txBody>
      </p:sp>
      <p:sp>
        <p:nvSpPr>
          <p:cNvPr id="50179" name="Rectangle 209"/>
          <p:cNvSpPr>
            <a:spLocks noChangeArrowheads="1"/>
          </p:cNvSpPr>
          <p:nvPr/>
        </p:nvSpPr>
        <p:spPr bwMode="gray">
          <a:xfrm>
            <a:off x="468313" y="44450"/>
            <a:ext cx="755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fr-FR" b="1">
                <a:solidFill>
                  <a:srgbClr val="FFFFFF"/>
                </a:solidFill>
              </a:rPr>
              <a:t>Site central de production DSI</a:t>
            </a: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gray">
          <a:xfrm>
            <a:off x="539750" y="4581525"/>
            <a:ext cx="8351838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33400" indent="-350838" eaLnBrk="0" hangingPunct="0">
              <a:lnSpc>
                <a:spcPct val="90000"/>
              </a:lnSpc>
              <a:buClr>
                <a:schemeClr val="accent1"/>
              </a:buClr>
              <a:buFont typeface="Times New Roman" pitchFamily="18" charset="0"/>
              <a:buChar char="■"/>
            </a:pPr>
            <a:r>
              <a:rPr lang="fr-FR" sz="2000" b="1">
                <a:solidFill>
                  <a:srgbClr val="002455"/>
                </a:solidFill>
              </a:rPr>
              <a:t>Commande svntng </a:t>
            </a:r>
            <a:br>
              <a:rPr lang="fr-FR" sz="2000" b="1">
                <a:solidFill>
                  <a:srgbClr val="002455"/>
                </a:solidFill>
              </a:rPr>
            </a:br>
            <a:r>
              <a:rPr lang="fr-FR" sz="2000" b="1">
                <a:solidFill>
                  <a:srgbClr val="002455"/>
                </a:solidFill>
              </a:rPr>
              <a:t/>
            </a:r>
            <a:br>
              <a:rPr lang="fr-FR" sz="2000" b="1">
                <a:solidFill>
                  <a:srgbClr val="002455"/>
                </a:solidFill>
              </a:rPr>
            </a:br>
            <a:r>
              <a:rPr lang="fr-FR" sz="1400">
                <a:solidFill>
                  <a:srgbClr val="002455"/>
                </a:solidFill>
              </a:rPr>
              <a:t>Equivalente à svncp, seulement réservée à des modifications de procédures TNG. Sans aucun paramètre, </a:t>
            </a:r>
            <a:r>
              <a:rPr lang="fr-FR" sz="1400" b="1">
                <a:solidFill>
                  <a:schemeClr val="accent1"/>
                </a:solidFill>
              </a:rPr>
              <a:t>svntng </a:t>
            </a:r>
            <a:r>
              <a:rPr lang="fr-FR" sz="1400">
                <a:solidFill>
                  <a:srgbClr val="002455"/>
                </a:solidFill>
              </a:rPr>
              <a:t>s’applique dans l’endroit où doit se trouver l’objet TNG pour assurer son transfert au dépôt Objets et Versions</a:t>
            </a:r>
            <a:r>
              <a:rPr lang="fr-FR" sz="2000" b="1">
                <a:solidFill>
                  <a:srgbClr val="002455"/>
                </a:solidFill>
              </a:rPr>
              <a:t>  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 rot="-1713067">
            <a:off x="6300788" y="1989138"/>
            <a:ext cx="20875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i="1">
                <a:solidFill>
                  <a:schemeClr val="accent1"/>
                </a:solidFill>
                <a:latin typeface="Cataneo BT"/>
              </a:rPr>
              <a:t>Exemple d’exécution de la commande  svnrec</a:t>
            </a:r>
          </a:p>
        </p:txBody>
      </p:sp>
      <p:sp>
        <p:nvSpPr>
          <p:cNvPr id="50182" name="AutoShape 8"/>
          <p:cNvSpPr>
            <a:spLocks/>
          </p:cNvSpPr>
          <p:nvPr/>
        </p:nvSpPr>
        <p:spPr bwMode="auto">
          <a:xfrm>
            <a:off x="5795963" y="1628775"/>
            <a:ext cx="576262" cy="2160588"/>
          </a:xfrm>
          <a:prstGeom prst="rightBrace">
            <a:avLst>
              <a:gd name="adj1" fmla="val 312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lenge 24-Contenu">
  <a:themeElements>
    <a:clrScheme name="2_essai eurogroup24juin 12">
      <a:dk1>
        <a:srgbClr val="554842"/>
      </a:dk1>
      <a:lt1>
        <a:srgbClr val="FFFFFF"/>
      </a:lt1>
      <a:dk2>
        <a:srgbClr val="554842"/>
      </a:dk2>
      <a:lt2>
        <a:srgbClr val="D7CFC9"/>
      </a:lt2>
      <a:accent1>
        <a:srgbClr val="A50028"/>
      </a:accent1>
      <a:accent2>
        <a:srgbClr val="FF6600"/>
      </a:accent2>
      <a:accent3>
        <a:srgbClr val="FFFFFF"/>
      </a:accent3>
      <a:accent4>
        <a:srgbClr val="473C37"/>
      </a:accent4>
      <a:accent5>
        <a:srgbClr val="CFAAAC"/>
      </a:accent5>
      <a:accent6>
        <a:srgbClr val="E75C00"/>
      </a:accent6>
      <a:hlink>
        <a:srgbClr val="554842"/>
      </a:hlink>
      <a:folHlink>
        <a:srgbClr val="B1A399"/>
      </a:folHlink>
    </a:clrScheme>
    <a:fontScheme name="2_essai eurogroup24ju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2_essai eurogroup24ju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ssai eurogroup24jui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8">
        <a:dk1>
          <a:srgbClr val="000000"/>
        </a:dk1>
        <a:lt1>
          <a:srgbClr val="33CC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DE2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9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3CDC7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FBAB4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0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1B17F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DA072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1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5548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2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B1A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allenge24-Titre">
  <a:themeElements>
    <a:clrScheme name="1_essai eurogroup24juin 12">
      <a:dk1>
        <a:srgbClr val="554842"/>
      </a:dk1>
      <a:lt1>
        <a:srgbClr val="FFFFFF"/>
      </a:lt1>
      <a:dk2>
        <a:srgbClr val="554842"/>
      </a:dk2>
      <a:lt2>
        <a:srgbClr val="D7CFC9"/>
      </a:lt2>
      <a:accent1>
        <a:srgbClr val="A50028"/>
      </a:accent1>
      <a:accent2>
        <a:srgbClr val="FF6600"/>
      </a:accent2>
      <a:accent3>
        <a:srgbClr val="FFFFFF"/>
      </a:accent3>
      <a:accent4>
        <a:srgbClr val="473C37"/>
      </a:accent4>
      <a:accent5>
        <a:srgbClr val="CFAAAC"/>
      </a:accent5>
      <a:accent6>
        <a:srgbClr val="E75C00"/>
      </a:accent6>
      <a:hlink>
        <a:srgbClr val="554842"/>
      </a:hlink>
      <a:folHlink>
        <a:srgbClr val="B1A399"/>
      </a:folHlink>
    </a:clrScheme>
    <a:fontScheme name="1_essai eurogroup24ju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1_essai eurogroup24ju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ssai eurogroup24jui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8">
        <a:dk1>
          <a:srgbClr val="000000"/>
        </a:dk1>
        <a:lt1>
          <a:srgbClr val="33CC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DE2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9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3CDC7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FBAB4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10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1B17F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DA072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11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5548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ssai eurogroup24juin 12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B1A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allenge 24-Contenu">
  <a:themeElements>
    <a:clrScheme name="2_essai eurogroup24juin 12">
      <a:dk1>
        <a:srgbClr val="554842"/>
      </a:dk1>
      <a:lt1>
        <a:srgbClr val="FFFFFF"/>
      </a:lt1>
      <a:dk2>
        <a:srgbClr val="554842"/>
      </a:dk2>
      <a:lt2>
        <a:srgbClr val="D7CFC9"/>
      </a:lt2>
      <a:accent1>
        <a:srgbClr val="A50028"/>
      </a:accent1>
      <a:accent2>
        <a:srgbClr val="FF6600"/>
      </a:accent2>
      <a:accent3>
        <a:srgbClr val="FFFFFF"/>
      </a:accent3>
      <a:accent4>
        <a:srgbClr val="473C37"/>
      </a:accent4>
      <a:accent5>
        <a:srgbClr val="CFAAAC"/>
      </a:accent5>
      <a:accent6>
        <a:srgbClr val="E75C00"/>
      </a:accent6>
      <a:hlink>
        <a:srgbClr val="554842"/>
      </a:hlink>
      <a:folHlink>
        <a:srgbClr val="B1A399"/>
      </a:folHlink>
    </a:clrScheme>
    <a:fontScheme name="2_essai eurogroup24ju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2_essai eurogroup24ju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ssai eurogroup24jui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8">
        <a:dk1>
          <a:srgbClr val="000000"/>
        </a:dk1>
        <a:lt1>
          <a:srgbClr val="33CC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DE2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9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3CDC7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FBAB4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0">
        <a:dk1>
          <a:srgbClr val="806B6A"/>
        </a:dk1>
        <a:lt1>
          <a:srgbClr val="FFFFFF"/>
        </a:lt1>
        <a:dk2>
          <a:srgbClr val="A50021"/>
        </a:dk2>
        <a:lt2>
          <a:srgbClr val="554842"/>
        </a:lt2>
        <a:accent1>
          <a:srgbClr val="9B000A"/>
        </a:accent1>
        <a:accent2>
          <a:srgbClr val="D1B17F"/>
        </a:accent2>
        <a:accent3>
          <a:srgbClr val="FFFFFF"/>
        </a:accent3>
        <a:accent4>
          <a:srgbClr val="6C5A59"/>
        </a:accent4>
        <a:accent5>
          <a:srgbClr val="CBAAAA"/>
        </a:accent5>
        <a:accent6>
          <a:srgbClr val="BDA072"/>
        </a:accent6>
        <a:hlink>
          <a:srgbClr val="B1A299"/>
        </a:hlink>
        <a:folHlink>
          <a:srgbClr val="D7CF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1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5548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ssai eurogroup24juin 12">
        <a:dk1>
          <a:srgbClr val="554842"/>
        </a:dk1>
        <a:lt1>
          <a:srgbClr val="FFFFFF"/>
        </a:lt1>
        <a:dk2>
          <a:srgbClr val="554842"/>
        </a:dk2>
        <a:lt2>
          <a:srgbClr val="D7CFC9"/>
        </a:lt2>
        <a:accent1>
          <a:srgbClr val="A50028"/>
        </a:accent1>
        <a:accent2>
          <a:srgbClr val="FF6600"/>
        </a:accent2>
        <a:accent3>
          <a:srgbClr val="FFFFFF"/>
        </a:accent3>
        <a:accent4>
          <a:srgbClr val="473C37"/>
        </a:accent4>
        <a:accent5>
          <a:srgbClr val="CFAAAC"/>
        </a:accent5>
        <a:accent6>
          <a:srgbClr val="E75C00"/>
        </a:accent6>
        <a:hlink>
          <a:srgbClr val="554842"/>
        </a:hlink>
        <a:folHlink>
          <a:srgbClr val="B1A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974</Words>
  <Application>Microsoft Office PowerPoint</Application>
  <PresentationFormat>Affichage à l'écran (4:3)</PresentationFormat>
  <Paragraphs>172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Modèle de conception</vt:lpstr>
      </vt:variant>
      <vt:variant>
        <vt:i4>37</vt:i4>
      </vt:variant>
      <vt:variant>
        <vt:lpstr>Titres des diapositives</vt:lpstr>
      </vt:variant>
      <vt:variant>
        <vt:i4>13</vt:i4>
      </vt:variant>
    </vt:vector>
  </HeadingPairs>
  <TitlesOfParts>
    <vt:vector size="57" baseType="lpstr">
      <vt:lpstr>Arial</vt:lpstr>
      <vt:lpstr>Wingdings</vt:lpstr>
      <vt:lpstr>Webdings</vt:lpstr>
      <vt:lpstr>Calibri</vt:lpstr>
      <vt:lpstr>Trebuchet MS</vt:lpstr>
      <vt:lpstr>Cataneo BT</vt:lpstr>
      <vt:lpstr>Times New Roman</vt:lpstr>
      <vt:lpstr>Challenge 24-Contenu</vt:lpstr>
      <vt:lpstr>Challenge24-Titre</vt:lpstr>
      <vt:lpstr>1_Challenge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 24-Contenu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Challenge24-Titre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1_Challenge 24-Contenu</vt:lpstr>
      <vt:lpstr>Gestion des Changements sur site central DSI</vt:lpstr>
      <vt:lpstr>Projet trac: Gestion des livraisons des changements sur site central DSI</vt:lpstr>
      <vt:lpstr>Projet trac: Terminologies de base</vt:lpstr>
      <vt:lpstr>Rubriques (1/2)</vt:lpstr>
      <vt:lpstr>Diapositive 5</vt:lpstr>
      <vt:lpstr>Rôles des intervenants</vt:lpstr>
      <vt:lpstr>Tout simplement une nouvelle commande svncp    (1/2)</vt:lpstr>
      <vt:lpstr>Tout simplement une nouvelle commande svncp   (2/2)</vt:lpstr>
      <vt:lpstr>Deux nouvelles Commandes svnrec  &amp;  svntng</vt:lpstr>
      <vt:lpstr>      Résultat de commande svncp   (1/2) </vt:lpstr>
      <vt:lpstr>      Résultat de commande svncp   (2/2)  </vt:lpstr>
      <vt:lpstr>Les étapes</vt:lpstr>
      <vt:lpstr>Reporting</vt:lpstr>
    </vt:vector>
  </TitlesOfParts>
  <Company>BIAT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Rubriques (1/2)</dc:title>
  <dc:creator>03912</dc:creator>
  <cp:lastModifiedBy>raffetd</cp:lastModifiedBy>
  <cp:revision>125</cp:revision>
  <dcterms:created xsi:type="dcterms:W3CDTF">2009-12-28T09:55:37Z</dcterms:created>
  <dcterms:modified xsi:type="dcterms:W3CDTF">2010-05-06T08:19:07Z</dcterms:modified>
</cp:coreProperties>
</file>