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cs-CZ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660"/>
  </p:normalViewPr>
  <p:slideViewPr>
    <p:cSldViewPr snapToGrid="0">
      <p:cViewPr varScale="1">
        <p:scale>
          <a:sx n="60" d="100"/>
          <a:sy n="60" d="100"/>
        </p:scale>
        <p:origin x="96" y="1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6DF64E-84FE-6677-83B4-43DA4FEE6A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1B0CAFF5-4168-4DF0-6966-211E6DD4B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5E9F609B-4F85-3D86-72B0-6F01108E0C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294D62B4-388D-17FB-370B-9E569D546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3E279BB-4A3B-CE6E-57D6-F2BFD09B77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256806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F663647-769E-9D37-F0A5-656DB24653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891FE875-D384-027A-DBE8-1648A0B567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59539EA-FF9F-C6FC-89BD-F16880E21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AC9D5AA0-72CD-89A1-54A4-C4431C417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3336237E-390C-E637-08B9-1D63C0A099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48572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vislý nadpis 1">
            <a:extLst>
              <a:ext uri="{FF2B5EF4-FFF2-40B4-BE49-F238E27FC236}">
                <a16:creationId xmlns:a16="http://schemas.microsoft.com/office/drawing/2014/main" id="{C03CE56E-87B1-E4EF-E05F-5DF9AD984A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zvislý text 2">
            <a:extLst>
              <a:ext uri="{FF2B5EF4-FFF2-40B4-BE49-F238E27FC236}">
                <a16:creationId xmlns:a16="http://schemas.microsoft.com/office/drawing/2014/main" id="{4C1C4E41-0629-F97C-B021-FEE20324C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209F2CBF-BAC5-408E-5BD1-502084F1A1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8508CBA3-32AD-77DC-53BE-FB6E8E3A9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BABE6BCF-5AF5-DA11-588A-1BCAF80E1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119769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81FEAD7-5E60-9329-5ABD-383A78F5B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DF0A14E-BF2F-829E-0A9B-52ED7E6BE8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A73A60D8-AF68-F2EA-3E9C-91CF33171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21A5B79-657E-AE10-6E39-3E7B34A3F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EDAD675E-526D-2560-968A-AF9B3D932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8082758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AA1316A-1C17-2302-708D-EB5B99AE82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5C6B9964-DEBD-BDDC-23CD-FA34211DE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B2170CA1-0754-8768-9DA3-42A4FD9A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3384CFAE-9F26-424D-4602-429F92D5A2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AEC470F5-C4B5-3C69-402E-0EFBCAB34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756516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EB8DF0D-119D-5CEF-E65B-309394759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80250D-DC2E-08B1-0546-166F63F718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2A72DCEB-8A07-767B-3F2C-E9D6BF0BB7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EC8EED99-97D3-097E-90D8-CFCE2AA8E2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DEDD492A-D41E-0CFC-C640-61F52A9BE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EA5154C2-BE8C-709E-C5C7-07D70C3684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89680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14164DD-1F8A-AA74-1F82-2A357C224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2259E741-4EDD-06CC-DF0D-2F5EA183E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Zástupný objekt pre obsah 3">
            <a:extLst>
              <a:ext uri="{FF2B5EF4-FFF2-40B4-BE49-F238E27FC236}">
                <a16:creationId xmlns:a16="http://schemas.microsoft.com/office/drawing/2014/main" id="{3523490C-F7B5-35FB-6A0E-FB76024250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5" name="Zástupný text 4">
            <a:extLst>
              <a:ext uri="{FF2B5EF4-FFF2-40B4-BE49-F238E27FC236}">
                <a16:creationId xmlns:a16="http://schemas.microsoft.com/office/drawing/2014/main" id="{5F7F4C38-8BF6-48EC-C688-1AA112D1B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Zástupný objekt pre obsah 5">
            <a:extLst>
              <a:ext uri="{FF2B5EF4-FFF2-40B4-BE49-F238E27FC236}">
                <a16:creationId xmlns:a16="http://schemas.microsoft.com/office/drawing/2014/main" id="{DBD8E230-7055-6BE9-A3F3-0DD4EC50D0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7" name="Zástupný objekt pre dátum 6">
            <a:extLst>
              <a:ext uri="{FF2B5EF4-FFF2-40B4-BE49-F238E27FC236}">
                <a16:creationId xmlns:a16="http://schemas.microsoft.com/office/drawing/2014/main" id="{47653022-A8BC-3315-6491-FD98492AD6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8" name="Zástupný objekt pre pätu 7">
            <a:extLst>
              <a:ext uri="{FF2B5EF4-FFF2-40B4-BE49-F238E27FC236}">
                <a16:creationId xmlns:a16="http://schemas.microsoft.com/office/drawing/2014/main" id="{4B16BE07-665A-5CB1-3F1A-F0F4F8D52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Zástupný objekt pre číslo snímky 8">
            <a:extLst>
              <a:ext uri="{FF2B5EF4-FFF2-40B4-BE49-F238E27FC236}">
                <a16:creationId xmlns:a16="http://schemas.microsoft.com/office/drawing/2014/main" id="{1B5B28CC-AA74-BC42-3D98-D6821892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07619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ADF1C2D-CFC4-BBE3-F248-54A37088C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dátum 2">
            <a:extLst>
              <a:ext uri="{FF2B5EF4-FFF2-40B4-BE49-F238E27FC236}">
                <a16:creationId xmlns:a16="http://schemas.microsoft.com/office/drawing/2014/main" id="{2E0FDAA9-6EAD-E81E-599F-DCE0104EBF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4" name="Zástupný objekt pre pätu 3">
            <a:extLst>
              <a:ext uri="{FF2B5EF4-FFF2-40B4-BE49-F238E27FC236}">
                <a16:creationId xmlns:a16="http://schemas.microsoft.com/office/drawing/2014/main" id="{875F5532-B552-411D-E0ED-2A9850F1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Zástupný objekt pre číslo snímky 4">
            <a:extLst>
              <a:ext uri="{FF2B5EF4-FFF2-40B4-BE49-F238E27FC236}">
                <a16:creationId xmlns:a16="http://schemas.microsoft.com/office/drawing/2014/main" id="{3C7240B3-1F2A-D033-218B-0BDDB3D04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185730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dátum 1">
            <a:extLst>
              <a:ext uri="{FF2B5EF4-FFF2-40B4-BE49-F238E27FC236}">
                <a16:creationId xmlns:a16="http://schemas.microsoft.com/office/drawing/2014/main" id="{D5EF9C63-DDE5-EBA7-8592-3AA00A6A2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3" name="Zástupný objekt pre pätu 2">
            <a:extLst>
              <a:ext uri="{FF2B5EF4-FFF2-40B4-BE49-F238E27FC236}">
                <a16:creationId xmlns:a16="http://schemas.microsoft.com/office/drawing/2014/main" id="{527A331C-C407-B8DA-0797-CE43B8BFC0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Zástupný objekt pre číslo snímky 3">
            <a:extLst>
              <a:ext uri="{FF2B5EF4-FFF2-40B4-BE49-F238E27FC236}">
                <a16:creationId xmlns:a16="http://schemas.microsoft.com/office/drawing/2014/main" id="{BC861EE5-4CAE-58FD-4F75-86A2AE783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361844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28C6F74-39FD-ACE5-132C-47E3A7ABF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998EB83-12C2-7E7F-B4C7-5803D6DE28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D4395F64-067E-D4B4-C59A-E78BCF49E64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71E98F9-E5E0-E2EA-8266-76CE702BB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C9BDD182-8F3F-0BD0-40F2-32FE35F83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561EDEB7-224A-3243-2C9A-71EA3968E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9728897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79D2DBB-4EA0-3029-DF04-0469ED1B2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objekt pre obrázok 2">
            <a:extLst>
              <a:ext uri="{FF2B5EF4-FFF2-40B4-BE49-F238E27FC236}">
                <a16:creationId xmlns:a16="http://schemas.microsoft.com/office/drawing/2014/main" id="{9FFF722A-E8D2-D50B-F9A6-D94549B5F1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sk-SK"/>
          </a:p>
        </p:txBody>
      </p:sp>
      <p:sp>
        <p:nvSpPr>
          <p:cNvPr id="4" name="Zástupný text 3">
            <a:extLst>
              <a:ext uri="{FF2B5EF4-FFF2-40B4-BE49-F238E27FC236}">
                <a16:creationId xmlns:a16="http://schemas.microsoft.com/office/drawing/2014/main" id="{3A08193D-3E19-63D9-C8B7-19049EA25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Zástupný objekt pre dátum 4">
            <a:extLst>
              <a:ext uri="{FF2B5EF4-FFF2-40B4-BE49-F238E27FC236}">
                <a16:creationId xmlns:a16="http://schemas.microsoft.com/office/drawing/2014/main" id="{40109F2A-811A-A743-BDBC-9960DECA0B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6" name="Zástupný objekt pre pätu 5">
            <a:extLst>
              <a:ext uri="{FF2B5EF4-FFF2-40B4-BE49-F238E27FC236}">
                <a16:creationId xmlns:a16="http://schemas.microsoft.com/office/drawing/2014/main" id="{AB7E799C-7B92-52D9-30F4-D55903DCA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Zástupný objekt pre číslo snímky 6">
            <a:extLst>
              <a:ext uri="{FF2B5EF4-FFF2-40B4-BE49-F238E27FC236}">
                <a16:creationId xmlns:a16="http://schemas.microsoft.com/office/drawing/2014/main" id="{1C465F84-D69F-4140-22EE-A64FC4012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164997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objekt pre nadpis 1">
            <a:extLst>
              <a:ext uri="{FF2B5EF4-FFF2-40B4-BE49-F238E27FC236}">
                <a16:creationId xmlns:a16="http://schemas.microsoft.com/office/drawing/2014/main" id="{2A6206F6-F5AB-B669-0EF4-496A1E7364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</a:p>
        </p:txBody>
      </p:sp>
      <p:sp>
        <p:nvSpPr>
          <p:cNvPr id="3" name="Zástupný text 2">
            <a:extLst>
              <a:ext uri="{FF2B5EF4-FFF2-40B4-BE49-F238E27FC236}">
                <a16:creationId xmlns:a16="http://schemas.microsoft.com/office/drawing/2014/main" id="{1B867EDF-A77F-F245-2C38-C115274194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</a:p>
        </p:txBody>
      </p:sp>
      <p:sp>
        <p:nvSpPr>
          <p:cNvPr id="4" name="Zástupný objekt pre dátum 3">
            <a:extLst>
              <a:ext uri="{FF2B5EF4-FFF2-40B4-BE49-F238E27FC236}">
                <a16:creationId xmlns:a16="http://schemas.microsoft.com/office/drawing/2014/main" id="{43F94E4F-9133-1C2B-75F3-5293A2D337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553D3-8DA8-4DBD-9628-6D58D6B206E5}" type="datetimeFigureOut">
              <a:rPr lang="sk-SK" smtClean="0"/>
              <a:t>29. 2. 2024</a:t>
            </a:fld>
            <a:endParaRPr lang="sk-SK"/>
          </a:p>
        </p:txBody>
      </p:sp>
      <p:sp>
        <p:nvSpPr>
          <p:cNvPr id="5" name="Zástupný objekt pre pätu 4">
            <a:extLst>
              <a:ext uri="{FF2B5EF4-FFF2-40B4-BE49-F238E27FC236}">
                <a16:creationId xmlns:a16="http://schemas.microsoft.com/office/drawing/2014/main" id="{5639BF49-213B-0E40-3114-1D3B7DB95B0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Zástupný objekt pre číslo snímky 5">
            <a:extLst>
              <a:ext uri="{FF2B5EF4-FFF2-40B4-BE49-F238E27FC236}">
                <a16:creationId xmlns:a16="http://schemas.microsoft.com/office/drawing/2014/main" id="{6F1E068D-C505-D250-61C1-1FF5FED803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AFA074-038B-4CDF-8DCB-EED480D3760C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86090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BB14BAFE-5EFC-0022-173B-3A5B8F653B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041400"/>
            <a:ext cx="9144000" cy="2387600"/>
          </a:xfrm>
        </p:spPr>
        <p:txBody>
          <a:bodyPr/>
          <a:lstStyle/>
          <a:p>
            <a:r>
              <a:rPr lang="sk-SK" b="1" dirty="0"/>
              <a:t>Uchovávanie informácií</a:t>
            </a:r>
          </a:p>
        </p:txBody>
      </p:sp>
      <p:sp>
        <p:nvSpPr>
          <p:cNvPr id="3" name="Podnadpis 2">
            <a:extLst>
              <a:ext uri="{FF2B5EF4-FFF2-40B4-BE49-F238E27FC236}">
                <a16:creationId xmlns:a16="http://schemas.microsoft.com/office/drawing/2014/main" id="{4AEFE387-38D9-EA0F-1AD4-34BF92D08B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628733"/>
            <a:ext cx="9144000" cy="1655762"/>
          </a:xfrm>
        </p:spPr>
        <p:txBody>
          <a:bodyPr/>
          <a:lstStyle/>
          <a:p>
            <a:pPr algn="r"/>
            <a:r>
              <a:rPr lang="sk-SK" dirty="0"/>
              <a:t>Jakub Králik OK.</a:t>
            </a:r>
          </a:p>
        </p:txBody>
      </p:sp>
    </p:spTree>
    <p:extLst>
      <p:ext uri="{BB962C8B-B14F-4D97-AF65-F5344CB8AC3E}">
        <p14:creationId xmlns:p14="http://schemas.microsoft.com/office/powerpoint/2010/main" val="12385015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F929945F-2354-2A7F-A906-0DD3933BB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Externý HDD disk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39B14EC-38EF-4751-D99F-6F8A34D45C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kombinuje vysokokapacitný HDD disk a pripojiteľné USB rozhranie</a:t>
            </a:r>
          </a:p>
          <a:p>
            <a:r>
              <a:rPr lang="sk-SK" dirty="0"/>
              <a:t>vysokokapacitná alternatíva k USB</a:t>
            </a:r>
          </a:p>
          <a:p>
            <a:r>
              <a:rPr lang="sk-SK" dirty="0"/>
              <a:t>výhodou je výborný pomer ceny ku kapacite</a:t>
            </a:r>
          </a:p>
          <a:p>
            <a:r>
              <a:rPr lang="sk-SK" dirty="0"/>
              <a:t>nevýhodami veľkosť a možné rozbitie vnútorného disku pri nešetrnom zaobchádzaní</a:t>
            </a:r>
          </a:p>
          <a:p>
            <a:endParaRPr lang="sk-SK" dirty="0"/>
          </a:p>
        </p:txBody>
      </p:sp>
      <p:pic>
        <p:nvPicPr>
          <p:cNvPr id="4" name="Picture 6" descr="Ako vybrať externý disk + Test najlepších externých diskov 2024 - Axdata">
            <a:extLst>
              <a:ext uri="{FF2B5EF4-FFF2-40B4-BE49-F238E27FC236}">
                <a16:creationId xmlns:a16="http://schemas.microsoft.com/office/drawing/2014/main" id="{2C21E927-7EAB-2429-5F96-96992AD7438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005" y="4530423"/>
            <a:ext cx="3368258" cy="223001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7" descr="External Hard Drive Buying Guide - Newegg Insider">
            <a:extLst>
              <a:ext uri="{FF2B5EF4-FFF2-40B4-BE49-F238E27FC236}">
                <a16:creationId xmlns:a16="http://schemas.microsoft.com/office/drawing/2014/main" id="{05F99903-242F-453D-01DF-261D22AF8C66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63"/>
          <a:stretch/>
        </p:blipFill>
        <p:spPr bwMode="auto">
          <a:xfrm>
            <a:off x="6305601" y="3812040"/>
            <a:ext cx="4201394" cy="3045960"/>
          </a:xfrm>
          <a:prstGeom prst="rect">
            <a:avLst/>
          </a:prstGeom>
          <a:noFill/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</p:spTree>
    <p:extLst>
      <p:ext uri="{BB962C8B-B14F-4D97-AF65-F5344CB8AC3E}">
        <p14:creationId xmlns:p14="http://schemas.microsoft.com/office/powerpoint/2010/main" val="15322567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EE7D6F11-5E2B-E605-9036-A78779CD4F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3"/>
            <a:ext cx="10515600" cy="1325563"/>
          </a:xfrm>
        </p:spPr>
        <p:txBody>
          <a:bodyPr/>
          <a:lstStyle/>
          <a:p>
            <a:r>
              <a:rPr lang="sk-SK" b="1" dirty="0"/>
              <a:t>Virtuálne úložiská dát – </a:t>
            </a:r>
            <a:r>
              <a:rPr lang="sk-SK" b="1" dirty="0" err="1"/>
              <a:t>cloud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727EE85-F664-F50B-82E4-D0031CE5DD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1496"/>
            <a:ext cx="10515600" cy="5358062"/>
          </a:xfrm>
        </p:spPr>
        <p:txBody>
          <a:bodyPr>
            <a:normAutofit/>
          </a:bodyPr>
          <a:lstStyle/>
          <a:p>
            <a:r>
              <a:rPr lang="sk-SK" sz="2200" dirty="0"/>
              <a:t>Priestor na serveri poskytovateľa poskytovaný používateľovi, buď zadarmo (obmedzená kapacita) alebo za pravidelný poplatok. </a:t>
            </a:r>
          </a:p>
          <a:p>
            <a:r>
              <a:rPr lang="sk-SK" sz="2200" dirty="0"/>
              <a:t>Výhodou je okamžitá dostupnosť odvšadiaľ pomocou webového prehliadača, prípadne aplikácie. </a:t>
            </a:r>
          </a:p>
          <a:p>
            <a:r>
              <a:rPr lang="sk-SK" sz="2200" dirty="0"/>
              <a:t>Nevýhodou je nutnosť internetového pripojenia. </a:t>
            </a:r>
          </a:p>
          <a:p>
            <a:r>
              <a:rPr lang="sk-SK" sz="2200" dirty="0"/>
              <a:t>Všetky dáta sú počas prenosu aj úschovy šifrované. </a:t>
            </a:r>
          </a:p>
          <a:p>
            <a:r>
              <a:rPr lang="sk-SK" sz="2200" dirty="0"/>
              <a:t>Odporúča sa používať silné heslo a dvojfaktorové overenie. </a:t>
            </a:r>
          </a:p>
          <a:p>
            <a:r>
              <a:rPr lang="sk-SK" sz="2200" dirty="0"/>
              <a:t>Neodporúča sa uschovávať osobné informácie a citlivé dáta nakoľko si niektorý poskytovatelia vyhradzujú právo prístupu k uloženým dátam, prípadne môže dôjsť k prelomeniu hesla, prípadne úniku dát na strane poskytovateľa.</a:t>
            </a:r>
          </a:p>
          <a:p>
            <a:r>
              <a:rPr lang="sk-SK" sz="2200" dirty="0"/>
              <a:t>Existuje taktiež </a:t>
            </a:r>
            <a:r>
              <a:rPr lang="sk-SK" sz="2200" dirty="0" err="1"/>
              <a:t>Cloud</a:t>
            </a:r>
            <a:r>
              <a:rPr lang="sk-SK" sz="2200" dirty="0"/>
              <a:t> </a:t>
            </a:r>
            <a:r>
              <a:rPr lang="sk-SK" sz="2200" dirty="0" err="1"/>
              <a:t>computing</a:t>
            </a:r>
            <a:r>
              <a:rPr lang="sk-SK" sz="2200" dirty="0"/>
              <a:t> prenajatie servera na beh určitého programu alebo nejakého softwaru.</a:t>
            </a:r>
          </a:p>
          <a:p>
            <a:r>
              <a:rPr lang="sk-SK" sz="2200" dirty="0"/>
              <a:t>Vlastný </a:t>
            </a:r>
            <a:r>
              <a:rPr lang="sk-SK" sz="2200" dirty="0" err="1"/>
              <a:t>cloud</a:t>
            </a:r>
            <a:r>
              <a:rPr lang="sk-SK" sz="2200" dirty="0"/>
              <a:t> sa dá vytvoriť aj doma (</a:t>
            </a:r>
            <a:r>
              <a:rPr lang="sk-SK" sz="2200" dirty="0" err="1"/>
              <a:t>Synology</a:t>
            </a:r>
            <a:r>
              <a:rPr lang="sk-SK" sz="2200" dirty="0"/>
              <a:t> v škole).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6634937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A4410EDF-CED5-1B9D-D186-E61BF3AE3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sk-SK" b="1" dirty="0"/>
              <a:t>Ďakujem za pozornosť</a:t>
            </a:r>
            <a:br>
              <a:rPr lang="sk-SK" dirty="0"/>
            </a:b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344648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383476B9-8041-EAA1-F8EE-79774CFC79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14400"/>
            <a:ext cx="10515600" cy="5262563"/>
          </a:xfrm>
        </p:spPr>
        <p:txBody>
          <a:bodyPr/>
          <a:lstStyle/>
          <a:p>
            <a:r>
              <a:rPr lang="sk-SK" dirty="0"/>
              <a:t>Informácie môžeme uchovávať dvoma spôsobmi </a:t>
            </a:r>
            <a:r>
              <a:rPr lang="sk-SK" b="1" dirty="0"/>
              <a:t>analógovo</a:t>
            </a:r>
            <a:r>
              <a:rPr lang="sk-SK" dirty="0"/>
              <a:t> alebo </a:t>
            </a:r>
            <a:r>
              <a:rPr lang="sk-SK" b="1" dirty="0"/>
              <a:t>digitálne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Analógovo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klasické spôsoby uchovávania informácií, papier, gramofónové platne, fotografie atď.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Digitálne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– informácia uchovaná v počítači</a:t>
            </a:r>
            <a:endParaRPr lang="cs-CZ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endParaRPr lang="cs-CZ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26864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5BA2371E-833A-4421-2153-4472639A1F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465221"/>
            <a:ext cx="10952747" cy="5711742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Digitalizovaná informácia – uchovaná pomocou binárneho zápisu - reťazca 0 a 1 – jedno políčko tohto reťazca sa nazýva </a:t>
            </a:r>
            <a:r>
              <a:rPr lang="sk-SK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bit </a:t>
            </a:r>
            <a:r>
              <a:rPr lang="sk-SK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(značka b)</a:t>
            </a:r>
            <a:endParaRPr lang="cs-CZ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 vyjadrenie veľkosti kapacity média sa používa jednotka </a:t>
            </a:r>
            <a:r>
              <a:rPr lang="sk-SK" sz="20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byte </a:t>
            </a:r>
            <a:r>
              <a:rPr lang="sk-SK" sz="20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(značka B)  </a:t>
            </a:r>
            <a:endParaRPr lang="cs-CZ" sz="20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 byte sa rovná 8 bitom - veľkosť potrebná na kódovanie jedného znaku ASCII tabuľky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sk-SK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Používané násobky jednotky byte aj so značkou:</a:t>
            </a:r>
            <a:endParaRPr lang="cs-CZ" sz="1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  <p:pic>
        <p:nvPicPr>
          <p:cNvPr id="4" name="Picture 1" descr="Understanding Bits, Bytes and Their Multiples - Techopedia">
            <a:extLst>
              <a:ext uri="{FF2B5EF4-FFF2-40B4-BE49-F238E27FC236}">
                <a16:creationId xmlns:a16="http://schemas.microsoft.com/office/drawing/2014/main" id="{5799E4A1-0DC4-D044-3BA8-49088BA9C2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04434" y="2309024"/>
            <a:ext cx="6211102" cy="454897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43792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82AD2901-F0A7-6C41-E23D-8C8904E3B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Výhody digitálneho uchovávania informácií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7ED5A91-1E08-7B20-D4F9-291344881F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Digitalizovať sa dá každá informácia dokonca aj vôňa</a:t>
            </a:r>
          </a:p>
          <a:p>
            <a:r>
              <a:rPr lang="sk-SK" dirty="0"/>
              <a:t>Digitalizované informácie zaberajú menej miesta</a:t>
            </a:r>
          </a:p>
          <a:p>
            <a:r>
              <a:rPr lang="sk-SK" dirty="0"/>
              <a:t>Menšie prakticky žiadne skreslenie pri prenose alebo kopírovaní informácie, ak kopírujeme papier alebo magnetofónovú pásku dochádza k odchýlke, zatiaľ čo reťazec 1 a 0 je možné pomocou kontrolných bitov preniesť bez skreslenia</a:t>
            </a: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5370702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C0704197-1C64-21FD-27A2-089FDB992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Prenosné pamäťové médiá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78D6B523-5B18-C751-BB93-B40F91EAF0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Poznáme 2 typy, </a:t>
            </a:r>
            <a:r>
              <a:rPr lang="sk-SK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optické 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(CD, DVD, </a:t>
            </a:r>
            <a:r>
              <a:rPr lang="sk-SK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Blue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sk-SK" sz="2800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Ray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), </a:t>
            </a:r>
            <a:r>
              <a:rPr lang="sk-SK" sz="2800" b="1" kern="1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flash</a:t>
            </a:r>
            <a:r>
              <a:rPr lang="sk-SK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(USB, SD karty)</a:t>
            </a:r>
            <a:endParaRPr lang="cs-CZ" sz="2800" kern="1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37214149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1F0A1F41-0123-E097-1D83-DEC0F3A32E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sk-SK" sz="5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CD (Kompaktný disk)</a:t>
            </a:r>
            <a:r>
              <a:rPr lang="sk-SK" sz="5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br>
              <a:rPr lang="cs-CZ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sk-SK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4A34C7A6-021E-6E42-349E-13E8297A59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9621"/>
            <a:ext cx="10515600" cy="4797342"/>
          </a:xfrm>
        </p:spPr>
        <p:txBody>
          <a:bodyPr>
            <a:normAutofit/>
          </a:bodyPr>
          <a:lstStyle/>
          <a:p>
            <a:r>
              <a:rPr lang="sk-SK" sz="2000" dirty="0"/>
              <a:t>optické pamäťové médium</a:t>
            </a:r>
          </a:p>
          <a:p>
            <a:r>
              <a:rPr lang="sk-SK" sz="2000" dirty="0"/>
              <a:t>dokáže zaznamenať 700MB dát alebo 80 minút hudby</a:t>
            </a:r>
          </a:p>
          <a:p>
            <a:r>
              <a:rPr lang="sk-SK" sz="2000" dirty="0"/>
              <a:t>rozmer o priemere 120 mm a hrúbka 1,2 mm</a:t>
            </a:r>
          </a:p>
          <a:p>
            <a:r>
              <a:rPr lang="sk-SK" sz="2000" dirty="0"/>
              <a:t>záznam má podobu špirály, na ktorej sú kopčeky a dierky</a:t>
            </a:r>
          </a:p>
          <a:p>
            <a:r>
              <a:rPr lang="sk-SK" sz="2000" dirty="0"/>
              <a:t>číta sa od stredu von pomocou lasera</a:t>
            </a:r>
          </a:p>
          <a:p>
            <a:r>
              <a:rPr lang="sk-SK" sz="2000" dirty="0"/>
              <a:t>pôvodne iba lisované CD-ROM</a:t>
            </a:r>
          </a:p>
          <a:p>
            <a:r>
              <a:rPr lang="sk-SK" sz="2000" dirty="0"/>
              <a:t>neskôr vznik CD-R jednorazovo </a:t>
            </a:r>
            <a:r>
              <a:rPr lang="sk-SK" sz="2000" dirty="0" err="1"/>
              <a:t>napaľovateľné</a:t>
            </a:r>
            <a:r>
              <a:rPr lang="sk-SK" sz="2000" dirty="0"/>
              <a:t> laserom</a:t>
            </a:r>
          </a:p>
          <a:p>
            <a:r>
              <a:rPr lang="sk-SK" sz="2000" dirty="0"/>
              <a:t>napokon CD-RW opakovane prepisovateľné</a:t>
            </a:r>
          </a:p>
          <a:p>
            <a:r>
              <a:rPr lang="sk-SK" sz="2000" dirty="0"/>
              <a:t>z nekvalitne napáleného CD môžu časom dáta zmiznúť</a:t>
            </a:r>
          </a:p>
          <a:p>
            <a:r>
              <a:rPr lang="sk-SK" sz="2000" dirty="0"/>
              <a:t>v dnešnej dobe vytlačené inými médiami</a:t>
            </a:r>
          </a:p>
          <a:p>
            <a:endParaRPr lang="sk-SK" dirty="0"/>
          </a:p>
        </p:txBody>
      </p:sp>
      <p:pic>
        <p:nvPicPr>
          <p:cNvPr id="4" name="Picture 3" descr="Optický disk – Wikipédia">
            <a:extLst>
              <a:ext uri="{FF2B5EF4-FFF2-40B4-BE49-F238E27FC236}">
                <a16:creationId xmlns:a16="http://schemas.microsoft.com/office/drawing/2014/main" id="{511EB436-6A35-8949-B63B-FBFE216CDDB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7235" y="1175786"/>
            <a:ext cx="4506427" cy="4506427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5172235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322D4552-43BE-2ADF-05A1-7A518FDC79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DVD (Digitálny video disk)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FC40B19-3EE9-FEEF-A8EC-9F3CC7A840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oproti CD má 6 krát väčšiu kapacitu – 4,7 GB</a:t>
            </a:r>
          </a:p>
          <a:p>
            <a:r>
              <a:rPr lang="sk-SK" dirty="0"/>
              <a:t>od CD sa líši vlnovou dĺžkou použitého lasera</a:t>
            </a:r>
          </a:p>
          <a:p>
            <a:r>
              <a:rPr lang="sk-SK" dirty="0"/>
              <a:t>v dnešnej dobe vytlačené inými médiami</a:t>
            </a:r>
          </a:p>
          <a:p>
            <a:endParaRPr lang="sk-SK" dirty="0"/>
          </a:p>
        </p:txBody>
      </p:sp>
      <p:pic>
        <p:nvPicPr>
          <p:cNvPr id="4" name="Picture 4" descr="DVD – Wikipédia">
            <a:extLst>
              <a:ext uri="{FF2B5EF4-FFF2-40B4-BE49-F238E27FC236}">
                <a16:creationId xmlns:a16="http://schemas.microsoft.com/office/drawing/2014/main" id="{32C106AA-3D80-EE40-DA39-0869A5C5BAB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6328" y="4001294"/>
            <a:ext cx="3025124" cy="1541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202613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45441493-E9D6-0A81-DA56-FAAF9F90BA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USB </a:t>
            </a:r>
            <a:r>
              <a:rPr lang="sk-SK" b="1" dirty="0" err="1"/>
              <a:t>klúč</a:t>
            </a:r>
            <a:endParaRPr lang="sk-SK" b="1" dirty="0"/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CB6E9292-0D49-9D4A-7425-22CFA62D5B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sz="2000" dirty="0"/>
              <a:t>kombinácie prepisovateľnej pamäte typu Flash a univerzálnej dátovej zbernice (USB)</a:t>
            </a:r>
          </a:p>
          <a:p>
            <a:r>
              <a:rPr lang="sk-SK" sz="2000" dirty="0"/>
              <a:t>výhodou je malá veľkosť a rozsiahla podpora aj dnes (každé PC má USB)</a:t>
            </a:r>
          </a:p>
          <a:p>
            <a:r>
              <a:rPr lang="sk-SK" sz="2000" dirty="0"/>
              <a:t>nevýhodou je vysoká cena v pomere ku kapacite, avšak vysokokapacitné USB sú stále dostupnejšie</a:t>
            </a:r>
          </a:p>
          <a:p>
            <a:r>
              <a:rPr lang="sk-SK" sz="2000" dirty="0"/>
              <a:t>pri kúpe treba okrem kapacity pozerať na rýchlosť čítania a zápisu a podporované štandardy (USB 1.0, USB 2.0, USB 3.0, USB 3.1)</a:t>
            </a:r>
          </a:p>
          <a:p>
            <a:endParaRPr lang="sk-SK" dirty="0"/>
          </a:p>
        </p:txBody>
      </p:sp>
      <p:pic>
        <p:nvPicPr>
          <p:cNvPr id="4" name="Picture 5" descr="Usb Flash Disk 128gb Usb 3.0 USB Flash Flash Disk | Fruugo SK">
            <a:extLst>
              <a:ext uri="{FF2B5EF4-FFF2-40B4-BE49-F238E27FC236}">
                <a16:creationId xmlns:a16="http://schemas.microsoft.com/office/drawing/2014/main" id="{227CD152-3018-F351-42F3-66F59EB6747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574" y="3954346"/>
            <a:ext cx="2757572" cy="23575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4519734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>
            <a:extLst>
              <a:ext uri="{FF2B5EF4-FFF2-40B4-BE49-F238E27FC236}">
                <a16:creationId xmlns:a16="http://schemas.microsoft.com/office/drawing/2014/main" id="{0D62E1B6-F960-6E6A-8EBB-F599C58B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b="1" dirty="0"/>
              <a:t>SD karty (</a:t>
            </a:r>
            <a:r>
              <a:rPr lang="sk-SK" b="1" dirty="0" err="1"/>
              <a:t>Secure</a:t>
            </a:r>
            <a:r>
              <a:rPr lang="sk-SK" b="1" dirty="0"/>
              <a:t> </a:t>
            </a:r>
            <a:r>
              <a:rPr lang="sk-SK" b="1" dirty="0" err="1"/>
              <a:t>Digital</a:t>
            </a:r>
            <a:r>
              <a:rPr lang="sk-SK" b="1" dirty="0"/>
              <a:t>)</a:t>
            </a:r>
          </a:p>
        </p:txBody>
      </p: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DA810FD-B8E1-E7A6-00F5-6FF1AAD173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sk-SK" dirty="0"/>
              <a:t>tri veľkosti klasické SD, </a:t>
            </a:r>
            <a:r>
              <a:rPr lang="sk-SK" dirty="0" err="1"/>
              <a:t>miniSD</a:t>
            </a:r>
            <a:r>
              <a:rPr lang="sk-SK" dirty="0"/>
              <a:t> a </a:t>
            </a:r>
            <a:r>
              <a:rPr lang="sk-SK" dirty="0" err="1"/>
              <a:t>microSD</a:t>
            </a:r>
            <a:r>
              <a:rPr lang="sk-SK" dirty="0"/>
              <a:t> karty</a:t>
            </a:r>
          </a:p>
          <a:p>
            <a:r>
              <a:rPr lang="sk-SK" dirty="0"/>
              <a:t>v dnešnej dobe SDHC štandard (SD </a:t>
            </a:r>
            <a:r>
              <a:rPr lang="sk-SK" dirty="0" err="1"/>
              <a:t>High</a:t>
            </a:r>
            <a:r>
              <a:rPr lang="sk-SK" dirty="0"/>
              <a:t> </a:t>
            </a:r>
            <a:r>
              <a:rPr lang="sk-SK" dirty="0" err="1"/>
              <a:t>Capacity</a:t>
            </a:r>
            <a:r>
              <a:rPr lang="sk-SK" dirty="0"/>
              <a:t>)</a:t>
            </a:r>
          </a:p>
          <a:p>
            <a:r>
              <a:rPr lang="sk-SK" dirty="0"/>
              <a:t>výhodou malá veľkosť</a:t>
            </a:r>
          </a:p>
          <a:p>
            <a:r>
              <a:rPr lang="sk-SK" dirty="0"/>
              <a:t>nevýhodami sú vysoká cena a nízka prenosová rýchlosť dát</a:t>
            </a:r>
          </a:p>
          <a:p>
            <a:endParaRPr lang="sk-SK" dirty="0"/>
          </a:p>
        </p:txBody>
      </p:sp>
      <p:pic>
        <p:nvPicPr>
          <p:cNvPr id="4" name="Picture 2" descr="What's the Difference Between SD, SDHC , SDXC &amp; Micro SD Cards &amp; Their  Different Classes &amp; Speeds? – 7dayshop Blog">
            <a:extLst>
              <a:ext uri="{FF2B5EF4-FFF2-40B4-BE49-F238E27FC236}">
                <a16:creationId xmlns:a16="http://schemas.microsoft.com/office/drawing/2014/main" id="{89829259-BB34-1382-EE3A-EAACE3BD83F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9556" y="3901031"/>
            <a:ext cx="9249076" cy="2598754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966296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533</Words>
  <Application>Microsoft Office PowerPoint</Application>
  <PresentationFormat>Širokouhlá</PresentationFormat>
  <Paragraphs>55</Paragraphs>
  <Slides>12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3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Motív Office</vt:lpstr>
      <vt:lpstr>Uchovávanie informácií</vt:lpstr>
      <vt:lpstr>Prezentácia programu PowerPoint</vt:lpstr>
      <vt:lpstr>Prezentácia programu PowerPoint</vt:lpstr>
      <vt:lpstr>Výhody digitálneho uchovávania informácií</vt:lpstr>
      <vt:lpstr>Prenosné pamäťové médiá</vt:lpstr>
      <vt:lpstr>CD (Kompaktný disk)  </vt:lpstr>
      <vt:lpstr>DVD (Digitálny video disk)</vt:lpstr>
      <vt:lpstr>USB klúč</vt:lpstr>
      <vt:lpstr>SD karty (Secure Digital)</vt:lpstr>
      <vt:lpstr>Externý HDD disk</vt:lpstr>
      <vt:lpstr>Virtuálne úložiská dát – cloud</vt:lpstr>
      <vt:lpstr>Ďakujem za pozornosť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Uchovávanie informácií</dc:title>
  <dc:creator>Jakub Králik</dc:creator>
  <cp:lastModifiedBy>Jakub Králik</cp:lastModifiedBy>
  <cp:revision>1</cp:revision>
  <dcterms:created xsi:type="dcterms:W3CDTF">2024-02-29T21:20:32Z</dcterms:created>
  <dcterms:modified xsi:type="dcterms:W3CDTF">2024-02-29T21:31:48Z</dcterms:modified>
</cp:coreProperties>
</file>