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A8546B-B881-8940-9BAC-37AED3F94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4A290EE-354E-124F-5FE0-932AC3486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EF818F3-60A2-4829-904C-ED7F06781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C87B7ED-EF6A-5D5B-0332-AAC9F94D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184146-0C2E-7EB1-439A-FA5F8CDC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54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5D7C87-BB23-F954-997D-A815D08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A39A86D-8028-302D-C0B5-66C7FEF4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235AC65-F0DB-FC86-50BA-ED3B28F9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0DA5FDAA-A806-6E99-9FCB-6B68A744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B4777B9-E5ED-4A47-D0F4-F55A906F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5163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73F21DE4-A077-96B0-7396-A1CF051C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727CB0F9-D35B-8753-8F6A-1C1CE9E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41F7C49-A0E4-9C31-B4AB-A176282B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28ADE13-7ED5-0378-EBFF-D572819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8A5484-3AC7-7C4C-4B96-D1690E0D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929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E1E78-751B-B75C-D406-8FF1F529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59489E1-6560-CD09-8CE5-0F3EF3F7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4F22638-3AD3-5CF3-2BBE-4DA60F8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98F170C-1984-D6D3-FC32-5AA300C6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0933D88-ED48-4332-947C-1A867259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8348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6B2D6B-2A4C-F85F-378E-B1D6C726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246CEF7-8612-048A-5911-6C956F7D4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3EFFE5F-B965-A8D6-6E07-3F79CA26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72291BC-961D-EA68-2735-FD7221C8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467396-D205-899E-BA36-3AEA2E56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80480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88D2B7-2A4C-19AD-6BC7-9C62DC190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631ECC-092E-0AF9-4934-C48B5938D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B7031BF-99CB-7A40-16BC-7EF2016E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3F9A19C0-9F71-6DF0-16BA-C1121BC2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0DA0AFB-1D34-5781-F402-CA9EDABB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6058F339-2D19-B58B-BD08-49E1C9EA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9024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9B0451-6BB8-F7F6-14B0-5829C6D8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1579B46-1D36-9E09-75C5-0E479B00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7705D6BF-AA6A-7D80-C06A-2240F94E7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CE00E99B-2874-6B91-A8F9-B29FA3C7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EE7C4EE6-B7F1-B537-5030-E4BA657BD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FCA5FEA7-5C73-026E-4F00-387DE447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7EEAEFD-119D-BFE3-932C-94FABB5F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E0B08CBF-1243-9D42-6E49-C4AC5E56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27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28D294-AB89-ADDE-A4CF-718A645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CB443379-78D4-37E9-3544-C2C7CF05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EA1CC635-967F-8344-B1F9-C09ECD74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EB2950A-97F5-1E70-5634-B4E082DA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692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9E26EB2B-C405-673E-5159-F0A35D39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13517179-3487-85B7-8FA5-34D5FB83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2344E5D7-2C48-95F6-FD46-92DBBC0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703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327040-653B-1AA6-D2C2-C612F23C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321115B-A710-C717-B415-91E3AE87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34CE7F-1994-2E77-A857-25CC261DF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3C31401-31B6-9453-EF2F-0B227B91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794AB476-B28C-FAC2-9122-8143AE3F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0219E8E7-5B5D-04F7-67DD-0C89C14C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35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30BA39-5CF4-2EAA-D128-A3F63703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72892B2-D8D2-F880-23CE-231A2FD8A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8607447-2756-A183-C194-D29A19777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5C6E3D6-6D32-7C2A-832F-B546E0D9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F196E88-802D-91C4-EDD0-94D1BFFF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957A43B-98C9-BB34-0E0B-1DC219D0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8897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2AD49DB-FA4B-68C7-83E9-ECFA3993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EBE376A-7428-B896-D702-3DA76C7F8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9937A27-B510-A3D4-90E8-FE27A079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EDAD-04E2-4D89-A4B2-8A3F5E24FBB1}" type="datetimeFigureOut">
              <a:rPr lang="sk-SK" smtClean="0"/>
              <a:t>4. 3. 2024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815D8C3-4550-2968-ED6E-4CF4BFB7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8C0FCF6-8730-3D13-E32E-070AA2028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82CAC-7F68-4802-8297-0C1BA8B05F7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937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0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3.bin"/><Relationship Id="rId1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Relationship Id="rId1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3CEFFE-84D4-68E2-16EF-BA835FEE6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7063"/>
            <a:ext cx="9144000" cy="2387600"/>
          </a:xfrm>
        </p:spPr>
        <p:txBody>
          <a:bodyPr/>
          <a:lstStyle/>
          <a:p>
            <a:r>
              <a:rPr lang="en-US" b="1" dirty="0" err="1"/>
              <a:t>Kinematika</a:t>
            </a:r>
            <a:r>
              <a:rPr lang="en-US" b="1" dirty="0"/>
              <a:t> </a:t>
            </a:r>
            <a:r>
              <a:rPr lang="en-US" b="1" dirty="0" err="1"/>
              <a:t>kmitav</a:t>
            </a:r>
            <a:r>
              <a:rPr lang="sk-SK" b="1" dirty="0" err="1"/>
              <a:t>ého</a:t>
            </a:r>
            <a:r>
              <a:rPr lang="sk-SK" b="1" dirty="0"/>
              <a:t> pohybu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9FF4877-CA32-BAB6-CB58-60EAFA859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57738"/>
            <a:ext cx="9144000" cy="1655762"/>
          </a:xfrm>
        </p:spPr>
        <p:txBody>
          <a:bodyPr/>
          <a:lstStyle/>
          <a:p>
            <a:pPr algn="r"/>
            <a:r>
              <a:rPr lang="sk-SK" dirty="0"/>
              <a:t>Jakub Králik OK.</a:t>
            </a:r>
          </a:p>
        </p:txBody>
      </p:sp>
    </p:spTree>
    <p:extLst>
      <p:ext uri="{BB962C8B-B14F-4D97-AF65-F5344CB8AC3E}">
        <p14:creationId xmlns:p14="http://schemas.microsoft.com/office/powerpoint/2010/main" val="305424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6B71A0-9E0F-875F-6482-DAEDAA4F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437"/>
            <a:ext cx="10515600" cy="1325563"/>
          </a:xfrm>
        </p:spPr>
        <p:txBody>
          <a:bodyPr/>
          <a:lstStyle/>
          <a:p>
            <a:r>
              <a:rPr lang="sk-SK" b="1" dirty="0"/>
              <a:t>Základné pojmy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72817BC-5E42-5306-2E82-CF1053EC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/>
          </a:bodyPr>
          <a:lstStyle/>
          <a:p>
            <a:r>
              <a:rPr lang="sk-SK" sz="2400" b="1" dirty="0">
                <a:solidFill>
                  <a:srgbClr val="FF0000"/>
                </a:solidFill>
              </a:rPr>
              <a:t>Kinematika</a:t>
            </a:r>
            <a:r>
              <a:rPr lang="sk-SK" sz="2400" dirty="0"/>
              <a:t> -&gt; časť fyzika ktorá skúma a opisuje pohyb pomocou veličín dráhy(s), rýchlosti (v) a zrýchlenia(a)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Kmitavý pohyb </a:t>
            </a:r>
            <a:r>
              <a:rPr lang="sk-SK" sz="2400" dirty="0"/>
              <a:t>-&gt; je určený periodickým pohybom (pravidelné opakovanie stavu telesa okolo rovnovážneho bodu po stálych časových intervaloch)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Perióda </a:t>
            </a:r>
            <a:r>
              <a:rPr lang="sk-SK" sz="2400" dirty="0"/>
              <a:t>-&gt; doba jedného kmitu, je najkratší časový interval po ktorom sa pohybový stav opakuje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Frekvencia(kmitočet) </a:t>
            </a:r>
            <a:r>
              <a:rPr lang="sk-SK" sz="2400" dirty="0"/>
              <a:t>-&gt; je obrátená hodnota periódy, je to počet kmitov za 1s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Rovnovážna poloha </a:t>
            </a:r>
            <a:r>
              <a:rPr lang="sk-SK" sz="2400" dirty="0"/>
              <a:t>-&gt; je poloha pri ktorom výsledná sila </a:t>
            </a:r>
            <a:r>
              <a:rPr lang="sk-SK" sz="2400" dirty="0" err="1"/>
              <a:t>F</a:t>
            </a:r>
            <a:r>
              <a:rPr lang="sk-SK" sz="2400" baseline="-25000" dirty="0" err="1"/>
              <a:t>v</a:t>
            </a:r>
            <a:r>
              <a:rPr lang="sk-SK" sz="2400" baseline="-25000" dirty="0"/>
              <a:t> </a:t>
            </a:r>
            <a:r>
              <a:rPr lang="sk-SK" sz="2400" dirty="0"/>
              <a:t>nulová</a:t>
            </a:r>
          </a:p>
          <a:p>
            <a:r>
              <a:rPr lang="sk-SK" sz="2400" b="1" dirty="0">
                <a:solidFill>
                  <a:srgbClr val="FF0000"/>
                </a:solidFill>
              </a:rPr>
              <a:t>Oscilátor </a:t>
            </a:r>
            <a:r>
              <a:rPr lang="sk-SK" sz="2400" dirty="0"/>
              <a:t>-&gt; je zdroj alebo teleso ktoré vykonáva </a:t>
            </a:r>
          </a:p>
          <a:p>
            <a:pPr marL="0" indent="0">
              <a:buNone/>
            </a:pPr>
            <a:r>
              <a:rPr lang="sk-SK" sz="2400" dirty="0"/>
              <a:t>    kmitavý harmonický pohyb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B76738D-A636-0352-242C-BD27D3641652}"/>
                  </a:ext>
                </a:extLst>
              </p:cNvPr>
              <p:cNvSpPr txBox="1"/>
              <p:nvPr/>
            </p:nvSpPr>
            <p:spPr>
              <a:xfrm>
                <a:off x="7628016" y="4911804"/>
                <a:ext cx="1935223" cy="541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sk-SK" sz="3600" b="0" i="1" baseline="-2500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sk-SK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sk-SK" sz="3600" b="0" i="1" smtClean="0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sk-SK" sz="3600" baseline="-25000" dirty="0"/>
              </a:p>
            </p:txBody>
          </p:sp>
        </mc:Choice>
        <mc:Fallback xmlns="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0B76738D-A636-0352-242C-BD27D3641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016" y="4911804"/>
                <a:ext cx="1935223" cy="541238"/>
              </a:xfrm>
              <a:prstGeom prst="rect">
                <a:avLst/>
              </a:prstGeom>
              <a:blipFill>
                <a:blip r:embed="rId2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4929431-3287-E6BB-9C05-48D56AF8DC11}"/>
              </a:ext>
            </a:extLst>
          </p:cNvPr>
          <p:cNvGrpSpPr/>
          <p:nvPr/>
        </p:nvGrpSpPr>
        <p:grpSpPr>
          <a:xfrm>
            <a:off x="9526801" y="4242550"/>
            <a:ext cx="1714446" cy="2436900"/>
            <a:chOff x="3453172" y="2424113"/>
            <a:chExt cx="3062288" cy="4022725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5973BD83-E838-543D-909E-94ED275CF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2885" y="5241926"/>
              <a:ext cx="1552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A02E06BE-7F95-991A-986F-406CB776F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5972" y="5245101"/>
              <a:ext cx="0" cy="12017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aphicFrame>
          <p:nvGraphicFramePr>
            <p:cNvPr id="7" name="Object 32">
              <a:extLst>
                <a:ext uri="{FF2B5EF4-FFF2-40B4-BE49-F238E27FC236}">
                  <a16:creationId xmlns:a16="http://schemas.microsoft.com/office/drawing/2014/main" id="{4F3A3B3C-573F-CAC5-648A-E3A0DDC357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8731328"/>
                </p:ext>
              </p:extLst>
            </p:nvPr>
          </p:nvGraphicFramePr>
          <p:xfrm>
            <a:off x="5716947" y="5600701"/>
            <a:ext cx="600075" cy="688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ovnica" r:id="rId3" imgW="215640" imgH="228600" progId="Equation.3">
                    <p:embed/>
                  </p:oleObj>
                </mc:Choice>
                <mc:Fallback>
                  <p:oleObj name="Rovnica" r:id="rId3" imgW="215640" imgH="228600" progId="Equation.3">
                    <p:embed/>
                    <p:pic>
                      <p:nvPicPr>
                        <p:cNvPr id="4128" name="Object 32">
                          <a:extLst>
                            <a:ext uri="{FF2B5EF4-FFF2-40B4-BE49-F238E27FC236}">
                              <a16:creationId xmlns:a16="http://schemas.microsoft.com/office/drawing/2014/main" id="{2403CF46-8616-ABE4-B6F0-1A3B201BA4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6947" y="5600701"/>
                          <a:ext cx="600075" cy="688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33">
              <a:extLst>
                <a:ext uri="{FF2B5EF4-FFF2-40B4-BE49-F238E27FC236}">
                  <a16:creationId xmlns:a16="http://schemas.microsoft.com/office/drawing/2014/main" id="{25DD9689-1F66-4433-98B7-878A83B956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5972" y="4030663"/>
              <a:ext cx="0" cy="1201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aphicFrame>
          <p:nvGraphicFramePr>
            <p:cNvPr id="9" name="Object 34">
              <a:extLst>
                <a:ext uri="{FF2B5EF4-FFF2-40B4-BE49-F238E27FC236}">
                  <a16:creationId xmlns:a16="http://schemas.microsoft.com/office/drawing/2014/main" id="{B94F58C2-9AFC-90E5-FF5B-604376416A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5095475"/>
                </p:ext>
              </p:extLst>
            </p:nvPr>
          </p:nvGraphicFramePr>
          <p:xfrm>
            <a:off x="5699485" y="4213226"/>
            <a:ext cx="579437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ovnica" r:id="rId5" imgW="203040" imgH="215640" progId="Equation.3">
                    <p:embed/>
                  </p:oleObj>
                </mc:Choice>
                <mc:Fallback>
                  <p:oleObj name="Rovnica" r:id="rId5" imgW="203040" imgH="215640" progId="Equation.3">
                    <p:embed/>
                    <p:pic>
                      <p:nvPicPr>
                        <p:cNvPr id="4130" name="Object 34">
                          <a:extLst>
                            <a:ext uri="{FF2B5EF4-FFF2-40B4-BE49-F238E27FC236}">
                              <a16:creationId xmlns:a16="http://schemas.microsoft.com/office/drawing/2014/main" id="{ABADA1CF-C344-80BC-0C4B-7A0CA95FE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9485" y="4213226"/>
                          <a:ext cx="579437" cy="668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52077543-46B7-A74C-F625-69AD3A774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160" y="2654301"/>
              <a:ext cx="1052512" cy="2101850"/>
            </a:xfrm>
            <a:custGeom>
              <a:avLst/>
              <a:gdLst>
                <a:gd name="T0" fmla="*/ 335 w 663"/>
                <a:gd name="T1" fmla="*/ 0 h 1324"/>
                <a:gd name="T2" fmla="*/ 335 w 663"/>
                <a:gd name="T3" fmla="*/ 160 h 1324"/>
                <a:gd name="T4" fmla="*/ 613 w 663"/>
                <a:gd name="T5" fmla="*/ 266 h 1324"/>
                <a:gd name="T6" fmla="*/ 37 w 663"/>
                <a:gd name="T7" fmla="*/ 324 h 1324"/>
                <a:gd name="T8" fmla="*/ 613 w 663"/>
                <a:gd name="T9" fmla="*/ 411 h 1324"/>
                <a:gd name="T10" fmla="*/ 43 w 663"/>
                <a:gd name="T11" fmla="*/ 499 h 1324"/>
                <a:gd name="T12" fmla="*/ 613 w 663"/>
                <a:gd name="T13" fmla="*/ 586 h 1324"/>
                <a:gd name="T14" fmla="*/ 43 w 663"/>
                <a:gd name="T15" fmla="*/ 673 h 1324"/>
                <a:gd name="T16" fmla="*/ 607 w 663"/>
                <a:gd name="T17" fmla="*/ 739 h 1324"/>
                <a:gd name="T18" fmla="*/ 37 w 663"/>
                <a:gd name="T19" fmla="*/ 819 h 1324"/>
                <a:gd name="T20" fmla="*/ 607 w 663"/>
                <a:gd name="T21" fmla="*/ 906 h 1324"/>
                <a:gd name="T22" fmla="*/ 43 w 663"/>
                <a:gd name="T23" fmla="*/ 993 h 1324"/>
                <a:gd name="T24" fmla="*/ 607 w 663"/>
                <a:gd name="T25" fmla="*/ 1055 h 1324"/>
                <a:gd name="T26" fmla="*/ 43 w 663"/>
                <a:gd name="T27" fmla="*/ 1139 h 1324"/>
                <a:gd name="T28" fmla="*/ 347 w 663"/>
                <a:gd name="T29" fmla="*/ 1216 h 1324"/>
                <a:gd name="T30" fmla="*/ 347 w 663"/>
                <a:gd name="T31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3" h="1324">
                  <a:moveTo>
                    <a:pt x="335" y="0"/>
                  </a:moveTo>
                  <a:lnTo>
                    <a:pt x="335" y="160"/>
                  </a:lnTo>
                  <a:cubicBezTo>
                    <a:pt x="381" y="204"/>
                    <a:pt x="663" y="239"/>
                    <a:pt x="613" y="266"/>
                  </a:cubicBezTo>
                  <a:cubicBezTo>
                    <a:pt x="563" y="293"/>
                    <a:pt x="37" y="300"/>
                    <a:pt x="37" y="324"/>
                  </a:cubicBezTo>
                  <a:cubicBezTo>
                    <a:pt x="37" y="348"/>
                    <a:pt x="612" y="382"/>
                    <a:pt x="613" y="411"/>
                  </a:cubicBezTo>
                  <a:cubicBezTo>
                    <a:pt x="614" y="440"/>
                    <a:pt x="43" y="469"/>
                    <a:pt x="43" y="499"/>
                  </a:cubicBezTo>
                  <a:cubicBezTo>
                    <a:pt x="43" y="528"/>
                    <a:pt x="613" y="557"/>
                    <a:pt x="613" y="586"/>
                  </a:cubicBezTo>
                  <a:cubicBezTo>
                    <a:pt x="613" y="615"/>
                    <a:pt x="44" y="648"/>
                    <a:pt x="43" y="673"/>
                  </a:cubicBezTo>
                  <a:cubicBezTo>
                    <a:pt x="42" y="699"/>
                    <a:pt x="608" y="714"/>
                    <a:pt x="607" y="739"/>
                  </a:cubicBezTo>
                  <a:cubicBezTo>
                    <a:pt x="606" y="763"/>
                    <a:pt x="37" y="791"/>
                    <a:pt x="37" y="819"/>
                  </a:cubicBezTo>
                  <a:cubicBezTo>
                    <a:pt x="37" y="846"/>
                    <a:pt x="606" y="877"/>
                    <a:pt x="607" y="906"/>
                  </a:cubicBezTo>
                  <a:cubicBezTo>
                    <a:pt x="608" y="935"/>
                    <a:pt x="43" y="968"/>
                    <a:pt x="43" y="993"/>
                  </a:cubicBezTo>
                  <a:cubicBezTo>
                    <a:pt x="43" y="1018"/>
                    <a:pt x="607" y="1031"/>
                    <a:pt x="607" y="1055"/>
                  </a:cubicBezTo>
                  <a:cubicBezTo>
                    <a:pt x="607" y="1079"/>
                    <a:pt x="86" y="1112"/>
                    <a:pt x="43" y="1139"/>
                  </a:cubicBezTo>
                  <a:cubicBezTo>
                    <a:pt x="0" y="1166"/>
                    <a:pt x="296" y="1185"/>
                    <a:pt x="347" y="1216"/>
                  </a:cubicBezTo>
                  <a:lnTo>
                    <a:pt x="347" y="1324"/>
                  </a:lnTo>
                </a:path>
              </a:pathLst>
            </a:custGeom>
            <a:noFill/>
            <a:ln w="34925">
              <a:solidFill>
                <a:srgbClr val="00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1" name="Oval 28">
              <a:extLst>
                <a:ext uri="{FF2B5EF4-FFF2-40B4-BE49-F238E27FC236}">
                  <a16:creationId xmlns:a16="http://schemas.microsoft.com/office/drawing/2014/main" id="{421C5F33-D845-E7C1-7F84-21084D73C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722" y="4751388"/>
              <a:ext cx="971550" cy="971550"/>
            </a:xfrm>
            <a:prstGeom prst="ellipse">
              <a:avLst/>
            </a:prstGeom>
            <a:gradFill rotWithShape="0">
              <a:gsLst>
                <a:gs pos="0">
                  <a:schemeClr val="accent2">
                    <a:gamma/>
                    <a:tint val="53725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22225">
              <a:solidFill>
                <a:srgbClr val="0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60FDF706-0117-377B-0CB9-14367BBCC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172" y="2424113"/>
              <a:ext cx="2057400" cy="298450"/>
            </a:xfrm>
            <a:prstGeom prst="rect">
              <a:avLst/>
            </a:prstGeom>
            <a:pattFill prst="dkUpDiag">
              <a:fgClr>
                <a:srgbClr val="EAEAEA"/>
              </a:fgClr>
              <a:bgClr>
                <a:schemeClr val="bg2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14007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743795-296B-9D91-DB31-BA984B7EA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r>
              <a:rPr lang="sk-SK" dirty="0"/>
              <a:t>r -&gt; polohový vektor, </a:t>
            </a:r>
            <a:r>
              <a:rPr lang="sk-SK" dirty="0" err="1"/>
              <a:t>sprievodič</a:t>
            </a:r>
            <a:r>
              <a:rPr lang="sk-SK" dirty="0"/>
              <a:t>, pravouhlý priemet </a:t>
            </a:r>
            <a:r>
              <a:rPr lang="sk-SK" dirty="0" err="1"/>
              <a:t>sprievodiča</a:t>
            </a:r>
            <a:r>
              <a:rPr lang="sk-SK" dirty="0"/>
              <a:t> r do smeru osi y je okamžitá výchylka kmitavého pohybu.</a:t>
            </a:r>
          </a:p>
          <a:p>
            <a:r>
              <a:rPr lang="sk-SK" dirty="0"/>
              <a:t>Z trojuholníka 0AB platí</a:t>
            </a:r>
          </a:p>
        </p:txBody>
      </p:sp>
      <p:grpSp>
        <p:nvGrpSpPr>
          <p:cNvPr id="4" name="Group 88">
            <a:extLst>
              <a:ext uri="{FF2B5EF4-FFF2-40B4-BE49-F238E27FC236}">
                <a16:creationId xmlns:a16="http://schemas.microsoft.com/office/drawing/2014/main" id="{8F27F0CC-5BE5-5A65-7291-43520FD2A44F}"/>
              </a:ext>
            </a:extLst>
          </p:cNvPr>
          <p:cNvGrpSpPr>
            <a:grpSpLocks/>
          </p:cNvGrpSpPr>
          <p:nvPr/>
        </p:nvGrpSpPr>
        <p:grpSpPr bwMode="auto">
          <a:xfrm>
            <a:off x="5524500" y="2305050"/>
            <a:ext cx="5829300" cy="3714750"/>
            <a:chOff x="55" y="588"/>
            <a:chExt cx="3672" cy="2340"/>
          </a:xfrm>
        </p:grpSpPr>
        <p:sp>
          <p:nvSpPr>
            <p:cNvPr id="5" name="Freeform 48">
              <a:extLst>
                <a:ext uri="{FF2B5EF4-FFF2-40B4-BE49-F238E27FC236}">
                  <a16:creationId xmlns:a16="http://schemas.microsoft.com/office/drawing/2014/main" id="{8D2CA362-32B6-75CB-C26E-EF32CA1DDE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61" y="1059"/>
              <a:ext cx="1751" cy="786"/>
            </a:xfrm>
            <a:custGeom>
              <a:avLst/>
              <a:gdLst>
                <a:gd name="T0" fmla="*/ 780 w 1751"/>
                <a:gd name="T1" fmla="*/ 0 h 786"/>
                <a:gd name="T2" fmla="*/ 1751 w 1751"/>
                <a:gd name="T3" fmla="*/ 0 h 786"/>
                <a:gd name="T4" fmla="*/ 1746 w 1751"/>
                <a:gd name="T5" fmla="*/ 786 h 786"/>
                <a:gd name="T6" fmla="*/ 0 w 1751"/>
                <a:gd name="T7" fmla="*/ 786 h 786"/>
                <a:gd name="T8" fmla="*/ 780 w 1751"/>
                <a:gd name="T9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1" h="786">
                  <a:moveTo>
                    <a:pt x="780" y="0"/>
                  </a:moveTo>
                  <a:lnTo>
                    <a:pt x="1751" y="0"/>
                  </a:lnTo>
                  <a:lnTo>
                    <a:pt x="1746" y="786"/>
                  </a:lnTo>
                  <a:lnTo>
                    <a:pt x="0" y="786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DDDDDD">
                <a:alpha val="50000"/>
              </a:srgbClr>
            </a:solidFill>
            <a:ln w="9525">
              <a:solidFill>
                <a:srgbClr val="3333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6" name="Group 49">
              <a:extLst>
                <a:ext uri="{FF2B5EF4-FFF2-40B4-BE49-F238E27FC236}">
                  <a16:creationId xmlns:a16="http://schemas.microsoft.com/office/drawing/2014/main" id="{AE0D2540-D0C0-2767-80E7-DE63D80118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" y="765"/>
              <a:ext cx="2218" cy="2153"/>
              <a:chOff x="201" y="1069"/>
              <a:chExt cx="1957" cy="1957"/>
            </a:xfrm>
          </p:grpSpPr>
          <p:sp>
            <p:nvSpPr>
              <p:cNvPr id="31" name="Line 50">
                <a:extLst>
                  <a:ext uri="{FF2B5EF4-FFF2-40B4-BE49-F238E27FC236}">
                    <a16:creationId xmlns:a16="http://schemas.microsoft.com/office/drawing/2014/main" id="{2AE95273-7364-92E8-9837-C38E63C259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01" y="2051"/>
                <a:ext cx="1957" cy="0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2" name="Line 51">
                <a:extLst>
                  <a:ext uri="{FF2B5EF4-FFF2-40B4-BE49-F238E27FC236}">
                    <a16:creationId xmlns:a16="http://schemas.microsoft.com/office/drawing/2014/main" id="{B7A856A4-9BC3-BD31-3B88-29342DC2BF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190" y="2047"/>
                <a:ext cx="1957" cy="1"/>
              </a:xfrm>
              <a:prstGeom prst="line">
                <a:avLst/>
              </a:pr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7" name="Text Box 52">
              <a:extLst>
                <a:ext uri="{FF2B5EF4-FFF2-40B4-BE49-F238E27FC236}">
                  <a16:creationId xmlns:a16="http://schemas.microsoft.com/office/drawing/2014/main" id="{D03E8624-719F-4367-2A82-14CB1256A1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70" y="1779"/>
              <a:ext cx="263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3000" i="1"/>
                <a:t>t</a:t>
              </a:r>
              <a:r>
                <a:rPr lang="sk-SK" altLang="cs-CZ" sz="3000" i="1" baseline="-25000"/>
                <a:t>o</a:t>
              </a:r>
              <a:endParaRPr lang="sk-SK" altLang="cs-CZ" sz="3000"/>
            </a:p>
          </p:txBody>
        </p:sp>
        <p:sp>
          <p:nvSpPr>
            <p:cNvPr id="8" name="Oval 53">
              <a:extLst>
                <a:ext uri="{FF2B5EF4-FFF2-40B4-BE49-F238E27FC236}">
                  <a16:creationId xmlns:a16="http://schemas.microsoft.com/office/drawing/2014/main" id="{9F09C20B-FACC-0822-5AB9-D354875A0A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" y="764"/>
              <a:ext cx="2223" cy="21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9" name="Text Box 54">
              <a:extLst>
                <a:ext uri="{FF2B5EF4-FFF2-40B4-BE49-F238E27FC236}">
                  <a16:creationId xmlns:a16="http://schemas.microsoft.com/office/drawing/2014/main" id="{5EF1B640-AB46-27CC-A719-F5412205456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49" y="180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2800">
                  <a:solidFill>
                    <a:srgbClr val="4D4D4D"/>
                  </a:solidFill>
                </a:rPr>
                <a:t>0</a:t>
              </a:r>
            </a:p>
          </p:txBody>
        </p:sp>
        <p:sp>
          <p:nvSpPr>
            <p:cNvPr id="10" name="Text Box 61">
              <a:extLst>
                <a:ext uri="{FF2B5EF4-FFF2-40B4-BE49-F238E27FC236}">
                  <a16:creationId xmlns:a16="http://schemas.microsoft.com/office/drawing/2014/main" id="{EAB53DBE-AA41-68A2-9C1C-FCBE47587DA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12" y="646"/>
              <a:ext cx="307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3300" dirty="0"/>
                <a:t>A</a:t>
              </a:r>
            </a:p>
          </p:txBody>
        </p:sp>
        <p:sp>
          <p:nvSpPr>
            <p:cNvPr id="11" name="Oval 63">
              <a:extLst>
                <a:ext uri="{FF2B5EF4-FFF2-40B4-BE49-F238E27FC236}">
                  <a16:creationId xmlns:a16="http://schemas.microsoft.com/office/drawing/2014/main" id="{CC29CA2C-00C4-46C3-C93A-A414A72D95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6" y="1777"/>
              <a:ext cx="149" cy="1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2" name="Arc 64">
              <a:extLst>
                <a:ext uri="{FF2B5EF4-FFF2-40B4-BE49-F238E27FC236}">
                  <a16:creationId xmlns:a16="http://schemas.microsoft.com/office/drawing/2014/main" id="{9B8CF5A8-5F2A-2697-B8E4-B5D47B271F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496" y="1444"/>
              <a:ext cx="208" cy="404"/>
            </a:xfrm>
            <a:custGeom>
              <a:avLst/>
              <a:gdLst>
                <a:gd name="G0" fmla="+- 0 0 0"/>
                <a:gd name="G1" fmla="+- 20909 0 0"/>
                <a:gd name="G2" fmla="+- 21600 0 0"/>
                <a:gd name="T0" fmla="*/ 5419 w 21600"/>
                <a:gd name="T1" fmla="*/ 0 h 20909"/>
                <a:gd name="T2" fmla="*/ 21600 w 21600"/>
                <a:gd name="T3" fmla="*/ 20909 h 20909"/>
                <a:gd name="T4" fmla="*/ 0 w 21600"/>
                <a:gd name="T5" fmla="*/ 20909 h 20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909" fill="none" extrusionOk="0">
                  <a:moveTo>
                    <a:pt x="5419" y="-1"/>
                  </a:moveTo>
                  <a:cubicBezTo>
                    <a:pt x="14946" y="2469"/>
                    <a:pt x="21600" y="11066"/>
                    <a:pt x="21600" y="20909"/>
                  </a:cubicBezTo>
                </a:path>
                <a:path w="21600" h="20909" stroke="0" extrusionOk="0">
                  <a:moveTo>
                    <a:pt x="5419" y="-1"/>
                  </a:moveTo>
                  <a:cubicBezTo>
                    <a:pt x="14946" y="2469"/>
                    <a:pt x="21600" y="11066"/>
                    <a:pt x="21600" y="20909"/>
                  </a:cubicBezTo>
                  <a:lnTo>
                    <a:pt x="0" y="20909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aphicFrame>
          <p:nvGraphicFramePr>
            <p:cNvPr id="13" name="Object 65">
              <a:extLst>
                <a:ext uri="{FF2B5EF4-FFF2-40B4-BE49-F238E27FC236}">
                  <a16:creationId xmlns:a16="http://schemas.microsoft.com/office/drawing/2014/main" id="{60C0B30A-411C-582F-5805-F0C7279562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1591"/>
            <a:ext cx="21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Rovnice" r:id="rId2" imgW="139680" imgH="164880" progId="Equation.3">
                    <p:embed/>
                  </p:oleObj>
                </mc:Choice>
                <mc:Fallback>
                  <p:oleObj name="Rovnice" r:id="rId2" imgW="139680" imgH="164880" progId="Equation.3">
                    <p:embed/>
                    <p:pic>
                      <p:nvPicPr>
                        <p:cNvPr id="41025" name="Object 65">
                          <a:extLst>
                            <a:ext uri="{FF2B5EF4-FFF2-40B4-BE49-F238E27FC236}">
                              <a16:creationId xmlns:a16="http://schemas.microsoft.com/office/drawing/2014/main" id="{246323F6-160B-8F14-2C90-1EC5A50EDD12}"/>
                            </a:ext>
                          </a:extLst>
                        </p:cNvPr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1591"/>
                          <a:ext cx="21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66">
              <a:extLst>
                <a:ext uri="{FF2B5EF4-FFF2-40B4-BE49-F238E27FC236}">
                  <a16:creationId xmlns:a16="http://schemas.microsoft.com/office/drawing/2014/main" id="{3BAE1A1A-7B96-9895-EB79-3904E7B999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61" y="989"/>
              <a:ext cx="149" cy="14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352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5" name="Line 68">
              <a:extLst>
                <a:ext uri="{FF2B5EF4-FFF2-40B4-BE49-F238E27FC236}">
                  <a16:creationId xmlns:a16="http://schemas.microsoft.com/office/drawing/2014/main" id="{E339A871-7B8A-1EE6-682D-4C714A6E7D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155" y="1062"/>
              <a:ext cx="779" cy="7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E38EFF57-F01D-361C-CAD3-FA420CA87D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33" y="1029"/>
              <a:ext cx="21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3300" i="1"/>
                <a:t>r</a:t>
              </a:r>
              <a:endParaRPr lang="sk-SK" altLang="cs-CZ" sz="3300"/>
            </a:p>
          </p:txBody>
        </p:sp>
        <p:sp>
          <p:nvSpPr>
            <p:cNvPr id="17" name="Line 75">
              <a:extLst>
                <a:ext uri="{FF2B5EF4-FFF2-40B4-BE49-F238E27FC236}">
                  <a16:creationId xmlns:a16="http://schemas.microsoft.com/office/drawing/2014/main" id="{DC55313F-4C31-8F20-A602-E1C7941059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98" y="588"/>
              <a:ext cx="0" cy="2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8" name="Line 76">
              <a:extLst>
                <a:ext uri="{FF2B5EF4-FFF2-40B4-BE49-F238E27FC236}">
                  <a16:creationId xmlns:a16="http://schemas.microsoft.com/office/drawing/2014/main" id="{06F2ADD4-3FE5-BA2D-E2F8-7430A4973A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239" y="1500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19" name="Line 77">
              <a:extLst>
                <a:ext uri="{FF2B5EF4-FFF2-40B4-BE49-F238E27FC236}">
                  <a16:creationId xmlns:a16="http://schemas.microsoft.com/office/drawing/2014/main" id="{F8C75AF2-829C-0E4C-AD72-1AAFAE2BAE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3789894">
              <a:off x="2731" y="1389"/>
              <a:ext cx="93" cy="11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0" name="Text Box 78">
              <a:extLst>
                <a:ext uri="{FF2B5EF4-FFF2-40B4-BE49-F238E27FC236}">
                  <a16:creationId xmlns:a16="http://schemas.microsoft.com/office/drawing/2014/main" id="{A06E7D96-C1E1-8980-14F1-D8D7973318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63" y="1797"/>
              <a:ext cx="2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sk-SK" altLang="cs-CZ" sz="2800" i="1"/>
                <a:t>x</a:t>
              </a:r>
              <a:endParaRPr lang="sk-SK" altLang="cs-CZ" sz="2800"/>
            </a:p>
          </p:txBody>
        </p:sp>
        <p:sp>
          <p:nvSpPr>
            <p:cNvPr id="21" name="Text Box 79">
              <a:extLst>
                <a:ext uri="{FF2B5EF4-FFF2-40B4-BE49-F238E27FC236}">
                  <a16:creationId xmlns:a16="http://schemas.microsoft.com/office/drawing/2014/main" id="{EBB9D815-DEFE-AE29-6FBF-00711208D9A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73" y="2273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2800" i="1"/>
                <a:t>z</a:t>
              </a:r>
              <a:endParaRPr lang="sk-SK" altLang="cs-CZ" sz="2800"/>
            </a:p>
          </p:txBody>
        </p:sp>
        <p:sp>
          <p:nvSpPr>
            <p:cNvPr id="22" name="Line 55">
              <a:extLst>
                <a:ext uri="{FF2B5EF4-FFF2-40B4-BE49-F238E27FC236}">
                  <a16:creationId xmlns:a16="http://schemas.microsoft.com/office/drawing/2014/main" id="{823C1606-929C-7CCB-9858-C35BAE6396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02" y="1059"/>
              <a:ext cx="0" cy="7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grpSp>
          <p:nvGrpSpPr>
            <p:cNvPr id="23" name="Group 56">
              <a:extLst>
                <a:ext uri="{FF2B5EF4-FFF2-40B4-BE49-F238E27FC236}">
                  <a16:creationId xmlns:a16="http://schemas.microsoft.com/office/drawing/2014/main" id="{E1B109AD-2F9E-450F-E91A-AB7695C8DC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6" y="1055"/>
              <a:ext cx="413" cy="779"/>
              <a:chOff x="3776" y="810"/>
              <a:chExt cx="458" cy="990"/>
            </a:xfrm>
          </p:grpSpPr>
          <p:sp>
            <p:nvSpPr>
              <p:cNvPr id="29" name="Line 57">
                <a:extLst>
                  <a:ext uri="{FF2B5EF4-FFF2-40B4-BE49-F238E27FC236}">
                    <a16:creationId xmlns:a16="http://schemas.microsoft.com/office/drawing/2014/main" id="{2508E0B1-A145-42A8-88B2-2C3537FDF6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94" y="1800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  <p:sp>
            <p:nvSpPr>
              <p:cNvPr id="30" name="Line 58">
                <a:extLst>
                  <a:ext uri="{FF2B5EF4-FFF2-40B4-BE49-F238E27FC236}">
                    <a16:creationId xmlns:a16="http://schemas.microsoft.com/office/drawing/2014/main" id="{31D95274-7410-8DDD-4E35-8C03C561576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776" y="810"/>
                <a:ext cx="440" cy="0"/>
              </a:xfrm>
              <a:prstGeom prst="line">
                <a:avLst/>
              </a:prstGeom>
              <a:noFill/>
              <a:ln w="9525">
                <a:solidFill>
                  <a:srgbClr val="777777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sk-SK"/>
              </a:p>
            </p:txBody>
          </p:sp>
        </p:grp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10014C0B-65C4-FE9C-57FA-2009039855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55" y="1053"/>
              <a:ext cx="2" cy="780"/>
            </a:xfrm>
            <a:custGeom>
              <a:avLst/>
              <a:gdLst>
                <a:gd name="T0" fmla="*/ 0 w 2"/>
                <a:gd name="T1" fmla="*/ 0 h 780"/>
                <a:gd name="T2" fmla="*/ 2 w 2"/>
                <a:gd name="T3" fmla="*/ 78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780">
                  <a:moveTo>
                    <a:pt x="0" y="0"/>
                  </a:moveTo>
                  <a:lnTo>
                    <a:pt x="2" y="78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5" name="Text Box 60">
              <a:extLst>
                <a:ext uri="{FF2B5EF4-FFF2-40B4-BE49-F238E27FC236}">
                  <a16:creationId xmlns:a16="http://schemas.microsoft.com/office/drawing/2014/main" id="{42FDC272-40EE-357A-8FB7-CD12F496621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51" y="1212"/>
              <a:ext cx="233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k-SK" altLang="cs-CZ" sz="3300" i="1"/>
                <a:t>y</a:t>
              </a:r>
              <a:endParaRPr lang="sk-SK" altLang="cs-CZ" sz="3300"/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A167256F-6929-B3B9-829A-D27E01CACE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98" y="1067"/>
              <a:ext cx="1" cy="7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7" name="Oval 70">
              <a:extLst>
                <a:ext uri="{FF2B5EF4-FFF2-40B4-BE49-F238E27FC236}">
                  <a16:creationId xmlns:a16="http://schemas.microsoft.com/office/drawing/2014/main" id="{3F6ACE10-3AB1-2CAD-A1EA-B73240E97D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8" y="1774"/>
              <a:ext cx="149" cy="14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28" name="Oval 71">
              <a:extLst>
                <a:ext uri="{FF2B5EF4-FFF2-40B4-BE49-F238E27FC236}">
                  <a16:creationId xmlns:a16="http://schemas.microsoft.com/office/drawing/2014/main" id="{C6E2A78C-9C8C-6364-2B75-7892B44F8B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3" y="992"/>
              <a:ext cx="149" cy="140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tint val="43529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k-SK"/>
            </a:p>
          </p:txBody>
        </p:sp>
      </p:grp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38A4273-889F-5F2D-37C9-1223FE3B9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514269"/>
              </p:ext>
            </p:extLst>
          </p:nvPr>
        </p:nvGraphicFramePr>
        <p:xfrm>
          <a:off x="1304132" y="1813719"/>
          <a:ext cx="16573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596880" imgH="355320" progId="Equation.3">
                  <p:embed/>
                </p:oleObj>
              </mc:Choice>
              <mc:Fallback>
                <p:oleObj name="Rovnica" r:id="rId4" imgW="596880" imgH="355320" progId="Equation.3">
                  <p:embed/>
                  <p:pic>
                    <p:nvPicPr>
                      <p:cNvPr id="39968" name="Object 32">
                        <a:extLst>
                          <a:ext uri="{FF2B5EF4-FFF2-40B4-BE49-F238E27FC236}">
                            <a16:creationId xmlns:a16="http://schemas.microsoft.com/office/drawing/2014/main" id="{56EE56E1-C424-A448-4558-9366BECD4F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132" y="1813719"/>
                        <a:ext cx="165735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4518426F-DF8A-2BEB-2D26-D70039D07C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924091"/>
              </p:ext>
            </p:extLst>
          </p:nvPr>
        </p:nvGraphicFramePr>
        <p:xfrm>
          <a:off x="3848895" y="2089944"/>
          <a:ext cx="17033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660240" imgH="203040" progId="Equation.3">
                  <p:embed/>
                </p:oleObj>
              </mc:Choice>
              <mc:Fallback>
                <p:oleObj name="Rovnica" r:id="rId6" imgW="660240" imgH="203040" progId="Equation.3">
                  <p:embed/>
                  <p:pic>
                    <p:nvPicPr>
                      <p:cNvPr id="39969" name="Object 33">
                        <a:extLst>
                          <a:ext uri="{FF2B5EF4-FFF2-40B4-BE49-F238E27FC236}">
                            <a16:creationId xmlns:a16="http://schemas.microsoft.com/office/drawing/2014/main" id="{AFF2ED03-7935-2FF1-1454-6471A1D656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895" y="2089944"/>
                        <a:ext cx="17033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08ED7CD-37BA-8705-B268-8372824E0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268291"/>
              </p:ext>
            </p:extLst>
          </p:nvPr>
        </p:nvGraphicFramePr>
        <p:xfrm>
          <a:off x="3148807" y="2188369"/>
          <a:ext cx="14589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e" r:id="rId8" imgW="203040" imgH="152280" progId="Equation.3">
                  <p:embed/>
                </p:oleObj>
              </mc:Choice>
              <mc:Fallback>
                <p:oleObj name="Rovnice" r:id="rId8" imgW="203040" imgH="152280" progId="Equation.3">
                  <p:embed/>
                  <p:pic>
                    <p:nvPicPr>
                      <p:cNvPr id="39970" name="Object 34">
                        <a:extLst>
                          <a:ext uri="{FF2B5EF4-FFF2-40B4-BE49-F238E27FC236}">
                            <a16:creationId xmlns:a16="http://schemas.microsoft.com/office/drawing/2014/main" id="{079D9B5C-0A1C-94C9-0C2B-1906BE035F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807" y="2188369"/>
                        <a:ext cx="145891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61">
            <a:extLst>
              <a:ext uri="{FF2B5EF4-FFF2-40B4-BE49-F238E27FC236}">
                <a16:creationId xmlns:a16="http://schemas.microsoft.com/office/drawing/2014/main" id="{0D27986A-4024-E93B-C222-C707FCC21AA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20520" y="4355070"/>
            <a:ext cx="41549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cs-CZ" sz="3300" dirty="0"/>
              <a:t>B</a:t>
            </a:r>
          </a:p>
        </p:txBody>
      </p:sp>
      <p:graphicFrame>
        <p:nvGraphicFramePr>
          <p:cNvPr id="37" name="Object 81">
            <a:extLst>
              <a:ext uri="{FF2B5EF4-FFF2-40B4-BE49-F238E27FC236}">
                <a16:creationId xmlns:a16="http://schemas.microsoft.com/office/drawing/2014/main" id="{74D24D1B-65AF-9AA1-6CDD-22F0A58DED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1181"/>
              </p:ext>
            </p:extLst>
          </p:nvPr>
        </p:nvGraphicFramePr>
        <p:xfrm>
          <a:off x="1214466" y="2801143"/>
          <a:ext cx="17033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0" imgW="660240" imgH="203040" progId="Equation.3">
                  <p:embed/>
                </p:oleObj>
              </mc:Choice>
              <mc:Fallback>
                <p:oleObj name="Rovnica" r:id="rId10" imgW="660240" imgH="203040" progId="Equation.3">
                  <p:embed/>
                  <p:pic>
                    <p:nvPicPr>
                      <p:cNvPr id="41041" name="Object 81">
                        <a:extLst>
                          <a:ext uri="{FF2B5EF4-FFF2-40B4-BE49-F238E27FC236}">
                            <a16:creationId xmlns:a16="http://schemas.microsoft.com/office/drawing/2014/main" id="{6B1287FD-B7A0-90CC-180E-CD1781F3C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66" y="2801143"/>
                        <a:ext cx="170338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87">
            <a:extLst>
              <a:ext uri="{FF2B5EF4-FFF2-40B4-BE49-F238E27FC236}">
                <a16:creationId xmlns:a16="http://schemas.microsoft.com/office/drawing/2014/main" id="{8F487598-5C94-54B5-A38B-A75266D13D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9985"/>
              </p:ext>
            </p:extLst>
          </p:nvPr>
        </p:nvGraphicFramePr>
        <p:xfrm>
          <a:off x="1350963" y="4079695"/>
          <a:ext cx="11461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1" imgW="444240" imgH="177480" progId="Equation.3">
                  <p:embed/>
                </p:oleObj>
              </mc:Choice>
              <mc:Fallback>
                <p:oleObj name="Rovnica" r:id="rId11" imgW="444240" imgH="177480" progId="Equation.3">
                  <p:embed/>
                  <p:pic>
                    <p:nvPicPr>
                      <p:cNvPr id="41047" name="Object 87">
                        <a:extLst>
                          <a:ext uri="{FF2B5EF4-FFF2-40B4-BE49-F238E27FC236}">
                            <a16:creationId xmlns:a16="http://schemas.microsoft.com/office/drawing/2014/main" id="{D8C3716C-90B6-E1A8-9EB4-89ECA2C7F7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4079695"/>
                        <a:ext cx="11461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89">
            <a:extLst>
              <a:ext uri="{FF2B5EF4-FFF2-40B4-BE49-F238E27FC236}">
                <a16:creationId xmlns:a16="http://schemas.microsoft.com/office/drawing/2014/main" id="{A0778F8D-8BF7-3269-734C-B1ECAF35A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26" y="5908937"/>
            <a:ext cx="2319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sk-SK"/>
          </a:p>
        </p:txBody>
      </p:sp>
      <p:graphicFrame>
        <p:nvGraphicFramePr>
          <p:cNvPr id="40" name="Object 90">
            <a:extLst>
              <a:ext uri="{FF2B5EF4-FFF2-40B4-BE49-F238E27FC236}">
                <a16:creationId xmlns:a16="http://schemas.microsoft.com/office/drawing/2014/main" id="{C0529BA5-FE86-4BE7-72B3-01E69120F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82162"/>
              </p:ext>
            </p:extLst>
          </p:nvPr>
        </p:nvGraphicFramePr>
        <p:xfrm>
          <a:off x="1312863" y="6112137"/>
          <a:ext cx="20970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3" imgW="812520" imgH="228600" progId="Equation.3">
                  <p:embed/>
                </p:oleObj>
              </mc:Choice>
              <mc:Fallback>
                <p:oleObj name="Rovnica" r:id="rId13" imgW="812520" imgH="228600" progId="Equation.3">
                  <p:embed/>
                  <p:pic>
                    <p:nvPicPr>
                      <p:cNvPr id="41050" name="Object 90">
                        <a:extLst>
                          <a:ext uri="{FF2B5EF4-FFF2-40B4-BE49-F238E27FC236}">
                            <a16:creationId xmlns:a16="http://schemas.microsoft.com/office/drawing/2014/main" id="{2908C4EB-384F-201F-B241-82EBEC1DD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6112137"/>
                        <a:ext cx="20970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91">
            <a:extLst>
              <a:ext uri="{FF2B5EF4-FFF2-40B4-BE49-F238E27FC236}">
                <a16:creationId xmlns:a16="http://schemas.microsoft.com/office/drawing/2014/main" id="{99F3A2AC-9E4E-82AE-1CFB-1704A2B460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10615"/>
              </p:ext>
            </p:extLst>
          </p:nvPr>
        </p:nvGraphicFramePr>
        <p:xfrm>
          <a:off x="1254126" y="4797687"/>
          <a:ext cx="1243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5" imgW="482400" imgH="355320" progId="Equation.3">
                  <p:embed/>
                </p:oleObj>
              </mc:Choice>
              <mc:Fallback>
                <p:oleObj name="Rovnica" r:id="rId15" imgW="482400" imgH="355320" progId="Equation.3">
                  <p:embed/>
                  <p:pic>
                    <p:nvPicPr>
                      <p:cNvPr id="41051" name="Object 91">
                        <a:extLst>
                          <a:ext uri="{FF2B5EF4-FFF2-40B4-BE49-F238E27FC236}">
                            <a16:creationId xmlns:a16="http://schemas.microsoft.com/office/drawing/2014/main" id="{C3A98FB4-E8C5-0B9A-F849-860BE8722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6" y="4797687"/>
                        <a:ext cx="1243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92">
            <a:extLst>
              <a:ext uri="{FF2B5EF4-FFF2-40B4-BE49-F238E27FC236}">
                <a16:creationId xmlns:a16="http://schemas.microsoft.com/office/drawing/2014/main" id="{6EBFD29A-13C1-68E8-BA85-B960CEE1A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13397"/>
              </p:ext>
            </p:extLst>
          </p:nvPr>
        </p:nvGraphicFramePr>
        <p:xfrm>
          <a:off x="2473326" y="5092962"/>
          <a:ext cx="1014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17" imgW="393480" imgH="203040" progId="Equation.3">
                  <p:embed/>
                </p:oleObj>
              </mc:Choice>
              <mc:Fallback>
                <p:oleObj name="Rovnica" r:id="rId17" imgW="393480" imgH="203040" progId="Equation.3">
                  <p:embed/>
                  <p:pic>
                    <p:nvPicPr>
                      <p:cNvPr id="41052" name="Object 92">
                        <a:extLst>
                          <a:ext uri="{FF2B5EF4-FFF2-40B4-BE49-F238E27FC236}">
                            <a16:creationId xmlns:a16="http://schemas.microsoft.com/office/drawing/2014/main" id="{A31E0B91-EFC9-AB86-38D1-ED79E1A89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6" y="5092962"/>
                        <a:ext cx="10144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61">
            <a:extLst>
              <a:ext uri="{FF2B5EF4-FFF2-40B4-BE49-F238E27FC236}">
                <a16:creationId xmlns:a16="http://schemas.microsoft.com/office/drawing/2014/main" id="{2542F057-9CC7-273A-9D05-E457DD47EF36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89467" y="3264559"/>
            <a:ext cx="422173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k-SK" altLang="cs-CZ" sz="3300" dirty="0"/>
              <a:t>Fáza kmitavého pohybu</a:t>
            </a:r>
          </a:p>
        </p:txBody>
      </p:sp>
    </p:spTree>
    <p:extLst>
      <p:ext uri="{BB962C8B-B14F-4D97-AF65-F5344CB8AC3E}">
        <p14:creationId xmlns:p14="http://schemas.microsoft.com/office/powerpoint/2010/main" val="363760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EF2F1E-61DB-289A-E2AB-1D9759BA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15"/>
            <a:ext cx="10515600" cy="5883348"/>
          </a:xfrm>
        </p:spPr>
        <p:txBody>
          <a:bodyPr/>
          <a:lstStyle/>
          <a:p>
            <a:pPr marL="0" indent="0">
              <a:buNone/>
            </a:pPr>
            <a:r>
              <a:rPr lang="sk-SK" sz="4400" b="1" dirty="0"/>
              <a:t>Časový diagram kmitavého pohybu</a:t>
            </a:r>
          </a:p>
          <a:p>
            <a:r>
              <a:rPr lang="sk-SK" dirty="0">
                <a:solidFill>
                  <a:srgbClr val="FF0000"/>
                </a:solidFill>
              </a:rPr>
              <a:t>y</a:t>
            </a:r>
            <a:r>
              <a:rPr lang="sk-SK" dirty="0"/>
              <a:t> -&gt; okamžitá odchýlka v čase t</a:t>
            </a:r>
          </a:p>
          <a:p>
            <a:r>
              <a:rPr lang="sk-SK" dirty="0" err="1">
                <a:solidFill>
                  <a:srgbClr val="FF0000"/>
                </a:solidFill>
              </a:rPr>
              <a:t>y</a:t>
            </a:r>
            <a:r>
              <a:rPr lang="sk-SK" baseline="-25000" dirty="0" err="1">
                <a:solidFill>
                  <a:srgbClr val="FF0000"/>
                </a:solidFill>
              </a:rPr>
              <a:t>m</a:t>
            </a:r>
            <a:r>
              <a:rPr lang="sk-SK" dirty="0"/>
              <a:t> -&gt; maximálna odchýlka(amplitúda)</a:t>
            </a:r>
          </a:p>
          <a:p>
            <a:r>
              <a:rPr lang="el-GR" sz="2800" dirty="0">
                <a:solidFill>
                  <a:srgbClr val="FF0000"/>
                </a:solidFill>
              </a:rPr>
              <a:t>ω</a:t>
            </a:r>
            <a:r>
              <a:rPr lang="sk-SK" sz="2800" dirty="0"/>
              <a:t> -&gt; uhlová frekvencia</a:t>
            </a:r>
          </a:p>
          <a:p>
            <a:r>
              <a:rPr lang="el-GR" sz="2800" dirty="0">
                <a:solidFill>
                  <a:srgbClr val="FF0000"/>
                </a:solidFill>
              </a:rPr>
              <a:t>ϕ</a:t>
            </a:r>
            <a:r>
              <a:rPr lang="sk-SK" sz="2800" dirty="0"/>
              <a:t> -&gt;fázový posun</a:t>
            </a:r>
            <a:endParaRPr lang="sk-SK" dirty="0"/>
          </a:p>
        </p:txBody>
      </p:sp>
      <p:pic>
        <p:nvPicPr>
          <p:cNvPr id="1026" name="Picture 2" descr="Fáze kmitavého pohybu :: MEF">
            <a:extLst>
              <a:ext uri="{FF2B5EF4-FFF2-40B4-BE49-F238E27FC236}">
                <a16:creationId xmlns:a16="http://schemas.microsoft.com/office/drawing/2014/main" id="{D60002D6-B6E9-0231-87C5-69A1E8D0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02" y="2889497"/>
            <a:ext cx="7954465" cy="341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E491B1A-C61D-7569-43CF-7FD5B795670D}"/>
                  </a:ext>
                </a:extLst>
              </p:cNvPr>
              <p:cNvSpPr txBox="1"/>
              <p:nvPr/>
            </p:nvSpPr>
            <p:spPr>
              <a:xfrm>
                <a:off x="8033857" y="1627646"/>
                <a:ext cx="24477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800" dirty="0">
                    <a:solidFill>
                      <a:srgbClr val="FF000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y</a:t>
                </a:r>
                <a:r>
                  <a:rPr lang="sk-SK" sz="2800" baseline="-25000" dirty="0">
                    <a:solidFill>
                      <a:srgbClr val="FF0000"/>
                    </a:solidFill>
                  </a:rPr>
                  <a:t>m</a:t>
                </a:r>
                <a:r>
                  <a:rPr lang="sk-SK" sz="2800" dirty="0">
                    <a:solidFill>
                      <a:srgbClr val="FF0000"/>
                    </a:solidFill>
                  </a:rPr>
                  <a:t>sin(</a:t>
                </a:r>
                <a:r>
                  <a:rPr lang="el-GR" sz="2800" dirty="0">
                    <a:solidFill>
                      <a:srgbClr val="FF0000"/>
                    </a:solidFill>
                  </a:rPr>
                  <a:t>ω</a:t>
                </a:r>
                <a:r>
                  <a:rPr lang="sk-SK" sz="2800" dirty="0">
                    <a:solidFill>
                      <a:srgbClr val="FF0000"/>
                    </a:solidFill>
                  </a:rPr>
                  <a:t>t+</a:t>
                </a:r>
                <a:r>
                  <a:rPr lang="el-GR" sz="2800" dirty="0">
                    <a:solidFill>
                      <a:srgbClr val="FF0000"/>
                    </a:solidFill>
                  </a:rPr>
                  <a:t>ϕ</a:t>
                </a:r>
                <a:r>
                  <a:rPr lang="sk-SK" sz="28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E491B1A-C61D-7569-43CF-7FD5B795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857" y="1627646"/>
                <a:ext cx="2447786" cy="430887"/>
              </a:xfrm>
              <a:prstGeom prst="rect">
                <a:avLst/>
              </a:prstGeom>
              <a:blipFill>
                <a:blip r:embed="rId3"/>
                <a:stretch>
                  <a:fillRect l="-8978" t="-23944" r="-3741" b="-5070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91">
            <a:extLst>
              <a:ext uri="{FF2B5EF4-FFF2-40B4-BE49-F238E27FC236}">
                <a16:creationId xmlns:a16="http://schemas.microsoft.com/office/drawing/2014/main" id="{179ACA9B-AF00-0873-7E87-156F07FD8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22297"/>
              </p:ext>
            </p:extLst>
          </p:nvPr>
        </p:nvGraphicFramePr>
        <p:xfrm>
          <a:off x="8103416" y="2194187"/>
          <a:ext cx="12430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4" imgW="482400" imgH="355320" progId="Equation.3">
                  <p:embed/>
                </p:oleObj>
              </mc:Choice>
              <mc:Fallback>
                <p:oleObj name="Rovnica" r:id="rId4" imgW="482400" imgH="355320" progId="Equation.3">
                  <p:embed/>
                  <p:pic>
                    <p:nvPicPr>
                      <p:cNvPr id="41" name="Object 91">
                        <a:extLst>
                          <a:ext uri="{FF2B5EF4-FFF2-40B4-BE49-F238E27FC236}">
                            <a16:creationId xmlns:a16="http://schemas.microsoft.com/office/drawing/2014/main" id="{99F3A2AC-9E4E-82AE-1CFB-1704A2B460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3416" y="2194187"/>
                        <a:ext cx="12430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2">
            <a:extLst>
              <a:ext uri="{FF2B5EF4-FFF2-40B4-BE49-F238E27FC236}">
                <a16:creationId xmlns:a16="http://schemas.microsoft.com/office/drawing/2014/main" id="{7B8132E6-5117-B546-1014-8E593B99A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072055"/>
              </p:ext>
            </p:extLst>
          </p:nvPr>
        </p:nvGraphicFramePr>
        <p:xfrm>
          <a:off x="9322616" y="2489462"/>
          <a:ext cx="1014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ovnica" r:id="rId6" imgW="393480" imgH="203040" progId="Equation.3">
                  <p:embed/>
                </p:oleObj>
              </mc:Choice>
              <mc:Fallback>
                <p:oleObj name="Rovnica" r:id="rId6" imgW="393480" imgH="203040" progId="Equation.3">
                  <p:embed/>
                  <p:pic>
                    <p:nvPicPr>
                      <p:cNvPr id="42" name="Object 92">
                        <a:extLst>
                          <a:ext uri="{FF2B5EF4-FFF2-40B4-BE49-F238E27FC236}">
                            <a16:creationId xmlns:a16="http://schemas.microsoft.com/office/drawing/2014/main" id="{6EBFD29A-13C1-68E8-BA85-B960CEE1A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2616" y="2489462"/>
                        <a:ext cx="10144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47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E6B5D6-05D4-57DE-3BA5-8EC258F14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560"/>
            <a:ext cx="10515600" cy="5841403"/>
          </a:xfrm>
        </p:spPr>
        <p:txBody>
          <a:bodyPr/>
          <a:lstStyle/>
          <a:p>
            <a:pPr marL="0" indent="0">
              <a:buNone/>
            </a:pPr>
            <a:r>
              <a:rPr lang="sk-SK" sz="4400" b="1" dirty="0"/>
              <a:t>Okamžitá rýchlosť a zrýchlenie</a:t>
            </a:r>
          </a:p>
          <a:p>
            <a:endParaRPr lang="sk-SK" dirty="0"/>
          </a:p>
          <a:p>
            <a:endParaRPr lang="sk-S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558997CA-ABAC-EFDE-65A1-5FF353991D04}"/>
                  </a:ext>
                </a:extLst>
              </p:cNvPr>
              <p:cNvSpPr txBox="1"/>
              <p:nvPr/>
            </p:nvSpPr>
            <p:spPr>
              <a:xfrm>
                <a:off x="1305887" y="1115918"/>
                <a:ext cx="3807196" cy="17235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sk-SK" sz="2800" dirty="0">
                    <a:solidFill>
                      <a:srgbClr val="FF0000"/>
                    </a:solidFill>
                  </a:rPr>
                  <a:t>v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y</a:t>
                </a:r>
                <a:r>
                  <a:rPr lang="en-US" sz="2800" dirty="0">
                    <a:solidFill>
                      <a:srgbClr val="FF0000"/>
                    </a:solidFill>
                  </a:rPr>
                  <a:t>’</a:t>
                </a:r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y</a:t>
                </a:r>
                <a:r>
                  <a:rPr lang="sk-SK" sz="2800" baseline="-25000" dirty="0">
                    <a:solidFill>
                      <a:srgbClr val="FF0000"/>
                    </a:solidFill>
                  </a:rPr>
                  <a:t>m</a:t>
                </a:r>
                <a:r>
                  <a:rPr lang="el-GR" sz="2800" dirty="0">
                    <a:solidFill>
                      <a:srgbClr val="FF0000"/>
                    </a:solidFill>
                  </a:rPr>
                  <a:t>ω</a:t>
                </a:r>
                <a:r>
                  <a:rPr lang="sk-SK" sz="2800" dirty="0">
                    <a:solidFill>
                      <a:srgbClr val="FF0000"/>
                    </a:solidFill>
                  </a:rPr>
                  <a:t>cos(</a:t>
                </a:r>
                <a:r>
                  <a:rPr lang="el-GR" sz="2800" dirty="0">
                    <a:solidFill>
                      <a:srgbClr val="FF0000"/>
                    </a:solidFill>
                  </a:rPr>
                  <a:t>ω</a:t>
                </a:r>
                <a:r>
                  <a:rPr lang="sk-SK" sz="2800" dirty="0">
                    <a:solidFill>
                      <a:srgbClr val="FF0000"/>
                    </a:solidFill>
                  </a:rPr>
                  <a:t>t+</a:t>
                </a:r>
                <a:r>
                  <a:rPr lang="el-GR" sz="2800" dirty="0">
                    <a:solidFill>
                      <a:srgbClr val="FF0000"/>
                    </a:solidFill>
                  </a:rPr>
                  <a:t>ϕ</a:t>
                </a:r>
                <a:r>
                  <a:rPr lang="sk-SK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sk-SK" sz="2800" dirty="0">
                  <a:solidFill>
                    <a:srgbClr val="FF0000"/>
                  </a:solidFill>
                </a:endParaRPr>
              </a:p>
              <a:p>
                <a:r>
                  <a:rPr lang="sk-SK" sz="2800" dirty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y</a:t>
                </a:r>
                <a:r>
                  <a:rPr lang="en-US" sz="2800" dirty="0">
                    <a:solidFill>
                      <a:srgbClr val="FF0000"/>
                    </a:solidFill>
                  </a:rPr>
                  <a:t>’’</a:t>
                </a:r>
                <a:r>
                  <a:rPr lang="sk-S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sk-SK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cs-CZ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sk-SK" sz="2800" dirty="0">
                    <a:solidFill>
                      <a:srgbClr val="FF0000"/>
                    </a:solidFill>
                  </a:rPr>
                  <a:t>y</a:t>
                </a:r>
                <a:r>
                  <a:rPr lang="sk-SK" sz="2800" baseline="-25000" dirty="0">
                    <a:solidFill>
                      <a:srgbClr val="FF0000"/>
                    </a:solidFill>
                  </a:rPr>
                  <a:t>m</a:t>
                </a:r>
                <a:r>
                  <a:rPr lang="el-GR" sz="2800" dirty="0">
                    <a:solidFill>
                      <a:srgbClr val="FF0000"/>
                    </a:solidFill>
                  </a:rPr>
                  <a:t>ω</a:t>
                </a:r>
                <a:r>
                  <a:rPr lang="cs-CZ" sz="2800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sk-SK" sz="2800" dirty="0">
                    <a:solidFill>
                      <a:srgbClr val="FF0000"/>
                    </a:solidFill>
                  </a:rPr>
                  <a:t>sin(</a:t>
                </a:r>
                <a:r>
                  <a:rPr lang="el-GR" sz="2800" dirty="0">
                    <a:solidFill>
                      <a:srgbClr val="FF0000"/>
                    </a:solidFill>
                  </a:rPr>
                  <a:t>ω</a:t>
                </a:r>
                <a:r>
                  <a:rPr lang="sk-SK" sz="2800" dirty="0">
                    <a:solidFill>
                      <a:srgbClr val="FF0000"/>
                    </a:solidFill>
                  </a:rPr>
                  <a:t>t+</a:t>
                </a:r>
                <a:r>
                  <a:rPr lang="el-GR" sz="2800" dirty="0">
                    <a:solidFill>
                      <a:srgbClr val="FF0000"/>
                    </a:solidFill>
                  </a:rPr>
                  <a:t>ϕ</a:t>
                </a:r>
                <a:r>
                  <a:rPr lang="sk-SK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endParaRPr lang="sk-SK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BlokTextu 3">
                <a:extLst>
                  <a:ext uri="{FF2B5EF4-FFF2-40B4-BE49-F238E27FC236}">
                    <a16:creationId xmlns:a16="http://schemas.microsoft.com/office/drawing/2014/main" id="{558997CA-ABAC-EFDE-65A1-5FF35399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87" y="1115918"/>
                <a:ext cx="3807196" cy="1723549"/>
              </a:xfrm>
              <a:prstGeom prst="rect">
                <a:avLst/>
              </a:prstGeom>
              <a:blipFill>
                <a:blip r:embed="rId2"/>
                <a:stretch>
                  <a:fillRect l="-5600" t="-6007" r="-4320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Skupina 13">
            <a:extLst>
              <a:ext uri="{FF2B5EF4-FFF2-40B4-BE49-F238E27FC236}">
                <a16:creationId xmlns:a16="http://schemas.microsoft.com/office/drawing/2014/main" id="{DB2A936C-E662-F8CA-26E4-930D38A044AB}"/>
              </a:ext>
            </a:extLst>
          </p:cNvPr>
          <p:cNvGrpSpPr/>
          <p:nvPr/>
        </p:nvGrpSpPr>
        <p:grpSpPr>
          <a:xfrm>
            <a:off x="2164885" y="2727464"/>
            <a:ext cx="8568937" cy="4130536"/>
            <a:chOff x="3599402" y="2877424"/>
            <a:chExt cx="8568937" cy="4130536"/>
          </a:xfrm>
        </p:grpSpPr>
        <p:pic>
          <p:nvPicPr>
            <p:cNvPr id="5" name="Picture 2" descr="Fáze kmitavého pohybu :: MEF">
              <a:extLst>
                <a:ext uri="{FF2B5EF4-FFF2-40B4-BE49-F238E27FC236}">
                  <a16:creationId xmlns:a16="http://schemas.microsoft.com/office/drawing/2014/main" id="{9FDBD169-5C39-DB80-9C9A-BD1CB490B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402" y="2877424"/>
              <a:ext cx="7982553" cy="3431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BlokTextu 5">
              <a:extLst>
                <a:ext uri="{FF2B5EF4-FFF2-40B4-BE49-F238E27FC236}">
                  <a16:creationId xmlns:a16="http://schemas.microsoft.com/office/drawing/2014/main" id="{3CEECF80-FBAE-A3ED-854D-527E9288E868}"/>
                </a:ext>
              </a:extLst>
            </p:cNvPr>
            <p:cNvSpPr txBox="1"/>
            <p:nvPr/>
          </p:nvSpPr>
          <p:spPr>
            <a:xfrm>
              <a:off x="7373962" y="2930581"/>
              <a:ext cx="14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v=0m.s</a:t>
              </a:r>
              <a:r>
                <a:rPr lang="en-US" baseline="30000" dirty="0"/>
                <a:t>-1</a:t>
              </a:r>
              <a:endParaRPr lang="cs-CZ" baseline="30000" dirty="0"/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MAXm.s</a:t>
              </a:r>
              <a:r>
                <a:rPr lang="cs-CZ" baseline="30000" dirty="0"/>
                <a:t>-2</a:t>
              </a:r>
              <a:endParaRPr lang="sk-SK" baseline="30000" dirty="0"/>
            </a:p>
            <a:p>
              <a:endParaRPr lang="sk-SK" baseline="30000" dirty="0"/>
            </a:p>
          </p:txBody>
        </p:sp>
        <p:sp>
          <p:nvSpPr>
            <p:cNvPr id="9" name="BlokTextu 8">
              <a:extLst>
                <a:ext uri="{FF2B5EF4-FFF2-40B4-BE49-F238E27FC236}">
                  <a16:creationId xmlns:a16="http://schemas.microsoft.com/office/drawing/2014/main" id="{850853D5-8750-3D47-CDCC-E157568C69D7}"/>
                </a:ext>
              </a:extLst>
            </p:cNvPr>
            <p:cNvSpPr txBox="1"/>
            <p:nvPr/>
          </p:nvSpPr>
          <p:spPr>
            <a:xfrm>
              <a:off x="8258300" y="4269806"/>
              <a:ext cx="1301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v=MAXm.s</a:t>
              </a:r>
              <a:r>
                <a:rPr lang="en-US" baseline="30000" dirty="0"/>
                <a:t>-1</a:t>
              </a:r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0m.s</a:t>
              </a:r>
              <a:r>
                <a:rPr lang="cs-CZ" baseline="30000" dirty="0"/>
                <a:t>-2</a:t>
              </a:r>
              <a:endParaRPr lang="sk-SK" baseline="30000" dirty="0"/>
            </a:p>
          </p:txBody>
        </p:sp>
        <p:sp>
          <p:nvSpPr>
            <p:cNvPr id="10" name="BlokTextu 9">
              <a:extLst>
                <a:ext uri="{FF2B5EF4-FFF2-40B4-BE49-F238E27FC236}">
                  <a16:creationId xmlns:a16="http://schemas.microsoft.com/office/drawing/2014/main" id="{FEB4EFC3-3AD4-5D5E-C6C1-4CB8C6698D0E}"/>
                </a:ext>
              </a:extLst>
            </p:cNvPr>
            <p:cNvSpPr txBox="1"/>
            <p:nvPr/>
          </p:nvSpPr>
          <p:spPr>
            <a:xfrm>
              <a:off x="9559993" y="2926413"/>
              <a:ext cx="14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v=0m.s</a:t>
              </a:r>
              <a:r>
                <a:rPr lang="en-US" baseline="30000" dirty="0"/>
                <a:t>-1</a:t>
              </a:r>
              <a:endParaRPr lang="cs-CZ" baseline="30000" dirty="0"/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MAXm.s</a:t>
              </a:r>
              <a:r>
                <a:rPr lang="cs-CZ" baseline="30000" dirty="0"/>
                <a:t>-2</a:t>
              </a:r>
              <a:endParaRPr lang="sk-SK" baseline="30000" dirty="0"/>
            </a:p>
            <a:p>
              <a:endParaRPr lang="sk-SK" baseline="30000" dirty="0"/>
            </a:p>
          </p:txBody>
        </p:sp>
        <p:sp>
          <p:nvSpPr>
            <p:cNvPr id="11" name="BlokTextu 10">
              <a:extLst>
                <a:ext uri="{FF2B5EF4-FFF2-40B4-BE49-F238E27FC236}">
                  <a16:creationId xmlns:a16="http://schemas.microsoft.com/office/drawing/2014/main" id="{141DC290-DF66-3B49-E27D-BD84DFA70293}"/>
                </a:ext>
              </a:extLst>
            </p:cNvPr>
            <p:cNvSpPr txBox="1"/>
            <p:nvPr/>
          </p:nvSpPr>
          <p:spPr>
            <a:xfrm>
              <a:off x="8208685" y="6176963"/>
              <a:ext cx="14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v=0m.s</a:t>
              </a:r>
              <a:r>
                <a:rPr lang="en-US" baseline="30000" dirty="0"/>
                <a:t>-1</a:t>
              </a:r>
              <a:endParaRPr lang="cs-CZ" baseline="30000" dirty="0"/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MINm.s</a:t>
              </a:r>
              <a:r>
                <a:rPr lang="cs-CZ" baseline="30000" dirty="0"/>
                <a:t>-2</a:t>
              </a:r>
              <a:endParaRPr lang="sk-SK" baseline="30000" dirty="0"/>
            </a:p>
            <a:p>
              <a:endParaRPr lang="sk-SK" baseline="30000" dirty="0"/>
            </a:p>
          </p:txBody>
        </p:sp>
        <p:sp>
          <p:nvSpPr>
            <p:cNvPr id="12" name="BlokTextu 11">
              <a:extLst>
                <a:ext uri="{FF2B5EF4-FFF2-40B4-BE49-F238E27FC236}">
                  <a16:creationId xmlns:a16="http://schemas.microsoft.com/office/drawing/2014/main" id="{AB21BDBA-4DD1-4501-3D5F-0CD47D46EEEC}"/>
                </a:ext>
              </a:extLst>
            </p:cNvPr>
            <p:cNvSpPr txBox="1"/>
            <p:nvPr/>
          </p:nvSpPr>
          <p:spPr>
            <a:xfrm>
              <a:off x="10767417" y="6105552"/>
              <a:ext cx="1400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v=0m.s</a:t>
              </a:r>
              <a:r>
                <a:rPr lang="en-US" baseline="30000" dirty="0"/>
                <a:t>-1</a:t>
              </a:r>
              <a:endParaRPr lang="cs-CZ" baseline="30000" dirty="0"/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MINm.s</a:t>
              </a:r>
              <a:r>
                <a:rPr lang="cs-CZ" baseline="30000" dirty="0"/>
                <a:t>-2</a:t>
              </a:r>
              <a:endParaRPr lang="sk-SK" baseline="30000" dirty="0"/>
            </a:p>
            <a:p>
              <a:endParaRPr lang="sk-SK" baseline="30000" dirty="0"/>
            </a:p>
          </p:txBody>
        </p:sp>
        <p:sp>
          <p:nvSpPr>
            <p:cNvPr id="13" name="BlokTextu 12">
              <a:extLst>
                <a:ext uri="{FF2B5EF4-FFF2-40B4-BE49-F238E27FC236}">
                  <a16:creationId xmlns:a16="http://schemas.microsoft.com/office/drawing/2014/main" id="{40A2E4D5-FAB6-04B3-7CC9-112F63019A98}"/>
                </a:ext>
              </a:extLst>
            </p:cNvPr>
            <p:cNvSpPr txBox="1"/>
            <p:nvPr/>
          </p:nvSpPr>
          <p:spPr>
            <a:xfrm>
              <a:off x="10767417" y="4008534"/>
              <a:ext cx="13016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v=MAXm.s</a:t>
              </a:r>
              <a:r>
                <a:rPr lang="en-US" baseline="30000" dirty="0"/>
                <a:t>-1</a:t>
              </a:r>
            </a:p>
            <a:p>
              <a:r>
                <a:rPr lang="cs-CZ" dirty="0"/>
                <a:t>a</a:t>
              </a:r>
              <a:r>
                <a:rPr lang="en-US" dirty="0"/>
                <a:t>=</a:t>
              </a:r>
              <a:r>
                <a:rPr lang="cs-CZ" dirty="0"/>
                <a:t>0m.s</a:t>
              </a:r>
              <a:r>
                <a:rPr lang="cs-CZ" baseline="30000" dirty="0"/>
                <a:t>-2</a:t>
              </a:r>
              <a:endParaRPr lang="sk-SK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724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48327B-4177-54BB-5144-C6BED402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426" y="2638541"/>
            <a:ext cx="10515600" cy="1325563"/>
          </a:xfrm>
        </p:spPr>
        <p:txBody>
          <a:bodyPr/>
          <a:lstStyle/>
          <a:p>
            <a:pPr algn="ctr"/>
            <a:r>
              <a:rPr lang="cs-CZ" b="1" dirty="0" err="1"/>
              <a:t>Ďakujem</a:t>
            </a:r>
            <a:r>
              <a:rPr lang="cs-CZ" b="1" dirty="0"/>
              <a:t> za </a:t>
            </a:r>
            <a:r>
              <a:rPr lang="cs-CZ" b="1" dirty="0" err="1"/>
              <a:t>pozornosť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33313021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281</Words>
  <Application>Microsoft Office PowerPoint</Application>
  <PresentationFormat>Širokouhlá</PresentationFormat>
  <Paragraphs>45</Paragraphs>
  <Slides>6</Slides>
  <Notes>0</Notes>
  <HiddenSlides>0</HiddenSlides>
  <MMClips>0</MMClips>
  <ScaleCrop>false</ScaleCrop>
  <HeadingPairs>
    <vt:vector size="8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Vložené servery OLE</vt:lpstr>
      </vt:variant>
      <vt:variant>
        <vt:i4>2</vt:i4>
      </vt:variant>
      <vt:variant>
        <vt:lpstr>Nadpisy snímok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Motív Office</vt:lpstr>
      <vt:lpstr>Rovnica</vt:lpstr>
      <vt:lpstr>Microsoft Equation 3.0</vt:lpstr>
      <vt:lpstr>Kinematika kmitavého pohybu</vt:lpstr>
      <vt:lpstr>Základné pojmy</vt:lpstr>
      <vt:lpstr>Prezentácia programu PowerPoint</vt:lpstr>
      <vt:lpstr>Prezentácia programu PowerPoint</vt:lpstr>
      <vt:lpstr>Prezentácia programu PowerPoint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Kinematika kmitavého pohybu</dc:title>
  <dc:creator>Jakub Králik</dc:creator>
  <cp:lastModifiedBy>Jakub Králik</cp:lastModifiedBy>
  <cp:revision>2</cp:revision>
  <dcterms:created xsi:type="dcterms:W3CDTF">2024-02-25T18:11:50Z</dcterms:created>
  <dcterms:modified xsi:type="dcterms:W3CDTF">2024-03-04T20:23:19Z</dcterms:modified>
</cp:coreProperties>
</file>