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67" r:id="rId2"/>
    <p:sldId id="268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6" r:id="rId12"/>
    <p:sldId id="269" r:id="rId13"/>
    <p:sldId id="265" r:id="rId14"/>
    <p:sldId id="274" r:id="rId15"/>
    <p:sldId id="271" r:id="rId16"/>
    <p:sldId id="272" r:id="rId17"/>
    <p:sldId id="273" r:id="rId18"/>
    <p:sldId id="276" r:id="rId19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25" autoAdjust="0"/>
    <p:restoredTop sz="94271" autoAdjust="0"/>
  </p:normalViewPr>
  <p:slideViewPr>
    <p:cSldViewPr snapToGrid="0">
      <p:cViewPr varScale="1">
        <p:scale>
          <a:sx n="72" d="100"/>
          <a:sy n="72" d="100"/>
        </p:scale>
        <p:origin x="3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E4C38-38C3-4C47-B9B7-EF45359A68DE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EF9AC-3BAF-43D8-A225-8BB59E7B2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69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F9AC-3BAF-43D8-A225-8BB59E7B220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41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78453-52EB-4D5C-ABEC-52E42963FA7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39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4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C1C7508-B7C0-48D8-846D-93EC3A0ECC8A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08/04/2019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9E726C-5ACE-4169-B07B-3F7A54A3D53D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7">
            <a:extLst>
              <a:ext uri="{FF2B5EF4-FFF2-40B4-BE49-F238E27FC236}">
                <a16:creationId xmlns:a16="http://schemas.microsoft.com/office/drawing/2014/main" id="{F79E5E8E-1524-413E-9226-3150F760B9CF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965F3CD8-BA2A-4FAA-8026-ED9CD0AFDC23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8048"/>
            <a:ext cx="5597538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4E5DA9-B8C3-4F12-A3A5-EFA3D35500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5383844"/>
            <a:ext cx="3282696" cy="112279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4BFE6EFB-7191-4F07-9E16-78E2B9F86C15}"/>
              </a:ext>
            </a:extLst>
          </p:cNvPr>
          <p:cNvSpPr txBox="1">
            <a:spLocks/>
          </p:cNvSpPr>
          <p:nvPr/>
        </p:nvSpPr>
        <p:spPr bwMode="auto">
          <a:xfrm>
            <a:off x="292100" y="1635125"/>
            <a:ext cx="49180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C84B1B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5pPr>
            <a:lvl6pPr marL="4572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800" b="1" i="0" u="none" strike="noStrike" kern="1200" cap="none" spc="0" normalizeH="0" baseline="0" noProof="0" dirty="0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 </a:t>
            </a:r>
            <a:r>
              <a:rPr kumimoji="0" lang="fr-FR" altLang="fr-F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Madera</a:t>
            </a:r>
            <a:endParaRPr kumimoji="0" lang="fr-FR" altLang="fr-FR" sz="4800" b="1" i="0" u="none" strike="noStrike" kern="1200" cap="none" spc="0" normalizeH="0" baseline="0" noProof="0" dirty="0">
              <a:ln>
                <a:noFill/>
              </a:ln>
              <a:solidFill>
                <a:srgbClr val="C84B1B"/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037982B6-F1FF-42C3-B2F0-49D82FA9C762}"/>
              </a:ext>
            </a:extLst>
          </p:cNvPr>
          <p:cNvSpPr txBox="1">
            <a:spLocks/>
          </p:cNvSpPr>
          <p:nvPr/>
        </p:nvSpPr>
        <p:spPr bwMode="auto">
          <a:xfrm>
            <a:off x="292100" y="2707895"/>
            <a:ext cx="5803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4B1B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/>
            </a:pPr>
            <a:r>
              <a:rPr kumimoji="0" lang="fr-FR" sz="24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Livrable 1 : Lancement du projet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4F0BD8A-89E9-4CDD-88DF-C63E353B213D}"/>
              </a:ext>
            </a:extLst>
          </p:cNvPr>
          <p:cNvSpPr txBox="1">
            <a:spLocks/>
          </p:cNvSpPr>
          <p:nvPr/>
        </p:nvSpPr>
        <p:spPr bwMode="auto">
          <a:xfrm>
            <a:off x="292100" y="4130705"/>
            <a:ext cx="7124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L. Bil / A. </a:t>
            </a: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PROD’HOMME / Y. PETIT-JEAN / R. MORTIER / B. PAUMARD</a:t>
            </a:r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32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8) Identification des parties prenantes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25" name="Group 2"/>
          <p:cNvGrpSpPr/>
          <p:nvPr/>
        </p:nvGrpSpPr>
        <p:grpSpPr>
          <a:xfrm>
            <a:off x="719100" y="1185017"/>
            <a:ext cx="3668220" cy="5591160"/>
            <a:chOff x="719100" y="1091880"/>
            <a:chExt cx="3668220" cy="5591160"/>
          </a:xfrm>
        </p:grpSpPr>
        <p:sp>
          <p:nvSpPr>
            <p:cNvPr id="126" name="CustomShape 3"/>
            <p:cNvSpPr/>
            <p:nvPr/>
          </p:nvSpPr>
          <p:spPr>
            <a:xfrm>
              <a:off x="1214640" y="5704920"/>
              <a:ext cx="862920" cy="573840"/>
            </a:xfrm>
            <a:custGeom>
              <a:avLst/>
              <a:gdLst/>
              <a:ahLst/>
              <a:cxnLst/>
              <a:rect l="l" t="t" r="r" b="b"/>
              <a:pathLst>
                <a:path w="918627" h="574065">
                  <a:moveTo>
                    <a:pt x="0" y="0"/>
                  </a:moveTo>
                  <a:lnTo>
                    <a:pt x="459313" y="0"/>
                  </a:lnTo>
                  <a:lnTo>
                    <a:pt x="459313" y="574065"/>
                  </a:lnTo>
                  <a:lnTo>
                    <a:pt x="918627" y="574065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27" name="CustomShape 4"/>
            <p:cNvSpPr/>
            <p:nvPr/>
          </p:nvSpPr>
          <p:spPr>
            <a:xfrm>
              <a:off x="1214640" y="5231160"/>
              <a:ext cx="862920" cy="473400"/>
            </a:xfrm>
            <a:custGeom>
              <a:avLst/>
              <a:gdLst/>
              <a:ahLst/>
              <a:cxnLst/>
              <a:rect l="l" t="t" r="r" b="b"/>
              <a:pathLst>
                <a:path w="863325" h="473678">
                  <a:moveTo>
                    <a:pt x="0" y="473678"/>
                  </a:moveTo>
                  <a:lnTo>
                    <a:pt x="431662" y="473678"/>
                  </a:lnTo>
                  <a:lnTo>
                    <a:pt x="431662" y="0"/>
                  </a:lnTo>
                  <a:lnTo>
                    <a:pt x="863325" y="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5"/>
            <p:cNvSpPr/>
            <p:nvPr/>
          </p:nvSpPr>
          <p:spPr>
            <a:xfrm>
              <a:off x="1197720" y="2393280"/>
              <a:ext cx="901440" cy="1894680"/>
            </a:xfrm>
            <a:custGeom>
              <a:avLst/>
              <a:gdLst/>
              <a:ahLst/>
              <a:cxnLst/>
              <a:rect l="l" t="t" r="r" b="b"/>
              <a:pathLst>
                <a:path w="901780" h="1895128">
                  <a:moveTo>
                    <a:pt x="0" y="0"/>
                  </a:moveTo>
                  <a:lnTo>
                    <a:pt x="450890" y="0"/>
                  </a:lnTo>
                  <a:lnTo>
                    <a:pt x="450890" y="1895128"/>
                  </a:lnTo>
                  <a:lnTo>
                    <a:pt x="901780" y="1895128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6"/>
            <p:cNvSpPr/>
            <p:nvPr/>
          </p:nvSpPr>
          <p:spPr>
            <a:xfrm>
              <a:off x="1197720" y="2393280"/>
              <a:ext cx="911520" cy="1022400"/>
            </a:xfrm>
            <a:custGeom>
              <a:avLst/>
              <a:gdLst/>
              <a:ahLst/>
              <a:cxnLst/>
              <a:rect l="l" t="t" r="r" b="b"/>
              <a:pathLst>
                <a:path w="911770" h="1022704">
                  <a:moveTo>
                    <a:pt x="0" y="0"/>
                  </a:moveTo>
                  <a:lnTo>
                    <a:pt x="455885" y="0"/>
                  </a:lnTo>
                  <a:lnTo>
                    <a:pt x="455885" y="1022704"/>
                  </a:lnTo>
                  <a:lnTo>
                    <a:pt x="911770" y="1022704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7"/>
            <p:cNvSpPr/>
            <p:nvPr/>
          </p:nvSpPr>
          <p:spPr>
            <a:xfrm>
              <a:off x="1197720" y="2393280"/>
              <a:ext cx="911880" cy="301680"/>
            </a:xfrm>
            <a:custGeom>
              <a:avLst/>
              <a:gdLst/>
              <a:ahLst/>
              <a:cxnLst/>
              <a:rect l="l" t="t" r="r" b="b"/>
              <a:pathLst>
                <a:path w="912129" h="301871">
                  <a:moveTo>
                    <a:pt x="0" y="0"/>
                  </a:moveTo>
                  <a:lnTo>
                    <a:pt x="456064" y="0"/>
                  </a:lnTo>
                  <a:lnTo>
                    <a:pt x="456064" y="301871"/>
                  </a:lnTo>
                  <a:lnTo>
                    <a:pt x="912129" y="301871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8"/>
            <p:cNvSpPr/>
            <p:nvPr/>
          </p:nvSpPr>
          <p:spPr>
            <a:xfrm>
              <a:off x="1197720" y="2027880"/>
              <a:ext cx="911520" cy="365040"/>
            </a:xfrm>
            <a:custGeom>
              <a:avLst/>
              <a:gdLst/>
              <a:ahLst/>
              <a:cxnLst/>
              <a:rect l="l" t="t" r="r" b="b"/>
              <a:pathLst>
                <a:path w="950040" h="365393">
                  <a:moveTo>
                    <a:pt x="0" y="365393"/>
                  </a:moveTo>
                  <a:lnTo>
                    <a:pt x="475020" y="365393"/>
                  </a:lnTo>
                  <a:lnTo>
                    <a:pt x="475020" y="0"/>
                  </a:lnTo>
                  <a:lnTo>
                    <a:pt x="950040" y="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9"/>
            <p:cNvSpPr/>
            <p:nvPr/>
          </p:nvSpPr>
          <p:spPr>
            <a:xfrm>
              <a:off x="1197720" y="1330560"/>
              <a:ext cx="901440" cy="1062360"/>
            </a:xfrm>
            <a:custGeom>
              <a:avLst/>
              <a:gdLst/>
              <a:ahLst/>
              <a:cxnLst/>
              <a:rect l="l" t="t" r="r" b="b"/>
              <a:pathLst>
                <a:path w="950183" h="1062835">
                  <a:moveTo>
                    <a:pt x="0" y="1062835"/>
                  </a:moveTo>
                  <a:lnTo>
                    <a:pt x="475091" y="1062835"/>
                  </a:lnTo>
                  <a:lnTo>
                    <a:pt x="475091" y="0"/>
                  </a:lnTo>
                  <a:lnTo>
                    <a:pt x="950183" y="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10"/>
            <p:cNvSpPr/>
            <p:nvPr/>
          </p:nvSpPr>
          <p:spPr>
            <a:xfrm rot="16200000">
              <a:off x="-343080" y="2154240"/>
              <a:ext cx="2602440" cy="47808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>
                  <a:solidFill>
                    <a:srgbClr val="FFFFFF"/>
                  </a:solidFill>
                  <a:latin typeface="Calibri"/>
                </a:rPr>
                <a:t>INTERNE</a:t>
              </a:r>
              <a:endParaRPr lang="fr-FR" sz="3000" b="0" strike="noStrike" spc="-1">
                <a:latin typeface="Arial"/>
              </a:endParaRPr>
            </a:p>
          </p:txBody>
        </p:sp>
        <p:sp>
          <p:nvSpPr>
            <p:cNvPr id="134" name="CustomShape 11"/>
            <p:cNvSpPr/>
            <p:nvPr/>
          </p:nvSpPr>
          <p:spPr>
            <a:xfrm>
              <a:off x="2147760" y="1091880"/>
              <a:ext cx="1645920" cy="4766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Commanditaire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35" name="CustomShape 12"/>
            <p:cNvSpPr/>
            <p:nvPr/>
          </p:nvSpPr>
          <p:spPr>
            <a:xfrm>
              <a:off x="2147760" y="1786320"/>
              <a:ext cx="1668960" cy="48276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>
                  <a:solidFill>
                    <a:srgbClr val="FFFFFF"/>
                  </a:solidFill>
                  <a:latin typeface="Calibri"/>
                </a:rPr>
                <a:t>Equipe projet</a:t>
              </a:r>
              <a:endParaRPr lang="fr-FR" sz="1900" b="0" strike="noStrike" spc="-1">
                <a:latin typeface="Arial"/>
              </a:endParaRPr>
            </a:p>
          </p:txBody>
        </p:sp>
        <p:sp>
          <p:nvSpPr>
            <p:cNvPr id="136" name="CustomShape 13"/>
            <p:cNvSpPr/>
            <p:nvPr/>
          </p:nvSpPr>
          <p:spPr>
            <a:xfrm>
              <a:off x="2109600" y="2404080"/>
              <a:ext cx="2108160" cy="58176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>
                  <a:solidFill>
                    <a:srgbClr val="FFFFFF"/>
                  </a:solidFill>
                  <a:latin typeface="Calibri"/>
                </a:rPr>
                <a:t>Services impactés, utilisateurs</a:t>
              </a:r>
              <a:endParaRPr lang="fr-FR" sz="1900" b="0" strike="noStrike" spc="-1">
                <a:latin typeface="Arial"/>
              </a:endParaRPr>
            </a:p>
          </p:txBody>
        </p:sp>
        <p:sp>
          <p:nvSpPr>
            <p:cNvPr id="137" name="CustomShape 14"/>
            <p:cNvSpPr/>
            <p:nvPr/>
          </p:nvSpPr>
          <p:spPr>
            <a:xfrm>
              <a:off x="2109240" y="3175200"/>
              <a:ext cx="2278080" cy="48096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Services support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38" name="CustomShape 15"/>
            <p:cNvSpPr/>
            <p:nvPr/>
          </p:nvSpPr>
          <p:spPr>
            <a:xfrm>
              <a:off x="2099520" y="4044240"/>
              <a:ext cx="1803960" cy="4885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>
                  <a:solidFill>
                    <a:srgbClr val="FFFFFF"/>
                  </a:solidFill>
                  <a:latin typeface="Calibri"/>
                </a:rPr>
                <a:t>Experts</a:t>
              </a:r>
              <a:endParaRPr lang="fr-FR" sz="1900" b="0" strike="noStrike" spc="-1">
                <a:latin typeface="Arial"/>
              </a:endParaRPr>
            </a:p>
          </p:txBody>
        </p:sp>
        <p:sp>
          <p:nvSpPr>
            <p:cNvPr id="139" name="CustomShape 16"/>
            <p:cNvSpPr/>
            <p:nvPr/>
          </p:nvSpPr>
          <p:spPr>
            <a:xfrm rot="16200000">
              <a:off x="4320" y="5472720"/>
              <a:ext cx="1955520" cy="46512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>
                  <a:solidFill>
                    <a:srgbClr val="FFFFFF"/>
                  </a:solidFill>
                  <a:latin typeface="Calibri"/>
                </a:rPr>
                <a:t>EXTERNE</a:t>
              </a:r>
              <a:endParaRPr lang="fr-FR" sz="3000" b="0" strike="noStrike" spc="-1">
                <a:latin typeface="Arial"/>
              </a:endParaRPr>
            </a:p>
          </p:txBody>
        </p:sp>
        <p:sp>
          <p:nvSpPr>
            <p:cNvPr id="140" name="CustomShape 17"/>
            <p:cNvSpPr/>
            <p:nvPr/>
          </p:nvSpPr>
          <p:spPr>
            <a:xfrm>
              <a:off x="2078280" y="5004000"/>
              <a:ext cx="1827000" cy="4543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>
                  <a:solidFill>
                    <a:srgbClr val="FFFFFF"/>
                  </a:solidFill>
                  <a:latin typeface="Calibri"/>
                </a:rPr>
                <a:t>Clients</a:t>
              </a:r>
              <a:endParaRPr lang="fr-FR" sz="1900" b="0" strike="noStrike" spc="-1">
                <a:latin typeface="Arial"/>
              </a:endParaRPr>
            </a:p>
          </p:txBody>
        </p:sp>
        <p:sp>
          <p:nvSpPr>
            <p:cNvPr id="141" name="CustomShape 18"/>
            <p:cNvSpPr/>
            <p:nvPr/>
          </p:nvSpPr>
          <p:spPr>
            <a:xfrm>
              <a:off x="2133360" y="6071400"/>
              <a:ext cx="1760040" cy="41508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>
                  <a:solidFill>
                    <a:srgbClr val="FFFFFF"/>
                  </a:solidFill>
                  <a:latin typeface="Calibri"/>
                </a:rPr>
                <a:t>Fournisseurs</a:t>
              </a:r>
              <a:endParaRPr lang="fr-FR" sz="1900" b="0" strike="noStrike" spc="-1">
                <a:latin typeface="Arial"/>
              </a:endParaRPr>
            </a:p>
          </p:txBody>
        </p:sp>
      </p:grpSp>
      <p:grpSp>
        <p:nvGrpSpPr>
          <p:cNvPr id="142" name="Group 1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43" name="Image 4"/>
          <p:cNvPicPr/>
          <p:nvPr/>
        </p:nvPicPr>
        <p:blipFill>
          <a:blip r:embed="rId3"/>
          <a:stretch/>
        </p:blipFill>
        <p:spPr>
          <a:xfrm>
            <a:off x="6248520" y="1594440"/>
            <a:ext cx="4971600" cy="4381200"/>
          </a:xfrm>
          <a:prstGeom prst="rect">
            <a:avLst/>
          </a:prstGeom>
          <a:ln>
            <a:noFill/>
          </a:ln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B0DDE0E1-02F4-4484-A832-FB754CCEFF49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10/18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/>
          <p:cNvPicPr/>
          <p:nvPr/>
        </p:nvPicPr>
        <p:blipFill>
          <a:blip r:embed="rId2"/>
          <a:stretch/>
        </p:blipFill>
        <p:spPr>
          <a:xfrm>
            <a:off x="216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9) Les indicateurs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59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8EE01205-969E-4AC4-9A94-3C3B6A54A76F}"/>
              </a:ext>
            </a:extLst>
          </p:cNvPr>
          <p:cNvGrpSpPr/>
          <p:nvPr/>
        </p:nvGrpSpPr>
        <p:grpSpPr>
          <a:xfrm>
            <a:off x="1010682" y="1793354"/>
            <a:ext cx="3667680" cy="4114412"/>
            <a:chOff x="229447" y="1708559"/>
            <a:chExt cx="3667680" cy="4114412"/>
          </a:xfrm>
        </p:grpSpPr>
        <p:sp>
          <p:nvSpPr>
            <p:cNvPr id="9" name="CustomShape 5">
              <a:extLst>
                <a:ext uri="{FF2B5EF4-FFF2-40B4-BE49-F238E27FC236}">
                  <a16:creationId xmlns:a16="http://schemas.microsoft.com/office/drawing/2014/main" id="{A98B4FBE-4B48-4572-AF88-16F2B98E500D}"/>
                </a:ext>
              </a:extLst>
            </p:cNvPr>
            <p:cNvSpPr/>
            <p:nvPr/>
          </p:nvSpPr>
          <p:spPr>
            <a:xfrm>
              <a:off x="707527" y="3298445"/>
              <a:ext cx="901440" cy="1630228"/>
            </a:xfrm>
            <a:custGeom>
              <a:avLst/>
              <a:gdLst/>
              <a:ahLst/>
              <a:cxnLst/>
              <a:rect l="l" t="t" r="r" b="b"/>
              <a:pathLst>
                <a:path w="901780" h="1895128">
                  <a:moveTo>
                    <a:pt x="0" y="0"/>
                  </a:moveTo>
                  <a:lnTo>
                    <a:pt x="450890" y="0"/>
                  </a:lnTo>
                  <a:lnTo>
                    <a:pt x="450890" y="1895128"/>
                  </a:lnTo>
                  <a:lnTo>
                    <a:pt x="901780" y="1895128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6">
              <a:extLst>
                <a:ext uri="{FF2B5EF4-FFF2-40B4-BE49-F238E27FC236}">
                  <a16:creationId xmlns:a16="http://schemas.microsoft.com/office/drawing/2014/main" id="{8F0F9842-BEC5-41F9-8FFB-9A3B55B1F143}"/>
                </a:ext>
              </a:extLst>
            </p:cNvPr>
            <p:cNvSpPr/>
            <p:nvPr/>
          </p:nvSpPr>
          <p:spPr>
            <a:xfrm>
              <a:off x="707527" y="3298445"/>
              <a:ext cx="901439" cy="751387"/>
            </a:xfrm>
            <a:custGeom>
              <a:avLst/>
              <a:gdLst/>
              <a:ahLst/>
              <a:cxnLst/>
              <a:rect l="l" t="t" r="r" b="b"/>
              <a:pathLst>
                <a:path w="911770" h="1022704">
                  <a:moveTo>
                    <a:pt x="0" y="0"/>
                  </a:moveTo>
                  <a:lnTo>
                    <a:pt x="455885" y="0"/>
                  </a:lnTo>
                  <a:lnTo>
                    <a:pt x="455885" y="1022704"/>
                  </a:lnTo>
                  <a:lnTo>
                    <a:pt x="911770" y="1022704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7">
              <a:extLst>
                <a:ext uri="{FF2B5EF4-FFF2-40B4-BE49-F238E27FC236}">
                  <a16:creationId xmlns:a16="http://schemas.microsoft.com/office/drawing/2014/main" id="{85414BE1-DBFE-49FC-B770-6F0D75B378FD}"/>
                </a:ext>
              </a:extLst>
            </p:cNvPr>
            <p:cNvSpPr/>
            <p:nvPr/>
          </p:nvSpPr>
          <p:spPr>
            <a:xfrm flipV="1">
              <a:off x="707527" y="3205113"/>
              <a:ext cx="901440" cy="93333"/>
            </a:xfrm>
            <a:custGeom>
              <a:avLst/>
              <a:gdLst/>
              <a:ahLst/>
              <a:cxnLst/>
              <a:rect l="l" t="t" r="r" b="b"/>
              <a:pathLst>
                <a:path w="912129" h="301871">
                  <a:moveTo>
                    <a:pt x="0" y="0"/>
                  </a:moveTo>
                  <a:lnTo>
                    <a:pt x="456064" y="0"/>
                  </a:lnTo>
                  <a:lnTo>
                    <a:pt x="456064" y="301871"/>
                  </a:lnTo>
                  <a:lnTo>
                    <a:pt x="912129" y="301871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8">
              <a:extLst>
                <a:ext uri="{FF2B5EF4-FFF2-40B4-BE49-F238E27FC236}">
                  <a16:creationId xmlns:a16="http://schemas.microsoft.com/office/drawing/2014/main" id="{450045A2-D4C4-4D3F-A5D7-887D711B9B13}"/>
                </a:ext>
              </a:extLst>
            </p:cNvPr>
            <p:cNvSpPr/>
            <p:nvPr/>
          </p:nvSpPr>
          <p:spPr>
            <a:xfrm>
              <a:off x="707527" y="2651598"/>
              <a:ext cx="901439" cy="646848"/>
            </a:xfrm>
            <a:custGeom>
              <a:avLst/>
              <a:gdLst/>
              <a:ahLst/>
              <a:cxnLst/>
              <a:rect l="l" t="t" r="r" b="b"/>
              <a:pathLst>
                <a:path w="950040" h="365393">
                  <a:moveTo>
                    <a:pt x="0" y="365393"/>
                  </a:moveTo>
                  <a:lnTo>
                    <a:pt x="475020" y="365393"/>
                  </a:lnTo>
                  <a:lnTo>
                    <a:pt x="475020" y="0"/>
                  </a:lnTo>
                  <a:lnTo>
                    <a:pt x="950040" y="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9">
              <a:extLst>
                <a:ext uri="{FF2B5EF4-FFF2-40B4-BE49-F238E27FC236}">
                  <a16:creationId xmlns:a16="http://schemas.microsoft.com/office/drawing/2014/main" id="{79CFE42F-BE80-4618-A581-48CCAD757A55}"/>
                </a:ext>
              </a:extLst>
            </p:cNvPr>
            <p:cNvSpPr/>
            <p:nvPr/>
          </p:nvSpPr>
          <p:spPr>
            <a:xfrm>
              <a:off x="707527" y="1949034"/>
              <a:ext cx="901439" cy="1349412"/>
            </a:xfrm>
            <a:custGeom>
              <a:avLst/>
              <a:gdLst/>
              <a:ahLst/>
              <a:cxnLst/>
              <a:rect l="l" t="t" r="r" b="b"/>
              <a:pathLst>
                <a:path w="950183" h="1062835">
                  <a:moveTo>
                    <a:pt x="0" y="1062835"/>
                  </a:moveTo>
                  <a:lnTo>
                    <a:pt x="475091" y="1062835"/>
                  </a:lnTo>
                  <a:lnTo>
                    <a:pt x="475091" y="0"/>
                  </a:lnTo>
                  <a:lnTo>
                    <a:pt x="950183" y="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1">
              <a:extLst>
                <a:ext uri="{FF2B5EF4-FFF2-40B4-BE49-F238E27FC236}">
                  <a16:creationId xmlns:a16="http://schemas.microsoft.com/office/drawing/2014/main" id="{69537924-DD0C-4C82-9577-07A2DA504083}"/>
                </a:ext>
              </a:extLst>
            </p:cNvPr>
            <p:cNvSpPr/>
            <p:nvPr/>
          </p:nvSpPr>
          <p:spPr>
            <a:xfrm>
              <a:off x="1657567" y="1708559"/>
              <a:ext cx="1645920" cy="480224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spc="-1" dirty="0">
                  <a:solidFill>
                    <a:srgbClr val="FFFFFF"/>
                  </a:solidFill>
                  <a:latin typeface="Calibri"/>
                </a:rPr>
                <a:t>Ecart de durée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6" name="CustomShape 12">
              <a:extLst>
                <a:ext uri="{FF2B5EF4-FFF2-40B4-BE49-F238E27FC236}">
                  <a16:creationId xmlns:a16="http://schemas.microsoft.com/office/drawing/2014/main" id="{F4A4039B-5FC2-4756-A46D-A962BEA6F786}"/>
                </a:ext>
              </a:extLst>
            </p:cNvPr>
            <p:cNvSpPr/>
            <p:nvPr/>
          </p:nvSpPr>
          <p:spPr>
            <a:xfrm>
              <a:off x="1657567" y="2408221"/>
              <a:ext cx="1668960" cy="48639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Ecart de </a:t>
              </a:r>
              <a:r>
                <a:rPr lang="fr-FR" sz="1900" b="0" strike="noStrike" spc="-1" dirty="0" err="1">
                  <a:solidFill>
                    <a:srgbClr val="FFFFFF"/>
                  </a:solidFill>
                  <a:latin typeface="Calibri"/>
                </a:rPr>
                <a:t>delai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7" name="CustomShape 13">
              <a:extLst>
                <a:ext uri="{FF2B5EF4-FFF2-40B4-BE49-F238E27FC236}">
                  <a16:creationId xmlns:a16="http://schemas.microsoft.com/office/drawing/2014/main" id="{E2EC4D07-AAB0-4387-BBF2-8A2A07722B26}"/>
                </a:ext>
              </a:extLst>
            </p:cNvPr>
            <p:cNvSpPr/>
            <p:nvPr/>
          </p:nvSpPr>
          <p:spPr>
            <a:xfrm>
              <a:off x="1619407" y="3030627"/>
              <a:ext cx="2108160" cy="586135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chemeClr val="bg1"/>
                  </a:solidFill>
                  <a:latin typeface="Arial"/>
                </a:rPr>
                <a:t>Taux de dépassement</a:t>
              </a:r>
            </a:p>
          </p:txBody>
        </p:sp>
        <p:sp>
          <p:nvSpPr>
            <p:cNvPr id="18" name="CustomShape 14">
              <a:extLst>
                <a:ext uri="{FF2B5EF4-FFF2-40B4-BE49-F238E27FC236}">
                  <a16:creationId xmlns:a16="http://schemas.microsoft.com/office/drawing/2014/main" id="{D3636353-11DC-42E1-B31A-F96513C81119}"/>
                </a:ext>
              </a:extLst>
            </p:cNvPr>
            <p:cNvSpPr/>
            <p:nvPr/>
          </p:nvSpPr>
          <p:spPr>
            <a:xfrm>
              <a:off x="1619047" y="3807545"/>
              <a:ext cx="2278080" cy="484577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Cout actuel du projet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9" name="CustomShape 15">
              <a:extLst>
                <a:ext uri="{FF2B5EF4-FFF2-40B4-BE49-F238E27FC236}">
                  <a16:creationId xmlns:a16="http://schemas.microsoft.com/office/drawing/2014/main" id="{B628C9F3-6DBB-46F7-B244-4174DACBC30D}"/>
                </a:ext>
              </a:extLst>
            </p:cNvPr>
            <p:cNvSpPr/>
            <p:nvPr/>
          </p:nvSpPr>
          <p:spPr>
            <a:xfrm>
              <a:off x="1609327" y="4533685"/>
              <a:ext cx="1803960" cy="641629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Taux des coût non planifiées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23" name="CustomShape 11">
              <a:extLst>
                <a:ext uri="{FF2B5EF4-FFF2-40B4-BE49-F238E27FC236}">
                  <a16:creationId xmlns:a16="http://schemas.microsoft.com/office/drawing/2014/main" id="{298FB340-91D2-4C28-82B2-F4F8C1FB197D}"/>
                </a:ext>
              </a:extLst>
            </p:cNvPr>
            <p:cNvSpPr/>
            <p:nvPr/>
          </p:nvSpPr>
          <p:spPr>
            <a:xfrm>
              <a:off x="1608966" y="5342747"/>
              <a:ext cx="2020353" cy="480224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spc="-1" dirty="0">
                  <a:solidFill>
                    <a:srgbClr val="FFFFFF"/>
                  </a:solidFill>
                  <a:latin typeface="Calibri"/>
                </a:rPr>
                <a:t>Pourcentage des tâches réalisées</a:t>
              </a:r>
              <a:endParaRPr lang="fr-FR" sz="1900" b="0" strike="noStrike" spc="-1" dirty="0">
                <a:latin typeface="Arial"/>
              </a:endParaRPr>
            </a:p>
          </p:txBody>
        </p:sp>
        <p:cxnSp>
          <p:nvCxnSpPr>
            <p:cNvPr id="3" name="Connecteur : en angle 2">
              <a:extLst>
                <a:ext uri="{FF2B5EF4-FFF2-40B4-BE49-F238E27FC236}">
                  <a16:creationId xmlns:a16="http://schemas.microsoft.com/office/drawing/2014/main" id="{78154058-577F-42B4-8F13-E9709FB9310D}"/>
                </a:ext>
              </a:extLst>
            </p:cNvPr>
            <p:cNvCxnSpPr>
              <a:cxnSpLocks/>
            </p:cNvCxnSpPr>
            <p:nvPr/>
          </p:nvCxnSpPr>
          <p:spPr>
            <a:xfrm>
              <a:off x="707527" y="3298290"/>
              <a:ext cx="901439" cy="2259165"/>
            </a:xfrm>
            <a:prstGeom prst="bentConnector5">
              <a:avLst>
                <a:gd name="adj1" fmla="val 49753"/>
                <a:gd name="adj2" fmla="val 49976"/>
                <a:gd name="adj3" fmla="val 49885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CustomShape 10">
              <a:extLst>
                <a:ext uri="{FF2B5EF4-FFF2-40B4-BE49-F238E27FC236}">
                  <a16:creationId xmlns:a16="http://schemas.microsoft.com/office/drawing/2014/main" id="{2C83965E-C29F-4DC4-A188-5E66F500AA9A}"/>
                </a:ext>
              </a:extLst>
            </p:cNvPr>
            <p:cNvSpPr/>
            <p:nvPr/>
          </p:nvSpPr>
          <p:spPr>
            <a:xfrm rot="16200000">
              <a:off x="-1018703" y="3084654"/>
              <a:ext cx="2974380" cy="47808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 dirty="0">
                  <a:solidFill>
                    <a:srgbClr val="FFFFFF"/>
                  </a:solidFill>
                  <a:latin typeface="Calibri"/>
                </a:rPr>
                <a:t>Indicateur de suivi</a:t>
              </a:r>
              <a:endParaRPr lang="fr-FR" sz="3000" b="0" strike="noStrike" spc="-1" dirty="0">
                <a:latin typeface="Arial"/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74B933F3-20E8-4588-8BC1-53293AD3E95F}"/>
              </a:ext>
            </a:extLst>
          </p:cNvPr>
          <p:cNvGrpSpPr/>
          <p:nvPr/>
        </p:nvGrpSpPr>
        <p:grpSpPr>
          <a:xfrm>
            <a:off x="6739506" y="2160108"/>
            <a:ext cx="3667680" cy="3464463"/>
            <a:chOff x="229447" y="1836503"/>
            <a:chExt cx="3667680" cy="3464463"/>
          </a:xfrm>
        </p:grpSpPr>
        <p:sp>
          <p:nvSpPr>
            <p:cNvPr id="34" name="CustomShape 5">
              <a:extLst>
                <a:ext uri="{FF2B5EF4-FFF2-40B4-BE49-F238E27FC236}">
                  <a16:creationId xmlns:a16="http://schemas.microsoft.com/office/drawing/2014/main" id="{D1824D17-9585-42C8-9A6D-15EDBC44192D}"/>
                </a:ext>
              </a:extLst>
            </p:cNvPr>
            <p:cNvSpPr/>
            <p:nvPr/>
          </p:nvSpPr>
          <p:spPr>
            <a:xfrm>
              <a:off x="707527" y="3298445"/>
              <a:ext cx="901440" cy="1470659"/>
            </a:xfrm>
            <a:custGeom>
              <a:avLst/>
              <a:gdLst/>
              <a:ahLst/>
              <a:cxnLst/>
              <a:rect l="l" t="t" r="r" b="b"/>
              <a:pathLst>
                <a:path w="901780" h="1895128">
                  <a:moveTo>
                    <a:pt x="0" y="0"/>
                  </a:moveTo>
                  <a:lnTo>
                    <a:pt x="450890" y="0"/>
                  </a:lnTo>
                  <a:lnTo>
                    <a:pt x="450890" y="1895128"/>
                  </a:lnTo>
                  <a:lnTo>
                    <a:pt x="901780" y="1895128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6">
              <a:extLst>
                <a:ext uri="{FF2B5EF4-FFF2-40B4-BE49-F238E27FC236}">
                  <a16:creationId xmlns:a16="http://schemas.microsoft.com/office/drawing/2014/main" id="{D1DC5F32-B445-4F8E-9612-E46CB96A130F}"/>
                </a:ext>
              </a:extLst>
            </p:cNvPr>
            <p:cNvSpPr/>
            <p:nvPr/>
          </p:nvSpPr>
          <p:spPr>
            <a:xfrm>
              <a:off x="707527" y="3298445"/>
              <a:ext cx="901440" cy="586135"/>
            </a:xfrm>
            <a:custGeom>
              <a:avLst/>
              <a:gdLst/>
              <a:ahLst/>
              <a:cxnLst/>
              <a:rect l="l" t="t" r="r" b="b"/>
              <a:pathLst>
                <a:path w="911770" h="1022704">
                  <a:moveTo>
                    <a:pt x="0" y="0"/>
                  </a:moveTo>
                  <a:lnTo>
                    <a:pt x="455885" y="0"/>
                  </a:lnTo>
                  <a:lnTo>
                    <a:pt x="455885" y="1022704"/>
                  </a:lnTo>
                  <a:lnTo>
                    <a:pt x="911770" y="1022704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7">
              <a:extLst>
                <a:ext uri="{FF2B5EF4-FFF2-40B4-BE49-F238E27FC236}">
                  <a16:creationId xmlns:a16="http://schemas.microsoft.com/office/drawing/2014/main" id="{31F73020-8C67-4A93-B753-1F59AC743924}"/>
                </a:ext>
              </a:extLst>
            </p:cNvPr>
            <p:cNvSpPr/>
            <p:nvPr/>
          </p:nvSpPr>
          <p:spPr>
            <a:xfrm flipV="1">
              <a:off x="707527" y="2988846"/>
              <a:ext cx="901440" cy="309599"/>
            </a:xfrm>
            <a:custGeom>
              <a:avLst/>
              <a:gdLst/>
              <a:ahLst/>
              <a:cxnLst/>
              <a:rect l="l" t="t" r="r" b="b"/>
              <a:pathLst>
                <a:path w="912129" h="301871">
                  <a:moveTo>
                    <a:pt x="0" y="0"/>
                  </a:moveTo>
                  <a:lnTo>
                    <a:pt x="456064" y="0"/>
                  </a:lnTo>
                  <a:lnTo>
                    <a:pt x="456064" y="301871"/>
                  </a:lnTo>
                  <a:lnTo>
                    <a:pt x="912129" y="301871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8">
              <a:extLst>
                <a:ext uri="{FF2B5EF4-FFF2-40B4-BE49-F238E27FC236}">
                  <a16:creationId xmlns:a16="http://schemas.microsoft.com/office/drawing/2014/main" id="{D74A9E55-395F-48D4-89D2-539399157648}"/>
                </a:ext>
              </a:extLst>
            </p:cNvPr>
            <p:cNvSpPr/>
            <p:nvPr/>
          </p:nvSpPr>
          <p:spPr>
            <a:xfrm>
              <a:off x="653526" y="2277214"/>
              <a:ext cx="1003681" cy="1021232"/>
            </a:xfrm>
            <a:custGeom>
              <a:avLst/>
              <a:gdLst/>
              <a:ahLst/>
              <a:cxnLst/>
              <a:rect l="l" t="t" r="r" b="b"/>
              <a:pathLst>
                <a:path w="950040" h="365393">
                  <a:moveTo>
                    <a:pt x="0" y="365393"/>
                  </a:moveTo>
                  <a:lnTo>
                    <a:pt x="475020" y="365393"/>
                  </a:lnTo>
                  <a:lnTo>
                    <a:pt x="475020" y="0"/>
                  </a:lnTo>
                  <a:lnTo>
                    <a:pt x="950040" y="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10">
              <a:extLst>
                <a:ext uri="{FF2B5EF4-FFF2-40B4-BE49-F238E27FC236}">
                  <a16:creationId xmlns:a16="http://schemas.microsoft.com/office/drawing/2014/main" id="{23554FAC-AFA5-48DA-BB52-0A513F176F03}"/>
                </a:ext>
              </a:extLst>
            </p:cNvPr>
            <p:cNvSpPr/>
            <p:nvPr/>
          </p:nvSpPr>
          <p:spPr>
            <a:xfrm rot="16200000">
              <a:off x="-1263745" y="3329695"/>
              <a:ext cx="3464463" cy="47808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 dirty="0">
                  <a:solidFill>
                    <a:srgbClr val="FFFFFF"/>
                  </a:solidFill>
                  <a:latin typeface="Calibri"/>
                </a:rPr>
                <a:t>Indicateur de réussite</a:t>
              </a:r>
              <a:endParaRPr lang="fr-FR" sz="3000" b="0" strike="noStrike" spc="-1" dirty="0">
                <a:latin typeface="Arial"/>
              </a:endParaRPr>
            </a:p>
          </p:txBody>
        </p:sp>
        <p:sp>
          <p:nvSpPr>
            <p:cNvPr id="41" name="CustomShape 12">
              <a:extLst>
                <a:ext uri="{FF2B5EF4-FFF2-40B4-BE49-F238E27FC236}">
                  <a16:creationId xmlns:a16="http://schemas.microsoft.com/office/drawing/2014/main" id="{CF26F219-A059-435D-84AC-DDBE36A701C4}"/>
                </a:ext>
              </a:extLst>
            </p:cNvPr>
            <p:cNvSpPr/>
            <p:nvPr/>
          </p:nvSpPr>
          <p:spPr>
            <a:xfrm>
              <a:off x="1657207" y="2002609"/>
              <a:ext cx="1668960" cy="484576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Ecart de coût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42" name="CustomShape 13">
              <a:extLst>
                <a:ext uri="{FF2B5EF4-FFF2-40B4-BE49-F238E27FC236}">
                  <a16:creationId xmlns:a16="http://schemas.microsoft.com/office/drawing/2014/main" id="{2A941D37-F284-4353-AAA9-2B8F49B326ED}"/>
                </a:ext>
              </a:extLst>
            </p:cNvPr>
            <p:cNvSpPr/>
            <p:nvPr/>
          </p:nvSpPr>
          <p:spPr>
            <a:xfrm>
              <a:off x="1608967" y="2745569"/>
              <a:ext cx="2108160" cy="586135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chemeClr val="bg1"/>
                  </a:solidFill>
                  <a:latin typeface="Arial"/>
                </a:rPr>
                <a:t>Le retour sur investissement</a:t>
              </a:r>
            </a:p>
          </p:txBody>
        </p:sp>
        <p:sp>
          <p:nvSpPr>
            <p:cNvPr id="43" name="CustomShape 14">
              <a:extLst>
                <a:ext uri="{FF2B5EF4-FFF2-40B4-BE49-F238E27FC236}">
                  <a16:creationId xmlns:a16="http://schemas.microsoft.com/office/drawing/2014/main" id="{647A5EEC-D021-4263-BFB3-BAB4073B8410}"/>
                </a:ext>
              </a:extLst>
            </p:cNvPr>
            <p:cNvSpPr/>
            <p:nvPr/>
          </p:nvSpPr>
          <p:spPr>
            <a:xfrm>
              <a:off x="1619047" y="3637488"/>
              <a:ext cx="2278080" cy="484577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Le taux de satisfaction du client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44" name="CustomShape 15">
              <a:extLst>
                <a:ext uri="{FF2B5EF4-FFF2-40B4-BE49-F238E27FC236}">
                  <a16:creationId xmlns:a16="http://schemas.microsoft.com/office/drawing/2014/main" id="{383C3DEF-0F37-45E9-B349-D73F999AEFEF}"/>
                </a:ext>
              </a:extLst>
            </p:cNvPr>
            <p:cNvSpPr/>
            <p:nvPr/>
          </p:nvSpPr>
          <p:spPr>
            <a:xfrm>
              <a:off x="1619047" y="4432748"/>
              <a:ext cx="1803960" cy="641629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La qualité des services offerts</a:t>
              </a:r>
              <a:endParaRPr lang="fr-FR" sz="1900" b="0" strike="noStrike" spc="-1" dirty="0">
                <a:latin typeface="Arial"/>
              </a:endParaRPr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095DA11B-5726-4D29-BC68-AEC02226C4E2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11/18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10) Analyse des risques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694" y="1382411"/>
            <a:ext cx="4080562" cy="467239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2DBB929-FF2C-41C8-A667-B96554FE7878}"/>
              </a:ext>
            </a:extLst>
          </p:cNvPr>
          <p:cNvSpPr txBox="1"/>
          <p:nvPr/>
        </p:nvSpPr>
        <p:spPr>
          <a:xfrm>
            <a:off x="365124" y="1099255"/>
            <a:ext cx="76739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  Analyse des risques, un enjeu primordial</a:t>
            </a:r>
            <a:endParaRPr lang="fr-F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Nature des risques :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Financiers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Humains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Temporels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Techniques</a:t>
            </a:r>
          </a:p>
          <a:p>
            <a:endParaRPr lang="fr-F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L’analyse des risques n’est pas à négliger.</a:t>
            </a:r>
          </a:p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9" y="4028304"/>
            <a:ext cx="7578810" cy="230966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586682" y="6286933"/>
            <a:ext cx="5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>
                <a:latin typeface="Calibri" panose="020F0502020204030204" pitchFamily="34" charset="0"/>
                <a:cs typeface="Calibri" panose="020F0502020204030204" pitchFamily="34" charset="0"/>
              </a:rPr>
              <a:t>Matrice de criticité des risques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782934-AE76-41DA-BDE8-041BF0B6E424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12/18</a:t>
            </a:r>
          </a:p>
        </p:txBody>
      </p:sp>
    </p:spTree>
    <p:extLst>
      <p:ext uri="{BB962C8B-B14F-4D97-AF65-F5344CB8AC3E}">
        <p14:creationId xmlns:p14="http://schemas.microsoft.com/office/powerpoint/2010/main" val="219737115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/>
          <p:cNvPicPr/>
          <p:nvPr/>
        </p:nvPicPr>
        <p:blipFill>
          <a:blip r:embed="rId3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11) WBS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542380" y="1426915"/>
            <a:ext cx="11542593" cy="2984333"/>
            <a:chOff x="551806" y="1591200"/>
            <a:chExt cx="11542593" cy="2984333"/>
          </a:xfrm>
        </p:grpSpPr>
        <p:sp>
          <p:nvSpPr>
            <p:cNvPr id="147" name="CustomShape 3"/>
            <p:cNvSpPr/>
            <p:nvPr/>
          </p:nvSpPr>
          <p:spPr>
            <a:xfrm>
              <a:off x="5974413" y="2317531"/>
              <a:ext cx="4053600" cy="1484280"/>
            </a:xfrm>
            <a:custGeom>
              <a:avLst/>
              <a:gdLst/>
              <a:ahLst/>
              <a:cxnLst/>
              <a:rect l="l" t="t" r="r" b="b"/>
              <a:pathLst>
                <a:path w="4054112" h="1484759">
                  <a:moveTo>
                    <a:pt x="0" y="0"/>
                  </a:moveTo>
                  <a:lnTo>
                    <a:pt x="0" y="1159798"/>
                  </a:lnTo>
                  <a:lnTo>
                    <a:pt x="4054112" y="1159798"/>
                  </a:lnTo>
                  <a:lnTo>
                    <a:pt x="4054112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4"/>
            <p:cNvSpPr/>
            <p:nvPr/>
          </p:nvSpPr>
          <p:spPr>
            <a:xfrm>
              <a:off x="5968800" y="2111604"/>
              <a:ext cx="1208160" cy="2463929"/>
            </a:xfrm>
            <a:custGeom>
              <a:avLst/>
              <a:gdLst/>
              <a:ahLst/>
              <a:cxnLst/>
              <a:rect l="l" t="t" r="r" b="b"/>
              <a:pathLst>
                <a:path w="1208481" h="1484759">
                  <a:moveTo>
                    <a:pt x="0" y="0"/>
                  </a:moveTo>
                  <a:lnTo>
                    <a:pt x="0" y="1159798"/>
                  </a:lnTo>
                  <a:lnTo>
                    <a:pt x="1208481" y="1159798"/>
                  </a:lnTo>
                  <a:lnTo>
                    <a:pt x="1208481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49" name="CustomShape 5"/>
            <p:cNvSpPr/>
            <p:nvPr/>
          </p:nvSpPr>
          <p:spPr>
            <a:xfrm>
              <a:off x="4563000" y="3106945"/>
              <a:ext cx="1405800" cy="1188423"/>
            </a:xfrm>
            <a:custGeom>
              <a:avLst/>
              <a:gdLst/>
              <a:ahLst/>
              <a:cxnLst/>
              <a:rect l="l" t="t" r="r" b="b"/>
              <a:pathLst>
                <a:path w="1406304" h="1484759">
                  <a:moveTo>
                    <a:pt x="1406304" y="0"/>
                  </a:moveTo>
                  <a:lnTo>
                    <a:pt x="1406304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6"/>
            <p:cNvSpPr/>
            <p:nvPr/>
          </p:nvSpPr>
          <p:spPr>
            <a:xfrm>
              <a:off x="1695101" y="2321562"/>
              <a:ext cx="4273920" cy="1484280"/>
            </a:xfrm>
            <a:custGeom>
              <a:avLst/>
              <a:gdLst/>
              <a:ahLst/>
              <a:cxnLst/>
              <a:rect l="l" t="t" r="r" b="b"/>
              <a:pathLst>
                <a:path w="4274141" h="1484759">
                  <a:moveTo>
                    <a:pt x="4274141" y="0"/>
                  </a:moveTo>
                  <a:lnTo>
                    <a:pt x="4274141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7"/>
            <p:cNvSpPr/>
            <p:nvPr/>
          </p:nvSpPr>
          <p:spPr>
            <a:xfrm>
              <a:off x="4421520" y="1591200"/>
              <a:ext cx="3094560" cy="1546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MADERA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52" name="CustomShape 8"/>
            <p:cNvSpPr/>
            <p:nvPr/>
          </p:nvSpPr>
          <p:spPr>
            <a:xfrm>
              <a:off x="551806" y="3747893"/>
              <a:ext cx="2358360" cy="8276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Livrable 1</a:t>
              </a:r>
              <a:endParaRPr lang="fr-FR" sz="2600" b="0" strike="noStrike" spc="-1" dirty="0">
                <a:latin typeface="Arial"/>
              </a:endParaRPr>
            </a:p>
          </p:txBody>
        </p:sp>
        <p:sp>
          <p:nvSpPr>
            <p:cNvPr id="153" name="CustomShape 9"/>
            <p:cNvSpPr/>
            <p:nvPr/>
          </p:nvSpPr>
          <p:spPr>
            <a:xfrm>
              <a:off x="3383280" y="3733677"/>
              <a:ext cx="2076480" cy="8276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Livrable 2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54" name="CustomShape 10"/>
            <p:cNvSpPr/>
            <p:nvPr/>
          </p:nvSpPr>
          <p:spPr>
            <a:xfrm>
              <a:off x="6864129" y="3730024"/>
              <a:ext cx="1852200" cy="8276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Livrable 3</a:t>
              </a:r>
              <a:endParaRPr lang="fr-FR" sz="2600" b="0" strike="noStrike" spc="-1" dirty="0">
                <a:latin typeface="Arial"/>
              </a:endParaRPr>
            </a:p>
          </p:txBody>
        </p:sp>
        <p:sp>
          <p:nvSpPr>
            <p:cNvPr id="155" name="CustomShape 11"/>
            <p:cNvSpPr/>
            <p:nvPr/>
          </p:nvSpPr>
          <p:spPr>
            <a:xfrm>
              <a:off x="9556039" y="3678461"/>
              <a:ext cx="2538360" cy="827639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Livrable 4</a:t>
              </a:r>
              <a:endParaRPr lang="fr-FR" sz="2600" b="0" strike="noStrike" spc="-1">
                <a:latin typeface="Arial"/>
              </a:endParaRPr>
            </a:p>
          </p:txBody>
        </p:sp>
      </p:grpSp>
      <p:grpSp>
        <p:nvGrpSpPr>
          <p:cNvPr id="156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5" name="CustomShape 8">
            <a:extLst>
              <a:ext uri="{FF2B5EF4-FFF2-40B4-BE49-F238E27FC236}">
                <a16:creationId xmlns:a16="http://schemas.microsoft.com/office/drawing/2014/main" id="{BB361FBD-927F-4220-A2D6-9E537DF647CA}"/>
              </a:ext>
            </a:extLst>
          </p:cNvPr>
          <p:cNvSpPr/>
          <p:nvPr/>
        </p:nvSpPr>
        <p:spPr>
          <a:xfrm>
            <a:off x="80280" y="5496187"/>
            <a:ext cx="1585960" cy="699807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Analyse</a:t>
            </a: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2C9B5982-7C71-4C5D-BB51-F58E6455765B}"/>
              </a:ext>
            </a:extLst>
          </p:cNvPr>
          <p:cNvSpPr/>
          <p:nvPr/>
        </p:nvSpPr>
        <p:spPr>
          <a:xfrm>
            <a:off x="1742645" y="5496187"/>
            <a:ext cx="1585960" cy="699807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Documentation</a:t>
            </a: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E1E06BD2-70F8-4D9D-BC7A-65B673457E82}"/>
              </a:ext>
            </a:extLst>
          </p:cNvPr>
          <p:cNvCxnSpPr>
            <a:cxnSpLocks/>
            <a:stCxn id="15" idx="0"/>
            <a:endCxn id="152" idx="2"/>
          </p:cNvCxnSpPr>
          <p:nvPr/>
        </p:nvCxnSpPr>
        <p:spPr>
          <a:xfrm rot="5400000" flipH="1" flipV="1">
            <a:off x="754941" y="4529568"/>
            <a:ext cx="1084939" cy="848300"/>
          </a:xfrm>
          <a:prstGeom prst="bentConnector3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7725EFDD-13F1-4AB9-BF04-578A3A5E3D91}"/>
              </a:ext>
            </a:extLst>
          </p:cNvPr>
          <p:cNvCxnSpPr>
            <a:cxnSpLocks/>
            <a:stCxn id="16" idx="0"/>
            <a:endCxn id="152" idx="2"/>
          </p:cNvCxnSpPr>
          <p:nvPr/>
        </p:nvCxnSpPr>
        <p:spPr>
          <a:xfrm rot="16200000" flipV="1">
            <a:off x="1586124" y="4546685"/>
            <a:ext cx="1084939" cy="814065"/>
          </a:xfrm>
          <a:prstGeom prst="bentConnector3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ustomShape 8">
            <a:extLst>
              <a:ext uri="{FF2B5EF4-FFF2-40B4-BE49-F238E27FC236}">
                <a16:creationId xmlns:a16="http://schemas.microsoft.com/office/drawing/2014/main" id="{F15B042B-ADBA-4591-B348-D8B6755F8AAB}"/>
              </a:ext>
            </a:extLst>
          </p:cNvPr>
          <p:cNvSpPr/>
          <p:nvPr/>
        </p:nvSpPr>
        <p:spPr>
          <a:xfrm>
            <a:off x="3512129" y="5501935"/>
            <a:ext cx="1585960" cy="699807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Modélisation</a:t>
            </a:r>
          </a:p>
        </p:txBody>
      </p:sp>
      <p:sp>
        <p:nvSpPr>
          <p:cNvPr id="27" name="CustomShape 8">
            <a:extLst>
              <a:ext uri="{FF2B5EF4-FFF2-40B4-BE49-F238E27FC236}">
                <a16:creationId xmlns:a16="http://schemas.microsoft.com/office/drawing/2014/main" id="{71EB46A8-1B0E-4E4D-840C-2478C1827A5C}"/>
              </a:ext>
            </a:extLst>
          </p:cNvPr>
          <p:cNvSpPr/>
          <p:nvPr/>
        </p:nvSpPr>
        <p:spPr>
          <a:xfrm>
            <a:off x="5232250" y="5496187"/>
            <a:ext cx="1585960" cy="699807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Choix techniques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398F0C1E-1A4A-4F38-A2FE-A0592F1EBF7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51790" y="4946500"/>
            <a:ext cx="1106441" cy="199"/>
          </a:xfrm>
          <a:prstGeom prst="bentConnector3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CE9FB813-0742-47A9-979F-F35EB892CA0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61901" y="4140042"/>
            <a:ext cx="1099155" cy="1613136"/>
          </a:xfrm>
          <a:prstGeom prst="bentConnector3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CustomShape 8">
            <a:extLst>
              <a:ext uri="{FF2B5EF4-FFF2-40B4-BE49-F238E27FC236}">
                <a16:creationId xmlns:a16="http://schemas.microsoft.com/office/drawing/2014/main" id="{6916BBA6-B4F6-4F22-8494-E4783A9D3FD6}"/>
              </a:ext>
            </a:extLst>
          </p:cNvPr>
          <p:cNvSpPr/>
          <p:nvPr/>
        </p:nvSpPr>
        <p:spPr>
          <a:xfrm>
            <a:off x="7039306" y="5455968"/>
            <a:ext cx="1482993" cy="740025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Développement</a:t>
            </a:r>
          </a:p>
        </p:txBody>
      </p:sp>
      <p:sp>
        <p:nvSpPr>
          <p:cNvPr id="37" name="CustomShape 8">
            <a:extLst>
              <a:ext uri="{FF2B5EF4-FFF2-40B4-BE49-F238E27FC236}">
                <a16:creationId xmlns:a16="http://schemas.microsoft.com/office/drawing/2014/main" id="{41089812-5ACA-4EF6-8CF5-907E985E83BE}"/>
              </a:ext>
            </a:extLst>
          </p:cNvPr>
          <p:cNvSpPr/>
          <p:nvPr/>
        </p:nvSpPr>
        <p:spPr>
          <a:xfrm>
            <a:off x="8772627" y="5496186"/>
            <a:ext cx="1585960" cy="699807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spc="-1" dirty="0">
                <a:solidFill>
                  <a:srgbClr val="FFFFFF"/>
                </a:solidFill>
                <a:latin typeface="Calibri"/>
              </a:rPr>
              <a:t>G</a:t>
            </a: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estion</a:t>
            </a:r>
          </a:p>
        </p:txBody>
      </p: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0A622552-BD0C-41FF-908F-E882E1A9D0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5859" y="4924674"/>
            <a:ext cx="1062589" cy="12700"/>
          </a:xfrm>
          <a:prstGeom prst="bentConnector3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01AC2EE7-3E5F-4AC8-8A39-1645E8941658}"/>
              </a:ext>
            </a:extLst>
          </p:cNvPr>
          <p:cNvCxnSpPr>
            <a:cxnSpLocks/>
            <a:stCxn id="37" idx="0"/>
            <a:endCxn id="154" idx="2"/>
          </p:cNvCxnSpPr>
          <p:nvPr/>
        </p:nvCxnSpPr>
        <p:spPr>
          <a:xfrm rot="16200000" flipV="1">
            <a:off x="8121802" y="4052381"/>
            <a:ext cx="1102807" cy="1784804"/>
          </a:xfrm>
          <a:prstGeom prst="bentConnector3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CustomShape 8">
            <a:extLst>
              <a:ext uri="{FF2B5EF4-FFF2-40B4-BE49-F238E27FC236}">
                <a16:creationId xmlns:a16="http://schemas.microsoft.com/office/drawing/2014/main" id="{560E1668-1027-40E7-8C85-163C8F053239}"/>
              </a:ext>
            </a:extLst>
          </p:cNvPr>
          <p:cNvSpPr/>
          <p:nvPr/>
        </p:nvSpPr>
        <p:spPr>
          <a:xfrm>
            <a:off x="10508823" y="5496186"/>
            <a:ext cx="1585960" cy="699807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Rapport final</a:t>
            </a:r>
          </a:p>
        </p:txBody>
      </p: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0D2A3786-AF01-46B7-AB4B-F70F0EBEE1E1}"/>
              </a:ext>
            </a:extLst>
          </p:cNvPr>
          <p:cNvCxnSpPr>
            <a:cxnSpLocks/>
            <a:stCxn id="47" idx="0"/>
            <a:endCxn id="155" idx="2"/>
          </p:cNvCxnSpPr>
          <p:nvPr/>
        </p:nvCxnSpPr>
        <p:spPr>
          <a:xfrm rot="16200000" flipV="1">
            <a:off x="10481613" y="4675996"/>
            <a:ext cx="1154371" cy="486010"/>
          </a:xfrm>
          <a:prstGeom prst="bentConnector3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472FFE1C-45AC-4CDF-9151-1DEFD5EEFCC0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13/18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12) Approche de rentabilisation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FE15DD-8485-4807-B1C2-8B666204E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89" y="2103595"/>
            <a:ext cx="4667358" cy="35005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FE5FBDE-7D28-4C7E-8CB8-B5C9D7B64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43" y="2103595"/>
            <a:ext cx="5001533" cy="40228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1A2D107-CCEC-4B58-A314-42F454EEC964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14/18</a:t>
            </a:r>
          </a:p>
        </p:txBody>
      </p:sp>
    </p:spTree>
    <p:extLst>
      <p:ext uri="{BB962C8B-B14F-4D97-AF65-F5344CB8AC3E}">
        <p14:creationId xmlns:p14="http://schemas.microsoft.com/office/powerpoint/2010/main" val="227684766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37D6ED5B-DA4A-4B91-85C9-BD6F5861D4B4}"/>
              </a:ext>
            </a:extLst>
          </p:cNvPr>
          <p:cNvSpPr/>
          <p:nvPr/>
        </p:nvSpPr>
        <p:spPr>
          <a:xfrm rot="2151679">
            <a:off x="2335619" y="3960167"/>
            <a:ext cx="1410051" cy="512281"/>
          </a:xfrm>
          <a:prstGeom prst="rightArrow">
            <a:avLst>
              <a:gd name="adj1" fmla="val 50000"/>
              <a:gd name="adj2" fmla="val 9040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13) Organisation du groupe projet</a:t>
            </a:r>
          </a:p>
        </p:txBody>
      </p:sp>
      <p:sp>
        <p:nvSpPr>
          <p:cNvPr id="2" name="Rectangle : avec coin rogné 1">
            <a:extLst>
              <a:ext uri="{FF2B5EF4-FFF2-40B4-BE49-F238E27FC236}">
                <a16:creationId xmlns:a16="http://schemas.microsoft.com/office/drawing/2014/main" id="{DE0DC66A-AB3D-4404-97D4-E0F7CC42C8A5}"/>
              </a:ext>
            </a:extLst>
          </p:cNvPr>
          <p:cNvSpPr/>
          <p:nvPr/>
        </p:nvSpPr>
        <p:spPr>
          <a:xfrm>
            <a:off x="791573" y="1273903"/>
            <a:ext cx="1624614" cy="2015231"/>
          </a:xfrm>
          <a:prstGeom prst="snip1Rect">
            <a:avLst>
              <a:gd name="adj" fmla="val 29782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Partie 2</a:t>
            </a:r>
          </a:p>
        </p:txBody>
      </p:sp>
      <p:sp>
        <p:nvSpPr>
          <p:cNvPr id="5" name="Rectangle : avec coin rogné 4">
            <a:extLst>
              <a:ext uri="{FF2B5EF4-FFF2-40B4-BE49-F238E27FC236}">
                <a16:creationId xmlns:a16="http://schemas.microsoft.com/office/drawing/2014/main" id="{F53395D7-C605-4DFB-A0B4-4C4D461C5119}"/>
              </a:ext>
            </a:extLst>
          </p:cNvPr>
          <p:cNvSpPr/>
          <p:nvPr/>
        </p:nvSpPr>
        <p:spPr>
          <a:xfrm>
            <a:off x="348092" y="1650383"/>
            <a:ext cx="1624614" cy="2015231"/>
          </a:xfrm>
          <a:prstGeom prst="snip1Rect">
            <a:avLst>
              <a:gd name="adj" fmla="val 29782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Partie 1 &amp; Partie 2</a:t>
            </a:r>
          </a:p>
        </p:txBody>
      </p:sp>
      <p:pic>
        <p:nvPicPr>
          <p:cNvPr id="7" name="Picture 2" descr="C:\Users\Barna TM\Desktop\modeleblanc.png">
            <a:extLst>
              <a:ext uri="{FF2B5EF4-FFF2-40B4-BE49-F238E27FC236}">
                <a16:creationId xmlns:a16="http://schemas.microsoft.com/office/drawing/2014/main" id="{AFE237E8-DE37-40B8-B1D4-E02D53781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752" y="4216307"/>
            <a:ext cx="2916327" cy="18065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7F1EE7-56BF-421A-B241-3CA4E9B4DD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047" y="4891254"/>
            <a:ext cx="843710" cy="8437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0" name="Bulle narrative : ronde 9">
            <a:extLst>
              <a:ext uri="{FF2B5EF4-FFF2-40B4-BE49-F238E27FC236}">
                <a16:creationId xmlns:a16="http://schemas.microsoft.com/office/drawing/2014/main" id="{5CE2FEB6-0C1C-4287-9787-73A327447EDC}"/>
              </a:ext>
            </a:extLst>
          </p:cNvPr>
          <p:cNvSpPr/>
          <p:nvPr/>
        </p:nvSpPr>
        <p:spPr>
          <a:xfrm>
            <a:off x="8628096" y="1968855"/>
            <a:ext cx="2916327" cy="2354791"/>
          </a:xfrm>
          <a:prstGeom prst="wedgeEllipseCallou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2AC8FEC-A162-4334-BE5B-BC969A3511AC}"/>
              </a:ext>
            </a:extLst>
          </p:cNvPr>
          <p:cNvSpPr/>
          <p:nvPr/>
        </p:nvSpPr>
        <p:spPr>
          <a:xfrm>
            <a:off x="9509284" y="3026401"/>
            <a:ext cx="248171" cy="2396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8CD2BE4-664A-4FAD-9623-57A136163B60}"/>
              </a:ext>
            </a:extLst>
          </p:cNvPr>
          <p:cNvSpPr/>
          <p:nvPr/>
        </p:nvSpPr>
        <p:spPr>
          <a:xfrm>
            <a:off x="9971123" y="3027271"/>
            <a:ext cx="248171" cy="2396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12C71B9-387E-4F17-A62A-BF3190D62C7F}"/>
              </a:ext>
            </a:extLst>
          </p:cNvPr>
          <p:cNvSpPr/>
          <p:nvPr/>
        </p:nvSpPr>
        <p:spPr>
          <a:xfrm>
            <a:off x="10432962" y="3026401"/>
            <a:ext cx="248171" cy="2396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9813A9B6-474B-499A-9EEB-BF2EC34E098B}"/>
              </a:ext>
            </a:extLst>
          </p:cNvPr>
          <p:cNvSpPr/>
          <p:nvPr/>
        </p:nvSpPr>
        <p:spPr>
          <a:xfrm rot="20158026">
            <a:off x="7347566" y="4635114"/>
            <a:ext cx="1410051" cy="512281"/>
          </a:xfrm>
          <a:prstGeom prst="rightArrow">
            <a:avLst>
              <a:gd name="adj1" fmla="val 50000"/>
              <a:gd name="adj2" fmla="val 9040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443CF5F-16F8-4183-ADB7-AC54FAC24561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15/18</a:t>
            </a:r>
          </a:p>
        </p:txBody>
      </p:sp>
    </p:spTree>
    <p:extLst>
      <p:ext uri="{BB962C8B-B14F-4D97-AF65-F5344CB8AC3E}">
        <p14:creationId xmlns:p14="http://schemas.microsoft.com/office/powerpoint/2010/main" val="13099846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14) Planification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F9FD6C-933B-41B9-8EC9-2D529B4D286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56" y="1440223"/>
            <a:ext cx="11174688" cy="2058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8F95091-774C-4565-BEA1-4A0FBF276AF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8656" y="4318372"/>
            <a:ext cx="11174688" cy="1824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A807285-406A-4DBC-9983-95A6B0B579DF}"/>
              </a:ext>
            </a:extLst>
          </p:cNvPr>
          <p:cNvSpPr txBox="1"/>
          <p:nvPr/>
        </p:nvSpPr>
        <p:spPr>
          <a:xfrm>
            <a:off x="-1" y="3546570"/>
            <a:ext cx="1219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Planification du lot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C15753D-A366-43CD-BEDF-EA62A573DF2F}"/>
              </a:ext>
            </a:extLst>
          </p:cNvPr>
          <p:cNvSpPr txBox="1"/>
          <p:nvPr/>
        </p:nvSpPr>
        <p:spPr>
          <a:xfrm>
            <a:off x="-7398" y="6237990"/>
            <a:ext cx="1219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Planification générale du projet </a:t>
            </a:r>
            <a:r>
              <a:rPr lang="fr-FR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Madera</a:t>
            </a:r>
            <a:endParaRPr lang="fr-F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8E2160-C60E-4EB3-835F-6EBC77EB969C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16/18</a:t>
            </a:r>
          </a:p>
        </p:txBody>
      </p:sp>
    </p:spTree>
    <p:extLst>
      <p:ext uri="{BB962C8B-B14F-4D97-AF65-F5344CB8AC3E}">
        <p14:creationId xmlns:p14="http://schemas.microsoft.com/office/powerpoint/2010/main" val="257330400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718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15) Gestion du système documentaire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8A283D-3F69-4271-81EE-4430383CF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9" y="1255968"/>
            <a:ext cx="2434590" cy="24345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0D6251D-7B78-4FC5-A91A-4C1C0A8959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55" y="1351218"/>
            <a:ext cx="2339340" cy="233934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45E0BCC-A572-41E7-BA44-E2CD664DD798}"/>
              </a:ext>
            </a:extLst>
          </p:cNvPr>
          <p:cNvSpPr txBox="1"/>
          <p:nvPr/>
        </p:nvSpPr>
        <p:spPr>
          <a:xfrm>
            <a:off x="6494991" y="1760578"/>
            <a:ext cx="2965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>
                <a:solidFill>
                  <a:srgbClr val="002060"/>
                </a:solidFill>
              </a:rPr>
              <a:t>1</a:t>
            </a:r>
            <a:r>
              <a:rPr lang="fr-FR" sz="8000" b="1" dirty="0"/>
              <a:t>.</a:t>
            </a:r>
            <a:r>
              <a:rPr lang="fr-FR" sz="8000" b="1" dirty="0">
                <a:solidFill>
                  <a:srgbClr val="C00000"/>
                </a:solidFill>
              </a:rPr>
              <a:t>0</a:t>
            </a:r>
            <a:r>
              <a:rPr lang="fr-FR" sz="8000" b="1" dirty="0"/>
              <a:t>.</a:t>
            </a:r>
            <a:r>
              <a:rPr lang="fr-F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5C97F7C-DB58-40C6-BC3E-1114FB2B6B2A}"/>
              </a:ext>
            </a:extLst>
          </p:cNvPr>
          <p:cNvCxnSpPr>
            <a:cxnSpLocks/>
          </p:cNvCxnSpPr>
          <p:nvPr/>
        </p:nvCxnSpPr>
        <p:spPr>
          <a:xfrm flipH="1">
            <a:off x="2863032" y="2849165"/>
            <a:ext cx="4039271" cy="23353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839D432-94B5-40AB-92D5-DC739BA8B6D5}"/>
              </a:ext>
            </a:extLst>
          </p:cNvPr>
          <p:cNvCxnSpPr>
            <a:cxnSpLocks/>
          </p:cNvCxnSpPr>
          <p:nvPr/>
        </p:nvCxnSpPr>
        <p:spPr>
          <a:xfrm>
            <a:off x="7959806" y="2894328"/>
            <a:ext cx="0" cy="15924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7C85495-5531-4D94-808E-A578D6CB3D1D}"/>
              </a:ext>
            </a:extLst>
          </p:cNvPr>
          <p:cNvCxnSpPr>
            <a:cxnSpLocks/>
          </p:cNvCxnSpPr>
          <p:nvPr/>
        </p:nvCxnSpPr>
        <p:spPr>
          <a:xfrm>
            <a:off x="8919199" y="2849165"/>
            <a:ext cx="844550" cy="28767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7E36FE6E-B5AC-4E40-8074-FDFC633E6170}"/>
              </a:ext>
            </a:extLst>
          </p:cNvPr>
          <p:cNvSpPr txBox="1"/>
          <p:nvPr/>
        </p:nvSpPr>
        <p:spPr>
          <a:xfrm>
            <a:off x="651097" y="5265426"/>
            <a:ext cx="4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+ 1.0 pour chaque changement de livrable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74825B9-06D3-480C-B723-448AFB07CCB9}"/>
              </a:ext>
            </a:extLst>
          </p:cNvPr>
          <p:cNvSpPr txBox="1"/>
          <p:nvPr/>
        </p:nvSpPr>
        <p:spPr>
          <a:xfrm>
            <a:off x="7458456" y="5868495"/>
            <a:ext cx="4180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+ 0.1.0 pour un ajout majeur ou modification majeur dans le dépôt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B9376D6-1C18-45F1-A10F-24AAE9B6C69C}"/>
              </a:ext>
            </a:extLst>
          </p:cNvPr>
          <p:cNvSpPr txBox="1"/>
          <p:nvPr/>
        </p:nvSpPr>
        <p:spPr>
          <a:xfrm>
            <a:off x="5790458" y="4598165"/>
            <a:ext cx="373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+ 0.0.1 pour un ajout mineur ou une modification mineure dans le dépôt.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A5BB7F2-D57F-4C25-A9F9-2FC81335CDBD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17/18</a:t>
            </a:r>
          </a:p>
        </p:txBody>
      </p:sp>
    </p:spTree>
    <p:extLst>
      <p:ext uri="{BB962C8B-B14F-4D97-AF65-F5344CB8AC3E}">
        <p14:creationId xmlns:p14="http://schemas.microsoft.com/office/powerpoint/2010/main" val="242342754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82CF074-88F1-4621-8BDE-DAA16CB3114E}"/>
              </a:ext>
            </a:extLst>
          </p:cNvPr>
          <p:cNvSpPr txBox="1"/>
          <p:nvPr/>
        </p:nvSpPr>
        <p:spPr>
          <a:xfrm>
            <a:off x="-1586" y="2726618"/>
            <a:ext cx="12192000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MERCI DE VOTRE ATTENTION !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AVEZ-VOUS DES QUESTIONS ?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D396FD-2EE1-4081-ABE3-9278B451CDF2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18/18</a:t>
            </a:r>
          </a:p>
        </p:txBody>
      </p:sp>
    </p:spTree>
    <p:extLst>
      <p:ext uri="{BB962C8B-B14F-4D97-AF65-F5344CB8AC3E}">
        <p14:creationId xmlns:p14="http://schemas.microsoft.com/office/powerpoint/2010/main" val="167270912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DBB929-FF2C-41C8-A667-B96554FE7878}"/>
              </a:ext>
            </a:extLst>
          </p:cNvPr>
          <p:cNvSpPr txBox="1"/>
          <p:nvPr/>
        </p:nvSpPr>
        <p:spPr>
          <a:xfrm>
            <a:off x="365124" y="1099255"/>
            <a:ext cx="76739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</a:rPr>
              <a:t>I/  Livrable 1</a:t>
            </a:r>
          </a:p>
          <a:p>
            <a:endParaRPr lang="fr-FR" sz="2000" dirty="0">
              <a:solidFill>
                <a:srgbClr val="000000"/>
              </a:solidFill>
            </a:endParaRPr>
          </a:p>
          <a:p>
            <a:r>
              <a:rPr lang="fr-FR" sz="2000" dirty="0">
                <a:solidFill>
                  <a:srgbClr val="000000"/>
                </a:solidFill>
              </a:rPr>
              <a:t>1) Présentation</a:t>
            </a:r>
          </a:p>
          <a:p>
            <a:r>
              <a:rPr lang="fr-FR" sz="2000" dirty="0">
                <a:solidFill>
                  <a:srgbClr val="000000"/>
                </a:solidFill>
              </a:rPr>
              <a:t>2) Objectifs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3) Besoins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4) Organigramme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5) Contraintes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6) Limites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7) PBS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8) Identifications des parties prenantes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9) Indicateurs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10) Analyse des risques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11) WBS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12) Approche de rentabilisation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13) Organisation du groupe projet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14) Planification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15) Gestion du système documentaire</a:t>
            </a:r>
          </a:p>
          <a:p>
            <a:r>
              <a:rPr lang="fr-FR" sz="12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id="{B98A3ACA-F64B-4AE4-97AE-2E20BF16E634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id="{633BBD46-A57F-4A89-BE7E-F17364BCC4D8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1021"/>
            <a:ext cx="5801132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6946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1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/>
          <p:nvPr/>
        </p:nvPicPr>
        <p:blipFill>
          <a:blip r:embed="rId3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1) Présentation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55" name="Group 2"/>
          <p:cNvGrpSpPr/>
          <p:nvPr/>
        </p:nvGrpSpPr>
        <p:grpSpPr>
          <a:xfrm>
            <a:off x="968829" y="1294560"/>
            <a:ext cx="9887691" cy="5118120"/>
            <a:chOff x="968829" y="1294560"/>
            <a:chExt cx="9887691" cy="5118120"/>
          </a:xfrm>
        </p:grpSpPr>
        <p:sp>
          <p:nvSpPr>
            <p:cNvPr id="56" name="CustomShape 3"/>
            <p:cNvSpPr/>
            <p:nvPr/>
          </p:nvSpPr>
          <p:spPr>
            <a:xfrm>
              <a:off x="6018480" y="2627640"/>
              <a:ext cx="279720" cy="1225800"/>
            </a:xfrm>
            <a:custGeom>
              <a:avLst/>
              <a:gdLst/>
              <a:ahLst/>
              <a:cxnLst/>
              <a:rect l="l" t="t" r="r" b="b"/>
              <a:pathLst>
                <a:path w="279911" h="1226280">
                  <a:moveTo>
                    <a:pt x="279911" y="0"/>
                  </a:moveTo>
                  <a:lnTo>
                    <a:pt x="279911" y="1226280"/>
                  </a:lnTo>
                  <a:lnTo>
                    <a:pt x="0" y="122628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4"/>
            <p:cNvSpPr/>
            <p:nvPr/>
          </p:nvSpPr>
          <p:spPr>
            <a:xfrm>
              <a:off x="6298200" y="2627640"/>
              <a:ext cx="3225240" cy="2452320"/>
            </a:xfrm>
            <a:custGeom>
              <a:avLst/>
              <a:gdLst/>
              <a:ahLst/>
              <a:cxnLst/>
              <a:rect l="l" t="t" r="r" b="b"/>
              <a:pathLst>
                <a:path w="3225650" h="2452560">
                  <a:moveTo>
                    <a:pt x="0" y="0"/>
                  </a:moveTo>
                  <a:lnTo>
                    <a:pt x="0" y="2172649"/>
                  </a:lnTo>
                  <a:lnTo>
                    <a:pt x="3225650" y="2172649"/>
                  </a:lnTo>
                  <a:lnTo>
                    <a:pt x="3225650" y="245256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"/>
            <p:cNvSpPr/>
            <p:nvPr/>
          </p:nvSpPr>
          <p:spPr>
            <a:xfrm>
              <a:off x="6252480" y="2627640"/>
              <a:ext cx="91080" cy="2452320"/>
            </a:xfrm>
            <a:custGeom>
              <a:avLst/>
              <a:gdLst/>
              <a:ahLst/>
              <a:cxnLst/>
              <a:rect l="l" t="t" r="r" b="b"/>
              <a:pathLst>
                <a:path h="2452560">
                  <a:moveTo>
                    <a:pt x="45720" y="0"/>
                  </a:moveTo>
                  <a:lnTo>
                    <a:pt x="45720" y="245256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6"/>
            <p:cNvSpPr/>
            <p:nvPr/>
          </p:nvSpPr>
          <p:spPr>
            <a:xfrm>
              <a:off x="3072600" y="2627640"/>
              <a:ext cx="3225240" cy="2452320"/>
            </a:xfrm>
            <a:custGeom>
              <a:avLst/>
              <a:gdLst/>
              <a:ahLst/>
              <a:cxnLst/>
              <a:rect l="l" t="t" r="r" b="b"/>
              <a:pathLst>
                <a:path w="3225650" h="2452560">
                  <a:moveTo>
                    <a:pt x="3225650" y="0"/>
                  </a:moveTo>
                  <a:lnTo>
                    <a:pt x="3225650" y="2172649"/>
                  </a:lnTo>
                  <a:lnTo>
                    <a:pt x="0" y="2172649"/>
                  </a:lnTo>
                  <a:lnTo>
                    <a:pt x="0" y="245256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7"/>
            <p:cNvSpPr/>
            <p:nvPr/>
          </p:nvSpPr>
          <p:spPr>
            <a:xfrm>
              <a:off x="4965120" y="1294560"/>
              <a:ext cx="2665440" cy="13327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>
                  <a:solidFill>
                    <a:srgbClr val="FFFFFF"/>
                  </a:solidFill>
                  <a:latin typeface="Calibri"/>
                </a:rPr>
                <a:t>Groupe MADERA</a:t>
              </a:r>
              <a:endParaRPr lang="fr-FR" sz="3100" b="0" strike="noStrike" spc="-1">
                <a:latin typeface="Arial"/>
              </a:endParaRPr>
            </a:p>
          </p:txBody>
        </p:sp>
        <p:sp>
          <p:nvSpPr>
            <p:cNvPr id="61" name="CustomShape 8"/>
            <p:cNvSpPr/>
            <p:nvPr/>
          </p:nvSpPr>
          <p:spPr>
            <a:xfrm>
              <a:off x="968829" y="5079960"/>
              <a:ext cx="3436131" cy="13327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Direction </a:t>
              </a:r>
            </a:p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RH-AF-Informatique</a:t>
              </a:r>
              <a:endParaRPr lang="fr-FR" sz="3100" b="0" strike="noStrike" spc="-1" dirty="0">
                <a:latin typeface="Arial"/>
              </a:endParaRPr>
            </a:p>
          </p:txBody>
        </p:sp>
        <p:sp>
          <p:nvSpPr>
            <p:cNvPr id="62" name="CustomShape 9"/>
            <p:cNvSpPr/>
            <p:nvPr/>
          </p:nvSpPr>
          <p:spPr>
            <a:xfrm>
              <a:off x="4965120" y="5079960"/>
              <a:ext cx="2665440" cy="13327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>
                  <a:solidFill>
                    <a:srgbClr val="FFFFFF"/>
                  </a:solidFill>
                  <a:latin typeface="Calibri"/>
                </a:rPr>
                <a:t>Direction commerciale</a:t>
              </a:r>
              <a:endParaRPr lang="fr-FR" sz="3100" b="0" strike="noStrike" spc="-1">
                <a:latin typeface="Arial"/>
              </a:endParaRPr>
            </a:p>
          </p:txBody>
        </p:sp>
        <p:sp>
          <p:nvSpPr>
            <p:cNvPr id="63" name="CustomShape 10"/>
            <p:cNvSpPr/>
            <p:nvPr/>
          </p:nvSpPr>
          <p:spPr>
            <a:xfrm>
              <a:off x="8191080" y="5079960"/>
              <a:ext cx="2665440" cy="13327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Direction </a:t>
              </a:r>
            </a:p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de production</a:t>
              </a:r>
              <a:endParaRPr lang="fr-FR" sz="3100" b="0" strike="noStrike" spc="-1" dirty="0">
                <a:latin typeface="Arial"/>
              </a:endParaRPr>
            </a:p>
          </p:txBody>
        </p:sp>
        <p:sp>
          <p:nvSpPr>
            <p:cNvPr id="64" name="CustomShape 11"/>
            <p:cNvSpPr/>
            <p:nvPr/>
          </p:nvSpPr>
          <p:spPr>
            <a:xfrm>
              <a:off x="4965120" y="3133980"/>
              <a:ext cx="2665440" cy="13327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Direction générale</a:t>
              </a:r>
              <a:endParaRPr lang="fr-FR" sz="3100" b="0" strike="noStrike" spc="-1" dirty="0">
                <a:latin typeface="Arial"/>
              </a:endParaRPr>
            </a:p>
          </p:txBody>
        </p:sp>
      </p:grpSp>
      <p:grpSp>
        <p:nvGrpSpPr>
          <p:cNvPr id="65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533E0AB4-F9A0-4F74-9EF4-E9A95CC4352E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3/18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67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2) Objectifs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68" name="Group 2"/>
          <p:cNvGrpSpPr/>
          <p:nvPr/>
        </p:nvGrpSpPr>
        <p:grpSpPr>
          <a:xfrm>
            <a:off x="1913641" y="1278822"/>
            <a:ext cx="8237399" cy="5266611"/>
            <a:chOff x="1913521" y="1142113"/>
            <a:chExt cx="8237399" cy="5418360"/>
          </a:xfrm>
        </p:grpSpPr>
        <p:sp>
          <p:nvSpPr>
            <p:cNvPr id="69" name="CustomShape 3"/>
            <p:cNvSpPr/>
            <p:nvPr/>
          </p:nvSpPr>
          <p:spPr>
            <a:xfrm>
              <a:off x="2641680" y="1142113"/>
              <a:ext cx="6908400" cy="54183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4"/>
            <p:cNvSpPr/>
            <p:nvPr/>
          </p:nvSpPr>
          <p:spPr>
            <a:xfrm>
              <a:off x="1913521" y="2767513"/>
              <a:ext cx="2743079" cy="216720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16360" tIns="216360" rIns="110520" bIns="216360" anchor="ctr"/>
            <a:lstStyle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lang="fr-FR" sz="2900" b="0" strike="noStrike" spc="-1" dirty="0">
                  <a:solidFill>
                    <a:srgbClr val="FFFFFF"/>
                  </a:solidFill>
                  <a:latin typeface="Calibri"/>
                </a:rPr>
                <a:t>Augmentation du CA</a:t>
              </a:r>
              <a:endParaRPr lang="fr-FR" sz="2900" b="0" strike="noStrike" spc="-1" dirty="0">
                <a:latin typeface="Arial"/>
              </a:endParaRPr>
            </a:p>
          </p:txBody>
        </p:sp>
        <p:sp>
          <p:nvSpPr>
            <p:cNvPr id="71" name="CustomShape 5"/>
            <p:cNvSpPr/>
            <p:nvPr/>
          </p:nvSpPr>
          <p:spPr>
            <a:xfrm>
              <a:off x="4788000" y="2767513"/>
              <a:ext cx="2615760" cy="216720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16360" tIns="216360" rIns="110520" bIns="216360" anchor="ctr"/>
            <a:lstStyle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lang="fr-FR" sz="2900" b="0" strike="noStrike" spc="-1" dirty="0">
                  <a:solidFill>
                    <a:srgbClr val="FFFFFF"/>
                  </a:solidFill>
                  <a:latin typeface="Calibri"/>
                </a:rPr>
                <a:t>Gagner des parts de marché sur les concurrents</a:t>
              </a:r>
              <a:endParaRPr lang="fr-FR" sz="2900" b="0" strike="noStrike" spc="-1" dirty="0">
                <a:latin typeface="Arial"/>
              </a:endParaRPr>
            </a:p>
          </p:txBody>
        </p:sp>
        <p:sp>
          <p:nvSpPr>
            <p:cNvPr id="72" name="CustomShape 6"/>
            <p:cNvSpPr/>
            <p:nvPr/>
          </p:nvSpPr>
          <p:spPr>
            <a:xfrm>
              <a:off x="7535160" y="2767513"/>
              <a:ext cx="2615760" cy="216720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16360" tIns="216360" rIns="110520" bIns="216360" anchor="ctr"/>
            <a:lstStyle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lang="fr-FR" sz="2900" b="0" strike="noStrike" spc="-1">
                  <a:solidFill>
                    <a:srgbClr val="FFFFFF"/>
                  </a:solidFill>
                  <a:latin typeface="Calibri"/>
                </a:rPr>
                <a:t>Augmenter sa notoriété</a:t>
              </a:r>
              <a:endParaRPr lang="fr-FR" sz="2900" b="0" strike="noStrike" spc="-1">
                <a:latin typeface="Arial"/>
              </a:endParaRPr>
            </a:p>
          </p:txBody>
        </p:sp>
      </p:grpSp>
      <p:grpSp>
        <p:nvGrpSpPr>
          <p:cNvPr id="73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F3A0F140-ED54-41A7-BCB6-4998E2E556BA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4/18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3) Besoins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76" name="Group 2"/>
          <p:cNvGrpSpPr/>
          <p:nvPr/>
        </p:nvGrpSpPr>
        <p:grpSpPr>
          <a:xfrm>
            <a:off x="3059640" y="1229760"/>
            <a:ext cx="5841720" cy="5410440"/>
            <a:chOff x="3059640" y="1229760"/>
            <a:chExt cx="5841720" cy="5410440"/>
          </a:xfrm>
        </p:grpSpPr>
        <p:sp>
          <p:nvSpPr>
            <p:cNvPr id="77" name="CustomShape 3"/>
            <p:cNvSpPr/>
            <p:nvPr/>
          </p:nvSpPr>
          <p:spPr>
            <a:xfrm rot="10800000">
              <a:off x="3496680" y="1230120"/>
              <a:ext cx="5404680" cy="87300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Application responsive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78" name="CustomShape 4"/>
            <p:cNvSpPr/>
            <p:nvPr/>
          </p:nvSpPr>
          <p:spPr>
            <a:xfrm>
              <a:off x="3059640" y="1229760"/>
              <a:ext cx="873000" cy="873000"/>
            </a:xfrm>
            <a:prstGeom prst="ellipse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5"/>
            <p:cNvSpPr/>
            <p:nvPr/>
          </p:nvSpPr>
          <p:spPr>
            <a:xfrm rot="10800000">
              <a:off x="3496680" y="2364480"/>
              <a:ext cx="5404680" cy="87300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Lien fournisseur/commercial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0" name="CustomShape 6"/>
            <p:cNvSpPr/>
            <p:nvPr/>
          </p:nvSpPr>
          <p:spPr>
            <a:xfrm>
              <a:off x="3059640" y="2364120"/>
              <a:ext cx="873000" cy="873000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7"/>
            <p:cNvSpPr/>
            <p:nvPr/>
          </p:nvSpPr>
          <p:spPr>
            <a:xfrm rot="10800000">
              <a:off x="3496680" y="3498840"/>
              <a:ext cx="5404680" cy="87300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Accélérer les délais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2" name="CustomShape 8"/>
            <p:cNvSpPr/>
            <p:nvPr/>
          </p:nvSpPr>
          <p:spPr>
            <a:xfrm>
              <a:off x="3059640" y="3498120"/>
              <a:ext cx="873000" cy="873000"/>
            </a:xfrm>
            <a:prstGeom prst="ellipse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9"/>
            <p:cNvSpPr/>
            <p:nvPr/>
          </p:nvSpPr>
          <p:spPr>
            <a:xfrm rot="10800000">
              <a:off x="3496680" y="4633200"/>
              <a:ext cx="5404680" cy="87300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Conception de devis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4" name="CustomShape 10"/>
            <p:cNvSpPr/>
            <p:nvPr/>
          </p:nvSpPr>
          <p:spPr>
            <a:xfrm>
              <a:off x="3059640" y="4632480"/>
              <a:ext cx="873000" cy="873000"/>
            </a:xfrm>
            <a:prstGeom prst="ellipse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11"/>
            <p:cNvSpPr/>
            <p:nvPr/>
          </p:nvSpPr>
          <p:spPr>
            <a:xfrm rot="10800000">
              <a:off x="3496680" y="5767200"/>
              <a:ext cx="5404680" cy="873000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Modalités de paiement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6" name="CustomShape 12"/>
            <p:cNvSpPr/>
            <p:nvPr/>
          </p:nvSpPr>
          <p:spPr>
            <a:xfrm>
              <a:off x="3059640" y="5766840"/>
              <a:ext cx="873000" cy="873000"/>
            </a:xfrm>
            <a:prstGeom prst="ellipse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7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00D32015-9FA5-45F5-87B6-FF8D82A98E4A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5/18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4) Organigramme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332" y="1325355"/>
            <a:ext cx="6902034" cy="466685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2DBB929-FF2C-41C8-A667-B96554FE7878}"/>
              </a:ext>
            </a:extLst>
          </p:cNvPr>
          <p:cNvSpPr txBox="1"/>
          <p:nvPr/>
        </p:nvSpPr>
        <p:spPr>
          <a:xfrm>
            <a:off x="365124" y="1099255"/>
            <a:ext cx="76739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  La structure des équipes du projet </a:t>
            </a:r>
            <a:r>
              <a:rPr lang="fr-FR" sz="2000" b="1" dirty="0" err="1">
                <a:solidFill>
                  <a:srgbClr val="C84B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Madera</a:t>
            </a:r>
            <a:endParaRPr lang="fr-F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Dans le projet </a:t>
            </a:r>
            <a:r>
              <a:rPr lang="fr-FR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Madera</a:t>
            </a: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nous avons 3 postes distincts</a:t>
            </a:r>
          </a:p>
          <a:p>
            <a:endParaRPr lang="fr-FR" sz="2000" b="1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Chef de projet</a:t>
            </a:r>
          </a:p>
          <a:p>
            <a:pPr marL="342900" indent="-342900">
              <a:buFontTx/>
              <a:buChar char="-"/>
            </a:pPr>
            <a:r>
              <a:rPr lang="fr-FR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Responsable technique</a:t>
            </a:r>
          </a:p>
          <a:p>
            <a:pPr marL="342900" indent="-342900">
              <a:buFontTx/>
              <a:buChar char="-"/>
            </a:pPr>
            <a:r>
              <a:rPr lang="fr-FR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Développeur</a:t>
            </a:r>
          </a:p>
          <a:p>
            <a:endParaRPr lang="fr-FR" sz="2000" b="1" i="1" dirty="0">
              <a:solidFill>
                <a:srgbClr val="000000"/>
              </a:solidFill>
            </a:endParaRPr>
          </a:p>
          <a:p>
            <a:endParaRPr lang="fr-FR" sz="2000" i="1" dirty="0">
              <a:solidFill>
                <a:srgbClr val="000000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474941" y="6048647"/>
            <a:ext cx="5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Organigramme du projet </a:t>
            </a:r>
            <a:r>
              <a:rPr lang="fr-FR" i="1" u="sng" dirty="0" err="1"/>
              <a:t>Madera</a:t>
            </a:r>
            <a:endParaRPr lang="fr-FR" i="1" u="sng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C36DEB-0B19-406E-B5CC-0F3971A4D11E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6/18</a:t>
            </a:r>
          </a:p>
        </p:txBody>
      </p:sp>
    </p:spTree>
    <p:extLst>
      <p:ext uri="{BB962C8B-B14F-4D97-AF65-F5344CB8AC3E}">
        <p14:creationId xmlns:p14="http://schemas.microsoft.com/office/powerpoint/2010/main" val="38165652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 5) Contraintes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90" name="Group 2"/>
          <p:cNvGrpSpPr/>
          <p:nvPr/>
        </p:nvGrpSpPr>
        <p:grpSpPr>
          <a:xfrm>
            <a:off x="2414160" y="1332360"/>
            <a:ext cx="7842600" cy="5416920"/>
            <a:chOff x="2414160" y="1332360"/>
            <a:chExt cx="7842600" cy="5416920"/>
          </a:xfrm>
        </p:grpSpPr>
        <p:sp>
          <p:nvSpPr>
            <p:cNvPr id="91" name="CustomShape 3"/>
            <p:cNvSpPr/>
            <p:nvPr/>
          </p:nvSpPr>
          <p:spPr>
            <a:xfrm>
              <a:off x="2414160" y="133236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3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92" name="CustomShape 4"/>
            <p:cNvSpPr/>
            <p:nvPr/>
          </p:nvSpPr>
          <p:spPr>
            <a:xfrm>
              <a:off x="2449800" y="301428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Date de fin de projet 05/2020</a:t>
              </a:r>
              <a:endParaRPr lang="fr-FR" sz="1600" b="0" strike="noStrike" spc="-1">
                <a:latin typeface="Arial"/>
              </a:endParaRPr>
            </a:p>
          </p:txBody>
        </p:sp>
        <p:sp>
          <p:nvSpPr>
            <p:cNvPr id="93" name="CustomShape 5"/>
            <p:cNvSpPr/>
            <p:nvPr/>
          </p:nvSpPr>
          <p:spPr>
            <a:xfrm>
              <a:off x="5133600" y="133344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4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6"/>
            <p:cNvSpPr/>
            <p:nvPr/>
          </p:nvSpPr>
          <p:spPr>
            <a:xfrm>
              <a:off x="5133600" y="301428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Budget : </a:t>
              </a:r>
              <a:endParaRPr lang="fr-FR" sz="16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110 000€</a:t>
              </a:r>
              <a:endParaRPr lang="fr-FR" sz="1600" b="0" strike="noStrike" spc="-1">
                <a:latin typeface="Arial"/>
              </a:endParaRPr>
            </a:p>
          </p:txBody>
        </p:sp>
        <p:sp>
          <p:nvSpPr>
            <p:cNvPr id="95" name="CustomShape 7"/>
            <p:cNvSpPr/>
            <p:nvPr/>
          </p:nvSpPr>
          <p:spPr>
            <a:xfrm>
              <a:off x="7817400" y="133344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5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8"/>
            <p:cNvSpPr/>
            <p:nvPr/>
          </p:nvSpPr>
          <p:spPr>
            <a:xfrm>
              <a:off x="7817400" y="301428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Retour sur investissement sur 5 ans maximum </a:t>
              </a:r>
              <a:endParaRPr lang="fr-FR" sz="1600" b="0" strike="noStrike" spc="-1">
                <a:latin typeface="Arial"/>
              </a:endParaRPr>
            </a:p>
          </p:txBody>
        </p:sp>
        <p:sp>
          <p:nvSpPr>
            <p:cNvPr id="97" name="CustomShape 9"/>
            <p:cNvSpPr/>
            <p:nvPr/>
          </p:nvSpPr>
          <p:spPr>
            <a:xfrm>
              <a:off x="5133600" y="416340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6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10"/>
            <p:cNvSpPr/>
            <p:nvPr/>
          </p:nvSpPr>
          <p:spPr>
            <a:xfrm>
              <a:off x="5133600" y="584460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Solutions techniques en adéquation avec les objectifs stratégiques du groupe</a:t>
              </a:r>
              <a:endParaRPr lang="fr-FR" sz="1600" b="0" strike="noStrike" spc="-1">
                <a:latin typeface="Arial"/>
              </a:endParaRPr>
            </a:p>
          </p:txBody>
        </p:sp>
      </p:grpSp>
      <p:grpSp>
        <p:nvGrpSpPr>
          <p:cNvPr id="99" name="Group 1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2B7DBC4-2CF8-4CC2-8928-7F8F731A99EE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7/18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6) Limites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02" name="Group 2"/>
          <p:cNvGrpSpPr/>
          <p:nvPr/>
        </p:nvGrpSpPr>
        <p:grpSpPr>
          <a:xfrm>
            <a:off x="2937240" y="1231920"/>
            <a:ext cx="6157800" cy="5413680"/>
            <a:chOff x="2937240" y="1231920"/>
            <a:chExt cx="6157800" cy="5413680"/>
          </a:xfrm>
        </p:grpSpPr>
        <p:sp>
          <p:nvSpPr>
            <p:cNvPr id="103" name="CustomShape 3"/>
            <p:cNvSpPr/>
            <p:nvPr/>
          </p:nvSpPr>
          <p:spPr>
            <a:xfrm rot="10800000">
              <a:off x="3690360" y="1232280"/>
              <a:ext cx="5404680" cy="150480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227520" tIns="122040" rIns="663840" bIns="122040" anchor="ctr"/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</a:pPr>
              <a:r>
                <a:rPr lang="fr-FR" sz="3200" b="0" strike="noStrike" spc="-1">
                  <a:solidFill>
                    <a:srgbClr val="FFFFFF"/>
                  </a:solidFill>
                  <a:latin typeface="Calibri"/>
                </a:rPr>
                <a:t>Développée en interne</a:t>
              </a:r>
              <a:endParaRPr lang="fr-FR" sz="3200" b="0" strike="noStrike" spc="-1">
                <a:latin typeface="Arial"/>
              </a:endParaRPr>
            </a:p>
          </p:txBody>
        </p:sp>
        <p:sp>
          <p:nvSpPr>
            <p:cNvPr id="104" name="CustomShape 4"/>
            <p:cNvSpPr/>
            <p:nvPr/>
          </p:nvSpPr>
          <p:spPr>
            <a:xfrm>
              <a:off x="2937240" y="1231920"/>
              <a:ext cx="1504800" cy="1504800"/>
            </a:xfrm>
            <a:prstGeom prst="ellipse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5"/>
            <p:cNvSpPr/>
            <p:nvPr/>
          </p:nvSpPr>
          <p:spPr>
            <a:xfrm rot="10800000">
              <a:off x="3690360" y="3186360"/>
              <a:ext cx="5404680" cy="150480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227520" tIns="122040" rIns="663840" bIns="122040" anchor="ctr"/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</a:pPr>
              <a:r>
                <a:rPr lang="fr-FR" sz="3200" b="0" strike="noStrike" spc="-1">
                  <a:solidFill>
                    <a:srgbClr val="FFFFFF"/>
                  </a:solidFill>
                  <a:latin typeface="Calibri"/>
                </a:rPr>
                <a:t>Éviter la sous-traitance</a:t>
              </a:r>
              <a:endParaRPr lang="fr-FR" sz="3200" b="0" strike="noStrike" spc="-1">
                <a:latin typeface="Arial"/>
              </a:endParaRPr>
            </a:p>
          </p:txBody>
        </p:sp>
        <p:sp>
          <p:nvSpPr>
            <p:cNvPr id="106" name="CustomShape 6"/>
            <p:cNvSpPr/>
            <p:nvPr/>
          </p:nvSpPr>
          <p:spPr>
            <a:xfrm>
              <a:off x="2937240" y="3186360"/>
              <a:ext cx="1504800" cy="1504800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7"/>
            <p:cNvSpPr/>
            <p:nvPr/>
          </p:nvSpPr>
          <p:spPr>
            <a:xfrm rot="10800000">
              <a:off x="3690360" y="5140800"/>
              <a:ext cx="5404680" cy="150480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227520" tIns="122040" rIns="663840" bIns="122040" anchor="ctr"/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</a:pPr>
              <a:r>
                <a:rPr lang="fr-FR" sz="3200" b="0" strike="noStrike" spc="-1" dirty="0">
                  <a:solidFill>
                    <a:srgbClr val="FFFFFF"/>
                  </a:solidFill>
                  <a:latin typeface="Calibri"/>
                </a:rPr>
                <a:t>Indicateurs positionnés et suivis le long du projet </a:t>
              </a:r>
              <a:endParaRPr lang="fr-FR" sz="3200" b="0" strike="noStrike" spc="-1" dirty="0">
                <a:latin typeface="Arial"/>
              </a:endParaRPr>
            </a:p>
          </p:txBody>
        </p:sp>
        <p:sp>
          <p:nvSpPr>
            <p:cNvPr id="108" name="CustomShape 8"/>
            <p:cNvSpPr/>
            <p:nvPr/>
          </p:nvSpPr>
          <p:spPr>
            <a:xfrm>
              <a:off x="2937240" y="5140440"/>
              <a:ext cx="1504800" cy="1504800"/>
            </a:xfrm>
            <a:prstGeom prst="ellipse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9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9461204B-5CC4-47D1-B3BB-4EDE266E65E3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8/18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7) PBS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12" name="Group 2"/>
          <p:cNvGrpSpPr/>
          <p:nvPr/>
        </p:nvGrpSpPr>
        <p:grpSpPr>
          <a:xfrm>
            <a:off x="515520" y="1591200"/>
            <a:ext cx="10776600" cy="3859920"/>
            <a:chOff x="515520" y="1591200"/>
            <a:chExt cx="10776600" cy="3859920"/>
          </a:xfrm>
        </p:grpSpPr>
        <p:sp>
          <p:nvSpPr>
            <p:cNvPr id="113" name="CustomShape 3"/>
            <p:cNvSpPr/>
            <p:nvPr/>
          </p:nvSpPr>
          <p:spPr>
            <a:xfrm>
              <a:off x="5968800" y="3138480"/>
              <a:ext cx="4053600" cy="1484280"/>
            </a:xfrm>
            <a:custGeom>
              <a:avLst/>
              <a:gdLst/>
              <a:ahLst/>
              <a:cxnLst/>
              <a:rect l="l" t="t" r="r" b="b"/>
              <a:pathLst>
                <a:path w="4054112" h="1484759">
                  <a:moveTo>
                    <a:pt x="0" y="0"/>
                  </a:moveTo>
                  <a:lnTo>
                    <a:pt x="0" y="1159798"/>
                  </a:lnTo>
                  <a:lnTo>
                    <a:pt x="4054112" y="1159798"/>
                  </a:lnTo>
                  <a:lnTo>
                    <a:pt x="4054112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4"/>
            <p:cNvSpPr/>
            <p:nvPr/>
          </p:nvSpPr>
          <p:spPr>
            <a:xfrm>
              <a:off x="5968800" y="3138480"/>
              <a:ext cx="1208160" cy="1484280"/>
            </a:xfrm>
            <a:custGeom>
              <a:avLst/>
              <a:gdLst/>
              <a:ahLst/>
              <a:cxnLst/>
              <a:rect l="l" t="t" r="r" b="b"/>
              <a:pathLst>
                <a:path w="1208481" h="1484759">
                  <a:moveTo>
                    <a:pt x="0" y="0"/>
                  </a:moveTo>
                  <a:lnTo>
                    <a:pt x="0" y="1159798"/>
                  </a:lnTo>
                  <a:lnTo>
                    <a:pt x="1208481" y="1159798"/>
                  </a:lnTo>
                  <a:lnTo>
                    <a:pt x="1208481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5"/>
            <p:cNvSpPr/>
            <p:nvPr/>
          </p:nvSpPr>
          <p:spPr>
            <a:xfrm>
              <a:off x="4562640" y="3138480"/>
              <a:ext cx="1405800" cy="1484280"/>
            </a:xfrm>
            <a:custGeom>
              <a:avLst/>
              <a:gdLst/>
              <a:ahLst/>
              <a:cxnLst/>
              <a:rect l="l" t="t" r="r" b="b"/>
              <a:pathLst>
                <a:path w="1406304" h="1484759">
                  <a:moveTo>
                    <a:pt x="1406304" y="0"/>
                  </a:moveTo>
                  <a:lnTo>
                    <a:pt x="1406304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1694880" y="3138480"/>
              <a:ext cx="4273920" cy="1484280"/>
            </a:xfrm>
            <a:custGeom>
              <a:avLst/>
              <a:gdLst/>
              <a:ahLst/>
              <a:cxnLst/>
              <a:rect l="l" t="t" r="r" b="b"/>
              <a:pathLst>
                <a:path w="4274141" h="1484759">
                  <a:moveTo>
                    <a:pt x="4274141" y="0"/>
                  </a:moveTo>
                  <a:lnTo>
                    <a:pt x="4274141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7"/>
            <p:cNvSpPr/>
            <p:nvPr/>
          </p:nvSpPr>
          <p:spPr>
            <a:xfrm>
              <a:off x="4421520" y="1591200"/>
              <a:ext cx="3094560" cy="1546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MADERA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18" name="CustomShape 8"/>
            <p:cNvSpPr/>
            <p:nvPr/>
          </p:nvSpPr>
          <p:spPr>
            <a:xfrm>
              <a:off x="515520" y="4623479"/>
              <a:ext cx="2358360" cy="827639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Projet (métier)</a:t>
              </a:r>
              <a:endParaRPr lang="fr-FR" sz="2600" b="0" strike="noStrike" spc="-1" dirty="0">
                <a:latin typeface="Arial"/>
              </a:endParaRPr>
            </a:p>
          </p:txBody>
        </p:sp>
        <p:sp>
          <p:nvSpPr>
            <p:cNvPr id="119" name="CustomShape 9"/>
            <p:cNvSpPr/>
            <p:nvPr/>
          </p:nvSpPr>
          <p:spPr>
            <a:xfrm>
              <a:off x="3524040" y="4623480"/>
              <a:ext cx="2076480" cy="8276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Devis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20" name="CustomShape 10"/>
            <p:cNvSpPr/>
            <p:nvPr/>
          </p:nvSpPr>
          <p:spPr>
            <a:xfrm>
              <a:off x="6251040" y="4623480"/>
              <a:ext cx="2076480" cy="8276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Identification</a:t>
              </a:r>
              <a:endParaRPr lang="fr-FR" sz="2600" b="0" strike="noStrike" spc="-1" dirty="0">
                <a:latin typeface="Arial"/>
              </a:endParaRPr>
            </a:p>
          </p:txBody>
        </p:sp>
        <p:sp>
          <p:nvSpPr>
            <p:cNvPr id="121" name="CustomShape 11"/>
            <p:cNvSpPr/>
            <p:nvPr/>
          </p:nvSpPr>
          <p:spPr>
            <a:xfrm>
              <a:off x="8753760" y="4623480"/>
              <a:ext cx="2538360" cy="7988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Configuration</a:t>
              </a:r>
              <a:endParaRPr lang="fr-FR" sz="2600" b="0" strike="noStrike" spc="-1">
                <a:latin typeface="Arial"/>
              </a:endParaRPr>
            </a:p>
          </p:txBody>
        </p:sp>
      </p:grpSp>
      <p:grpSp>
        <p:nvGrpSpPr>
          <p:cNvPr id="122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10D4E554-AB69-429C-9612-6371E40DF300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9/18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453</Words>
  <Application>Microsoft Office PowerPoint</Application>
  <PresentationFormat>Grand écran</PresentationFormat>
  <Paragraphs>149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BIL LOUIS</dc:creator>
  <cp:lastModifiedBy>BIL LOUIS</cp:lastModifiedBy>
  <cp:revision>10</cp:revision>
  <dcterms:created xsi:type="dcterms:W3CDTF">2019-04-08T14:04:51Z</dcterms:created>
  <dcterms:modified xsi:type="dcterms:W3CDTF">2019-04-08T18:23:39Z</dcterms:modified>
</cp:coreProperties>
</file>