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5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F7FFF-6B3C-442E-BF57-9B23389431BB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78453-52EB-4D5C-ABEC-52E42963F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9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78453-52EB-4D5C-ABEC-52E42963FA7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08/04/2019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7191000" y="-70920"/>
            <a:ext cx="5005440" cy="7062840"/>
          </a:xfrm>
          <a:custGeom>
            <a:avLst/>
            <a:gdLst/>
            <a:ahLst/>
            <a:cxnLst/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Espace réservé pour une image  5"/>
          <p:cNvPicPr/>
          <p:nvPr/>
        </p:nvPicPr>
        <p:blipFill>
          <a:blip r:embed="rId3"/>
          <a:stretch/>
        </p:blipFill>
        <p:spPr>
          <a:xfrm>
            <a:off x="7594560" y="-78120"/>
            <a:ext cx="5597280" cy="7062840"/>
          </a:xfrm>
          <a:prstGeom prst="rect">
            <a:avLst/>
          </a:prstGeom>
          <a:ln>
            <a:noFill/>
          </a:ln>
        </p:spPr>
      </p:pic>
      <p:pic>
        <p:nvPicPr>
          <p:cNvPr id="44" name="Image 6"/>
          <p:cNvPicPr/>
          <p:nvPr/>
        </p:nvPicPr>
        <p:blipFill>
          <a:blip r:embed="rId4"/>
          <a:stretch/>
        </p:blipFill>
        <p:spPr>
          <a:xfrm>
            <a:off x="291960" y="5383800"/>
            <a:ext cx="3282480" cy="112248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291960" y="1635120"/>
            <a:ext cx="4917600" cy="8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800" b="1" strike="noStrike" spc="-1">
                <a:solidFill>
                  <a:srgbClr val="C84B1B"/>
                </a:solidFill>
                <a:latin typeface="Century Gothic"/>
              </a:rPr>
              <a:t>Projet Madera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91960" y="2707920"/>
            <a:ext cx="58035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strike="noStrike" cap="all" spc="-1">
                <a:solidFill>
                  <a:srgbClr val="000000"/>
                </a:solidFill>
                <a:latin typeface="Century Gothic"/>
              </a:rPr>
              <a:t>Livrable 1 : Lancement du projet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91960" y="4130640"/>
            <a:ext cx="712440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600" b="1" strike="noStrike" cap="all" spc="-1">
                <a:solidFill>
                  <a:srgbClr val="000000"/>
                </a:solidFill>
                <a:latin typeface="Century Gothic"/>
              </a:rPr>
              <a:t>L. Bil / A. PROD’HOMME / Y. PETIT-JEAN / R. MORTIER / B. PAUMARD 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WBS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542380" y="1426915"/>
            <a:ext cx="11542593" cy="2984333"/>
            <a:chOff x="551806" y="1591200"/>
            <a:chExt cx="11542593" cy="2984333"/>
          </a:xfrm>
        </p:grpSpPr>
        <p:sp>
          <p:nvSpPr>
            <p:cNvPr id="147" name="CustomShape 3"/>
            <p:cNvSpPr/>
            <p:nvPr/>
          </p:nvSpPr>
          <p:spPr>
            <a:xfrm>
              <a:off x="5974413" y="2317531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4"/>
            <p:cNvSpPr/>
            <p:nvPr/>
          </p:nvSpPr>
          <p:spPr>
            <a:xfrm>
              <a:off x="5968800" y="2111604"/>
              <a:ext cx="1208160" cy="2463929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9" name="CustomShape 5"/>
            <p:cNvSpPr/>
            <p:nvPr/>
          </p:nvSpPr>
          <p:spPr>
            <a:xfrm>
              <a:off x="4563000" y="3096360"/>
              <a:ext cx="1405800" cy="1188423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709920" y="2321562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551806" y="3747893"/>
              <a:ext cx="235836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1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3" name="CustomShape 9"/>
            <p:cNvSpPr/>
            <p:nvPr/>
          </p:nvSpPr>
          <p:spPr>
            <a:xfrm>
              <a:off x="3383280" y="3733677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2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4" name="CustomShape 10"/>
            <p:cNvSpPr/>
            <p:nvPr/>
          </p:nvSpPr>
          <p:spPr>
            <a:xfrm>
              <a:off x="6864129" y="3730024"/>
              <a:ext cx="185220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3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5" name="CustomShape 11"/>
            <p:cNvSpPr/>
            <p:nvPr/>
          </p:nvSpPr>
          <p:spPr>
            <a:xfrm>
              <a:off x="9556039" y="3678461"/>
              <a:ext cx="2538360" cy="82763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4</a:t>
              </a:r>
              <a:endParaRPr lang="fr-FR" sz="2600" b="0" strike="noStrike" spc="-1">
                <a:latin typeface="Arial"/>
              </a:endParaRPr>
            </a:p>
          </p:txBody>
        </p:sp>
      </p:grpSp>
      <p:grpSp>
        <p:nvGrpSpPr>
          <p:cNvPr id="15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CustomShape 8">
            <a:extLst>
              <a:ext uri="{FF2B5EF4-FFF2-40B4-BE49-F238E27FC236}">
                <a16:creationId xmlns:a16="http://schemas.microsoft.com/office/drawing/2014/main" id="{BB361FBD-927F-4220-A2D6-9E537DF647CA}"/>
              </a:ext>
            </a:extLst>
          </p:cNvPr>
          <p:cNvSpPr/>
          <p:nvPr/>
        </p:nvSpPr>
        <p:spPr>
          <a:xfrm>
            <a:off x="80280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2600" b="0" strike="noStrike" spc="-1" dirty="0">
                <a:solidFill>
                  <a:srgbClr val="FFFFFF"/>
                </a:solidFill>
                <a:latin typeface="Calibri"/>
              </a:rPr>
              <a:t>Analyse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C9B5982-7C71-4C5D-BB51-F58E6455765B}"/>
              </a:ext>
            </a:extLst>
          </p:cNvPr>
          <p:cNvSpPr/>
          <p:nvPr/>
        </p:nvSpPr>
        <p:spPr>
          <a:xfrm>
            <a:off x="1742645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2600" b="0" strike="noStrike" spc="-1" dirty="0">
                <a:solidFill>
                  <a:srgbClr val="FFFFFF"/>
                </a:solidFill>
                <a:latin typeface="Calibri"/>
              </a:rPr>
              <a:t>Documentation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E1E06BD2-70F8-4D9D-BC7A-65B673457E82}"/>
              </a:ext>
            </a:extLst>
          </p:cNvPr>
          <p:cNvCxnSpPr>
            <a:cxnSpLocks/>
            <a:stCxn id="15" idx="0"/>
            <a:endCxn id="152" idx="2"/>
          </p:cNvCxnSpPr>
          <p:nvPr/>
        </p:nvCxnSpPr>
        <p:spPr>
          <a:xfrm rot="5400000" flipH="1" flipV="1">
            <a:off x="754941" y="4529568"/>
            <a:ext cx="1084939" cy="84830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725EFDD-13F1-4AB9-BF04-578A3A5E3D91}"/>
              </a:ext>
            </a:extLst>
          </p:cNvPr>
          <p:cNvCxnSpPr>
            <a:cxnSpLocks/>
            <a:stCxn id="16" idx="0"/>
            <a:endCxn id="152" idx="2"/>
          </p:cNvCxnSpPr>
          <p:nvPr/>
        </p:nvCxnSpPr>
        <p:spPr>
          <a:xfrm rot="16200000" flipV="1">
            <a:off x="1586124" y="4546685"/>
            <a:ext cx="1084939" cy="814065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F15B042B-ADBA-4591-B348-D8B6755F8AAB}"/>
              </a:ext>
            </a:extLst>
          </p:cNvPr>
          <p:cNvSpPr/>
          <p:nvPr/>
        </p:nvSpPr>
        <p:spPr>
          <a:xfrm>
            <a:off x="3512129" y="5501935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2600" b="0" strike="noStrike" spc="-1" dirty="0">
                <a:solidFill>
                  <a:srgbClr val="FFFFFF"/>
                </a:solidFill>
                <a:latin typeface="Calibri"/>
              </a:rPr>
              <a:t>Modélisation</a:t>
            </a:r>
          </a:p>
        </p:txBody>
      </p:sp>
      <p:sp>
        <p:nvSpPr>
          <p:cNvPr id="27" name="CustomShape 8">
            <a:extLst>
              <a:ext uri="{FF2B5EF4-FFF2-40B4-BE49-F238E27FC236}">
                <a16:creationId xmlns:a16="http://schemas.microsoft.com/office/drawing/2014/main" id="{71EB46A8-1B0E-4E4D-840C-2478C1827A5C}"/>
              </a:ext>
            </a:extLst>
          </p:cNvPr>
          <p:cNvSpPr/>
          <p:nvPr/>
        </p:nvSpPr>
        <p:spPr>
          <a:xfrm>
            <a:off x="5232250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2600" b="0" strike="noStrike" spc="-1" dirty="0">
                <a:solidFill>
                  <a:srgbClr val="FFFFFF"/>
                </a:solidFill>
                <a:latin typeface="Calibri"/>
              </a:rPr>
              <a:t>Choix techniques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98F0C1E-1A4A-4F38-A2FE-A0592F1EBF7E}"/>
              </a:ext>
            </a:extLst>
          </p:cNvPr>
          <p:cNvCxnSpPr>
            <a:cxnSpLocks/>
            <a:stCxn id="24" idx="0"/>
            <a:endCxn id="153" idx="2"/>
          </p:cNvCxnSpPr>
          <p:nvPr/>
        </p:nvCxnSpPr>
        <p:spPr>
          <a:xfrm rot="5400000" flipH="1" flipV="1">
            <a:off x="3806150" y="4895992"/>
            <a:ext cx="1104903" cy="106985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E9FB813-0742-47A9-979F-F35EB892CA02}"/>
              </a:ext>
            </a:extLst>
          </p:cNvPr>
          <p:cNvCxnSpPr>
            <a:cxnSpLocks/>
            <a:stCxn id="27" idx="0"/>
            <a:endCxn id="153" idx="2"/>
          </p:cNvCxnSpPr>
          <p:nvPr/>
        </p:nvCxnSpPr>
        <p:spPr>
          <a:xfrm rot="16200000" flipV="1">
            <a:off x="4669085" y="4140042"/>
            <a:ext cx="1099155" cy="1613136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CustomShape 8">
            <a:extLst>
              <a:ext uri="{FF2B5EF4-FFF2-40B4-BE49-F238E27FC236}">
                <a16:creationId xmlns:a16="http://schemas.microsoft.com/office/drawing/2014/main" id="{6916BBA6-B4F6-4F22-8494-E4783A9D3FD6}"/>
              </a:ext>
            </a:extLst>
          </p:cNvPr>
          <p:cNvSpPr/>
          <p:nvPr/>
        </p:nvSpPr>
        <p:spPr>
          <a:xfrm>
            <a:off x="7039306" y="5455968"/>
            <a:ext cx="1482993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2600" b="0" strike="noStrike" spc="-1" dirty="0" err="1">
                <a:solidFill>
                  <a:srgbClr val="FFFFFF"/>
                </a:solidFill>
                <a:latin typeface="Calibri"/>
              </a:rPr>
              <a:t>Dévelopement</a:t>
            </a:r>
            <a:endParaRPr lang="fr-FR" sz="2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CustomShape 8">
            <a:extLst>
              <a:ext uri="{FF2B5EF4-FFF2-40B4-BE49-F238E27FC236}">
                <a16:creationId xmlns:a16="http://schemas.microsoft.com/office/drawing/2014/main" id="{41089812-5ACA-4EF6-8CF5-907E985E83BE}"/>
              </a:ext>
            </a:extLst>
          </p:cNvPr>
          <p:cNvSpPr/>
          <p:nvPr/>
        </p:nvSpPr>
        <p:spPr>
          <a:xfrm>
            <a:off x="8772627" y="5496186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2600" b="0" strike="noStrike" spc="-1" dirty="0">
                <a:solidFill>
                  <a:srgbClr val="FFFFFF"/>
                </a:solidFill>
                <a:latin typeface="Calibri"/>
              </a:rPr>
              <a:t>gestion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0A622552-BD0C-41FF-908F-E882E1A9D011}"/>
              </a:ext>
            </a:extLst>
          </p:cNvPr>
          <p:cNvCxnSpPr>
            <a:cxnSpLocks/>
            <a:stCxn id="36" idx="0"/>
            <a:endCxn id="154" idx="2"/>
          </p:cNvCxnSpPr>
          <p:nvPr/>
        </p:nvCxnSpPr>
        <p:spPr>
          <a:xfrm rot="5400000" flipH="1" flipV="1">
            <a:off x="7249509" y="4924674"/>
            <a:ext cx="1062589" cy="1270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1AC2EE7-3E5F-4AC8-8A39-1645E8941658}"/>
              </a:ext>
            </a:extLst>
          </p:cNvPr>
          <p:cNvCxnSpPr>
            <a:cxnSpLocks/>
            <a:stCxn id="37" idx="0"/>
            <a:endCxn id="154" idx="2"/>
          </p:cNvCxnSpPr>
          <p:nvPr/>
        </p:nvCxnSpPr>
        <p:spPr>
          <a:xfrm rot="16200000" flipV="1">
            <a:off x="8121802" y="4052381"/>
            <a:ext cx="1102807" cy="1784804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CustomShape 8">
            <a:extLst>
              <a:ext uri="{FF2B5EF4-FFF2-40B4-BE49-F238E27FC236}">
                <a16:creationId xmlns:a16="http://schemas.microsoft.com/office/drawing/2014/main" id="{560E1668-1027-40E7-8C85-163C8F053239}"/>
              </a:ext>
            </a:extLst>
          </p:cNvPr>
          <p:cNvSpPr/>
          <p:nvPr/>
        </p:nvSpPr>
        <p:spPr>
          <a:xfrm>
            <a:off x="10508823" y="5496186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2600" b="0" strike="noStrike" spc="-1" dirty="0">
                <a:solidFill>
                  <a:srgbClr val="FFFFFF"/>
                </a:solidFill>
                <a:latin typeface="Calibri"/>
              </a:rPr>
              <a:t>Rapport final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D2A3786-AF01-46B7-AB4B-F70F0EBEE1E1}"/>
              </a:ext>
            </a:extLst>
          </p:cNvPr>
          <p:cNvCxnSpPr>
            <a:cxnSpLocks/>
            <a:stCxn id="47" idx="0"/>
            <a:endCxn id="155" idx="2"/>
          </p:cNvCxnSpPr>
          <p:nvPr/>
        </p:nvCxnSpPr>
        <p:spPr>
          <a:xfrm rot="16200000" flipV="1">
            <a:off x="10481613" y="4675996"/>
            <a:ext cx="1154371" cy="48601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216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Les indicateurs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E01205-969E-4AC4-9A94-3C3B6A54A76F}"/>
              </a:ext>
            </a:extLst>
          </p:cNvPr>
          <p:cNvGrpSpPr/>
          <p:nvPr/>
        </p:nvGrpSpPr>
        <p:grpSpPr>
          <a:xfrm>
            <a:off x="229447" y="1708559"/>
            <a:ext cx="3667680" cy="4114412"/>
            <a:chOff x="229447" y="1708559"/>
            <a:chExt cx="3667680" cy="4114412"/>
          </a:xfrm>
        </p:grpSpPr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98B4FBE-4B48-4572-AF88-16F2B98E500D}"/>
                </a:ext>
              </a:extLst>
            </p:cNvPr>
            <p:cNvSpPr/>
            <p:nvPr/>
          </p:nvSpPr>
          <p:spPr>
            <a:xfrm>
              <a:off x="707527" y="3298445"/>
              <a:ext cx="901440" cy="1630228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8F0F9842-BEC5-41F9-8FFB-9A3B55B1F143}"/>
                </a:ext>
              </a:extLst>
            </p:cNvPr>
            <p:cNvSpPr/>
            <p:nvPr/>
          </p:nvSpPr>
          <p:spPr>
            <a:xfrm>
              <a:off x="707527" y="3298445"/>
              <a:ext cx="911520" cy="751387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85414BE1-DBFE-49FC-B770-6F0D75B378FD}"/>
                </a:ext>
              </a:extLst>
            </p:cNvPr>
            <p:cNvSpPr/>
            <p:nvPr/>
          </p:nvSpPr>
          <p:spPr>
            <a:xfrm flipV="1">
              <a:off x="707527" y="3205113"/>
              <a:ext cx="901440" cy="93333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450045A2-D4C4-4D3F-A5D7-887D711B9B13}"/>
                </a:ext>
              </a:extLst>
            </p:cNvPr>
            <p:cNvSpPr/>
            <p:nvPr/>
          </p:nvSpPr>
          <p:spPr>
            <a:xfrm>
              <a:off x="707527" y="2651598"/>
              <a:ext cx="949680" cy="646848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79CFE42F-BE80-4618-A581-48CCAD757A55}"/>
                </a:ext>
              </a:extLst>
            </p:cNvPr>
            <p:cNvSpPr/>
            <p:nvPr/>
          </p:nvSpPr>
          <p:spPr>
            <a:xfrm>
              <a:off x="707527" y="1949034"/>
              <a:ext cx="949680" cy="1349412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C83965E-C29F-4DC4-A188-5E66F500AA9A}"/>
                </a:ext>
              </a:extLst>
            </p:cNvPr>
            <p:cNvSpPr/>
            <p:nvPr/>
          </p:nvSpPr>
          <p:spPr>
            <a:xfrm rot="16200000">
              <a:off x="-1018703" y="3084654"/>
              <a:ext cx="2974380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 de suivi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69537924-DD0C-4C82-9577-07A2DA504083}"/>
                </a:ext>
              </a:extLst>
            </p:cNvPr>
            <p:cNvSpPr/>
            <p:nvPr/>
          </p:nvSpPr>
          <p:spPr>
            <a:xfrm>
              <a:off x="1657567" y="1708559"/>
              <a:ext cx="1645920" cy="480224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Ecart de durée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F4A4039B-5FC2-4756-A46D-A962BEA6F786}"/>
                </a:ext>
              </a:extLst>
            </p:cNvPr>
            <p:cNvSpPr/>
            <p:nvPr/>
          </p:nvSpPr>
          <p:spPr>
            <a:xfrm>
              <a:off x="1657567" y="2408221"/>
              <a:ext cx="1668960" cy="48639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</a:t>
              </a:r>
              <a:r>
                <a:rPr lang="fr-FR" sz="1900" b="0" strike="noStrike" spc="-1" dirty="0" err="1">
                  <a:solidFill>
                    <a:srgbClr val="FFFFFF"/>
                  </a:solidFill>
                  <a:latin typeface="Calibri"/>
                </a:rPr>
                <a:t>delai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E2EC4D07-AAB0-4387-BBF2-8A2A07722B26}"/>
                </a:ext>
              </a:extLst>
            </p:cNvPr>
            <p:cNvSpPr/>
            <p:nvPr/>
          </p:nvSpPr>
          <p:spPr>
            <a:xfrm>
              <a:off x="1619407" y="3030627"/>
              <a:ext cx="2108160" cy="586135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Taux de dépassement</a:t>
              </a:r>
            </a:p>
          </p:txBody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D3636353-11DC-42E1-B31A-F96513C81119}"/>
                </a:ext>
              </a:extLst>
            </p:cNvPr>
            <p:cNvSpPr/>
            <p:nvPr/>
          </p:nvSpPr>
          <p:spPr>
            <a:xfrm>
              <a:off x="1619047" y="3807545"/>
              <a:ext cx="2278080" cy="484577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Cout actuel du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9" name="CustomShape 15">
              <a:extLst>
                <a:ext uri="{FF2B5EF4-FFF2-40B4-BE49-F238E27FC236}">
                  <a16:creationId xmlns:a16="http://schemas.microsoft.com/office/drawing/2014/main" id="{B628C9F3-6DBB-46F7-B244-4174DACBC30D}"/>
                </a:ext>
              </a:extLst>
            </p:cNvPr>
            <p:cNvSpPr/>
            <p:nvPr/>
          </p:nvSpPr>
          <p:spPr>
            <a:xfrm>
              <a:off x="1609327" y="4533685"/>
              <a:ext cx="1803960" cy="64162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Taux des coût non planifiées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23" name="CustomShape 11">
              <a:extLst>
                <a:ext uri="{FF2B5EF4-FFF2-40B4-BE49-F238E27FC236}">
                  <a16:creationId xmlns:a16="http://schemas.microsoft.com/office/drawing/2014/main" id="{298FB340-91D2-4C28-82B2-F4F8C1FB197D}"/>
                </a:ext>
              </a:extLst>
            </p:cNvPr>
            <p:cNvSpPr/>
            <p:nvPr/>
          </p:nvSpPr>
          <p:spPr>
            <a:xfrm>
              <a:off x="1608966" y="5342747"/>
              <a:ext cx="2020353" cy="480224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Pourcentage des tâches réalisées</a:t>
              </a:r>
              <a:endParaRPr lang="fr-FR" sz="1900" b="0" strike="noStrike" spc="-1" dirty="0">
                <a:latin typeface="Arial"/>
              </a:endParaRPr>
            </a:p>
          </p:txBody>
        </p:sp>
        <p:cxnSp>
          <p:nvCxnSpPr>
            <p:cNvPr id="3" name="Connecteur : en angle 2">
              <a:extLst>
                <a:ext uri="{FF2B5EF4-FFF2-40B4-BE49-F238E27FC236}">
                  <a16:creationId xmlns:a16="http://schemas.microsoft.com/office/drawing/2014/main" id="{78154058-577F-42B4-8F13-E9709FB9310D}"/>
                </a:ext>
              </a:extLst>
            </p:cNvPr>
            <p:cNvCxnSpPr>
              <a:cxnSpLocks/>
              <a:stCxn id="14" idx="2"/>
              <a:endCxn id="23" idx="1"/>
            </p:cNvCxnSpPr>
            <p:nvPr/>
          </p:nvCxnSpPr>
          <p:spPr>
            <a:xfrm>
              <a:off x="707527" y="3323694"/>
              <a:ext cx="901439" cy="2259165"/>
            </a:xfrm>
            <a:prstGeom prst="bentConnector5">
              <a:avLst>
                <a:gd name="adj1" fmla="val 50457"/>
                <a:gd name="adj2" fmla="val 49976"/>
                <a:gd name="adj3" fmla="val 50589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4B933F3-20E8-4588-8BC1-53293AD3E95F}"/>
              </a:ext>
            </a:extLst>
          </p:cNvPr>
          <p:cNvGrpSpPr/>
          <p:nvPr/>
        </p:nvGrpSpPr>
        <p:grpSpPr>
          <a:xfrm>
            <a:off x="7423669" y="1878283"/>
            <a:ext cx="3667680" cy="3464463"/>
            <a:chOff x="229447" y="1836503"/>
            <a:chExt cx="3667680" cy="3464463"/>
          </a:xfrm>
        </p:grpSpPr>
        <p:sp>
          <p:nvSpPr>
            <p:cNvPr id="34" name="CustomShape 5">
              <a:extLst>
                <a:ext uri="{FF2B5EF4-FFF2-40B4-BE49-F238E27FC236}">
                  <a16:creationId xmlns:a16="http://schemas.microsoft.com/office/drawing/2014/main" id="{D1824D17-9585-42C8-9A6D-15EDBC44192D}"/>
                </a:ext>
              </a:extLst>
            </p:cNvPr>
            <p:cNvSpPr/>
            <p:nvPr/>
          </p:nvSpPr>
          <p:spPr>
            <a:xfrm>
              <a:off x="707527" y="3298445"/>
              <a:ext cx="901440" cy="1470659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6">
              <a:extLst>
                <a:ext uri="{FF2B5EF4-FFF2-40B4-BE49-F238E27FC236}">
                  <a16:creationId xmlns:a16="http://schemas.microsoft.com/office/drawing/2014/main" id="{D1DC5F32-B445-4F8E-9612-E46CB96A130F}"/>
                </a:ext>
              </a:extLst>
            </p:cNvPr>
            <p:cNvSpPr/>
            <p:nvPr/>
          </p:nvSpPr>
          <p:spPr>
            <a:xfrm>
              <a:off x="707527" y="3298445"/>
              <a:ext cx="911520" cy="586135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7">
              <a:extLst>
                <a:ext uri="{FF2B5EF4-FFF2-40B4-BE49-F238E27FC236}">
                  <a16:creationId xmlns:a16="http://schemas.microsoft.com/office/drawing/2014/main" id="{31F73020-8C67-4A93-B753-1F59AC743924}"/>
                </a:ext>
              </a:extLst>
            </p:cNvPr>
            <p:cNvSpPr/>
            <p:nvPr/>
          </p:nvSpPr>
          <p:spPr>
            <a:xfrm flipV="1">
              <a:off x="707527" y="2988846"/>
              <a:ext cx="901440" cy="309599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8">
              <a:extLst>
                <a:ext uri="{FF2B5EF4-FFF2-40B4-BE49-F238E27FC236}">
                  <a16:creationId xmlns:a16="http://schemas.microsoft.com/office/drawing/2014/main" id="{D74A9E55-395F-48D4-89D2-539399157648}"/>
                </a:ext>
              </a:extLst>
            </p:cNvPr>
            <p:cNvSpPr/>
            <p:nvPr/>
          </p:nvSpPr>
          <p:spPr>
            <a:xfrm>
              <a:off x="707527" y="2277214"/>
              <a:ext cx="949680" cy="1021232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23554FAC-AFA5-48DA-BB52-0A513F176F03}"/>
                </a:ext>
              </a:extLst>
            </p:cNvPr>
            <p:cNvSpPr/>
            <p:nvPr/>
          </p:nvSpPr>
          <p:spPr>
            <a:xfrm rot="16200000">
              <a:off x="-1263745" y="3329695"/>
              <a:ext cx="3464463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 de réussite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41" name="CustomShape 12">
              <a:extLst>
                <a:ext uri="{FF2B5EF4-FFF2-40B4-BE49-F238E27FC236}">
                  <a16:creationId xmlns:a16="http://schemas.microsoft.com/office/drawing/2014/main" id="{CF26F219-A059-435D-84AC-DDBE36A701C4}"/>
                </a:ext>
              </a:extLst>
            </p:cNvPr>
            <p:cNvSpPr/>
            <p:nvPr/>
          </p:nvSpPr>
          <p:spPr>
            <a:xfrm>
              <a:off x="1657207" y="2002609"/>
              <a:ext cx="1668960" cy="484576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coût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2" name="CustomShape 13">
              <a:extLst>
                <a:ext uri="{FF2B5EF4-FFF2-40B4-BE49-F238E27FC236}">
                  <a16:creationId xmlns:a16="http://schemas.microsoft.com/office/drawing/2014/main" id="{2A941D37-F284-4353-AAA9-2B8F49B326ED}"/>
                </a:ext>
              </a:extLst>
            </p:cNvPr>
            <p:cNvSpPr/>
            <p:nvPr/>
          </p:nvSpPr>
          <p:spPr>
            <a:xfrm>
              <a:off x="1608967" y="2745569"/>
              <a:ext cx="2108160" cy="586135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Le retour sur investissement</a:t>
              </a:r>
            </a:p>
          </p:txBody>
        </p:sp>
        <p:sp>
          <p:nvSpPr>
            <p:cNvPr id="43" name="CustomShape 14">
              <a:extLst>
                <a:ext uri="{FF2B5EF4-FFF2-40B4-BE49-F238E27FC236}">
                  <a16:creationId xmlns:a16="http://schemas.microsoft.com/office/drawing/2014/main" id="{647A5EEC-D021-4263-BFB3-BAB4073B8410}"/>
                </a:ext>
              </a:extLst>
            </p:cNvPr>
            <p:cNvSpPr/>
            <p:nvPr/>
          </p:nvSpPr>
          <p:spPr>
            <a:xfrm>
              <a:off x="1619047" y="3637488"/>
              <a:ext cx="2278080" cy="484577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Le taux de satisfaction du client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4" name="CustomShape 15">
              <a:extLst>
                <a:ext uri="{FF2B5EF4-FFF2-40B4-BE49-F238E27FC236}">
                  <a16:creationId xmlns:a16="http://schemas.microsoft.com/office/drawing/2014/main" id="{383C3DEF-0F37-45E9-B349-D73F999AEFEF}"/>
                </a:ext>
              </a:extLst>
            </p:cNvPr>
            <p:cNvSpPr/>
            <p:nvPr/>
          </p:nvSpPr>
          <p:spPr>
            <a:xfrm>
              <a:off x="1619047" y="4432748"/>
              <a:ext cx="1803960" cy="64162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La qualité des services offerts</a:t>
              </a:r>
              <a:endParaRPr lang="fr-FR" sz="19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Plan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65040" y="1099080"/>
            <a:ext cx="7673760" cy="54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C84B1B"/>
                </a:solidFill>
                <a:latin typeface="Calibri"/>
              </a:rPr>
              <a:t>I/  1</a:t>
            </a:r>
            <a:r>
              <a:rPr lang="fr-FR" sz="2000" b="1" strike="noStrike" spc="-1" baseline="30000">
                <a:solidFill>
                  <a:srgbClr val="C84B1B"/>
                </a:solidFill>
                <a:latin typeface="Calibri"/>
              </a:rPr>
              <a:t>er</a:t>
            </a:r>
            <a:r>
              <a:rPr lang="fr-FR" sz="2000" b="1" strike="noStrike" spc="-1">
                <a:solidFill>
                  <a:srgbClr val="C84B1B"/>
                </a:solidFill>
                <a:latin typeface="Calibri"/>
              </a:rPr>
              <a:t> titre de partie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1)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2)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3)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4)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5)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6)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7)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C84B1B"/>
                </a:solidFill>
                <a:latin typeface="Calibri"/>
              </a:rPr>
              <a:t>II / 2</a:t>
            </a:r>
            <a:r>
              <a:rPr lang="fr-FR" sz="2000" b="1" strike="noStrike" spc="-1" baseline="30000">
                <a:solidFill>
                  <a:srgbClr val="C84B1B"/>
                </a:solidFill>
                <a:latin typeface="Calibri"/>
              </a:rPr>
              <a:t>nd</a:t>
            </a:r>
            <a:r>
              <a:rPr lang="fr-FR" sz="2000" b="1" strike="noStrike" spc="-1">
                <a:solidFill>
                  <a:srgbClr val="C84B1B"/>
                </a:solidFill>
                <a:latin typeface="Calibri"/>
              </a:rPr>
              <a:t> titre de partie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1)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2)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3) Mon 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	Mon sous-titre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	Mon sous-titre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	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7191000" y="-70920"/>
            <a:ext cx="5005440" cy="7062840"/>
          </a:xfrm>
          <a:custGeom>
            <a:avLst/>
            <a:gdLst/>
            <a:ahLst/>
            <a:cxnLst/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Espace réservé pour une image  5"/>
          <p:cNvPicPr/>
          <p:nvPr/>
        </p:nvPicPr>
        <p:blipFill>
          <a:blip r:embed="rId3"/>
          <a:stretch/>
        </p:blipFill>
        <p:spPr>
          <a:xfrm>
            <a:off x="7594560" y="-70920"/>
            <a:ext cx="5800680" cy="706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Présentation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1739520" y="1294560"/>
            <a:ext cx="9117000" cy="5118120"/>
            <a:chOff x="1739520" y="1294560"/>
            <a:chExt cx="9117000" cy="5118120"/>
          </a:xfrm>
        </p:grpSpPr>
        <p:sp>
          <p:nvSpPr>
            <p:cNvPr id="56" name="CustomShape 3"/>
            <p:cNvSpPr/>
            <p:nvPr/>
          </p:nvSpPr>
          <p:spPr>
            <a:xfrm>
              <a:off x="6018480" y="2627640"/>
              <a:ext cx="279720" cy="1225800"/>
            </a:xfrm>
            <a:custGeom>
              <a:avLst/>
              <a:gdLst/>
              <a:ahLst/>
              <a:cxnLst/>
              <a:rect l="l" t="t" r="r" b="b"/>
              <a:pathLst>
                <a:path w="279911" h="1226280">
                  <a:moveTo>
                    <a:pt x="279911" y="0"/>
                  </a:moveTo>
                  <a:lnTo>
                    <a:pt x="279911" y="1226280"/>
                  </a:lnTo>
                  <a:lnTo>
                    <a:pt x="0" y="122628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62982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0" y="0"/>
                  </a:moveTo>
                  <a:lnTo>
                    <a:pt x="0" y="2172649"/>
                  </a:lnTo>
                  <a:lnTo>
                    <a:pt x="3225650" y="2172649"/>
                  </a:lnTo>
                  <a:lnTo>
                    <a:pt x="322565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6252480" y="2627640"/>
              <a:ext cx="91080" cy="2452320"/>
            </a:xfrm>
            <a:custGeom>
              <a:avLst/>
              <a:gdLst/>
              <a:ahLst/>
              <a:cxnLst/>
              <a:rect l="l" t="t" r="r" b="b"/>
              <a:pathLst>
                <a:path h="2452560">
                  <a:moveTo>
                    <a:pt x="45720" y="0"/>
                  </a:moveTo>
                  <a:lnTo>
                    <a:pt x="4572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30726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3225650" y="0"/>
                  </a:moveTo>
                  <a:lnTo>
                    <a:pt x="3225650" y="2172649"/>
                  </a:lnTo>
                  <a:lnTo>
                    <a:pt x="0" y="2172649"/>
                  </a:lnTo>
                  <a:lnTo>
                    <a:pt x="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4965120" y="1294560"/>
              <a:ext cx="2665440" cy="13327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Groupe MADERA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1" name="CustomShape 8"/>
            <p:cNvSpPr/>
            <p:nvPr/>
          </p:nvSpPr>
          <p:spPr>
            <a:xfrm>
              <a:off x="173952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RH-AF-Informatique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496512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commerciale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3" name="CustomShape 10"/>
            <p:cNvSpPr/>
            <p:nvPr/>
          </p:nvSpPr>
          <p:spPr>
            <a:xfrm>
              <a:off x="819108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de production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4" name="CustomShape 11"/>
            <p:cNvSpPr/>
            <p:nvPr/>
          </p:nvSpPr>
          <p:spPr>
            <a:xfrm>
              <a:off x="3352320" y="318744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générale</a:t>
              </a:r>
              <a:endParaRPr lang="fr-FR" sz="3100" b="0" strike="noStrike" spc="-1">
                <a:latin typeface="Arial"/>
              </a:endParaRPr>
            </a:p>
          </p:txBody>
        </p:sp>
      </p:grp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Objectifs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2040840" y="941760"/>
            <a:ext cx="8110080" cy="5418360"/>
            <a:chOff x="2040840" y="941760"/>
            <a:chExt cx="8110080" cy="5418360"/>
          </a:xfrm>
        </p:grpSpPr>
        <p:sp>
          <p:nvSpPr>
            <p:cNvPr id="69" name="CustomShape 3"/>
            <p:cNvSpPr/>
            <p:nvPr/>
          </p:nvSpPr>
          <p:spPr>
            <a:xfrm>
              <a:off x="2641680" y="941760"/>
              <a:ext cx="6908400" cy="5418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"/>
            <p:cNvSpPr/>
            <p:nvPr/>
          </p:nvSpPr>
          <p:spPr>
            <a:xfrm>
              <a:off x="2040840" y="2567160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>
                  <a:solidFill>
                    <a:srgbClr val="FFFFFF"/>
                  </a:solidFill>
                  <a:latin typeface="Calibri"/>
                </a:rPr>
                <a:t>Augmentation du CA</a:t>
              </a:r>
              <a:endParaRPr lang="fr-FR" sz="2900" b="0" strike="noStrike" spc="-1">
                <a:latin typeface="Arial"/>
              </a:endParaRPr>
            </a:p>
          </p:txBody>
        </p:sp>
        <p:sp>
          <p:nvSpPr>
            <p:cNvPr id="71" name="CustomShape 5"/>
            <p:cNvSpPr/>
            <p:nvPr/>
          </p:nvSpPr>
          <p:spPr>
            <a:xfrm>
              <a:off x="4788000" y="2567160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>
                  <a:solidFill>
                    <a:srgbClr val="FFFFFF"/>
                  </a:solidFill>
                  <a:latin typeface="Calibri"/>
                </a:rPr>
                <a:t>Gagner des parts de marché sur les concurrents</a:t>
              </a:r>
              <a:endParaRPr lang="fr-FR" sz="2900" b="0" strike="noStrike" spc="-1">
                <a:latin typeface="Arial"/>
              </a:endParaRPr>
            </a:p>
          </p:txBody>
        </p:sp>
        <p:sp>
          <p:nvSpPr>
            <p:cNvPr id="72" name="CustomShape 6"/>
            <p:cNvSpPr/>
            <p:nvPr/>
          </p:nvSpPr>
          <p:spPr>
            <a:xfrm>
              <a:off x="7535160" y="2567160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>
                  <a:solidFill>
                    <a:srgbClr val="FFFFFF"/>
                  </a:solidFill>
                  <a:latin typeface="Calibri"/>
                </a:rPr>
                <a:t>Augmenter sa notoriété</a:t>
              </a:r>
              <a:endParaRPr lang="fr-FR" sz="2900" b="0" strike="noStrike" spc="-1">
                <a:latin typeface="Arial"/>
              </a:endParaRPr>
            </a:p>
          </p:txBody>
        </p:sp>
      </p:grpSp>
      <p:grpSp>
        <p:nvGrpSpPr>
          <p:cNvPr id="73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Besoins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76" name="Group 2"/>
          <p:cNvGrpSpPr/>
          <p:nvPr/>
        </p:nvGrpSpPr>
        <p:grpSpPr>
          <a:xfrm>
            <a:off x="3059640" y="1229760"/>
            <a:ext cx="5841720" cy="5410440"/>
            <a:chOff x="3059640" y="1229760"/>
            <a:chExt cx="5841720" cy="5410440"/>
          </a:xfrm>
        </p:grpSpPr>
        <p:sp>
          <p:nvSpPr>
            <p:cNvPr id="77" name="CustomShape 3"/>
            <p:cNvSpPr/>
            <p:nvPr/>
          </p:nvSpPr>
          <p:spPr>
            <a:xfrm rot="10800000">
              <a:off x="3496680" y="123012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Application responsive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78" name="CustomShape 4"/>
            <p:cNvSpPr/>
            <p:nvPr/>
          </p:nvSpPr>
          <p:spPr>
            <a:xfrm>
              <a:off x="3059640" y="1229760"/>
              <a:ext cx="873000" cy="8730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5"/>
            <p:cNvSpPr/>
            <p:nvPr/>
          </p:nvSpPr>
          <p:spPr>
            <a:xfrm rot="10800000">
              <a:off x="3496680" y="236448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Lien fournisseur/commercial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0" name="CustomShape 6"/>
            <p:cNvSpPr/>
            <p:nvPr/>
          </p:nvSpPr>
          <p:spPr>
            <a:xfrm>
              <a:off x="3059640" y="2364120"/>
              <a:ext cx="873000" cy="8730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7"/>
            <p:cNvSpPr/>
            <p:nvPr/>
          </p:nvSpPr>
          <p:spPr>
            <a:xfrm rot="10800000">
              <a:off x="3496680" y="349884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Accélérer les délais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2" name="CustomShape 8"/>
            <p:cNvSpPr/>
            <p:nvPr/>
          </p:nvSpPr>
          <p:spPr>
            <a:xfrm>
              <a:off x="3059640" y="3498120"/>
              <a:ext cx="873000" cy="8730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9"/>
            <p:cNvSpPr/>
            <p:nvPr/>
          </p:nvSpPr>
          <p:spPr>
            <a:xfrm rot="10800000">
              <a:off x="3496680" y="463320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Conception de devis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4" name="CustomShape 10"/>
            <p:cNvSpPr/>
            <p:nvPr/>
          </p:nvSpPr>
          <p:spPr>
            <a:xfrm>
              <a:off x="3059640" y="4632480"/>
              <a:ext cx="873000" cy="873000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1"/>
            <p:cNvSpPr/>
            <p:nvPr/>
          </p:nvSpPr>
          <p:spPr>
            <a:xfrm rot="10800000">
              <a:off x="3496680" y="576720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Modalités de paiement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6" name="CustomShape 12"/>
            <p:cNvSpPr/>
            <p:nvPr/>
          </p:nvSpPr>
          <p:spPr>
            <a:xfrm>
              <a:off x="3059640" y="5766840"/>
              <a:ext cx="873000" cy="873000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 Contraintes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2414160" y="1332360"/>
            <a:ext cx="7842600" cy="5416920"/>
            <a:chOff x="2414160" y="1332360"/>
            <a:chExt cx="7842600" cy="5416920"/>
          </a:xfrm>
        </p:grpSpPr>
        <p:sp>
          <p:nvSpPr>
            <p:cNvPr id="91" name="CustomShape 3"/>
            <p:cNvSpPr/>
            <p:nvPr/>
          </p:nvSpPr>
          <p:spPr>
            <a:xfrm>
              <a:off x="2414160" y="133236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3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4"/>
            <p:cNvSpPr/>
            <p:nvPr/>
          </p:nvSpPr>
          <p:spPr>
            <a:xfrm>
              <a:off x="24498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Date de fin de projet 05/2020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51336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4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51336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Budget : </a:t>
              </a:r>
              <a:endParaRPr lang="fr-FR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110 000€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78174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5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78174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Retour sur investissement sur 5 ans maximum 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5133600" y="41634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6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0"/>
            <p:cNvSpPr/>
            <p:nvPr/>
          </p:nvSpPr>
          <p:spPr>
            <a:xfrm>
              <a:off x="5133600" y="584460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Solutions techniques en adéquation avec les objectifs stratégiques du groupe</a:t>
              </a:r>
              <a:endParaRPr lang="fr-FR" sz="1600" b="0" strike="noStrike" spc="-1">
                <a:latin typeface="Arial"/>
              </a:endParaRPr>
            </a:p>
          </p:txBody>
        </p:sp>
      </p:grpSp>
      <p:grpSp>
        <p:nvGrpSpPr>
          <p:cNvPr id="9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Limites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2937240" y="1231920"/>
            <a:ext cx="6157800" cy="5413680"/>
            <a:chOff x="2937240" y="1231920"/>
            <a:chExt cx="6157800" cy="5413680"/>
          </a:xfrm>
        </p:grpSpPr>
        <p:sp>
          <p:nvSpPr>
            <p:cNvPr id="103" name="CustomShape 3"/>
            <p:cNvSpPr/>
            <p:nvPr/>
          </p:nvSpPr>
          <p:spPr>
            <a:xfrm rot="10800000">
              <a:off x="3690360" y="123228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Développée en interne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4" name="CustomShape 4"/>
            <p:cNvSpPr/>
            <p:nvPr/>
          </p:nvSpPr>
          <p:spPr>
            <a:xfrm>
              <a:off x="2937240" y="1231920"/>
              <a:ext cx="1504800" cy="15048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5"/>
            <p:cNvSpPr/>
            <p:nvPr/>
          </p:nvSpPr>
          <p:spPr>
            <a:xfrm rot="10800000">
              <a:off x="3690360" y="318636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Éviter la sous-traitance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2937240" y="3186360"/>
              <a:ext cx="1504800" cy="15048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 rot="10800000">
              <a:off x="3690360" y="514080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Indicateurs positionnés et suivis le long du projet 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8" name="CustomShape 8"/>
            <p:cNvSpPr/>
            <p:nvPr/>
          </p:nvSpPr>
          <p:spPr>
            <a:xfrm>
              <a:off x="2937240" y="5140440"/>
              <a:ext cx="1504800" cy="15048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9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PBS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515520" y="1591200"/>
            <a:ext cx="10776600" cy="3859920"/>
            <a:chOff x="515520" y="1591200"/>
            <a:chExt cx="10776600" cy="3859920"/>
          </a:xfrm>
        </p:grpSpPr>
        <p:sp>
          <p:nvSpPr>
            <p:cNvPr id="113" name="CustomShape 3"/>
            <p:cNvSpPr/>
            <p:nvPr/>
          </p:nvSpPr>
          <p:spPr>
            <a:xfrm>
              <a:off x="5968800" y="3138480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5968800" y="3138480"/>
              <a:ext cx="1208160" cy="1484280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4562640" y="3138480"/>
              <a:ext cx="1405800" cy="1484280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1694880" y="3138480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8" name="CustomShape 8"/>
            <p:cNvSpPr/>
            <p:nvPr/>
          </p:nvSpPr>
          <p:spPr>
            <a:xfrm>
              <a:off x="515520" y="4623480"/>
              <a:ext cx="2358360" cy="75528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Projet (métier)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3524040" y="4623480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Devis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6251040" y="4623480"/>
              <a:ext cx="185220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Identification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1" name="CustomShape 11"/>
            <p:cNvSpPr/>
            <p:nvPr/>
          </p:nvSpPr>
          <p:spPr>
            <a:xfrm>
              <a:off x="8753760" y="4623480"/>
              <a:ext cx="2538360" cy="7988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Configuration</a:t>
              </a:r>
              <a:endParaRPr lang="fr-FR" sz="2600" b="0" strike="noStrike" spc="-1">
                <a:latin typeface="Arial"/>
              </a:endParaRPr>
            </a:p>
          </p:txBody>
        </p:sp>
      </p:grpSp>
      <p:grpSp>
        <p:nvGrpSpPr>
          <p:cNvPr id="12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Identification des parties prenantes</a:t>
            </a:r>
            <a:endParaRPr lang="fr-FR" sz="2800" b="0" strike="noStrike" spc="-1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18920" y="1091880"/>
            <a:ext cx="3668400" cy="5591160"/>
            <a:chOff x="718920" y="1091880"/>
            <a:chExt cx="3668400" cy="5591160"/>
          </a:xfrm>
        </p:grpSpPr>
        <p:sp>
          <p:nvSpPr>
            <p:cNvPr id="126" name="CustomShape 3"/>
            <p:cNvSpPr/>
            <p:nvPr/>
          </p:nvSpPr>
          <p:spPr>
            <a:xfrm>
              <a:off x="1214640" y="5704920"/>
              <a:ext cx="918360" cy="573840"/>
            </a:xfrm>
            <a:custGeom>
              <a:avLst/>
              <a:gdLst/>
              <a:ahLst/>
              <a:cxnLst/>
              <a:rect l="l" t="t" r="r" b="b"/>
              <a:pathLst>
                <a:path w="918627" h="574065">
                  <a:moveTo>
                    <a:pt x="0" y="0"/>
                  </a:moveTo>
                  <a:lnTo>
                    <a:pt x="459313" y="0"/>
                  </a:lnTo>
                  <a:lnTo>
                    <a:pt x="459313" y="574065"/>
                  </a:lnTo>
                  <a:lnTo>
                    <a:pt x="918627" y="574065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1214640" y="5231160"/>
              <a:ext cx="862920" cy="473400"/>
            </a:xfrm>
            <a:custGeom>
              <a:avLst/>
              <a:gdLst/>
              <a:ahLst/>
              <a:cxnLst/>
              <a:rect l="l" t="t" r="r" b="b"/>
              <a:pathLst>
                <a:path w="863325" h="473678">
                  <a:moveTo>
                    <a:pt x="0" y="473678"/>
                  </a:moveTo>
                  <a:lnTo>
                    <a:pt x="431662" y="473678"/>
                  </a:lnTo>
                  <a:lnTo>
                    <a:pt x="431662" y="0"/>
                  </a:lnTo>
                  <a:lnTo>
                    <a:pt x="863325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1197720" y="2393280"/>
              <a:ext cx="901440" cy="1894680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1197720" y="2393280"/>
              <a:ext cx="911520" cy="1022400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1197720" y="2393280"/>
              <a:ext cx="911880" cy="301680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1197720" y="2027880"/>
              <a:ext cx="949680" cy="365040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197720" y="1330560"/>
              <a:ext cx="949680" cy="1062360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6200000">
              <a:off x="-343080" y="2154240"/>
              <a:ext cx="2602440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INTERNE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34" name="CustomShape 11"/>
            <p:cNvSpPr/>
            <p:nvPr/>
          </p:nvSpPr>
          <p:spPr>
            <a:xfrm>
              <a:off x="2147760" y="1091880"/>
              <a:ext cx="1645920" cy="476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Commanditaire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2147760" y="1786320"/>
              <a:ext cx="1668960" cy="4827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Equipe projet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6" name="CustomShape 13"/>
            <p:cNvSpPr/>
            <p:nvPr/>
          </p:nvSpPr>
          <p:spPr>
            <a:xfrm>
              <a:off x="2109600" y="2404080"/>
              <a:ext cx="2108160" cy="5817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Services impactés, utilisateurs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2109240" y="3175200"/>
              <a:ext cx="2278080" cy="4809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Services support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2099520" y="4044240"/>
              <a:ext cx="1803960" cy="4885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Experts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16200000">
              <a:off x="4320" y="5472720"/>
              <a:ext cx="1955520" cy="4651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EXTERNE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40" name="CustomShape 17"/>
            <p:cNvSpPr/>
            <p:nvPr/>
          </p:nvSpPr>
          <p:spPr>
            <a:xfrm>
              <a:off x="2078280" y="5004000"/>
              <a:ext cx="1827000" cy="4543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Clients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2133360" y="6071400"/>
              <a:ext cx="1760040" cy="41508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Fournisseurs</a:t>
              </a:r>
              <a:endParaRPr lang="fr-FR" sz="1900" b="0" strike="noStrike" spc="-1">
                <a:latin typeface="Arial"/>
              </a:endParaRPr>
            </a:p>
          </p:txBody>
        </p:sp>
      </p:grpSp>
      <p:grpSp>
        <p:nvGrpSpPr>
          <p:cNvPr id="142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3" name="Image 4"/>
          <p:cNvPicPr/>
          <p:nvPr/>
        </p:nvPicPr>
        <p:blipFill>
          <a:blip r:embed="rId3"/>
          <a:stretch/>
        </p:blipFill>
        <p:spPr>
          <a:xfrm>
            <a:off x="6248520" y="1594440"/>
            <a:ext cx="4971600" cy="438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263</Words>
  <Application>Microsoft Office PowerPoint</Application>
  <PresentationFormat>Grand écran</PresentationFormat>
  <Paragraphs>91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B147258369</dc:creator>
  <dc:description/>
  <cp:lastModifiedBy>benjamin53200@gmail.com</cp:lastModifiedBy>
  <cp:revision>31</cp:revision>
  <dcterms:created xsi:type="dcterms:W3CDTF">2012-07-30T22:21:58Z</dcterms:created>
  <dcterms:modified xsi:type="dcterms:W3CDTF">2019-04-08T14:33:08Z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