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65" r:id="rId14"/>
    <p:sldId id="277" r:id="rId15"/>
    <p:sldId id="271" r:id="rId16"/>
    <p:sldId id="272" r:id="rId17"/>
    <p:sldId id="273" r:id="rId18"/>
    <p:sldId id="276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5" autoAdjust="0"/>
    <p:restoredTop sz="94271" autoAdjust="0"/>
  </p:normalViewPr>
  <p:slideViewPr>
    <p:cSldViewPr snapToGrid="0">
      <p:cViewPr varScale="1">
        <p:scale>
          <a:sx n="80" d="100"/>
          <a:sy n="80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3FBE2-38D6-4B4C-8692-4971443B1760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F5D528-2F57-44BB-8CC5-3D56BCFE2E92}">
      <dgm:prSet phldrT="[Texte]"/>
      <dgm:spPr/>
      <dgm:t>
        <a:bodyPr/>
        <a:lstStyle/>
        <a:p>
          <a:r>
            <a:rPr lang="fr-FR" b="1" dirty="0"/>
            <a:t>Identifier</a:t>
          </a:r>
        </a:p>
      </dgm:t>
    </dgm:pt>
    <dgm:pt modelId="{1758F969-D1F9-4BA7-85B8-AF6297ADD2EE}" type="parTrans" cxnId="{04CCE52E-D6E7-4955-8FF2-C295D06950F2}">
      <dgm:prSet/>
      <dgm:spPr/>
      <dgm:t>
        <a:bodyPr/>
        <a:lstStyle/>
        <a:p>
          <a:endParaRPr lang="fr-FR"/>
        </a:p>
      </dgm:t>
    </dgm:pt>
    <dgm:pt modelId="{22B39942-69A3-460B-91F0-043361447561}" type="sibTrans" cxnId="{04CCE52E-D6E7-4955-8FF2-C295D06950F2}">
      <dgm:prSet/>
      <dgm:spPr/>
      <dgm:t>
        <a:bodyPr/>
        <a:lstStyle/>
        <a:p>
          <a:endParaRPr lang="fr-FR"/>
        </a:p>
      </dgm:t>
    </dgm:pt>
    <dgm:pt modelId="{031CF10A-ED3B-40AE-8C6A-0866591C7489}">
      <dgm:prSet phldrT="[Texte]"/>
      <dgm:spPr/>
      <dgm:t>
        <a:bodyPr/>
        <a:lstStyle/>
        <a:p>
          <a:r>
            <a:rPr lang="fr-FR" b="1" dirty="0"/>
            <a:t>Evaluer</a:t>
          </a:r>
        </a:p>
      </dgm:t>
    </dgm:pt>
    <dgm:pt modelId="{BF0BA71A-EC1B-4F51-B611-6F11882D393A}" type="parTrans" cxnId="{9B47025B-1D6E-4566-A03D-09B9862A52C6}">
      <dgm:prSet/>
      <dgm:spPr/>
      <dgm:t>
        <a:bodyPr/>
        <a:lstStyle/>
        <a:p>
          <a:endParaRPr lang="fr-FR"/>
        </a:p>
      </dgm:t>
    </dgm:pt>
    <dgm:pt modelId="{7DE37FDB-940F-4E4A-BCAF-8E3D1AB5CA3F}" type="sibTrans" cxnId="{9B47025B-1D6E-4566-A03D-09B9862A52C6}">
      <dgm:prSet/>
      <dgm:spPr/>
      <dgm:t>
        <a:bodyPr/>
        <a:lstStyle/>
        <a:p>
          <a:endParaRPr lang="fr-FR"/>
        </a:p>
      </dgm:t>
    </dgm:pt>
    <dgm:pt modelId="{1EF7B177-1D24-4404-89C5-04CA91514E70}">
      <dgm:prSet phldrT="[Texte]"/>
      <dgm:spPr/>
      <dgm:t>
        <a:bodyPr/>
        <a:lstStyle/>
        <a:p>
          <a:r>
            <a:rPr lang="fr-FR" b="1" dirty="0"/>
            <a:t>Réduire</a:t>
          </a:r>
        </a:p>
      </dgm:t>
    </dgm:pt>
    <dgm:pt modelId="{24537612-ED5F-4A81-84E3-21B065B938B1}" type="parTrans" cxnId="{A623FCCC-0C8E-494C-81FE-AE2F3591A4F8}">
      <dgm:prSet/>
      <dgm:spPr/>
      <dgm:t>
        <a:bodyPr/>
        <a:lstStyle/>
        <a:p>
          <a:endParaRPr lang="fr-FR"/>
        </a:p>
      </dgm:t>
    </dgm:pt>
    <dgm:pt modelId="{370FEC48-6EEA-4580-9D4F-AEEC175D8D18}" type="sibTrans" cxnId="{A623FCCC-0C8E-494C-81FE-AE2F3591A4F8}">
      <dgm:prSet/>
      <dgm:spPr/>
      <dgm:t>
        <a:bodyPr/>
        <a:lstStyle/>
        <a:p>
          <a:endParaRPr lang="fr-FR"/>
        </a:p>
      </dgm:t>
    </dgm:pt>
    <dgm:pt modelId="{258F0937-F3C4-44A3-9C3E-73EB3E1DE03F}" type="pres">
      <dgm:prSet presAssocID="{8683FBE2-38D6-4B4C-8692-4971443B176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683A676-C43B-4843-9636-E334B31D0177}" type="pres">
      <dgm:prSet presAssocID="{7FF5D528-2F57-44BB-8CC5-3D56BCFE2E92}" presName="Accent1" presStyleCnt="0"/>
      <dgm:spPr/>
    </dgm:pt>
    <dgm:pt modelId="{691C5E77-2304-4B93-A636-0CDAEE6002FB}" type="pres">
      <dgm:prSet presAssocID="{7FF5D528-2F57-44BB-8CC5-3D56BCFE2E92}" presName="Accent" presStyleLbl="node1" presStyleIdx="0" presStyleCnt="3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69016082-878F-45B6-AEC4-9082060A0DC2}" type="pres">
      <dgm:prSet presAssocID="{7FF5D528-2F57-44BB-8CC5-3D56BCFE2E9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F3290FF-2821-4D25-85E1-A6ECC742037C}" type="pres">
      <dgm:prSet presAssocID="{031CF10A-ED3B-40AE-8C6A-0866591C7489}" presName="Accent2" presStyleCnt="0"/>
      <dgm:spPr/>
    </dgm:pt>
    <dgm:pt modelId="{106DCECB-F886-4015-BA91-DD412CFA54C8}" type="pres">
      <dgm:prSet presAssocID="{031CF10A-ED3B-40AE-8C6A-0866591C7489}" presName="Accent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85831D35-B8A5-4C55-A662-1FA7114C1A8E}" type="pres">
      <dgm:prSet presAssocID="{031CF10A-ED3B-40AE-8C6A-0866591C748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46EB003-8BFB-4743-910B-FFA9B3D7A040}" type="pres">
      <dgm:prSet presAssocID="{1EF7B177-1D24-4404-89C5-04CA91514E70}" presName="Accent3" presStyleCnt="0"/>
      <dgm:spPr/>
    </dgm:pt>
    <dgm:pt modelId="{BEC4B0AC-666D-4E56-916D-3BE588E33607}" type="pres">
      <dgm:prSet presAssocID="{1EF7B177-1D24-4404-89C5-04CA91514E70}" presName="Accent" presStyleLbl="node1" presStyleIdx="2" presStyleCnt="3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205865B2-F5AA-4D16-AADF-29A4A639032C}" type="pres">
      <dgm:prSet presAssocID="{1EF7B177-1D24-4404-89C5-04CA91514E7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4CCE52E-D6E7-4955-8FF2-C295D06950F2}" srcId="{8683FBE2-38D6-4B4C-8692-4971443B1760}" destId="{7FF5D528-2F57-44BB-8CC5-3D56BCFE2E92}" srcOrd="0" destOrd="0" parTransId="{1758F969-D1F9-4BA7-85B8-AF6297ADD2EE}" sibTransId="{22B39942-69A3-460B-91F0-043361447561}"/>
    <dgm:cxn modelId="{9B47025B-1D6E-4566-A03D-09B9862A52C6}" srcId="{8683FBE2-38D6-4B4C-8692-4971443B1760}" destId="{031CF10A-ED3B-40AE-8C6A-0866591C7489}" srcOrd="1" destOrd="0" parTransId="{BF0BA71A-EC1B-4F51-B611-6F11882D393A}" sibTransId="{7DE37FDB-940F-4E4A-BCAF-8E3D1AB5CA3F}"/>
    <dgm:cxn modelId="{3AD8EF7C-1609-46C4-BF73-7601B4BF781A}" type="presOf" srcId="{7FF5D528-2F57-44BB-8CC5-3D56BCFE2E92}" destId="{69016082-878F-45B6-AEC4-9082060A0DC2}" srcOrd="0" destOrd="0" presId="urn:microsoft.com/office/officeart/2009/layout/CircleArrowProcess"/>
    <dgm:cxn modelId="{F7FC6EB5-8EB7-4D69-B3AB-693E4491BC79}" type="presOf" srcId="{031CF10A-ED3B-40AE-8C6A-0866591C7489}" destId="{85831D35-B8A5-4C55-A662-1FA7114C1A8E}" srcOrd="0" destOrd="0" presId="urn:microsoft.com/office/officeart/2009/layout/CircleArrowProcess"/>
    <dgm:cxn modelId="{A623FCCC-0C8E-494C-81FE-AE2F3591A4F8}" srcId="{8683FBE2-38D6-4B4C-8692-4971443B1760}" destId="{1EF7B177-1D24-4404-89C5-04CA91514E70}" srcOrd="2" destOrd="0" parTransId="{24537612-ED5F-4A81-84E3-21B065B938B1}" sibTransId="{370FEC48-6EEA-4580-9D4F-AEEC175D8D18}"/>
    <dgm:cxn modelId="{293632DD-9CD9-489B-BE25-06F576CB855D}" type="presOf" srcId="{8683FBE2-38D6-4B4C-8692-4971443B1760}" destId="{258F0937-F3C4-44A3-9C3E-73EB3E1DE03F}" srcOrd="0" destOrd="0" presId="urn:microsoft.com/office/officeart/2009/layout/CircleArrowProcess"/>
    <dgm:cxn modelId="{4E1029F0-9144-427B-9172-3B818A96B3B7}" type="presOf" srcId="{1EF7B177-1D24-4404-89C5-04CA91514E70}" destId="{205865B2-F5AA-4D16-AADF-29A4A639032C}" srcOrd="0" destOrd="0" presId="urn:microsoft.com/office/officeart/2009/layout/CircleArrowProcess"/>
    <dgm:cxn modelId="{B3CAA176-2A9C-4E0C-B1B0-CB8E01DC9B7B}" type="presParOf" srcId="{258F0937-F3C4-44A3-9C3E-73EB3E1DE03F}" destId="{1683A676-C43B-4843-9636-E334B31D0177}" srcOrd="0" destOrd="0" presId="urn:microsoft.com/office/officeart/2009/layout/CircleArrowProcess"/>
    <dgm:cxn modelId="{B46F8B2B-7C37-466C-BA9B-FDDD2A836290}" type="presParOf" srcId="{1683A676-C43B-4843-9636-E334B31D0177}" destId="{691C5E77-2304-4B93-A636-0CDAEE6002FB}" srcOrd="0" destOrd="0" presId="urn:microsoft.com/office/officeart/2009/layout/CircleArrowProcess"/>
    <dgm:cxn modelId="{B583F16B-8466-4DDB-AC72-0C10D7EC354B}" type="presParOf" srcId="{258F0937-F3C4-44A3-9C3E-73EB3E1DE03F}" destId="{69016082-878F-45B6-AEC4-9082060A0DC2}" srcOrd="1" destOrd="0" presId="urn:microsoft.com/office/officeart/2009/layout/CircleArrowProcess"/>
    <dgm:cxn modelId="{A7A938A8-2501-49D6-9A90-59C146155A31}" type="presParOf" srcId="{258F0937-F3C4-44A3-9C3E-73EB3E1DE03F}" destId="{4F3290FF-2821-4D25-85E1-A6ECC742037C}" srcOrd="2" destOrd="0" presId="urn:microsoft.com/office/officeart/2009/layout/CircleArrowProcess"/>
    <dgm:cxn modelId="{0602FD37-EC79-4B0C-BD49-B5B73B4013D7}" type="presParOf" srcId="{4F3290FF-2821-4D25-85E1-A6ECC742037C}" destId="{106DCECB-F886-4015-BA91-DD412CFA54C8}" srcOrd="0" destOrd="0" presId="urn:microsoft.com/office/officeart/2009/layout/CircleArrowProcess"/>
    <dgm:cxn modelId="{99DBAF9A-8E0D-4171-A8C2-29627E74FD78}" type="presParOf" srcId="{258F0937-F3C4-44A3-9C3E-73EB3E1DE03F}" destId="{85831D35-B8A5-4C55-A662-1FA7114C1A8E}" srcOrd="3" destOrd="0" presId="urn:microsoft.com/office/officeart/2009/layout/CircleArrowProcess"/>
    <dgm:cxn modelId="{A5483B33-CF3C-450E-8283-1FF3973BFEC4}" type="presParOf" srcId="{258F0937-F3C4-44A3-9C3E-73EB3E1DE03F}" destId="{346EB003-8BFB-4743-910B-FFA9B3D7A040}" srcOrd="4" destOrd="0" presId="urn:microsoft.com/office/officeart/2009/layout/CircleArrowProcess"/>
    <dgm:cxn modelId="{D45B30AA-D03D-42F4-8760-CF06486430CE}" type="presParOf" srcId="{346EB003-8BFB-4743-910B-FFA9B3D7A040}" destId="{BEC4B0AC-666D-4E56-916D-3BE588E33607}" srcOrd="0" destOrd="0" presId="urn:microsoft.com/office/officeart/2009/layout/CircleArrowProcess"/>
    <dgm:cxn modelId="{5BD61BAC-7116-457B-B5C6-616ADFCE9060}" type="presParOf" srcId="{258F0937-F3C4-44A3-9C3E-73EB3E1DE03F}" destId="{205865B2-F5AA-4D16-AADF-29A4A639032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C5E77-2304-4B93-A636-0CDAEE6002FB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69016082-878F-45B6-AEC4-9082060A0DC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Identifier</a:t>
          </a:r>
        </a:p>
      </dsp:txBody>
      <dsp:txXfrm>
        <a:off x="3698614" y="941764"/>
        <a:ext cx="1449298" cy="724475"/>
      </dsp:txXfrm>
    </dsp:sp>
    <dsp:sp modelId="{106DCECB-F886-4015-BA91-DD412CFA54C8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85831D35-B8A5-4C55-A662-1FA7114C1A8E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Evaluer</a:t>
          </a:r>
        </a:p>
      </dsp:txBody>
      <dsp:txXfrm>
        <a:off x="2977148" y="2449237"/>
        <a:ext cx="1449298" cy="724475"/>
      </dsp:txXfrm>
    </dsp:sp>
    <dsp:sp modelId="{BEC4B0AC-666D-4E56-916D-3BE588E33607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205865B2-F5AA-4D16-AADF-29A4A639032C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Réduire</a:t>
          </a:r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Créé en 1990</a:t>
            </a:r>
          </a:p>
          <a:p>
            <a:r>
              <a:rPr lang="fr-FR" dirty="0"/>
              <a:t>3 sites : Lille, Dax, Annecy</a:t>
            </a:r>
          </a:p>
          <a:p>
            <a:r>
              <a:rPr lang="fr-FR" dirty="0"/>
              <a:t>Maisons modulaires respectent la norme HQE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 actuel : 200 millions d’€</a:t>
            </a:r>
          </a:p>
          <a:p>
            <a:r>
              <a:rPr lang="fr-FR" dirty="0"/>
              <a:t>146 maisons modulaires vendues : 15% CA</a:t>
            </a:r>
          </a:p>
          <a:p>
            <a:r>
              <a:rPr lang="fr-FR" dirty="0"/>
              <a:t>Objectif de tripler les commandes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9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78453-52EB-4D5C-ABEC-52E42963FA7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11/04/2019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58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4B1B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1 : Lancement du projet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8) Identification des parties prenantes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19100" y="1221292"/>
            <a:ext cx="4719174" cy="5462923"/>
            <a:chOff x="719101" y="1092059"/>
            <a:chExt cx="4330688" cy="5590980"/>
          </a:xfrm>
        </p:grpSpPr>
        <p:sp>
          <p:nvSpPr>
            <p:cNvPr id="126" name="CustomShape 3"/>
            <p:cNvSpPr/>
            <p:nvPr/>
          </p:nvSpPr>
          <p:spPr>
            <a:xfrm>
              <a:off x="1214640" y="5704920"/>
              <a:ext cx="862920" cy="573840"/>
            </a:xfrm>
            <a:custGeom>
              <a:avLst/>
              <a:gdLst/>
              <a:ahLst/>
              <a:cxnLst/>
              <a:rect l="l" t="t" r="r" b="b"/>
              <a:pathLst>
                <a:path w="918627" h="574065">
                  <a:moveTo>
                    <a:pt x="0" y="0"/>
                  </a:moveTo>
                  <a:lnTo>
                    <a:pt x="459313" y="0"/>
                  </a:lnTo>
                  <a:lnTo>
                    <a:pt x="459313" y="574065"/>
                  </a:lnTo>
                  <a:lnTo>
                    <a:pt x="918627" y="57406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1214640" y="5231160"/>
              <a:ext cx="862920" cy="473400"/>
            </a:xfrm>
            <a:custGeom>
              <a:avLst/>
              <a:gdLst/>
              <a:ahLst/>
              <a:cxnLst/>
              <a:rect l="l" t="t" r="r" b="b"/>
              <a:pathLst>
                <a:path w="863325" h="473678">
                  <a:moveTo>
                    <a:pt x="0" y="473678"/>
                  </a:moveTo>
                  <a:lnTo>
                    <a:pt x="431662" y="473678"/>
                  </a:lnTo>
                  <a:lnTo>
                    <a:pt x="431662" y="0"/>
                  </a:lnTo>
                  <a:lnTo>
                    <a:pt x="86332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8" name="CustomShape 5"/>
            <p:cNvSpPr/>
            <p:nvPr/>
          </p:nvSpPr>
          <p:spPr>
            <a:xfrm>
              <a:off x="1197720" y="2393280"/>
              <a:ext cx="901440" cy="1894680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1197720" y="2393280"/>
              <a:ext cx="911520" cy="1022400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1197720" y="2393280"/>
              <a:ext cx="911880" cy="301680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1197720" y="2027880"/>
              <a:ext cx="911520" cy="365040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197720" y="1330560"/>
              <a:ext cx="901440" cy="1062360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33" name="CustomShape 10"/>
            <p:cNvSpPr/>
            <p:nvPr/>
          </p:nvSpPr>
          <p:spPr>
            <a:xfrm rot="16200000">
              <a:off x="-679329" y="2490489"/>
              <a:ext cx="3274940" cy="47808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INTERNE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34" name="CustomShape 11"/>
            <p:cNvSpPr/>
            <p:nvPr/>
          </p:nvSpPr>
          <p:spPr>
            <a:xfrm>
              <a:off x="2099159" y="1103941"/>
              <a:ext cx="2940188" cy="45270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Commanditaire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5" name="CustomShape 12"/>
            <p:cNvSpPr/>
            <p:nvPr/>
          </p:nvSpPr>
          <p:spPr>
            <a:xfrm>
              <a:off x="2109240" y="1774619"/>
              <a:ext cx="2940189" cy="50328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Equipe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6" name="CustomShape 13"/>
            <p:cNvSpPr/>
            <p:nvPr/>
          </p:nvSpPr>
          <p:spPr>
            <a:xfrm>
              <a:off x="2109600" y="2404080"/>
              <a:ext cx="2940189" cy="5817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Services impactés, utilisateurs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7" name="CustomShape 14"/>
            <p:cNvSpPr/>
            <p:nvPr/>
          </p:nvSpPr>
          <p:spPr>
            <a:xfrm>
              <a:off x="2109240" y="3175200"/>
              <a:ext cx="2930108" cy="5193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Services support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8" name="CustomShape 15"/>
            <p:cNvSpPr/>
            <p:nvPr/>
          </p:nvSpPr>
          <p:spPr>
            <a:xfrm>
              <a:off x="2099520" y="3912677"/>
              <a:ext cx="2949909" cy="4543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Experts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 rot="16200000">
              <a:off x="142559" y="5610959"/>
              <a:ext cx="1679040" cy="4651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EXTERNE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140" name="CustomShape 17"/>
            <p:cNvSpPr/>
            <p:nvPr/>
          </p:nvSpPr>
          <p:spPr>
            <a:xfrm>
              <a:off x="2078279" y="5004000"/>
              <a:ext cx="2949908" cy="4423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Clients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2077561" y="6038539"/>
              <a:ext cx="2929027" cy="4423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Fournisseurs</a:t>
              </a:r>
              <a:endParaRPr lang="fr-FR" sz="1900" b="0" strike="noStrike" spc="-1" dirty="0">
                <a:latin typeface="Arial"/>
              </a:endParaRPr>
            </a:p>
          </p:txBody>
        </p:sp>
      </p:grpSp>
      <p:grpSp>
        <p:nvGrpSpPr>
          <p:cNvPr id="142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3" name="Image 4"/>
          <p:cNvPicPr/>
          <p:nvPr/>
        </p:nvPicPr>
        <p:blipFill>
          <a:blip r:embed="rId3"/>
          <a:stretch/>
        </p:blipFill>
        <p:spPr>
          <a:xfrm>
            <a:off x="6152840" y="1323720"/>
            <a:ext cx="5843217" cy="5053680"/>
          </a:xfrm>
          <a:prstGeom prst="rect">
            <a:avLst/>
          </a:prstGeom>
          <a:ln>
            <a:noFill/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0DDE0E1-02F4-4484-A832-FB754CCEFF49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10/18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/>
          <p:nvPr/>
        </p:nvPicPr>
        <p:blipFill>
          <a:blip r:embed="rId2"/>
          <a:stretch/>
        </p:blipFill>
        <p:spPr>
          <a:xfrm>
            <a:off x="216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9) Les indicateurs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59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E01205-969E-4AC4-9A94-3C3B6A54A76F}"/>
              </a:ext>
            </a:extLst>
          </p:cNvPr>
          <p:cNvGrpSpPr/>
          <p:nvPr/>
        </p:nvGrpSpPr>
        <p:grpSpPr>
          <a:xfrm>
            <a:off x="456950" y="1793354"/>
            <a:ext cx="5146764" cy="4151146"/>
            <a:chOff x="-83651" y="1708559"/>
            <a:chExt cx="5146764" cy="4151146"/>
          </a:xfrm>
        </p:grpSpPr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98B4FBE-4B48-4572-AF88-16F2B98E500D}"/>
                </a:ext>
              </a:extLst>
            </p:cNvPr>
            <p:cNvSpPr/>
            <p:nvPr/>
          </p:nvSpPr>
          <p:spPr>
            <a:xfrm>
              <a:off x="707527" y="3298445"/>
              <a:ext cx="901440" cy="1630228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8F0F9842-BEC5-41F9-8FFB-9A3B55B1F143}"/>
                </a:ext>
              </a:extLst>
            </p:cNvPr>
            <p:cNvSpPr/>
            <p:nvPr/>
          </p:nvSpPr>
          <p:spPr>
            <a:xfrm>
              <a:off x="707527" y="3298445"/>
              <a:ext cx="901439" cy="751387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85414BE1-DBFE-49FC-B770-6F0D75B378FD}"/>
                </a:ext>
              </a:extLst>
            </p:cNvPr>
            <p:cNvSpPr/>
            <p:nvPr/>
          </p:nvSpPr>
          <p:spPr>
            <a:xfrm flipV="1">
              <a:off x="707527" y="3205113"/>
              <a:ext cx="901440" cy="93333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450045A2-D4C4-4D3F-A5D7-887D711B9B13}"/>
                </a:ext>
              </a:extLst>
            </p:cNvPr>
            <p:cNvSpPr/>
            <p:nvPr/>
          </p:nvSpPr>
          <p:spPr>
            <a:xfrm>
              <a:off x="707527" y="2651598"/>
              <a:ext cx="901439" cy="646848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79CFE42F-BE80-4618-A581-48CCAD757A55}"/>
                </a:ext>
              </a:extLst>
            </p:cNvPr>
            <p:cNvSpPr/>
            <p:nvPr/>
          </p:nvSpPr>
          <p:spPr>
            <a:xfrm>
              <a:off x="707527" y="1949034"/>
              <a:ext cx="901439" cy="1349412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69537924-DD0C-4C82-9577-07A2DA504083}"/>
                </a:ext>
              </a:extLst>
            </p:cNvPr>
            <p:cNvSpPr/>
            <p:nvPr/>
          </p:nvSpPr>
          <p:spPr>
            <a:xfrm>
              <a:off x="1608966" y="1708559"/>
              <a:ext cx="3440970" cy="4999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Ecart de durée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F4A4039B-5FC2-4756-A46D-A962BEA6F786}"/>
                </a:ext>
              </a:extLst>
            </p:cNvPr>
            <p:cNvSpPr/>
            <p:nvPr/>
          </p:nvSpPr>
          <p:spPr>
            <a:xfrm>
              <a:off x="1622142" y="2417074"/>
              <a:ext cx="3440970" cy="48022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délai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E2EC4D07-AAB0-4387-BBF2-8A2A07722B26}"/>
                </a:ext>
              </a:extLst>
            </p:cNvPr>
            <p:cNvSpPr/>
            <p:nvPr/>
          </p:nvSpPr>
          <p:spPr>
            <a:xfrm>
              <a:off x="1619407" y="3030627"/>
              <a:ext cx="3430529" cy="5677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Taux de dépassement</a:t>
              </a:r>
            </a:p>
          </p:txBody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D3636353-11DC-42E1-B31A-F96513C81119}"/>
                </a:ext>
              </a:extLst>
            </p:cNvPr>
            <p:cNvSpPr/>
            <p:nvPr/>
          </p:nvSpPr>
          <p:spPr>
            <a:xfrm>
              <a:off x="1619046" y="3807545"/>
              <a:ext cx="3430529" cy="51695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Coût actuel du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9" name="CustomShape 15">
              <a:extLst>
                <a:ext uri="{FF2B5EF4-FFF2-40B4-BE49-F238E27FC236}">
                  <a16:creationId xmlns:a16="http://schemas.microsoft.com/office/drawing/2014/main" id="{B628C9F3-6DBB-46F7-B244-4174DACBC30D}"/>
                </a:ext>
              </a:extLst>
            </p:cNvPr>
            <p:cNvSpPr/>
            <p:nvPr/>
          </p:nvSpPr>
          <p:spPr>
            <a:xfrm>
              <a:off x="1609327" y="4533685"/>
              <a:ext cx="3453786" cy="58577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Taux des coûts non planifiés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23" name="CustomShape 11">
              <a:extLst>
                <a:ext uri="{FF2B5EF4-FFF2-40B4-BE49-F238E27FC236}">
                  <a16:creationId xmlns:a16="http://schemas.microsoft.com/office/drawing/2014/main" id="{298FB340-91D2-4C28-82B2-F4F8C1FB197D}"/>
                </a:ext>
              </a:extLst>
            </p:cNvPr>
            <p:cNvSpPr/>
            <p:nvPr/>
          </p:nvSpPr>
          <p:spPr>
            <a:xfrm>
              <a:off x="1608966" y="5342746"/>
              <a:ext cx="3440609" cy="51695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Pourcentage des tâches réalisées</a:t>
              </a:r>
              <a:endParaRPr lang="fr-FR" sz="1900" b="0" strike="noStrike" spc="-1" dirty="0">
                <a:latin typeface="Arial"/>
              </a:endParaRPr>
            </a:p>
          </p:txBody>
        </p:sp>
        <p:cxnSp>
          <p:nvCxnSpPr>
            <p:cNvPr id="3" name="Connecteur : en angle 2">
              <a:extLst>
                <a:ext uri="{FF2B5EF4-FFF2-40B4-BE49-F238E27FC236}">
                  <a16:creationId xmlns:a16="http://schemas.microsoft.com/office/drawing/2014/main" id="{78154058-577F-42B4-8F13-E9709FB931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7" y="3298290"/>
              <a:ext cx="901439" cy="2259165"/>
            </a:xfrm>
            <a:prstGeom prst="bentConnector5">
              <a:avLst>
                <a:gd name="adj1" fmla="val 49753"/>
                <a:gd name="adj2" fmla="val 49976"/>
                <a:gd name="adj3" fmla="val 498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2C83965E-C29F-4DC4-A188-5E66F500AA9A}"/>
                </a:ext>
              </a:extLst>
            </p:cNvPr>
            <p:cNvSpPr/>
            <p:nvPr/>
          </p:nvSpPr>
          <p:spPr>
            <a:xfrm rot="16200000">
              <a:off x="-1763635" y="3388543"/>
              <a:ext cx="4151146" cy="79117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Indicateurs de suivi</a:t>
              </a:r>
              <a:endParaRPr lang="fr-FR" sz="3000" b="0" strike="noStrike" spc="-1" dirty="0">
                <a:latin typeface="Arial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74B933F3-20E8-4588-8BC1-53293AD3E95F}"/>
              </a:ext>
            </a:extLst>
          </p:cNvPr>
          <p:cNvGrpSpPr/>
          <p:nvPr/>
        </p:nvGrpSpPr>
        <p:grpSpPr>
          <a:xfrm>
            <a:off x="6412404" y="1600200"/>
            <a:ext cx="5178268" cy="4451684"/>
            <a:chOff x="-193911" y="1276595"/>
            <a:chExt cx="5178268" cy="4451684"/>
          </a:xfrm>
        </p:grpSpPr>
        <p:sp>
          <p:nvSpPr>
            <p:cNvPr id="34" name="CustomShape 5">
              <a:extLst>
                <a:ext uri="{FF2B5EF4-FFF2-40B4-BE49-F238E27FC236}">
                  <a16:creationId xmlns:a16="http://schemas.microsoft.com/office/drawing/2014/main" id="{D1824D17-9585-42C8-9A6D-15EDBC44192D}"/>
                </a:ext>
              </a:extLst>
            </p:cNvPr>
            <p:cNvSpPr/>
            <p:nvPr/>
          </p:nvSpPr>
          <p:spPr>
            <a:xfrm>
              <a:off x="707527" y="3298445"/>
              <a:ext cx="901440" cy="1470659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5" name="CustomShape 6">
              <a:extLst>
                <a:ext uri="{FF2B5EF4-FFF2-40B4-BE49-F238E27FC236}">
                  <a16:creationId xmlns:a16="http://schemas.microsoft.com/office/drawing/2014/main" id="{D1DC5F32-B445-4F8E-9612-E46CB96A130F}"/>
                </a:ext>
              </a:extLst>
            </p:cNvPr>
            <p:cNvSpPr/>
            <p:nvPr/>
          </p:nvSpPr>
          <p:spPr>
            <a:xfrm>
              <a:off x="707527" y="3298445"/>
              <a:ext cx="901440" cy="586135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6" name="CustomShape 7">
              <a:extLst>
                <a:ext uri="{FF2B5EF4-FFF2-40B4-BE49-F238E27FC236}">
                  <a16:creationId xmlns:a16="http://schemas.microsoft.com/office/drawing/2014/main" id="{31F73020-8C67-4A93-B753-1F59AC743924}"/>
                </a:ext>
              </a:extLst>
            </p:cNvPr>
            <p:cNvSpPr/>
            <p:nvPr/>
          </p:nvSpPr>
          <p:spPr>
            <a:xfrm flipV="1">
              <a:off x="707527" y="2988846"/>
              <a:ext cx="901440" cy="309599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7" name="CustomShape 8">
              <a:extLst>
                <a:ext uri="{FF2B5EF4-FFF2-40B4-BE49-F238E27FC236}">
                  <a16:creationId xmlns:a16="http://schemas.microsoft.com/office/drawing/2014/main" id="{D74A9E55-395F-48D4-89D2-539399157648}"/>
                </a:ext>
              </a:extLst>
            </p:cNvPr>
            <p:cNvSpPr/>
            <p:nvPr/>
          </p:nvSpPr>
          <p:spPr>
            <a:xfrm>
              <a:off x="653526" y="2277214"/>
              <a:ext cx="1003681" cy="1021232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23554FAC-AFA5-48DA-BB52-0A513F176F03}"/>
                </a:ext>
              </a:extLst>
            </p:cNvPr>
            <p:cNvSpPr/>
            <p:nvPr/>
          </p:nvSpPr>
          <p:spPr>
            <a:xfrm rot="16200000">
              <a:off x="-1969034" y="3051718"/>
              <a:ext cx="4451684" cy="901438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Indicateurs de réussite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41" name="CustomShape 12">
              <a:extLst>
                <a:ext uri="{FF2B5EF4-FFF2-40B4-BE49-F238E27FC236}">
                  <a16:creationId xmlns:a16="http://schemas.microsoft.com/office/drawing/2014/main" id="{CF26F219-A059-435D-84AC-DDBE36A701C4}"/>
                </a:ext>
              </a:extLst>
            </p:cNvPr>
            <p:cNvSpPr/>
            <p:nvPr/>
          </p:nvSpPr>
          <p:spPr>
            <a:xfrm>
              <a:off x="1657207" y="2002609"/>
              <a:ext cx="3327150" cy="48457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coût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2" name="CustomShape 13">
              <a:extLst>
                <a:ext uri="{FF2B5EF4-FFF2-40B4-BE49-F238E27FC236}">
                  <a16:creationId xmlns:a16="http://schemas.microsoft.com/office/drawing/2014/main" id="{2A941D37-F284-4353-AAA9-2B8F49B326ED}"/>
                </a:ext>
              </a:extLst>
            </p:cNvPr>
            <p:cNvSpPr/>
            <p:nvPr/>
          </p:nvSpPr>
          <p:spPr>
            <a:xfrm>
              <a:off x="1608967" y="2745569"/>
              <a:ext cx="3375390" cy="58613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Le retour sur investissement</a:t>
              </a:r>
            </a:p>
          </p:txBody>
        </p:sp>
        <p:sp>
          <p:nvSpPr>
            <p:cNvPr id="43" name="CustomShape 14">
              <a:extLst>
                <a:ext uri="{FF2B5EF4-FFF2-40B4-BE49-F238E27FC236}">
                  <a16:creationId xmlns:a16="http://schemas.microsoft.com/office/drawing/2014/main" id="{647A5EEC-D021-4263-BFB3-BAB4073B8410}"/>
                </a:ext>
              </a:extLst>
            </p:cNvPr>
            <p:cNvSpPr/>
            <p:nvPr/>
          </p:nvSpPr>
          <p:spPr>
            <a:xfrm>
              <a:off x="1605052" y="3639937"/>
              <a:ext cx="3365311" cy="4845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Le taux de satisfaction du client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4" name="CustomShape 15">
              <a:extLst>
                <a:ext uri="{FF2B5EF4-FFF2-40B4-BE49-F238E27FC236}">
                  <a16:creationId xmlns:a16="http://schemas.microsoft.com/office/drawing/2014/main" id="{383C3DEF-0F37-45E9-B349-D73F999AEFEF}"/>
                </a:ext>
              </a:extLst>
            </p:cNvPr>
            <p:cNvSpPr/>
            <p:nvPr/>
          </p:nvSpPr>
          <p:spPr>
            <a:xfrm>
              <a:off x="1607573" y="4448290"/>
              <a:ext cx="3365310" cy="64162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La qualité des services offerts</a:t>
              </a:r>
              <a:endParaRPr lang="fr-FR" sz="1900" b="0" strike="noStrike" spc="-1" dirty="0">
                <a:latin typeface="Arial"/>
              </a:endParaRP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095DA11B-5726-4D29-BC68-AEC02226C4E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11/18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10) Analyse des risques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205860" y="958523"/>
            <a:ext cx="75788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Nature des risques 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Financiers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Humains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Temporels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L’analyse des risques n’est pas à négliger.</a:t>
            </a:r>
          </a:p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9" y="3838466"/>
            <a:ext cx="7578810" cy="2309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ZoneTexte 7"/>
          <p:cNvSpPr txBox="1"/>
          <p:nvPr/>
        </p:nvSpPr>
        <p:spPr>
          <a:xfrm>
            <a:off x="2559206" y="6286933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latin typeface="Calibri" panose="020F0502020204030204" pitchFamily="34" charset="0"/>
                <a:cs typeface="Calibri" panose="020F0502020204030204" pitchFamily="34" charset="0"/>
              </a:rPr>
              <a:t>Matrice de criticité des risques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82934-AE76-41DA-BDE8-041BF0B6E42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12/18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A79DC5C-9790-4600-8DEC-FA637F3E8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536510"/>
              </p:ext>
            </p:extLst>
          </p:nvPr>
        </p:nvGraphicFramePr>
        <p:xfrm>
          <a:off x="5634142" y="109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73711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11) WBS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542380" y="1426915"/>
            <a:ext cx="11542593" cy="2984333"/>
            <a:chOff x="551806" y="1591200"/>
            <a:chExt cx="11542593" cy="2984333"/>
          </a:xfrm>
        </p:grpSpPr>
        <p:sp>
          <p:nvSpPr>
            <p:cNvPr id="147" name="CustomShape 3"/>
            <p:cNvSpPr/>
            <p:nvPr/>
          </p:nvSpPr>
          <p:spPr>
            <a:xfrm>
              <a:off x="5974413" y="2317531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8" name="CustomShape 4"/>
            <p:cNvSpPr/>
            <p:nvPr/>
          </p:nvSpPr>
          <p:spPr>
            <a:xfrm>
              <a:off x="7790229" y="3472725"/>
              <a:ext cx="179290" cy="822643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9" name="CustomShape 5"/>
            <p:cNvSpPr/>
            <p:nvPr/>
          </p:nvSpPr>
          <p:spPr>
            <a:xfrm flipH="1">
              <a:off x="4421520" y="3472725"/>
              <a:ext cx="141480" cy="822643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50" name="CustomShape 6"/>
            <p:cNvSpPr/>
            <p:nvPr/>
          </p:nvSpPr>
          <p:spPr>
            <a:xfrm>
              <a:off x="1695101" y="2321562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51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551806" y="3747893"/>
              <a:ext cx="2358360" cy="827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1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3" name="CustomShape 9"/>
            <p:cNvSpPr/>
            <p:nvPr/>
          </p:nvSpPr>
          <p:spPr>
            <a:xfrm>
              <a:off x="3383280" y="3733677"/>
              <a:ext cx="2076480" cy="827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2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4" name="CustomShape 10"/>
            <p:cNvSpPr/>
            <p:nvPr/>
          </p:nvSpPr>
          <p:spPr>
            <a:xfrm>
              <a:off x="6864129" y="3730024"/>
              <a:ext cx="1852200" cy="82764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3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5" name="CustomShape 11"/>
            <p:cNvSpPr/>
            <p:nvPr/>
          </p:nvSpPr>
          <p:spPr>
            <a:xfrm>
              <a:off x="9556039" y="3678461"/>
              <a:ext cx="2538360" cy="827639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4</a:t>
              </a:r>
              <a:endParaRPr lang="fr-FR" sz="2600" b="0" strike="noStrike" spc="-1" dirty="0">
                <a:latin typeface="Arial"/>
              </a:endParaRPr>
            </a:p>
          </p:txBody>
        </p:sp>
      </p:grpSp>
      <p:grpSp>
        <p:nvGrpSpPr>
          <p:cNvPr id="15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CustomShape 8">
            <a:extLst>
              <a:ext uri="{FF2B5EF4-FFF2-40B4-BE49-F238E27FC236}">
                <a16:creationId xmlns:a16="http://schemas.microsoft.com/office/drawing/2014/main" id="{BB361FBD-927F-4220-A2D6-9E537DF647CA}"/>
              </a:ext>
            </a:extLst>
          </p:cNvPr>
          <p:cNvSpPr/>
          <p:nvPr/>
        </p:nvSpPr>
        <p:spPr>
          <a:xfrm>
            <a:off x="80280" y="5496187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Analyse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E1E06BD2-70F8-4D9D-BC7A-65B673457E82}"/>
              </a:ext>
            </a:extLst>
          </p:cNvPr>
          <p:cNvCxnSpPr>
            <a:cxnSpLocks/>
            <a:stCxn id="15" idx="0"/>
            <a:endCxn id="152" idx="2"/>
          </p:cNvCxnSpPr>
          <p:nvPr/>
        </p:nvCxnSpPr>
        <p:spPr>
          <a:xfrm rot="5400000" flipH="1" flipV="1">
            <a:off x="754941" y="4529568"/>
            <a:ext cx="1084939" cy="8483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725EFDD-13F1-4AB9-BF04-578A3A5E3D91}"/>
              </a:ext>
            </a:extLst>
          </p:cNvPr>
          <p:cNvCxnSpPr>
            <a:cxnSpLocks/>
            <a:stCxn id="16" idx="0"/>
            <a:endCxn id="152" idx="2"/>
          </p:cNvCxnSpPr>
          <p:nvPr/>
        </p:nvCxnSpPr>
        <p:spPr>
          <a:xfrm rot="16200000" flipV="1">
            <a:off x="1586124" y="4546685"/>
            <a:ext cx="1084939" cy="81406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ustomShape 8">
            <a:extLst>
              <a:ext uri="{FF2B5EF4-FFF2-40B4-BE49-F238E27FC236}">
                <a16:creationId xmlns:a16="http://schemas.microsoft.com/office/drawing/2014/main" id="{F15B042B-ADBA-4591-B348-D8B6755F8AAB}"/>
              </a:ext>
            </a:extLst>
          </p:cNvPr>
          <p:cNvSpPr/>
          <p:nvPr/>
        </p:nvSpPr>
        <p:spPr>
          <a:xfrm>
            <a:off x="3512129" y="5501935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Modélisation</a:t>
            </a:r>
          </a:p>
        </p:txBody>
      </p:sp>
      <p:sp>
        <p:nvSpPr>
          <p:cNvPr id="27" name="CustomShape 8">
            <a:extLst>
              <a:ext uri="{FF2B5EF4-FFF2-40B4-BE49-F238E27FC236}">
                <a16:creationId xmlns:a16="http://schemas.microsoft.com/office/drawing/2014/main" id="{71EB46A8-1B0E-4E4D-840C-2478C1827A5C}"/>
              </a:ext>
            </a:extLst>
          </p:cNvPr>
          <p:cNvSpPr/>
          <p:nvPr/>
        </p:nvSpPr>
        <p:spPr>
          <a:xfrm>
            <a:off x="5232250" y="5496187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Choix techniques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98F0C1E-1A4A-4F38-A2FE-A0592F1EBF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51790" y="4946500"/>
            <a:ext cx="1106441" cy="19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E9FB813-0742-47A9-979F-F35EB892CA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1901" y="4140042"/>
            <a:ext cx="1099155" cy="161313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stomShape 8">
            <a:extLst>
              <a:ext uri="{FF2B5EF4-FFF2-40B4-BE49-F238E27FC236}">
                <a16:creationId xmlns:a16="http://schemas.microsoft.com/office/drawing/2014/main" id="{41089812-5ACA-4EF6-8CF5-907E985E83BE}"/>
              </a:ext>
            </a:extLst>
          </p:cNvPr>
          <p:cNvSpPr/>
          <p:nvPr/>
        </p:nvSpPr>
        <p:spPr>
          <a:xfrm>
            <a:off x="8772627" y="5496186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spc="-1" dirty="0">
                <a:solidFill>
                  <a:srgbClr val="FFFFFF"/>
                </a:solidFill>
                <a:latin typeface="Calibri"/>
              </a:rPr>
              <a:t>G</a:t>
            </a: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estion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0A622552-BD0C-41FF-908F-E882E1A9D0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5859" y="4924674"/>
            <a:ext cx="1062589" cy="127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1AC2EE7-3E5F-4AC8-8A39-1645E8941658}"/>
              </a:ext>
            </a:extLst>
          </p:cNvPr>
          <p:cNvCxnSpPr>
            <a:cxnSpLocks/>
            <a:stCxn id="37" idx="0"/>
            <a:endCxn id="154" idx="2"/>
          </p:cNvCxnSpPr>
          <p:nvPr/>
        </p:nvCxnSpPr>
        <p:spPr>
          <a:xfrm rot="16200000" flipV="1">
            <a:off x="8121802" y="4052381"/>
            <a:ext cx="1102807" cy="1784804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D2A3786-AF01-46B7-AB4B-F70F0EBEE1E1}"/>
              </a:ext>
            </a:extLst>
          </p:cNvPr>
          <p:cNvCxnSpPr>
            <a:cxnSpLocks/>
            <a:stCxn id="47" idx="0"/>
            <a:endCxn id="155" idx="2"/>
          </p:cNvCxnSpPr>
          <p:nvPr/>
        </p:nvCxnSpPr>
        <p:spPr>
          <a:xfrm rot="16200000" flipV="1">
            <a:off x="10481613" y="4675996"/>
            <a:ext cx="1154371" cy="48601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72FFE1C-45AC-4CDF-9151-1DEFD5EEFCC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13/18</a:t>
            </a:r>
          </a:p>
        </p:txBody>
      </p:sp>
      <p:sp>
        <p:nvSpPr>
          <p:cNvPr id="36" name="CustomShape 8">
            <a:extLst>
              <a:ext uri="{FF2B5EF4-FFF2-40B4-BE49-F238E27FC236}">
                <a16:creationId xmlns:a16="http://schemas.microsoft.com/office/drawing/2014/main" id="{6916BBA6-B4F6-4F22-8494-E4783A9D3FD6}"/>
              </a:ext>
            </a:extLst>
          </p:cNvPr>
          <p:cNvSpPr/>
          <p:nvPr/>
        </p:nvSpPr>
        <p:spPr>
          <a:xfrm>
            <a:off x="7039306" y="5455968"/>
            <a:ext cx="1482993" cy="7400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Développement</a:t>
            </a:r>
          </a:p>
        </p:txBody>
      </p:sp>
      <p:sp>
        <p:nvSpPr>
          <p:cNvPr id="47" name="CustomShape 8">
            <a:extLst>
              <a:ext uri="{FF2B5EF4-FFF2-40B4-BE49-F238E27FC236}">
                <a16:creationId xmlns:a16="http://schemas.microsoft.com/office/drawing/2014/main" id="{560E1668-1027-40E7-8C85-163C8F053239}"/>
              </a:ext>
            </a:extLst>
          </p:cNvPr>
          <p:cNvSpPr/>
          <p:nvPr/>
        </p:nvSpPr>
        <p:spPr>
          <a:xfrm>
            <a:off x="10508823" y="5496186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Rapport final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C9B5982-7C71-4C5D-BB51-F58E6455765B}"/>
              </a:ext>
            </a:extLst>
          </p:cNvPr>
          <p:cNvSpPr/>
          <p:nvPr/>
        </p:nvSpPr>
        <p:spPr>
          <a:xfrm>
            <a:off x="1742645" y="5496187"/>
            <a:ext cx="1585960" cy="699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Documentation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6405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12) Approche de rentabilisation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A2D107-CCEC-4B58-A314-42F454EEC96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14/18</a:t>
            </a:r>
          </a:p>
        </p:txBody>
      </p:sp>
      <p:pic>
        <p:nvPicPr>
          <p:cNvPr id="5" name="Graphique 4" descr="Programmeur">
            <a:extLst>
              <a:ext uri="{FF2B5EF4-FFF2-40B4-BE49-F238E27FC236}">
                <a16:creationId xmlns:a16="http://schemas.microsoft.com/office/drawing/2014/main" id="{CB18E54D-6CBD-47E8-BE08-BBA514EDD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03" y="3429000"/>
            <a:ext cx="3263900" cy="3263900"/>
          </a:xfrm>
          <a:prstGeom prst="rect">
            <a:avLst/>
          </a:prstGeom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65E2BB91-90A0-4CE4-BD93-ED2514B9691D}"/>
              </a:ext>
            </a:extLst>
          </p:cNvPr>
          <p:cNvSpPr/>
          <p:nvPr/>
        </p:nvSpPr>
        <p:spPr>
          <a:xfrm>
            <a:off x="3795959" y="1144727"/>
            <a:ext cx="7811841" cy="5248848"/>
          </a:xfrm>
          <a:prstGeom prst="cloudCallout">
            <a:avLst>
              <a:gd name="adj1" fmla="val -65282"/>
              <a:gd name="adj2" fmla="val 13414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B9CB4-6B56-406F-93C7-E87BF24FD64E}"/>
              </a:ext>
            </a:extLst>
          </p:cNvPr>
          <p:cNvSpPr/>
          <p:nvPr/>
        </p:nvSpPr>
        <p:spPr>
          <a:xfrm>
            <a:off x="4218573" y="3987800"/>
            <a:ext cx="10160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422050-53B4-451F-B646-134F4530D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55359">
            <a:off x="4960181" y="1933067"/>
            <a:ext cx="5483396" cy="34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79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13) Organisation du groupe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443CF5F-16F8-4183-ADB7-AC54FAC24561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15/18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F2EF3CF-6538-44EB-B0E0-019F665F3AA3}"/>
              </a:ext>
            </a:extLst>
          </p:cNvPr>
          <p:cNvGrpSpPr/>
          <p:nvPr/>
        </p:nvGrpSpPr>
        <p:grpSpPr>
          <a:xfrm>
            <a:off x="4635655" y="1930765"/>
            <a:ext cx="3121447" cy="3042461"/>
            <a:chOff x="400562" y="1677527"/>
            <a:chExt cx="3121447" cy="3042461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53B8791-0828-4D4D-AD82-A09C45E76381}"/>
                </a:ext>
              </a:extLst>
            </p:cNvPr>
            <p:cNvSpPr/>
            <p:nvPr/>
          </p:nvSpPr>
          <p:spPr>
            <a:xfrm>
              <a:off x="400562" y="1677527"/>
              <a:ext cx="3121447" cy="304246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 descr="Images">
              <a:extLst>
                <a:ext uri="{FF2B5EF4-FFF2-40B4-BE49-F238E27FC236}">
                  <a16:creationId xmlns:a16="http://schemas.microsoft.com/office/drawing/2014/main" id="{B3296629-14D0-4760-86F2-B73B11938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2694" y="2167554"/>
              <a:ext cx="2062406" cy="2062406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14B71AB-2BE1-4ADC-BE43-E6CF9B8F312B}"/>
              </a:ext>
            </a:extLst>
          </p:cNvPr>
          <p:cNvGrpSpPr/>
          <p:nvPr/>
        </p:nvGrpSpPr>
        <p:grpSpPr>
          <a:xfrm>
            <a:off x="647700" y="1907769"/>
            <a:ext cx="3121447" cy="3042461"/>
            <a:chOff x="4111808" y="1815486"/>
            <a:chExt cx="3121447" cy="3042461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0487CDB-A5EB-46EE-A3D2-B0BAFD7D462F}"/>
                </a:ext>
              </a:extLst>
            </p:cNvPr>
            <p:cNvSpPr/>
            <p:nvPr/>
          </p:nvSpPr>
          <p:spPr>
            <a:xfrm>
              <a:off x="4111808" y="1815486"/>
              <a:ext cx="3121447" cy="304246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Graphique 17" descr="Document">
              <a:extLst>
                <a:ext uri="{FF2B5EF4-FFF2-40B4-BE49-F238E27FC236}">
                  <a16:creationId xmlns:a16="http://schemas.microsoft.com/office/drawing/2014/main" id="{3CD033BC-4CF7-4422-8E13-4831A7B67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4785" y="2154903"/>
              <a:ext cx="2227599" cy="2227599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8BFDE5-535A-42A6-A1D9-D4ED0BF54982}"/>
              </a:ext>
            </a:extLst>
          </p:cNvPr>
          <p:cNvGrpSpPr/>
          <p:nvPr/>
        </p:nvGrpSpPr>
        <p:grpSpPr>
          <a:xfrm>
            <a:off x="8623610" y="1907769"/>
            <a:ext cx="3121447" cy="3042461"/>
            <a:chOff x="7374960" y="1327727"/>
            <a:chExt cx="3121447" cy="304246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4D97715-CC12-46E9-B396-F9AA3D9405F4}"/>
                </a:ext>
              </a:extLst>
            </p:cNvPr>
            <p:cNvSpPr/>
            <p:nvPr/>
          </p:nvSpPr>
          <p:spPr>
            <a:xfrm>
              <a:off x="7374960" y="1327727"/>
              <a:ext cx="3121447" cy="304246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DD23D1B7-0950-464F-837B-1F10A5E9DB30}"/>
                </a:ext>
              </a:extLst>
            </p:cNvPr>
            <p:cNvGrpSpPr/>
            <p:nvPr/>
          </p:nvGrpSpPr>
          <p:grpSpPr>
            <a:xfrm>
              <a:off x="7723219" y="1705637"/>
              <a:ext cx="2424927" cy="2524323"/>
              <a:chOff x="5289517" y="1100998"/>
              <a:chExt cx="2893779" cy="2893779"/>
            </a:xfrm>
          </p:grpSpPr>
          <p:pic>
            <p:nvPicPr>
              <p:cNvPr id="20" name="Graphique 19" descr="Discours">
                <a:extLst>
                  <a:ext uri="{FF2B5EF4-FFF2-40B4-BE49-F238E27FC236}">
                    <a16:creationId xmlns:a16="http://schemas.microsoft.com/office/drawing/2014/main" id="{E6428265-17E7-421F-AE76-B961AC0AC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89517" y="1100998"/>
                <a:ext cx="2893779" cy="2893779"/>
              </a:xfrm>
              <a:prstGeom prst="rect">
                <a:avLst/>
              </a:prstGeom>
            </p:spPr>
          </p:pic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2AC8FEC-A162-4334-BE5B-BC969A3511AC}"/>
                  </a:ext>
                </a:extLst>
              </p:cNvPr>
              <p:cNvSpPr/>
              <p:nvPr/>
            </p:nvSpPr>
            <p:spPr>
              <a:xfrm>
                <a:off x="6132518" y="2198317"/>
                <a:ext cx="248171" cy="239697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E8CD2BE4-664A-4FAD-9623-57A136163B60}"/>
                  </a:ext>
                </a:extLst>
              </p:cNvPr>
              <p:cNvSpPr/>
              <p:nvPr/>
            </p:nvSpPr>
            <p:spPr>
              <a:xfrm>
                <a:off x="6594357" y="2199187"/>
                <a:ext cx="248171" cy="239697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C12C71B9-387E-4F17-A62A-BF3190D62C7F}"/>
                  </a:ext>
                </a:extLst>
              </p:cNvPr>
              <p:cNvSpPr/>
              <p:nvPr/>
            </p:nvSpPr>
            <p:spPr>
              <a:xfrm>
                <a:off x="7056196" y="2198317"/>
                <a:ext cx="248171" cy="239697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0" name="CustomShape 10">
            <a:extLst>
              <a:ext uri="{FF2B5EF4-FFF2-40B4-BE49-F238E27FC236}">
                <a16:creationId xmlns:a16="http://schemas.microsoft.com/office/drawing/2014/main" id="{520117C9-9F01-413A-8736-498AF63FD264}"/>
              </a:ext>
            </a:extLst>
          </p:cNvPr>
          <p:cNvSpPr/>
          <p:nvPr/>
        </p:nvSpPr>
        <p:spPr>
          <a:xfrm>
            <a:off x="4635655" y="5372574"/>
            <a:ext cx="3121447" cy="9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113760" rIns="113760" bIns="0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fr-FR" sz="3600" b="1" strike="noStrike" spc="-1" dirty="0">
                <a:solidFill>
                  <a:srgbClr val="000000"/>
                </a:solidFill>
                <a:latin typeface="Calibri"/>
              </a:rPr>
              <a:t>Slides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31" name="CustomShape 10">
            <a:extLst>
              <a:ext uri="{FF2B5EF4-FFF2-40B4-BE49-F238E27FC236}">
                <a16:creationId xmlns:a16="http://schemas.microsoft.com/office/drawing/2014/main" id="{D20D4D50-4671-4B48-AA1C-88142F337735}"/>
              </a:ext>
            </a:extLst>
          </p:cNvPr>
          <p:cNvSpPr/>
          <p:nvPr/>
        </p:nvSpPr>
        <p:spPr>
          <a:xfrm>
            <a:off x="647700" y="5373048"/>
            <a:ext cx="3121447" cy="9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113760" rIns="113760" bIns="0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fr-FR" sz="3600" b="1" strike="noStrike" spc="-1" dirty="0">
                <a:solidFill>
                  <a:srgbClr val="000000"/>
                </a:solidFill>
                <a:latin typeface="Calibri"/>
              </a:rPr>
              <a:t>Partie 1 &amp; 2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32" name="CustomShape 10">
            <a:extLst>
              <a:ext uri="{FF2B5EF4-FFF2-40B4-BE49-F238E27FC236}">
                <a16:creationId xmlns:a16="http://schemas.microsoft.com/office/drawing/2014/main" id="{03B2F954-47DD-4442-A50D-9333D3F281BC}"/>
              </a:ext>
            </a:extLst>
          </p:cNvPr>
          <p:cNvSpPr/>
          <p:nvPr/>
        </p:nvSpPr>
        <p:spPr>
          <a:xfrm>
            <a:off x="8712536" y="5372574"/>
            <a:ext cx="3121447" cy="90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760" tIns="113760" rIns="113760" bIns="0"/>
          <a:lstStyle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lang="fr-FR" sz="3600" b="1" strike="noStrike" spc="-1" dirty="0">
                <a:solidFill>
                  <a:srgbClr val="000000"/>
                </a:solidFill>
                <a:latin typeface="Calibri"/>
              </a:rPr>
              <a:t>Contenu oral</a:t>
            </a:r>
            <a:endParaRPr lang="fr-FR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9846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14) 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9FD6C-933B-41B9-8EC9-2D529B4D28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6" y="1440223"/>
            <a:ext cx="11174688" cy="205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F95091-774C-4565-BEA1-4A0FBF276A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656" y="4318372"/>
            <a:ext cx="11174688" cy="1824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807285-406A-4DBC-9983-95A6B0B579DF}"/>
              </a:ext>
            </a:extLst>
          </p:cNvPr>
          <p:cNvSpPr txBox="1"/>
          <p:nvPr/>
        </p:nvSpPr>
        <p:spPr>
          <a:xfrm>
            <a:off x="-1" y="354657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du lot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15753D-A366-43CD-BEDF-EA62A573DF2F}"/>
              </a:ext>
            </a:extLst>
          </p:cNvPr>
          <p:cNvSpPr txBox="1"/>
          <p:nvPr/>
        </p:nvSpPr>
        <p:spPr>
          <a:xfrm>
            <a:off x="-7398" y="623799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générale du projet </a:t>
            </a:r>
            <a:r>
              <a:rPr lang="fr-F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8E2160-C60E-4EB3-835F-6EBC77EB969C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16/18</a:t>
            </a:r>
          </a:p>
        </p:txBody>
      </p:sp>
    </p:spTree>
    <p:extLst>
      <p:ext uri="{BB962C8B-B14F-4D97-AF65-F5344CB8AC3E}">
        <p14:creationId xmlns:p14="http://schemas.microsoft.com/office/powerpoint/2010/main" val="25733040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718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15) Gestion du système documentaire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A283D-3F69-4271-81EE-4430383CF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9" y="1255968"/>
            <a:ext cx="2434590" cy="24345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D6251D-7B78-4FC5-A91A-4C1C0A895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55" y="1351218"/>
            <a:ext cx="2339340" cy="233934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45E0BCC-A572-41E7-BA44-E2CD664DD798}"/>
              </a:ext>
            </a:extLst>
          </p:cNvPr>
          <p:cNvSpPr txBox="1"/>
          <p:nvPr/>
        </p:nvSpPr>
        <p:spPr>
          <a:xfrm>
            <a:off x="6494991" y="1760578"/>
            <a:ext cx="2965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rgbClr val="002060"/>
                </a:solidFill>
              </a:rPr>
              <a:t>1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rgbClr val="C00000"/>
                </a:solidFill>
              </a:rPr>
              <a:t>0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5C97F7C-DB58-40C6-BC3E-1114FB2B6B2A}"/>
              </a:ext>
            </a:extLst>
          </p:cNvPr>
          <p:cNvCxnSpPr>
            <a:cxnSpLocks/>
          </p:cNvCxnSpPr>
          <p:nvPr/>
        </p:nvCxnSpPr>
        <p:spPr>
          <a:xfrm flipH="1">
            <a:off x="2863032" y="2849165"/>
            <a:ext cx="4039271" cy="23353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839D432-94B5-40AB-92D5-DC739BA8B6D5}"/>
              </a:ext>
            </a:extLst>
          </p:cNvPr>
          <p:cNvCxnSpPr>
            <a:cxnSpLocks/>
          </p:cNvCxnSpPr>
          <p:nvPr/>
        </p:nvCxnSpPr>
        <p:spPr>
          <a:xfrm flipH="1">
            <a:off x="7594600" y="2894328"/>
            <a:ext cx="365206" cy="14998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C85495-5531-4D94-808E-A578D6CB3D1D}"/>
              </a:ext>
            </a:extLst>
          </p:cNvPr>
          <p:cNvCxnSpPr>
            <a:cxnSpLocks/>
          </p:cNvCxnSpPr>
          <p:nvPr/>
        </p:nvCxnSpPr>
        <p:spPr>
          <a:xfrm>
            <a:off x="8919199" y="2849165"/>
            <a:ext cx="844550" cy="2876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7E36FE6E-B5AC-4E40-8074-FDFC633E6170}"/>
              </a:ext>
            </a:extLst>
          </p:cNvPr>
          <p:cNvSpPr txBox="1"/>
          <p:nvPr/>
        </p:nvSpPr>
        <p:spPr>
          <a:xfrm>
            <a:off x="651097" y="5265426"/>
            <a:ext cx="4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+ 1.0 pour chaque changement de livrable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74825B9-06D3-480C-B723-448AFB07CCB9}"/>
              </a:ext>
            </a:extLst>
          </p:cNvPr>
          <p:cNvSpPr txBox="1"/>
          <p:nvPr/>
        </p:nvSpPr>
        <p:spPr>
          <a:xfrm>
            <a:off x="7458456" y="5868495"/>
            <a:ext cx="418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+ 0.1.0 pour un ajout majeur ou modification majeur dans le dépôt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B9376D6-1C18-45F1-A10F-24AAE9B6C69C}"/>
              </a:ext>
            </a:extLst>
          </p:cNvPr>
          <p:cNvSpPr txBox="1"/>
          <p:nvPr/>
        </p:nvSpPr>
        <p:spPr>
          <a:xfrm>
            <a:off x="5563419" y="4578661"/>
            <a:ext cx="373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+ 0.0.1 pour un ajout mineur ou une modification mineure dans le dépôt.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5BB7F2-D57F-4C25-A9F9-2FC81335CDBD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17/18</a:t>
            </a:r>
          </a:p>
        </p:txBody>
      </p:sp>
    </p:spTree>
    <p:extLst>
      <p:ext uri="{BB962C8B-B14F-4D97-AF65-F5344CB8AC3E}">
        <p14:creationId xmlns:p14="http://schemas.microsoft.com/office/powerpoint/2010/main" val="24234275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2CF074-88F1-4621-8BDE-DAA16CB3114E}"/>
              </a:ext>
            </a:extLst>
          </p:cNvPr>
          <p:cNvSpPr txBox="1"/>
          <p:nvPr/>
        </p:nvSpPr>
        <p:spPr>
          <a:xfrm>
            <a:off x="-1586" y="2726618"/>
            <a:ext cx="12192000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MERCI DE VOTRE ATTENTION 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AVEZ-VOUS DES QUESTIONS 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D396FD-2EE1-4081-ABE3-9278B451CDF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18/18</a:t>
            </a:r>
          </a:p>
        </p:txBody>
      </p:sp>
    </p:spTree>
    <p:extLst>
      <p:ext uri="{BB962C8B-B14F-4D97-AF65-F5344CB8AC3E}">
        <p14:creationId xmlns:p14="http://schemas.microsoft.com/office/powerpoint/2010/main" val="16727091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1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Présentation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Organigramme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Objectifs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4) Besoins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5) Contraintes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6) Limites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7) PBS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8) Identifications des parties prenantes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9) Indicateurs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10) Analyse des risques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11) WBS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12) Approche de rentabilisation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13) Organisation du groupe projet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14) Planification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15) Gestion du système documentaire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94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1) Présentation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968829" y="1294560"/>
            <a:ext cx="9887691" cy="5118120"/>
            <a:chOff x="968829" y="1294560"/>
            <a:chExt cx="9887691" cy="5118120"/>
          </a:xfrm>
        </p:grpSpPr>
        <p:sp>
          <p:nvSpPr>
            <p:cNvPr id="56" name="CustomShape 3"/>
            <p:cNvSpPr/>
            <p:nvPr/>
          </p:nvSpPr>
          <p:spPr>
            <a:xfrm>
              <a:off x="6018480" y="2627640"/>
              <a:ext cx="279720" cy="1225800"/>
            </a:xfrm>
            <a:custGeom>
              <a:avLst/>
              <a:gdLst/>
              <a:ahLst/>
              <a:cxnLst/>
              <a:rect l="l" t="t" r="r" b="b"/>
              <a:pathLst>
                <a:path w="279911" h="1226280">
                  <a:moveTo>
                    <a:pt x="279911" y="0"/>
                  </a:moveTo>
                  <a:lnTo>
                    <a:pt x="279911" y="1226280"/>
                  </a:lnTo>
                  <a:lnTo>
                    <a:pt x="0" y="122628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62982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0" y="0"/>
                  </a:moveTo>
                  <a:lnTo>
                    <a:pt x="0" y="2172649"/>
                  </a:lnTo>
                  <a:lnTo>
                    <a:pt x="3225650" y="2172649"/>
                  </a:lnTo>
                  <a:lnTo>
                    <a:pt x="3225650" y="24525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6252480" y="2627640"/>
              <a:ext cx="91080" cy="2452320"/>
            </a:xfrm>
            <a:custGeom>
              <a:avLst/>
              <a:gdLst/>
              <a:ahLst/>
              <a:cxnLst/>
              <a:rect l="l" t="t" r="r" b="b"/>
              <a:pathLst>
                <a:path h="2452560">
                  <a:moveTo>
                    <a:pt x="45720" y="0"/>
                  </a:moveTo>
                  <a:lnTo>
                    <a:pt x="45720" y="24525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"/>
            <p:cNvSpPr/>
            <p:nvPr/>
          </p:nvSpPr>
          <p:spPr>
            <a:xfrm>
              <a:off x="30726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3225650" y="0"/>
                  </a:moveTo>
                  <a:lnTo>
                    <a:pt x="3225650" y="2172649"/>
                  </a:lnTo>
                  <a:lnTo>
                    <a:pt x="0" y="2172649"/>
                  </a:lnTo>
                  <a:lnTo>
                    <a:pt x="0" y="24525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4965120" y="129456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Groupe MADERA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1" name="CustomShape 8"/>
            <p:cNvSpPr/>
            <p:nvPr/>
          </p:nvSpPr>
          <p:spPr>
            <a:xfrm>
              <a:off x="968829" y="5079960"/>
              <a:ext cx="3436131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RH-AF-Informatique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2" name="CustomShape 9"/>
            <p:cNvSpPr/>
            <p:nvPr/>
          </p:nvSpPr>
          <p:spPr>
            <a:xfrm>
              <a:off x="4965120" y="507996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commerciale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3" name="CustomShape 10"/>
            <p:cNvSpPr/>
            <p:nvPr/>
          </p:nvSpPr>
          <p:spPr>
            <a:xfrm>
              <a:off x="8191080" y="507996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de production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4" name="CustomShape 11"/>
            <p:cNvSpPr/>
            <p:nvPr/>
          </p:nvSpPr>
          <p:spPr>
            <a:xfrm>
              <a:off x="4965120" y="3133980"/>
              <a:ext cx="2665440" cy="133272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générale</a:t>
              </a:r>
              <a:endParaRPr lang="fr-FR" sz="3100" b="0" strike="noStrike" spc="-1" dirty="0">
                <a:latin typeface="Arial"/>
              </a:endParaRPr>
            </a:p>
          </p:txBody>
        </p:sp>
      </p:grp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533E0AB4-F9A0-4F74-9EF4-E9A95CC4352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3/18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Organigramme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structure des équipes du projet </a:t>
            </a:r>
            <a:r>
              <a:rPr lang="fr-FR" sz="2000" b="1" dirty="0" err="1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projet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nous avons 3 postes distincts</a:t>
            </a:r>
          </a:p>
          <a:p>
            <a:endParaRPr lang="fr-FR" sz="20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Chef de projet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Responsable technique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Développeur</a:t>
            </a:r>
          </a:p>
          <a:p>
            <a:endParaRPr lang="fr-FR" sz="2000" b="1" i="1" dirty="0">
              <a:solidFill>
                <a:srgbClr val="000000"/>
              </a:solidFill>
            </a:endParaRPr>
          </a:p>
          <a:p>
            <a:endParaRPr lang="fr-FR" sz="2000" i="1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888698" y="6288584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Organigramme du projet </a:t>
            </a:r>
            <a:r>
              <a:rPr lang="fr-FR" i="1" u="sng" dirty="0" err="1"/>
              <a:t>Madera</a:t>
            </a:r>
            <a:endParaRPr lang="fr-FR" i="1" u="sng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C36DEB-0B19-406E-B5CC-0F3971A4D11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6/18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BC689A9-564B-42B4-8623-8841BF681607}"/>
              </a:ext>
            </a:extLst>
          </p:cNvPr>
          <p:cNvSpPr/>
          <p:nvPr/>
        </p:nvSpPr>
        <p:spPr>
          <a:xfrm>
            <a:off x="3483991" y="5096079"/>
            <a:ext cx="2735944" cy="10588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Développeur</a:t>
            </a:r>
          </a:p>
          <a:p>
            <a:pPr algn="ctr"/>
            <a:r>
              <a:rPr lang="fr-FR" dirty="0"/>
              <a:t>Yoann </a:t>
            </a:r>
            <a:r>
              <a:rPr lang="fr-FR" dirty="0" err="1"/>
              <a:t>Petit-Jean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6DA7359-E08F-43AC-BE0D-7B04BD9CF66F}"/>
              </a:ext>
            </a:extLst>
          </p:cNvPr>
          <p:cNvSpPr/>
          <p:nvPr/>
        </p:nvSpPr>
        <p:spPr>
          <a:xfrm>
            <a:off x="6317113" y="5093945"/>
            <a:ext cx="2735944" cy="10588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Développeur</a:t>
            </a:r>
          </a:p>
          <a:p>
            <a:pPr algn="ctr"/>
            <a:r>
              <a:rPr lang="fr-FR" dirty="0"/>
              <a:t>Arthur </a:t>
            </a:r>
            <a:r>
              <a:rPr lang="fr-FR" dirty="0" err="1"/>
              <a:t>Prod’Homme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6510113-94A8-4BFC-B8D3-A914C5EA1278}"/>
              </a:ext>
            </a:extLst>
          </p:cNvPr>
          <p:cNvSpPr/>
          <p:nvPr/>
        </p:nvSpPr>
        <p:spPr>
          <a:xfrm>
            <a:off x="9150235" y="5093945"/>
            <a:ext cx="2735944" cy="10588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Développeur</a:t>
            </a:r>
          </a:p>
          <a:p>
            <a:pPr algn="ctr"/>
            <a:r>
              <a:rPr lang="fr-FR" dirty="0"/>
              <a:t>Benjamin </a:t>
            </a:r>
            <a:r>
              <a:rPr lang="fr-FR" dirty="0" err="1"/>
              <a:t>Paumard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F2D2EC0-B111-4144-B4CB-E4D866320D77}"/>
              </a:ext>
            </a:extLst>
          </p:cNvPr>
          <p:cNvCxnSpPr>
            <a:cxnSpLocks/>
          </p:cNvCxnSpPr>
          <p:nvPr/>
        </p:nvCxnSpPr>
        <p:spPr>
          <a:xfrm flipH="1">
            <a:off x="6213585" y="3971213"/>
            <a:ext cx="1581378" cy="100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412341A-CF94-4B2B-BD3C-23466496B80F}"/>
              </a:ext>
            </a:extLst>
          </p:cNvPr>
          <p:cNvCxnSpPr>
            <a:cxnSpLocks/>
          </p:cNvCxnSpPr>
          <p:nvPr/>
        </p:nvCxnSpPr>
        <p:spPr>
          <a:xfrm>
            <a:off x="7794963" y="3971213"/>
            <a:ext cx="0" cy="100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FBF25D-C903-4437-888C-19A3504F357C}"/>
              </a:ext>
            </a:extLst>
          </p:cNvPr>
          <p:cNvCxnSpPr>
            <a:cxnSpLocks/>
          </p:cNvCxnSpPr>
          <p:nvPr/>
        </p:nvCxnSpPr>
        <p:spPr>
          <a:xfrm>
            <a:off x="7794963" y="3971213"/>
            <a:ext cx="1367972" cy="100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F50E4C2-B637-4FAF-89EE-8FDC864BB064}"/>
              </a:ext>
            </a:extLst>
          </p:cNvPr>
          <p:cNvSpPr/>
          <p:nvPr/>
        </p:nvSpPr>
        <p:spPr>
          <a:xfrm>
            <a:off x="6426991" y="3245698"/>
            <a:ext cx="2735944" cy="10588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Responsable technique</a:t>
            </a:r>
          </a:p>
          <a:p>
            <a:pPr algn="ctr"/>
            <a:r>
              <a:rPr lang="fr-FR" dirty="0"/>
              <a:t>Raphaël Mortier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790BF4A-F3E0-4F27-8CD8-5592158349E5}"/>
              </a:ext>
            </a:extLst>
          </p:cNvPr>
          <p:cNvCxnSpPr>
            <a:cxnSpLocks/>
          </p:cNvCxnSpPr>
          <p:nvPr/>
        </p:nvCxnSpPr>
        <p:spPr>
          <a:xfrm>
            <a:off x="7794963" y="2428936"/>
            <a:ext cx="0" cy="669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152668C-862F-4F4D-AA93-9A5A522E6A80}"/>
              </a:ext>
            </a:extLst>
          </p:cNvPr>
          <p:cNvSpPr/>
          <p:nvPr/>
        </p:nvSpPr>
        <p:spPr>
          <a:xfrm>
            <a:off x="6426991" y="1520119"/>
            <a:ext cx="2735944" cy="10588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Chef de projet</a:t>
            </a:r>
          </a:p>
          <a:p>
            <a:pPr algn="ctr"/>
            <a:r>
              <a:rPr lang="fr-FR" dirty="0"/>
              <a:t>Louis Bil</a:t>
            </a:r>
          </a:p>
        </p:txBody>
      </p:sp>
    </p:spTree>
    <p:extLst>
      <p:ext uri="{BB962C8B-B14F-4D97-AF65-F5344CB8AC3E}">
        <p14:creationId xmlns:p14="http://schemas.microsoft.com/office/powerpoint/2010/main" val="38165652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3"/>
          <a:stretch/>
        </p:blipFill>
        <p:spPr>
          <a:xfrm>
            <a:off x="10965" y="-56755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3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Objectifs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8" name="Group 2"/>
          <p:cNvGrpSpPr/>
          <p:nvPr/>
        </p:nvGrpSpPr>
        <p:grpSpPr>
          <a:xfrm>
            <a:off x="602581" y="1556360"/>
            <a:ext cx="11208419" cy="4588400"/>
            <a:chOff x="442180" y="1142113"/>
            <a:chExt cx="11553756" cy="5418360"/>
          </a:xfrm>
        </p:grpSpPr>
        <p:sp>
          <p:nvSpPr>
            <p:cNvPr id="69" name="CustomShape 3"/>
            <p:cNvSpPr/>
            <p:nvPr/>
          </p:nvSpPr>
          <p:spPr>
            <a:xfrm>
              <a:off x="442180" y="1142113"/>
              <a:ext cx="11553756" cy="5418360"/>
            </a:xfrm>
            <a:prstGeom prst="rightArrow">
              <a:avLst>
                <a:gd name="adj1" fmla="val 50000"/>
                <a:gd name="adj2" fmla="val 77125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70" name="CustomShape 4"/>
            <p:cNvSpPr/>
            <p:nvPr/>
          </p:nvSpPr>
          <p:spPr>
            <a:xfrm>
              <a:off x="616268" y="3013913"/>
              <a:ext cx="1740220" cy="165996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1600" b="1" strike="noStrike" spc="-1" dirty="0">
                  <a:solidFill>
                    <a:schemeClr val="tx1"/>
                  </a:solidFill>
                  <a:latin typeface="Calibri"/>
                </a:rPr>
                <a:t>Augmentation du CA</a:t>
              </a:r>
              <a:endParaRPr lang="fr-FR" sz="1600" b="1" strike="noStrike" spc="-1" dirty="0">
                <a:solidFill>
                  <a:schemeClr val="tx1"/>
                </a:solidFill>
                <a:latin typeface="Arial"/>
              </a:endParaRPr>
            </a:p>
          </p:txBody>
        </p:sp>
      </p:grpSp>
      <p:grpSp>
        <p:nvGrpSpPr>
          <p:cNvPr id="73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F3A0F140-ED54-41A7-BCB6-4998E2E556B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4/18</a:t>
            </a:r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15512427-0B19-4DB5-ADB6-F8004C95961D}"/>
              </a:ext>
            </a:extLst>
          </p:cNvPr>
          <p:cNvSpPr/>
          <p:nvPr/>
        </p:nvSpPr>
        <p:spPr>
          <a:xfrm>
            <a:off x="2680979" y="3141446"/>
            <a:ext cx="1688206" cy="1405702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16360" tIns="216360" rIns="110520" bIns="216360" anchor="ctr"/>
          <a:lstStyle/>
          <a:p>
            <a:pPr algn="ctr">
              <a:lnSpc>
                <a:spcPct val="90000"/>
              </a:lnSpc>
              <a:spcAft>
                <a:spcPts val="1015"/>
              </a:spcAft>
            </a:pPr>
            <a:r>
              <a:rPr lang="fr-FR" sz="1600" b="1" strike="noStrike" spc="-1" dirty="0">
                <a:solidFill>
                  <a:schemeClr val="tx1"/>
                </a:solidFill>
                <a:latin typeface="Calibri"/>
              </a:rPr>
              <a:t>Gagner des parts de marché sur les concurrents</a:t>
            </a:r>
            <a:endParaRPr lang="fr-FR" sz="1600" b="1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8620CFB5-C96A-4183-8A24-937D5E3E87FD}"/>
              </a:ext>
            </a:extLst>
          </p:cNvPr>
          <p:cNvSpPr/>
          <p:nvPr/>
        </p:nvSpPr>
        <p:spPr>
          <a:xfrm>
            <a:off x="4590492" y="3141446"/>
            <a:ext cx="1688206" cy="1405702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16360" tIns="216360" rIns="110520" bIns="216360" anchor="ctr"/>
          <a:lstStyle/>
          <a:p>
            <a:pPr algn="ctr">
              <a:lnSpc>
                <a:spcPct val="90000"/>
              </a:lnSpc>
              <a:spcAft>
                <a:spcPts val="1015"/>
              </a:spcAft>
            </a:pPr>
            <a:r>
              <a:rPr lang="fr-FR" sz="1600" b="1" spc="-1" dirty="0">
                <a:solidFill>
                  <a:schemeClr val="tx1"/>
                </a:solidFill>
                <a:latin typeface="Calibri"/>
              </a:rPr>
              <a:t>Augmenter sa notoriété</a:t>
            </a:r>
            <a:endParaRPr lang="fr-FR" sz="1600" b="1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70005FE4-58D7-4BFA-B026-3AA7D92D9CF0}"/>
              </a:ext>
            </a:extLst>
          </p:cNvPr>
          <p:cNvSpPr/>
          <p:nvPr/>
        </p:nvSpPr>
        <p:spPr>
          <a:xfrm>
            <a:off x="6468073" y="3141446"/>
            <a:ext cx="1688206" cy="1405702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16360" tIns="216360" rIns="110520" bIns="216360" anchor="ctr"/>
          <a:lstStyle/>
          <a:p>
            <a:pPr algn="ctr">
              <a:lnSpc>
                <a:spcPct val="90000"/>
              </a:lnSpc>
              <a:spcAft>
                <a:spcPts val="1015"/>
              </a:spcAft>
            </a:pPr>
            <a:r>
              <a:rPr lang="fr-FR" sz="1600" b="1" strike="noStrike" spc="-1" dirty="0">
                <a:solidFill>
                  <a:schemeClr val="tx1"/>
                </a:solidFill>
                <a:latin typeface="Calibri"/>
              </a:rPr>
              <a:t>Anticiper les commandes de fournitures</a:t>
            </a:r>
            <a:endParaRPr lang="fr-FR" sz="1600" b="1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0E23F883-A98F-4B5D-BEE2-3E0FF253CA79}"/>
              </a:ext>
            </a:extLst>
          </p:cNvPr>
          <p:cNvSpPr/>
          <p:nvPr/>
        </p:nvSpPr>
        <p:spPr>
          <a:xfrm>
            <a:off x="8345654" y="3141446"/>
            <a:ext cx="1688206" cy="1405702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216360" tIns="216360" rIns="110520" bIns="216360" anchor="ctr"/>
          <a:lstStyle/>
          <a:p>
            <a:pPr algn="ctr">
              <a:lnSpc>
                <a:spcPct val="90000"/>
              </a:lnSpc>
              <a:spcAft>
                <a:spcPts val="1015"/>
              </a:spcAft>
            </a:pPr>
            <a:r>
              <a:rPr lang="fr-FR" sz="1600" b="1" strike="noStrike" spc="-1" dirty="0">
                <a:solidFill>
                  <a:schemeClr val="tx1"/>
                </a:solidFill>
                <a:latin typeface="Calibri"/>
              </a:rPr>
              <a:t>Gérer une volumétrie de commandes supérieure</a:t>
            </a:r>
            <a:endParaRPr lang="fr-FR" sz="1600" b="1" strike="noStrike" spc="-1" dirty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1440" y="-56755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4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Besoins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76" name="Group 2"/>
          <p:cNvGrpSpPr/>
          <p:nvPr/>
        </p:nvGrpSpPr>
        <p:grpSpPr>
          <a:xfrm>
            <a:off x="3059640" y="1229760"/>
            <a:ext cx="5841720" cy="5410440"/>
            <a:chOff x="3059640" y="1229760"/>
            <a:chExt cx="5841720" cy="5410440"/>
          </a:xfrm>
        </p:grpSpPr>
        <p:sp>
          <p:nvSpPr>
            <p:cNvPr id="77" name="CustomShape 3"/>
            <p:cNvSpPr/>
            <p:nvPr/>
          </p:nvSpPr>
          <p:spPr>
            <a:xfrm rot="10800000">
              <a:off x="3496680" y="123012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 dirty="0">
                  <a:solidFill>
                    <a:srgbClr val="FFFFFF"/>
                  </a:solidFill>
                  <a:latin typeface="Calibri"/>
                </a:rPr>
                <a:t>Application responsive</a:t>
              </a:r>
              <a:endParaRPr lang="fr-FR" sz="2700" b="0" strike="noStrike" spc="-1" dirty="0">
                <a:latin typeface="Arial"/>
              </a:endParaRPr>
            </a:p>
          </p:txBody>
        </p:sp>
        <p:sp>
          <p:nvSpPr>
            <p:cNvPr id="78" name="CustomShape 4"/>
            <p:cNvSpPr/>
            <p:nvPr/>
          </p:nvSpPr>
          <p:spPr>
            <a:xfrm>
              <a:off x="3059640" y="122976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79" name="CustomShape 5"/>
            <p:cNvSpPr/>
            <p:nvPr/>
          </p:nvSpPr>
          <p:spPr>
            <a:xfrm rot="10800000">
              <a:off x="3496680" y="236448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Lien fournisseur/commercial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0" name="CustomShape 6"/>
            <p:cNvSpPr/>
            <p:nvPr/>
          </p:nvSpPr>
          <p:spPr>
            <a:xfrm>
              <a:off x="3059640" y="236412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1" name="CustomShape 7"/>
            <p:cNvSpPr/>
            <p:nvPr/>
          </p:nvSpPr>
          <p:spPr>
            <a:xfrm rot="10800000">
              <a:off x="3496680" y="349884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Accélérer les délais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2" name="CustomShape 8"/>
            <p:cNvSpPr/>
            <p:nvPr/>
          </p:nvSpPr>
          <p:spPr>
            <a:xfrm>
              <a:off x="3059640" y="349812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83" name="CustomShape 9"/>
            <p:cNvSpPr/>
            <p:nvPr/>
          </p:nvSpPr>
          <p:spPr>
            <a:xfrm rot="10800000">
              <a:off x="3496680" y="463320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Conception de devis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4" name="CustomShape 10"/>
            <p:cNvSpPr/>
            <p:nvPr/>
          </p:nvSpPr>
          <p:spPr>
            <a:xfrm>
              <a:off x="3059640" y="463248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85" name="CustomShape 11"/>
            <p:cNvSpPr/>
            <p:nvPr/>
          </p:nvSpPr>
          <p:spPr>
            <a:xfrm rot="10800000">
              <a:off x="3496680" y="5767200"/>
              <a:ext cx="5404680" cy="8730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 dirty="0">
                  <a:solidFill>
                    <a:srgbClr val="FFFFFF"/>
                  </a:solidFill>
                  <a:latin typeface="Calibri"/>
                </a:rPr>
                <a:t>Modalités de paiement</a:t>
              </a:r>
              <a:endParaRPr lang="fr-FR" sz="2700" b="0" strike="noStrike" spc="-1" dirty="0">
                <a:latin typeface="Arial"/>
              </a:endParaRPr>
            </a:p>
          </p:txBody>
        </p:sp>
        <p:sp>
          <p:nvSpPr>
            <p:cNvPr id="86" name="CustomShape 12"/>
            <p:cNvSpPr/>
            <p:nvPr/>
          </p:nvSpPr>
          <p:spPr>
            <a:xfrm>
              <a:off x="3059640" y="5766840"/>
              <a:ext cx="873000" cy="8730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87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0D32015-9FA5-45F5-87B6-FF8D82A98E4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5/18</a:t>
            </a:r>
          </a:p>
        </p:txBody>
      </p:sp>
      <p:pic>
        <p:nvPicPr>
          <p:cNvPr id="3" name="Graphique 2" descr="Tablette">
            <a:extLst>
              <a:ext uri="{FF2B5EF4-FFF2-40B4-BE49-F238E27FC236}">
                <a16:creationId xmlns:a16="http://schemas.microsoft.com/office/drawing/2014/main" id="{AEC0E9FF-2F9C-4567-BFD4-AFF6D1D7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8110" y="1333865"/>
            <a:ext cx="636060" cy="636060"/>
          </a:xfrm>
          <a:prstGeom prst="rect">
            <a:avLst/>
          </a:prstGeom>
        </p:spPr>
      </p:pic>
      <p:pic>
        <p:nvPicPr>
          <p:cNvPr id="5" name="Graphique 4" descr="Conversation ">
            <a:extLst>
              <a:ext uri="{FF2B5EF4-FFF2-40B4-BE49-F238E27FC236}">
                <a16:creationId xmlns:a16="http://schemas.microsoft.com/office/drawing/2014/main" id="{85A0016B-3E75-4A4A-9AA5-FC5675E40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8110" y="2496170"/>
            <a:ext cx="636060" cy="636060"/>
          </a:xfrm>
          <a:prstGeom prst="rect">
            <a:avLst/>
          </a:prstGeom>
        </p:spPr>
      </p:pic>
      <p:pic>
        <p:nvPicPr>
          <p:cNvPr id="7" name="Graphique 6" descr="Poignée de main">
            <a:extLst>
              <a:ext uri="{FF2B5EF4-FFF2-40B4-BE49-F238E27FC236}">
                <a16:creationId xmlns:a16="http://schemas.microsoft.com/office/drawing/2014/main" id="{7EF8E021-26BA-42D7-8DDA-F4DAEB903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8110" y="3616590"/>
            <a:ext cx="636060" cy="63606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262D7881-D4EB-4926-830F-E0D0D3AB7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8110" y="4750950"/>
            <a:ext cx="636060" cy="636060"/>
          </a:xfrm>
          <a:prstGeom prst="rect">
            <a:avLst/>
          </a:prstGeom>
        </p:spPr>
      </p:pic>
      <p:pic>
        <p:nvPicPr>
          <p:cNvPr id="11" name="Graphique 10" descr="Pièces">
            <a:extLst>
              <a:ext uri="{FF2B5EF4-FFF2-40B4-BE49-F238E27FC236}">
                <a16:creationId xmlns:a16="http://schemas.microsoft.com/office/drawing/2014/main" id="{4CD2FF29-9438-4540-B379-A1E87E9C37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78110" y="5885310"/>
            <a:ext cx="636060" cy="636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 5) Contraintes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1634880" y="1338105"/>
            <a:ext cx="8922240" cy="5455580"/>
            <a:chOff x="1842520" y="1333440"/>
            <a:chExt cx="8922240" cy="5455580"/>
          </a:xfrm>
        </p:grpSpPr>
        <p:sp>
          <p:nvSpPr>
            <p:cNvPr id="91" name="CustomShape 3"/>
            <p:cNvSpPr/>
            <p:nvPr/>
          </p:nvSpPr>
          <p:spPr>
            <a:xfrm>
              <a:off x="1842520" y="13518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3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2" name="CustomShape 4"/>
            <p:cNvSpPr/>
            <p:nvPr/>
          </p:nvSpPr>
          <p:spPr>
            <a:xfrm>
              <a:off x="1878160" y="303372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 dirty="0">
                  <a:solidFill>
                    <a:srgbClr val="000000"/>
                  </a:solidFill>
                  <a:latin typeface="Calibri"/>
                </a:rPr>
                <a:t>Date de fin de projet 05/2020</a:t>
              </a:r>
              <a:endParaRPr lang="fr-FR" sz="1600" b="0" strike="noStrike" spc="-1" dirty="0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51336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4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51336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Budget : </a:t>
              </a:r>
              <a:endParaRPr lang="fr-FR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110 000€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5" name="CustomShape 7"/>
            <p:cNvSpPr/>
            <p:nvPr/>
          </p:nvSpPr>
          <p:spPr>
            <a:xfrm>
              <a:off x="8325400" y="13518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5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6" name="CustomShape 8"/>
            <p:cNvSpPr/>
            <p:nvPr/>
          </p:nvSpPr>
          <p:spPr>
            <a:xfrm>
              <a:off x="8325400" y="303372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 dirty="0">
                  <a:solidFill>
                    <a:srgbClr val="000000"/>
                  </a:solidFill>
                  <a:latin typeface="Calibri"/>
                </a:rPr>
                <a:t>Retour sur investissement sur 5 ans maximum </a:t>
              </a:r>
              <a:endParaRPr lang="fr-FR" sz="1600" b="0" strike="noStrike" spc="-1" dirty="0">
                <a:latin typeface="Arial"/>
              </a:endParaRP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5133600" y="41634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6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8" name="CustomShape 10"/>
            <p:cNvSpPr/>
            <p:nvPr/>
          </p:nvSpPr>
          <p:spPr>
            <a:xfrm>
              <a:off x="4317520" y="5884340"/>
              <a:ext cx="387350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 dirty="0">
                  <a:solidFill>
                    <a:srgbClr val="000000"/>
                  </a:solidFill>
                  <a:latin typeface="Calibri"/>
                </a:rPr>
                <a:t>Solutions techniques en adéquation avec les objectifs stratégiques du groupe</a:t>
              </a:r>
              <a:endParaRPr lang="fr-FR" sz="1600" b="0" strike="noStrike" spc="-1" dirty="0">
                <a:latin typeface="Arial"/>
              </a:endParaRPr>
            </a:p>
          </p:txBody>
        </p:sp>
      </p:grpSp>
      <p:grpSp>
        <p:nvGrpSpPr>
          <p:cNvPr id="9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2B7DBC4-2CF8-4CC2-8928-7F8F731A99E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7/18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1440" y="-56755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6) Limites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689880" y="1427581"/>
            <a:ext cx="10207320" cy="5144849"/>
            <a:chOff x="689880" y="1427581"/>
            <a:chExt cx="10207320" cy="5144849"/>
          </a:xfrm>
        </p:grpSpPr>
        <p:sp>
          <p:nvSpPr>
            <p:cNvPr id="103" name="CustomShape 3"/>
            <p:cNvSpPr/>
            <p:nvPr/>
          </p:nvSpPr>
          <p:spPr>
            <a:xfrm rot="10800000">
              <a:off x="1443000" y="1427941"/>
              <a:ext cx="5404680" cy="15048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 dirty="0">
                  <a:solidFill>
                    <a:srgbClr val="FFFFFF"/>
                  </a:solidFill>
                  <a:latin typeface="Calibri"/>
                </a:rPr>
                <a:t>Développée en interne</a:t>
              </a:r>
              <a:endParaRPr lang="fr-FR" sz="3200" b="0" strike="noStrike" spc="-1" dirty="0">
                <a:latin typeface="Arial"/>
              </a:endParaRPr>
            </a:p>
          </p:txBody>
        </p:sp>
        <p:sp>
          <p:nvSpPr>
            <p:cNvPr id="104" name="CustomShape 4"/>
            <p:cNvSpPr/>
            <p:nvPr/>
          </p:nvSpPr>
          <p:spPr>
            <a:xfrm>
              <a:off x="689880" y="1427581"/>
              <a:ext cx="1504800" cy="150480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5" name="CustomShape 5"/>
            <p:cNvSpPr/>
            <p:nvPr/>
          </p:nvSpPr>
          <p:spPr>
            <a:xfrm rot="10800000">
              <a:off x="3393660" y="3247786"/>
              <a:ext cx="5404680" cy="15048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 dirty="0">
                  <a:solidFill>
                    <a:srgbClr val="FFFFFF"/>
                  </a:solidFill>
                  <a:latin typeface="Calibri"/>
                </a:rPr>
                <a:t>Éviter la sous-traitance</a:t>
              </a:r>
              <a:endParaRPr lang="fr-FR" sz="3200" b="0" strike="noStrike" spc="-1" dirty="0">
                <a:latin typeface="Arial"/>
              </a:endParaRPr>
            </a:p>
          </p:txBody>
        </p:sp>
        <p:sp>
          <p:nvSpPr>
            <p:cNvPr id="106" name="CustomShape 6"/>
            <p:cNvSpPr/>
            <p:nvPr/>
          </p:nvSpPr>
          <p:spPr>
            <a:xfrm>
              <a:off x="2640540" y="3247786"/>
              <a:ext cx="1504800" cy="15048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7" name="CustomShape 7"/>
            <p:cNvSpPr/>
            <p:nvPr/>
          </p:nvSpPr>
          <p:spPr>
            <a:xfrm rot="10800000">
              <a:off x="5265160" y="5067630"/>
              <a:ext cx="5632040" cy="1504800"/>
            </a:xfrm>
            <a:prstGeom prst="homePlate">
              <a:avLst>
                <a:gd name="adj" fmla="val 5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strike="noStrike" spc="-1" dirty="0">
                  <a:solidFill>
                    <a:srgbClr val="FFFFFF"/>
                  </a:solidFill>
                  <a:latin typeface="Calibri"/>
                </a:rPr>
                <a:t>Indicateurs positionnés   et suivis le long du projet </a:t>
              </a:r>
              <a:endParaRPr lang="fr-FR" sz="3200" strike="noStrike" spc="-1" dirty="0">
                <a:latin typeface="Arial"/>
              </a:endParaRPr>
            </a:p>
          </p:txBody>
        </p:sp>
        <p:sp>
          <p:nvSpPr>
            <p:cNvPr id="108" name="CustomShape 8"/>
            <p:cNvSpPr/>
            <p:nvPr/>
          </p:nvSpPr>
          <p:spPr>
            <a:xfrm>
              <a:off x="4512040" y="5067270"/>
              <a:ext cx="1504800" cy="15048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grpSp>
        <p:nvGrpSpPr>
          <p:cNvPr id="109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461204B-5CC4-47D1-B3BB-4EDE266E65E3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8/18</a:t>
            </a:r>
          </a:p>
        </p:txBody>
      </p:sp>
      <p:pic>
        <p:nvPicPr>
          <p:cNvPr id="3" name="Graphique 2" descr="Domicile">
            <a:extLst>
              <a:ext uri="{FF2B5EF4-FFF2-40B4-BE49-F238E27FC236}">
                <a16:creationId xmlns:a16="http://schemas.microsoft.com/office/drawing/2014/main" id="{8AD379B4-1A7B-4CFA-A3CC-FF2A2C296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080" y="1718303"/>
            <a:ext cx="914400" cy="914400"/>
          </a:xfrm>
          <a:prstGeom prst="rect">
            <a:avLst/>
          </a:prstGeom>
        </p:spPr>
      </p:pic>
      <p:pic>
        <p:nvPicPr>
          <p:cNvPr id="17" name="Graphique 16" descr="Œil">
            <a:extLst>
              <a:ext uri="{FF2B5EF4-FFF2-40B4-BE49-F238E27FC236}">
                <a16:creationId xmlns:a16="http://schemas.microsoft.com/office/drawing/2014/main" id="{1FAE4191-9037-4240-959C-D8FC2A3FF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7240" y="5362470"/>
            <a:ext cx="914400" cy="914400"/>
          </a:xfrm>
          <a:prstGeom prst="rect">
            <a:avLst/>
          </a:prstGeom>
        </p:spPr>
      </p:pic>
      <p:pic>
        <p:nvPicPr>
          <p:cNvPr id="7" name="Graphique 6" descr="Interdit">
            <a:extLst>
              <a:ext uri="{FF2B5EF4-FFF2-40B4-BE49-F238E27FC236}">
                <a16:creationId xmlns:a16="http://schemas.microsoft.com/office/drawing/2014/main" id="{75649B0C-3B16-4E22-9EDD-B7C8DFF57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5740" y="3538328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7) PBS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12" name="Group 2"/>
          <p:cNvGrpSpPr/>
          <p:nvPr/>
        </p:nvGrpSpPr>
        <p:grpSpPr>
          <a:xfrm>
            <a:off x="515520" y="1591200"/>
            <a:ext cx="10776600" cy="3859920"/>
            <a:chOff x="515520" y="1591200"/>
            <a:chExt cx="10776600" cy="3859920"/>
          </a:xfrm>
        </p:grpSpPr>
        <p:sp>
          <p:nvSpPr>
            <p:cNvPr id="113" name="CustomShape 3"/>
            <p:cNvSpPr/>
            <p:nvPr/>
          </p:nvSpPr>
          <p:spPr>
            <a:xfrm>
              <a:off x="5968800" y="3138480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4" name="CustomShape 4"/>
            <p:cNvSpPr/>
            <p:nvPr/>
          </p:nvSpPr>
          <p:spPr>
            <a:xfrm>
              <a:off x="5968800" y="3138480"/>
              <a:ext cx="1208160" cy="1484280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5" name="CustomShape 5"/>
            <p:cNvSpPr/>
            <p:nvPr/>
          </p:nvSpPr>
          <p:spPr>
            <a:xfrm>
              <a:off x="4562640" y="3138480"/>
              <a:ext cx="1405800" cy="1484280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1694880" y="3138480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17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18" name="CustomShape 8"/>
            <p:cNvSpPr/>
            <p:nvPr/>
          </p:nvSpPr>
          <p:spPr>
            <a:xfrm>
              <a:off x="515520" y="4623479"/>
              <a:ext cx="2358360" cy="82763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Projet (métier)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19" name="CustomShape 9"/>
            <p:cNvSpPr/>
            <p:nvPr/>
          </p:nvSpPr>
          <p:spPr>
            <a:xfrm>
              <a:off x="3524040" y="4623480"/>
              <a:ext cx="2076480" cy="82764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Devis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20" name="CustomShape 10"/>
            <p:cNvSpPr/>
            <p:nvPr/>
          </p:nvSpPr>
          <p:spPr>
            <a:xfrm>
              <a:off x="6251040" y="4623480"/>
              <a:ext cx="2076480" cy="82764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Identification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21" name="CustomShape 11"/>
            <p:cNvSpPr/>
            <p:nvPr/>
          </p:nvSpPr>
          <p:spPr>
            <a:xfrm>
              <a:off x="8753760" y="4623480"/>
              <a:ext cx="2538360" cy="79884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Configuration</a:t>
              </a:r>
              <a:endParaRPr lang="fr-FR" sz="2600" b="0" strike="noStrike" spc="-1" dirty="0">
                <a:latin typeface="Arial"/>
              </a:endParaRPr>
            </a:p>
          </p:txBody>
        </p:sp>
      </p:grpSp>
      <p:grpSp>
        <p:nvGrpSpPr>
          <p:cNvPr id="12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10D4E554-AB69-429C-9612-6371E40DF30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9/18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513</Words>
  <Application>Microsoft Office PowerPoint</Application>
  <PresentationFormat>Grand écran</PresentationFormat>
  <Paragraphs>171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Arthur PROD'HOMME</cp:lastModifiedBy>
  <cp:revision>37</cp:revision>
  <dcterms:created xsi:type="dcterms:W3CDTF">2019-04-08T14:04:51Z</dcterms:created>
  <dcterms:modified xsi:type="dcterms:W3CDTF">2019-04-11T07:44:38Z</dcterms:modified>
</cp:coreProperties>
</file>