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6" r:id="rId6"/>
    <p:sldId id="260" r:id="rId7"/>
    <p:sldId id="261" r:id="rId8"/>
    <p:sldId id="262" r:id="rId9"/>
    <p:sldId id="267" r:id="rId10"/>
    <p:sldId id="263" r:id="rId11"/>
    <p:sldId id="268" r:id="rId12"/>
    <p:sldId id="264" r:id="rId13"/>
    <p:sldId id="269" r:id="rId14"/>
    <p:sldId id="265" r:id="rId15"/>
    <p:sldId id="270" r:id="rId16"/>
    <p:sldId id="273" r:id="rId17"/>
    <p:sldId id="274" r:id="rId18"/>
    <p:sldId id="271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B2711-3E64-3262-B0D9-E53F2F830B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14DCA9-6E31-0B72-AEEA-D2E3EFD5B9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7A705-6329-DA73-D3C8-183075363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43D1C-6005-4F4A-A1AA-2AD7CC11539C}" type="datetimeFigureOut">
              <a:rPr lang="en-CA" smtClean="0"/>
              <a:t>2023-12-14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63745-1963-B434-C014-48575D142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2BC67-7E54-2391-1AB8-A122B2364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E0CF4-228E-4BDB-8C94-E69C6A59EE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9650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CDFDB-E6E7-9ABB-4277-18B167D5A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354A43-041F-AF4D-D61D-EF5D52CCC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18622-9898-D8A0-1447-6CED284AA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43D1C-6005-4F4A-A1AA-2AD7CC11539C}" type="datetimeFigureOut">
              <a:rPr lang="en-CA" smtClean="0"/>
              <a:t>2023-12-14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A4C08-86D4-A1C2-65E3-1A4C69296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543EB-121B-FE0C-49A0-4EE0F38AE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E0CF4-228E-4BDB-8C94-E69C6A59EE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5101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FA8B76-2C1C-F462-A2CD-132BA25C3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1CF18E-1E37-5AFE-168B-98831C78F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61BE5-E96A-B9E9-EDD3-2D3B36FD1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43D1C-6005-4F4A-A1AA-2AD7CC11539C}" type="datetimeFigureOut">
              <a:rPr lang="en-CA" smtClean="0"/>
              <a:t>2023-12-14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2053E-E26E-5D6F-FDE6-F63A2DFEE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63D1E-4A87-CD3E-0FCC-F489ADCF0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E0CF4-228E-4BDB-8C94-E69C6A59EE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7992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E19BE-8192-69F9-B7C9-EBAAB6B96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8BE86-EB8C-E5CB-63EC-0ED218C87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F9C7E-75E3-F37B-16A7-6765FFB8C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43D1C-6005-4F4A-A1AA-2AD7CC11539C}" type="datetimeFigureOut">
              <a:rPr lang="en-CA" smtClean="0"/>
              <a:t>2023-12-14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2B360-79E2-CD31-3B0B-CBCB96F44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E1D5E-7C73-63FB-724F-8AAB9F77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E0CF4-228E-4BDB-8C94-E69C6A59EE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1437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18A44-ACA7-D861-04BA-47F235E27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8DAAC-1C3B-B6AA-9D36-18444CCB0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A0DA7-F00E-93E7-012B-9D8D3837D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43D1C-6005-4F4A-A1AA-2AD7CC11539C}" type="datetimeFigureOut">
              <a:rPr lang="en-CA" smtClean="0"/>
              <a:t>2023-12-14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7061F-8992-6A88-C3D2-66C3242A1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B7A50-D2F2-ADFB-3749-FD46730DD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E0CF4-228E-4BDB-8C94-E69C6A59EE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3828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BB75D-3E42-288A-738A-54A7DEE70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50E4B-A82B-0FC4-A178-BC02940340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F44BA-E210-FE66-242E-ACEAF529C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C5AA9-33E3-EFAE-ED62-1C5161D49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43D1C-6005-4F4A-A1AA-2AD7CC11539C}" type="datetimeFigureOut">
              <a:rPr lang="en-CA" smtClean="0"/>
              <a:t>2023-12-14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F8FB6-7085-5848-1E98-091D6F99F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62B4C-DD15-5BAF-D7ED-31FB6A47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E0CF4-228E-4BDB-8C94-E69C6A59EE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3080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DDC7F-6D87-1358-41CC-87BE5A24F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EC15E-F28A-7913-6A52-FF7AC753B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416C4E-64FB-24F0-1E49-72D59818E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5BE682-7BA1-92E5-1D23-DB549E4CBD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A2F829-F633-733C-7CD9-1E6AF59FB2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6564EF-E682-7CE7-B5EE-186133F48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43D1C-6005-4F4A-A1AA-2AD7CC11539C}" type="datetimeFigureOut">
              <a:rPr lang="en-CA" smtClean="0"/>
              <a:t>2023-12-14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D5EBEF-8DA6-134E-566F-8EF75159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D845B-BCD0-B7A1-DCBD-669BCDD41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E0CF4-228E-4BDB-8C94-E69C6A59EE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2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4F36D-46C6-F977-3B8B-59D980BA3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BE7C98-A3B9-D085-1B39-BDA79126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43D1C-6005-4F4A-A1AA-2AD7CC11539C}" type="datetimeFigureOut">
              <a:rPr lang="en-CA" smtClean="0"/>
              <a:t>2023-12-14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43D9AC-7CAA-5CDF-466D-1038DAD43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E59590-3270-27F4-DD47-05AAD7B21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E0CF4-228E-4BDB-8C94-E69C6A59EE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6041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13CB06-3B55-C314-F347-756A20A3A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43D1C-6005-4F4A-A1AA-2AD7CC11539C}" type="datetimeFigureOut">
              <a:rPr lang="en-CA" smtClean="0"/>
              <a:t>2023-12-14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C97626-08A6-1B1E-C6B8-DC78AFFE4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E2EB4-CC5C-C8EB-F153-5EF810645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E0CF4-228E-4BDB-8C94-E69C6A59EE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6577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89B32-42EA-6FC0-B2F3-6BFFFB4B4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11BA9-8439-F5EC-1ACA-F6182641C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19EBCD-3558-55FA-B462-825B83296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C80C4-2CA1-235F-AE39-09176B087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43D1C-6005-4F4A-A1AA-2AD7CC11539C}" type="datetimeFigureOut">
              <a:rPr lang="en-CA" smtClean="0"/>
              <a:t>2023-12-14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99A07-5C51-EC82-23DC-D9EC1E86E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40A1D2-9FDC-6BCC-E183-2FA882774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E0CF4-228E-4BDB-8C94-E69C6A59EE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754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904B9-85A6-F47B-44D6-122BCBD00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A839BB-2ADD-4CC2-427F-6D60FDA7DD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59F9C-2FB4-8FEA-F60E-0A6180281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73DDB-7EAE-968E-568C-781F5F76E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43D1C-6005-4F4A-A1AA-2AD7CC11539C}" type="datetimeFigureOut">
              <a:rPr lang="en-CA" smtClean="0"/>
              <a:t>2023-12-14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9FC74-8BC5-26AF-AC4C-B770E56AC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495EC-2B27-DAB8-52CA-AB74DBE9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E0CF4-228E-4BDB-8C94-E69C6A59EE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4560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D9DB81-249E-61AC-AF2A-FE242B307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7C8F1-ACFB-7906-79DC-571CCB0EF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774F8-B714-9C4B-E0E2-BD1DF63E3F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43D1C-6005-4F4A-A1AA-2AD7CC11539C}" type="datetimeFigureOut">
              <a:rPr lang="en-CA" smtClean="0"/>
              <a:t>2023-12-14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03C1D-6A5D-53CA-145A-A45411868D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F105C-FA73-D4DB-AFAF-D3612A344E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E0CF4-228E-4BDB-8C94-E69C6A59EEF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491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adingview.com/markets/stocks-usa/sectorandindustry-sector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0F891-0EE6-79F7-2BCD-23717FF6F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Finance analytics Final Project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FF268-02F9-E4C7-5042-26E12F5978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Mukta</a:t>
            </a:r>
          </a:p>
          <a:p>
            <a:r>
              <a:rPr lang="en-US" dirty="0"/>
              <a:t>Mrinal</a:t>
            </a:r>
          </a:p>
          <a:p>
            <a:r>
              <a:rPr lang="en-US" dirty="0"/>
              <a:t>Radhika Khurana</a:t>
            </a:r>
          </a:p>
          <a:p>
            <a:r>
              <a:rPr lang="en-US" dirty="0"/>
              <a:t>Sagaljyot Singh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54353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561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62A63-5AD5-B30C-C0C5-2853D7EDC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Industrial Service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EAA207-3522-D2DD-FDE3-E9851FA20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575" y="452354"/>
            <a:ext cx="8355495" cy="595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327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B32B8-625A-36A9-B0B0-C18F9583F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SWOT for Energy Transfer LP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A83F0-C343-D009-E594-9380B8829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584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46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267699-8A1A-5B86-7167-756E62A3E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Utilities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D3C9B3-CD58-1CED-ADDE-334B4EC132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439" y="489155"/>
            <a:ext cx="8399556" cy="587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2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EC28E-1C6D-F6C7-5CAB-64CFFE570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SWOT for Cheniere Energy Partners, LP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539F3-F2AC-DEB4-0193-4F1E1F033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2745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F36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3C4616-5E0D-FABB-23A1-C58541A9E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Non-Energy Minerals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07618D-4A25-3CE5-5B8F-1D8EB437B9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751" y="885041"/>
            <a:ext cx="8306803" cy="508791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76666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4F68-D796-C919-155D-582EC6E5B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SWOT for Vale S.A.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5FD20-77A7-D17E-1CB3-508868939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90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Rectangle 205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C4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A38323-C299-595A-FE0D-AF2181B73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Plot comparing Adjusted Close Price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36ED1FD-E770-C8C3-B711-BA5588EEB0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65755" y="1405909"/>
            <a:ext cx="8215595" cy="4046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804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4B28B2-9655-E03F-30EA-7D3E54D3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 Return Correlation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3A11BE-11D0-899F-E9BB-895E4D7631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851491"/>
            <a:ext cx="7188199" cy="315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852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DC4E88-9DF5-6779-B28D-B16DA7E61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 dirty="0"/>
              <a:t>Optimal Weights Using Sharpe Ratio</a:t>
            </a:r>
            <a:endParaRPr lang="en-CA" sz="4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5" name="Content Placeholder 24">
            <a:extLst>
              <a:ext uri="{FF2B5EF4-FFF2-40B4-BE49-F238E27FC236}">
                <a16:creationId xmlns:a16="http://schemas.microsoft.com/office/drawing/2014/main" id="{3440A987-28E0-A80D-4C4A-8D437C66E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6151514"/>
              </p:ext>
            </p:extLst>
          </p:nvPr>
        </p:nvGraphicFramePr>
        <p:xfrm>
          <a:off x="566584" y="2421723"/>
          <a:ext cx="11058832" cy="29491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7451">
                  <a:extLst>
                    <a:ext uri="{9D8B030D-6E8A-4147-A177-3AD203B41FA5}">
                      <a16:colId xmlns:a16="http://schemas.microsoft.com/office/drawing/2014/main" val="3228525743"/>
                    </a:ext>
                  </a:extLst>
                </a:gridCol>
                <a:gridCol w="3237284">
                  <a:extLst>
                    <a:ext uri="{9D8B030D-6E8A-4147-A177-3AD203B41FA5}">
                      <a16:colId xmlns:a16="http://schemas.microsoft.com/office/drawing/2014/main" val="4285259586"/>
                    </a:ext>
                  </a:extLst>
                </a:gridCol>
                <a:gridCol w="656512">
                  <a:extLst>
                    <a:ext uri="{9D8B030D-6E8A-4147-A177-3AD203B41FA5}">
                      <a16:colId xmlns:a16="http://schemas.microsoft.com/office/drawing/2014/main" val="2936950777"/>
                    </a:ext>
                  </a:extLst>
                </a:gridCol>
                <a:gridCol w="1245109">
                  <a:extLst>
                    <a:ext uri="{9D8B030D-6E8A-4147-A177-3AD203B41FA5}">
                      <a16:colId xmlns:a16="http://schemas.microsoft.com/office/drawing/2014/main" val="4115257121"/>
                    </a:ext>
                  </a:extLst>
                </a:gridCol>
                <a:gridCol w="1652599">
                  <a:extLst>
                    <a:ext uri="{9D8B030D-6E8A-4147-A177-3AD203B41FA5}">
                      <a16:colId xmlns:a16="http://schemas.microsoft.com/office/drawing/2014/main" val="1450089075"/>
                    </a:ext>
                  </a:extLst>
                </a:gridCol>
                <a:gridCol w="2229877">
                  <a:extLst>
                    <a:ext uri="{9D8B030D-6E8A-4147-A177-3AD203B41FA5}">
                      <a16:colId xmlns:a16="http://schemas.microsoft.com/office/drawing/2014/main" val="1134442609"/>
                    </a:ext>
                  </a:extLst>
                </a:gridCol>
              </a:tblGrid>
              <a:tr h="421305">
                <a:tc>
                  <a:txBody>
                    <a:bodyPr/>
                    <a:lstStyle/>
                    <a:p>
                      <a:pPr algn="l" fontAlgn="b"/>
                      <a:r>
                        <a:rPr lang="en-CA" sz="1700" u="none" strike="noStrike">
                          <a:effectLst/>
                        </a:rPr>
                        <a:t>Sector</a:t>
                      </a:r>
                      <a:endParaRPr lang="en-CA" sz="1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8" marR="6458" marT="64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700" u="none" strike="noStrike">
                          <a:effectLst/>
                        </a:rPr>
                        <a:t>Company</a:t>
                      </a:r>
                      <a:endParaRPr lang="en-CA" sz="1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8" marR="6458" marT="64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700" u="none" strike="noStrike">
                          <a:effectLst/>
                        </a:rPr>
                        <a:t>Ticker</a:t>
                      </a:r>
                      <a:endParaRPr lang="en-CA" sz="1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8" marR="6458" marT="64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700" u="none" strike="noStrike">
                          <a:effectLst/>
                        </a:rPr>
                        <a:t>Div_yeild_%</a:t>
                      </a:r>
                      <a:endParaRPr lang="en-CA" sz="1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8" marR="6458" marT="64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700" b="1" u="none" strike="noStrike" dirty="0" err="1">
                          <a:effectLst/>
                        </a:rPr>
                        <a:t>Optimal_Weight</a:t>
                      </a:r>
                      <a:endParaRPr lang="en-CA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8" marR="6458" marT="64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700" u="none" strike="noStrike">
                          <a:effectLst/>
                        </a:rPr>
                        <a:t>Amount_to_Invest_($)</a:t>
                      </a:r>
                      <a:endParaRPr lang="en-CA" sz="1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8" marR="6458" marT="6458" marB="0" anchor="b"/>
                </a:tc>
                <a:extLst>
                  <a:ext uri="{0D108BD9-81ED-4DB2-BD59-A6C34878D82A}">
                    <a16:rowId xmlns:a16="http://schemas.microsoft.com/office/drawing/2014/main" val="4163659765"/>
                  </a:ext>
                </a:extLst>
              </a:tr>
              <a:tr h="421305">
                <a:tc>
                  <a:txBody>
                    <a:bodyPr/>
                    <a:lstStyle/>
                    <a:p>
                      <a:pPr algn="l" fontAlgn="b"/>
                      <a:r>
                        <a:rPr lang="en-CA" sz="1700" u="none" strike="noStrike">
                          <a:effectLst/>
                        </a:rPr>
                        <a:t>Energy Minerals</a:t>
                      </a:r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8" marR="6458" marT="64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700" u="none" strike="noStrike">
                          <a:effectLst/>
                        </a:rPr>
                        <a:t>Petroleo Brasileiro S.A.- Petrobras</a:t>
                      </a:r>
                      <a:endParaRPr lang="pt-BR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8" marR="6458" marT="64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700" u="none" strike="noStrike">
                          <a:effectLst/>
                        </a:rPr>
                        <a:t>PBR-A</a:t>
                      </a:r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8" marR="6458" marT="64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700" u="none" strike="noStrike">
                          <a:effectLst/>
                        </a:rPr>
                        <a:t>20</a:t>
                      </a:r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8" marR="6458" marT="64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700" b="1" u="none" strike="noStrike" dirty="0">
                          <a:effectLst/>
                        </a:rPr>
                        <a:t>0.018714</a:t>
                      </a:r>
                      <a:endParaRPr lang="en-CA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8" marR="6458" marT="64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700" u="none" strike="noStrike">
                          <a:effectLst/>
                        </a:rPr>
                        <a:t>1871.4</a:t>
                      </a:r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8" marR="6458" marT="6458" marB="0" anchor="b"/>
                </a:tc>
                <a:extLst>
                  <a:ext uri="{0D108BD9-81ED-4DB2-BD59-A6C34878D82A}">
                    <a16:rowId xmlns:a16="http://schemas.microsoft.com/office/drawing/2014/main" val="1833558468"/>
                  </a:ext>
                </a:extLst>
              </a:tr>
              <a:tr h="421305">
                <a:tc>
                  <a:txBody>
                    <a:bodyPr/>
                    <a:lstStyle/>
                    <a:p>
                      <a:pPr algn="l" fontAlgn="b"/>
                      <a:r>
                        <a:rPr lang="en-CA" sz="1700" u="none" strike="noStrike">
                          <a:effectLst/>
                        </a:rPr>
                        <a:t>Communication</a:t>
                      </a:r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8" marR="6458" marT="64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700" u="none" strike="noStrike">
                          <a:effectLst/>
                        </a:rPr>
                        <a:t>BCE, Inc.</a:t>
                      </a:r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8" marR="6458" marT="64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700" u="none" strike="noStrike">
                          <a:effectLst/>
                        </a:rPr>
                        <a:t>BCE</a:t>
                      </a:r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8" marR="6458" marT="64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700" u="none" strike="noStrike">
                          <a:effectLst/>
                        </a:rPr>
                        <a:t>6.92</a:t>
                      </a:r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8" marR="6458" marT="64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700" b="1" u="none" strike="noStrike" dirty="0">
                          <a:effectLst/>
                        </a:rPr>
                        <a:t>0.299971</a:t>
                      </a:r>
                      <a:endParaRPr lang="en-CA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8" marR="6458" marT="64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700" u="none" strike="noStrike">
                          <a:effectLst/>
                        </a:rPr>
                        <a:t>29997.1</a:t>
                      </a:r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8" marR="6458" marT="6458" marB="0" anchor="b"/>
                </a:tc>
                <a:extLst>
                  <a:ext uri="{0D108BD9-81ED-4DB2-BD59-A6C34878D82A}">
                    <a16:rowId xmlns:a16="http://schemas.microsoft.com/office/drawing/2014/main" val="77720892"/>
                  </a:ext>
                </a:extLst>
              </a:tr>
              <a:tr h="421305">
                <a:tc>
                  <a:txBody>
                    <a:bodyPr/>
                    <a:lstStyle/>
                    <a:p>
                      <a:pPr algn="l" fontAlgn="b"/>
                      <a:r>
                        <a:rPr lang="en-CA" sz="1700" u="none" strike="noStrike">
                          <a:effectLst/>
                        </a:rPr>
                        <a:t>Industrial Services</a:t>
                      </a:r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8" marR="6458" marT="64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700" u="none" strike="noStrike">
                          <a:effectLst/>
                        </a:rPr>
                        <a:t>Energy Transfer LP</a:t>
                      </a:r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8" marR="6458" marT="64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700" u="none" strike="noStrike">
                          <a:effectLst/>
                        </a:rPr>
                        <a:t>ET</a:t>
                      </a:r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8" marR="6458" marT="64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700" u="none" strike="noStrike">
                          <a:effectLst/>
                        </a:rPr>
                        <a:t>9.16</a:t>
                      </a:r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8" marR="6458" marT="64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700" b="1" u="none" strike="noStrike" dirty="0">
                          <a:effectLst/>
                        </a:rPr>
                        <a:t>0.084176</a:t>
                      </a:r>
                      <a:endParaRPr lang="en-CA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8" marR="6458" marT="64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700" u="none" strike="noStrike">
                          <a:effectLst/>
                        </a:rPr>
                        <a:t>8417.6</a:t>
                      </a:r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8" marR="6458" marT="6458" marB="0" anchor="b"/>
                </a:tc>
                <a:extLst>
                  <a:ext uri="{0D108BD9-81ED-4DB2-BD59-A6C34878D82A}">
                    <a16:rowId xmlns:a16="http://schemas.microsoft.com/office/drawing/2014/main" val="2600030626"/>
                  </a:ext>
                </a:extLst>
              </a:tr>
              <a:tr h="421305">
                <a:tc>
                  <a:txBody>
                    <a:bodyPr/>
                    <a:lstStyle/>
                    <a:p>
                      <a:pPr algn="l" fontAlgn="b"/>
                      <a:r>
                        <a:rPr lang="en-CA" sz="1700" u="none" strike="noStrike">
                          <a:effectLst/>
                        </a:rPr>
                        <a:t>Utilities</a:t>
                      </a:r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8" marR="6458" marT="64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700" u="none" strike="noStrike">
                          <a:effectLst/>
                        </a:rPr>
                        <a:t>Cheniere Energy Partners, LP</a:t>
                      </a:r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8" marR="6458" marT="64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700" u="none" strike="noStrike">
                          <a:effectLst/>
                        </a:rPr>
                        <a:t>CQP</a:t>
                      </a:r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8" marR="6458" marT="64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700" u="none" strike="noStrike">
                          <a:effectLst/>
                        </a:rPr>
                        <a:t>7.17</a:t>
                      </a:r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8" marR="6458" marT="64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700" b="1" u="none" strike="noStrike" dirty="0">
                          <a:effectLst/>
                        </a:rPr>
                        <a:t>0.581577</a:t>
                      </a:r>
                      <a:endParaRPr lang="en-CA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8" marR="6458" marT="64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700" u="none" strike="noStrike">
                          <a:effectLst/>
                        </a:rPr>
                        <a:t>58157.7</a:t>
                      </a:r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8" marR="6458" marT="6458" marB="0" anchor="b"/>
                </a:tc>
                <a:extLst>
                  <a:ext uri="{0D108BD9-81ED-4DB2-BD59-A6C34878D82A}">
                    <a16:rowId xmlns:a16="http://schemas.microsoft.com/office/drawing/2014/main" val="137846817"/>
                  </a:ext>
                </a:extLst>
              </a:tr>
              <a:tr h="421305">
                <a:tc>
                  <a:txBody>
                    <a:bodyPr/>
                    <a:lstStyle/>
                    <a:p>
                      <a:pPr algn="l" fontAlgn="b"/>
                      <a:r>
                        <a:rPr lang="en-CA" sz="1700" u="none" strike="noStrike">
                          <a:effectLst/>
                        </a:rPr>
                        <a:t>Non-Energy Minerals</a:t>
                      </a:r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8" marR="6458" marT="64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700" u="none" strike="noStrike">
                          <a:effectLst/>
                        </a:rPr>
                        <a:t>Vale S.A.</a:t>
                      </a:r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8" marR="6458" marT="64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700" u="none" strike="noStrike">
                          <a:effectLst/>
                        </a:rPr>
                        <a:t>VALE</a:t>
                      </a:r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8" marR="6458" marT="64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700" u="none" strike="noStrike">
                          <a:effectLst/>
                        </a:rPr>
                        <a:t>7.75</a:t>
                      </a:r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8" marR="6458" marT="64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700" b="1" u="none" strike="noStrike" dirty="0">
                          <a:effectLst/>
                        </a:rPr>
                        <a:t>0.015562</a:t>
                      </a:r>
                      <a:endParaRPr lang="en-CA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8" marR="6458" marT="645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700" u="none" strike="noStrike">
                          <a:effectLst/>
                        </a:rPr>
                        <a:t>1556.2</a:t>
                      </a:r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8" marR="6458" marT="6458" marB="0" anchor="b"/>
                </a:tc>
                <a:extLst>
                  <a:ext uri="{0D108BD9-81ED-4DB2-BD59-A6C34878D82A}">
                    <a16:rowId xmlns:a16="http://schemas.microsoft.com/office/drawing/2014/main" val="649462687"/>
                  </a:ext>
                </a:extLst>
              </a:tr>
              <a:tr h="421305"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8" marR="6458" marT="645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8" marR="6458" marT="645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8" marR="6458" marT="645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CA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8" marR="6458" marT="64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700" u="none" strike="noStrike">
                          <a:effectLst/>
                        </a:rPr>
                        <a:t>Total = 1</a:t>
                      </a:r>
                      <a:endParaRPr lang="en-CA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8" marR="6458" marT="645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700" u="none" strike="noStrike" dirty="0">
                          <a:effectLst/>
                        </a:rPr>
                        <a:t>Total = 100000</a:t>
                      </a:r>
                      <a:endParaRPr lang="en-CA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58" marR="6458" marT="6458" marB="0" anchor="b"/>
                </a:tc>
                <a:extLst>
                  <a:ext uri="{0D108BD9-81ED-4DB2-BD59-A6C34878D82A}">
                    <a16:rowId xmlns:a16="http://schemas.microsoft.com/office/drawing/2014/main" val="1438461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9959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CD1663-E9A1-9B2F-E6F2-8F8E34E3A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 dirty="0"/>
              <a:t>Stock Prices after 10 Years</a:t>
            </a:r>
            <a:endParaRPr lang="en-CA" sz="4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9" name="Content Placeholder 18">
            <a:extLst>
              <a:ext uri="{FF2B5EF4-FFF2-40B4-BE49-F238E27FC236}">
                <a16:creationId xmlns:a16="http://schemas.microsoft.com/office/drawing/2014/main" id="{82085328-5FFF-4782-F5E5-8D09928BFB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8741075"/>
              </p:ext>
            </p:extLst>
          </p:nvPr>
        </p:nvGraphicFramePr>
        <p:xfrm>
          <a:off x="294979" y="2674181"/>
          <a:ext cx="11598993" cy="3040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6483">
                  <a:extLst>
                    <a:ext uri="{9D8B030D-6E8A-4147-A177-3AD203B41FA5}">
                      <a16:colId xmlns:a16="http://schemas.microsoft.com/office/drawing/2014/main" val="3499498078"/>
                    </a:ext>
                  </a:extLst>
                </a:gridCol>
                <a:gridCol w="2473315">
                  <a:extLst>
                    <a:ext uri="{9D8B030D-6E8A-4147-A177-3AD203B41FA5}">
                      <a16:colId xmlns:a16="http://schemas.microsoft.com/office/drawing/2014/main" val="3950643189"/>
                    </a:ext>
                  </a:extLst>
                </a:gridCol>
                <a:gridCol w="501058">
                  <a:extLst>
                    <a:ext uri="{9D8B030D-6E8A-4147-A177-3AD203B41FA5}">
                      <a16:colId xmlns:a16="http://schemas.microsoft.com/office/drawing/2014/main" val="1270285394"/>
                    </a:ext>
                  </a:extLst>
                </a:gridCol>
                <a:gridCol w="1588465">
                  <a:extLst>
                    <a:ext uri="{9D8B030D-6E8A-4147-A177-3AD203B41FA5}">
                      <a16:colId xmlns:a16="http://schemas.microsoft.com/office/drawing/2014/main" val="3166671485"/>
                    </a:ext>
                  </a:extLst>
                </a:gridCol>
                <a:gridCol w="2110847">
                  <a:extLst>
                    <a:ext uri="{9D8B030D-6E8A-4147-A177-3AD203B41FA5}">
                      <a16:colId xmlns:a16="http://schemas.microsoft.com/office/drawing/2014/main" val="3527390174"/>
                    </a:ext>
                  </a:extLst>
                </a:gridCol>
                <a:gridCol w="1481857">
                  <a:extLst>
                    <a:ext uri="{9D8B030D-6E8A-4147-A177-3AD203B41FA5}">
                      <a16:colId xmlns:a16="http://schemas.microsoft.com/office/drawing/2014/main" val="2591475880"/>
                    </a:ext>
                  </a:extLst>
                </a:gridCol>
                <a:gridCol w="1886968">
                  <a:extLst>
                    <a:ext uri="{9D8B030D-6E8A-4147-A177-3AD203B41FA5}">
                      <a16:colId xmlns:a16="http://schemas.microsoft.com/office/drawing/2014/main" val="803645379"/>
                    </a:ext>
                  </a:extLst>
                </a:gridCol>
              </a:tblGrid>
              <a:tr h="506820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Sector</a:t>
                      </a:r>
                      <a:endParaRPr lang="en-CA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9" marR="5799" marT="57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Company</a:t>
                      </a:r>
                      <a:endParaRPr lang="en-CA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9" marR="5799" marT="57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Ticker</a:t>
                      </a:r>
                      <a:endParaRPr lang="en-CA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9" marR="5799" marT="57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b="1" u="none" strike="noStrike" dirty="0" err="1">
                          <a:effectLst/>
                        </a:rPr>
                        <a:t>Current_Stock</a:t>
                      </a:r>
                      <a:r>
                        <a:rPr lang="en-CA" sz="1400" b="1" u="none" strike="noStrike" dirty="0">
                          <a:effectLst/>
                        </a:rPr>
                        <a:t> _Price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9" marR="5799" marT="57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Stock_Price_after_10_years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9" marR="5799" marT="57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Sock_price_Change</a:t>
                      </a:r>
                      <a:endParaRPr lang="en-CA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9" marR="5799" marT="57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%Change_in_Stock_Price</a:t>
                      </a:r>
                      <a:endParaRPr lang="en-CA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9" marR="5799" marT="5799" marB="0" anchor="b"/>
                </a:tc>
                <a:extLst>
                  <a:ext uri="{0D108BD9-81ED-4DB2-BD59-A6C34878D82A}">
                    <a16:rowId xmlns:a16="http://schemas.microsoft.com/office/drawing/2014/main" val="668960563"/>
                  </a:ext>
                </a:extLst>
              </a:tr>
              <a:tr h="506820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Energy Minerals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9" marR="5799" marT="57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u="none" strike="noStrike">
                          <a:effectLst/>
                        </a:rPr>
                        <a:t>Petroleo Brasileiro S.A.- Petrobras</a:t>
                      </a:r>
                      <a:endParaRPr lang="pt-BR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9" marR="5799" marT="57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PBR-A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9" marR="5799" marT="57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b="1" u="none" strike="noStrike" dirty="0">
                          <a:effectLst/>
                        </a:rPr>
                        <a:t>14.01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9" marR="5799" marT="57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b="1" u="none" strike="noStrike" dirty="0">
                          <a:effectLst/>
                        </a:rPr>
                        <a:t>27.82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9" marR="5799" marT="57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13.81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9" marR="5799" marT="57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98.57244825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9" marR="5799" marT="5799" marB="0" anchor="b"/>
                </a:tc>
                <a:extLst>
                  <a:ext uri="{0D108BD9-81ED-4DB2-BD59-A6C34878D82A}">
                    <a16:rowId xmlns:a16="http://schemas.microsoft.com/office/drawing/2014/main" val="1038524131"/>
                  </a:ext>
                </a:extLst>
              </a:tr>
              <a:tr h="506820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Communication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9" marR="5799" marT="57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BCE, Inc.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9" marR="5799" marT="57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BCE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9" marR="5799" marT="57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b="1" u="none" strike="noStrike" dirty="0">
                          <a:effectLst/>
                        </a:rPr>
                        <a:t>40.61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9" marR="5799" marT="57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b="1" u="none" strike="noStrike" dirty="0">
                          <a:effectLst/>
                        </a:rPr>
                        <a:t>48.09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9" marR="5799" marT="57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7.48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9" marR="5799" marT="57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18.41910859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9" marR="5799" marT="5799" marB="0" anchor="b"/>
                </a:tc>
                <a:extLst>
                  <a:ext uri="{0D108BD9-81ED-4DB2-BD59-A6C34878D82A}">
                    <a16:rowId xmlns:a16="http://schemas.microsoft.com/office/drawing/2014/main" val="2408960479"/>
                  </a:ext>
                </a:extLst>
              </a:tr>
              <a:tr h="506820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Industrial Services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9" marR="5799" marT="57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Energy Transfer LP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9" marR="5799" marT="57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ET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9" marR="5799" marT="57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b="1" u="none" strike="noStrike" dirty="0">
                          <a:effectLst/>
                        </a:rPr>
                        <a:t>13.33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9" marR="5799" marT="57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b="1" u="none" strike="noStrike" dirty="0">
                          <a:effectLst/>
                        </a:rPr>
                        <a:t>15.59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9" marR="5799" marT="57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2.26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9" marR="5799" marT="57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16.95423856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9" marR="5799" marT="5799" marB="0" anchor="b"/>
                </a:tc>
                <a:extLst>
                  <a:ext uri="{0D108BD9-81ED-4DB2-BD59-A6C34878D82A}">
                    <a16:rowId xmlns:a16="http://schemas.microsoft.com/office/drawing/2014/main" val="3605770398"/>
                  </a:ext>
                </a:extLst>
              </a:tr>
              <a:tr h="506820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Utilities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9" marR="5799" marT="57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Cheniere Energy Partners, LP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9" marR="5799" marT="57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CQP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9" marR="5799" marT="57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b="1" u="none" strike="noStrike" dirty="0">
                          <a:effectLst/>
                        </a:rPr>
                        <a:t>59.3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9" marR="5799" marT="57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b="1" u="none" strike="noStrike" dirty="0">
                          <a:effectLst/>
                        </a:rPr>
                        <a:t>104.46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9" marR="5799" marT="57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45.16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9" marR="5799" marT="57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76.15514334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9" marR="5799" marT="5799" marB="0" anchor="b"/>
                </a:tc>
                <a:extLst>
                  <a:ext uri="{0D108BD9-81ED-4DB2-BD59-A6C34878D82A}">
                    <a16:rowId xmlns:a16="http://schemas.microsoft.com/office/drawing/2014/main" val="3940718411"/>
                  </a:ext>
                </a:extLst>
              </a:tr>
              <a:tr h="506820"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Non-Energy Minerals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9" marR="5799" marT="57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Vale S.A.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9" marR="5799" marT="579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400" u="none" strike="noStrike">
                          <a:effectLst/>
                        </a:rPr>
                        <a:t>VALE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9" marR="5799" marT="57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b="1" u="none" strike="noStrike" dirty="0">
                          <a:effectLst/>
                        </a:rPr>
                        <a:t>14.68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9" marR="5799" marT="57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b="1" u="none" strike="noStrike" dirty="0">
                          <a:effectLst/>
                        </a:rPr>
                        <a:t>31.09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9" marR="5799" marT="57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>
                          <a:effectLst/>
                        </a:rPr>
                        <a:t>16.41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9" marR="5799" marT="579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400" u="none" strike="noStrike" dirty="0">
                          <a:effectLst/>
                        </a:rPr>
                        <a:t>111.7847411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99" marR="5799" marT="5799" marB="0" anchor="b"/>
                </a:tc>
                <a:extLst>
                  <a:ext uri="{0D108BD9-81ED-4DB2-BD59-A6C34878D82A}">
                    <a16:rowId xmlns:a16="http://schemas.microsoft.com/office/drawing/2014/main" val="121354747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5D5C5E05-458D-77B9-3194-00BD37AF3FA7}"/>
              </a:ext>
            </a:extLst>
          </p:cNvPr>
          <p:cNvSpPr txBox="1"/>
          <p:nvPr/>
        </p:nvSpPr>
        <p:spPr>
          <a:xfrm>
            <a:off x="841248" y="1794615"/>
            <a:ext cx="4205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Method Used: Monte Carlo Simulation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766611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641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4F2CB3-9FEB-8027-D0D2-502F134DD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Dividend Yield Portfolio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6B816A0-11AD-11A6-FF7B-3E6922F4FC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329" y="1610969"/>
            <a:ext cx="8263775" cy="363606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4B6893-4326-D868-EB8E-DAD53CE6EE05}"/>
              </a:ext>
            </a:extLst>
          </p:cNvPr>
          <p:cNvSpPr txBox="1"/>
          <p:nvPr/>
        </p:nvSpPr>
        <p:spPr>
          <a:xfrm>
            <a:off x="2723535" y="6194323"/>
            <a:ext cx="816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https://www.tradingview.com/markets/stocks-usa/sectorandindustry-sector/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592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112EF-C11C-9775-6878-1AEC4B9EC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62E31-2753-930F-35C3-F4517BB8F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95887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ACF6-3D34-6919-EB1D-DC522C7F2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Criteria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198F4-6C1D-A3D7-CE49-04F0F3EA3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P/E &lt; 30</a:t>
            </a:r>
          </a:p>
          <a:p>
            <a:r>
              <a:rPr lang="en-US" dirty="0"/>
              <a:t>Market Capital &gt; $US 10 Billion</a:t>
            </a:r>
          </a:p>
          <a:p>
            <a:r>
              <a:rPr lang="en-CA" dirty="0"/>
              <a:t>Div Yield % &gt; 7%</a:t>
            </a:r>
          </a:p>
        </p:txBody>
      </p:sp>
    </p:spTree>
    <p:extLst>
      <p:ext uri="{BB962C8B-B14F-4D97-AF65-F5344CB8AC3E}">
        <p14:creationId xmlns:p14="http://schemas.microsoft.com/office/powerpoint/2010/main" val="3202733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236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2B491A-94EE-CF90-EC10-633EA43D3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Energy Mineral</a:t>
            </a:r>
          </a:p>
        </p:txBody>
      </p:sp>
      <p:pic>
        <p:nvPicPr>
          <p:cNvPr id="14" name="Content Placeholder 13" descr="A screenshot of a chart&#10;&#10;Description automatically generated">
            <a:extLst>
              <a:ext uri="{FF2B5EF4-FFF2-40B4-BE49-F238E27FC236}">
                <a16:creationId xmlns:a16="http://schemas.microsoft.com/office/drawing/2014/main" id="{56E43FFB-2A69-01A2-366A-661B20E76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434" y="625218"/>
            <a:ext cx="8509231" cy="5607563"/>
          </a:xfrm>
        </p:spPr>
      </p:pic>
    </p:spTree>
    <p:extLst>
      <p:ext uri="{BB962C8B-B14F-4D97-AF65-F5344CB8AC3E}">
        <p14:creationId xmlns:p14="http://schemas.microsoft.com/office/powerpoint/2010/main" val="3624209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FD3CD-3FBC-27D5-E314-1228D8E66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SWOT for </a:t>
            </a:r>
            <a:r>
              <a:rPr lang="pt-BR" dirty="0"/>
              <a:t>Petroleo Brasileiro S.A.- Petrobras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E9690-237E-86E3-30F0-ACF91B36D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4996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93D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3B7AAA-D173-C310-4039-00865F6BE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Communications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BBA20E-B775-7AA7-2C76-189267141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375" y="834609"/>
            <a:ext cx="8576496" cy="518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311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04D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FA5E1E-0D66-9297-F88B-710AB587D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 with Vodafone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49E298-2CCC-C483-812A-020E604A2E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3312" y="961812"/>
            <a:ext cx="6618775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3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53F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7E10AE-9762-BFAB-4D5E-2A573EB43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Communication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E4BAB1-FC5E-5DB9-2D44-4B5C35FD9D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086" y="492188"/>
            <a:ext cx="8451253" cy="587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025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9F19D-8FFA-4C1D-29C7-487A48908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SWOT for BCE, Inc.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D6AB8-EC22-89B8-F088-10F5355F7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2680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</TotalTime>
  <Words>282</Words>
  <Application>Microsoft Office PowerPoint</Application>
  <PresentationFormat>Widescreen</PresentationFormat>
  <Paragraphs>109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Finance analytics Final Project</vt:lpstr>
      <vt:lpstr>Dividend Yield Portfolio</vt:lpstr>
      <vt:lpstr>Selection Criteria</vt:lpstr>
      <vt:lpstr>Energy Mineral</vt:lpstr>
      <vt:lpstr>SWOT for Petroleo Brasileiro S.A.- Petrobras</vt:lpstr>
      <vt:lpstr>Communications</vt:lpstr>
      <vt:lpstr>Problem with Vodafone</vt:lpstr>
      <vt:lpstr>Communication</vt:lpstr>
      <vt:lpstr>SWOT for BCE, Inc.</vt:lpstr>
      <vt:lpstr>Industrial Service</vt:lpstr>
      <vt:lpstr>SWOT for Energy Transfer LP</vt:lpstr>
      <vt:lpstr>Utilities</vt:lpstr>
      <vt:lpstr>SWOT for Cheniere Energy Partners, LP</vt:lpstr>
      <vt:lpstr>Non-Energy Minerals</vt:lpstr>
      <vt:lpstr>SWOT for Vale S.A.</vt:lpstr>
      <vt:lpstr>Plot comparing Adjusted Close Price</vt:lpstr>
      <vt:lpstr>Log Return Correlation</vt:lpstr>
      <vt:lpstr>Optimal Weights Using Sharpe Ratio</vt:lpstr>
      <vt:lpstr>Stock Prices after 10 Years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Finance analytics Final Project</dc:title>
  <dc:creator>Sagaljyot Singh</dc:creator>
  <cp:lastModifiedBy>Sagaljyot Singh</cp:lastModifiedBy>
  <cp:revision>9</cp:revision>
  <dcterms:created xsi:type="dcterms:W3CDTF">2023-12-10T00:29:05Z</dcterms:created>
  <dcterms:modified xsi:type="dcterms:W3CDTF">2023-12-15T01:36:30Z</dcterms:modified>
</cp:coreProperties>
</file>