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09/06/2025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09/06/2025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09/06/2025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09/06/2025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09/06/2025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09/06/2025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1903.09336" TargetMode="External"/><Relationship Id="rId2" Type="http://schemas.openxmlformats.org/officeDocument/2006/relationships/hyperlink" Target="https://ieeexplore.ieee.org/document/7958517"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xmlns="" id="{91DC6ABD-215C-4EA8-A483-CEF5B99AB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a:t>
            </a:r>
            <a:r>
              <a:rPr lang="en-US" sz="2000" b="1" kern="1200" dirty="0" smtClean="0">
                <a:latin typeface="+mj-lt"/>
                <a:ea typeface="+mj-ea"/>
                <a:cs typeface="+mj-cs"/>
              </a:rPr>
              <a:t>PROJECT</a:t>
            </a:r>
            <a:r>
              <a:rPr lang="en-US" sz="2000" b="1" dirty="0" smtClean="0"/>
              <a:t/>
            </a:r>
            <a:br>
              <a:rPr lang="en-US" sz="2000" b="1" dirty="0" smtClean="0"/>
            </a:br>
            <a:r>
              <a:rPr lang="en-US" sz="5100" b="1" dirty="0" smtClean="0"/>
              <a:t/>
            </a:r>
            <a:br>
              <a:rPr lang="en-US" sz="5100" b="1" dirty="0" smtClean="0"/>
            </a:br>
            <a:r>
              <a:rPr lang="en-US" sz="5100" b="1" cap="all" dirty="0" smtClean="0">
                <a:latin typeface="Aptos"/>
              </a:rPr>
              <a:t>EMOTION DETECTION</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99609" y="3234519"/>
            <a:ext cx="4779664" cy="3098042"/>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a:t>
            </a:r>
            <a:r>
              <a:rPr lang="en-US" sz="1600" b="1" cap="all" dirty="0" smtClean="0"/>
              <a:t>Name: </a:t>
            </a:r>
            <a:r>
              <a:rPr lang="en-US" sz="1600" b="1" cap="all" dirty="0" err="1" smtClean="0"/>
              <a:t>SaGANAH</a:t>
            </a:r>
            <a:r>
              <a:rPr lang="en-US" sz="1600" b="1" cap="all" dirty="0" smtClean="0"/>
              <a:t> V S</a:t>
            </a:r>
            <a:endParaRPr lang="en-US" sz="1600" b="1" cap="all" dirty="0"/>
          </a:p>
          <a:p>
            <a:pPr algn="l">
              <a:spcAft>
                <a:spcPts val="600"/>
              </a:spcAft>
            </a:pPr>
            <a:r>
              <a:rPr lang="en-US" sz="1600" b="1" cap="all" dirty="0"/>
              <a:t>College Name</a:t>
            </a:r>
            <a:r>
              <a:rPr lang="en-US" sz="1600" b="1" cap="all" dirty="0" smtClean="0"/>
              <a:t>: university  college  of </a:t>
            </a:r>
            <a:r>
              <a:rPr lang="en-US" sz="1600" b="1" cap="all" dirty="0" err="1" smtClean="0"/>
              <a:t>Enginnering</a:t>
            </a:r>
            <a:r>
              <a:rPr lang="en-US" sz="1600" b="1" cap="all" dirty="0" smtClean="0"/>
              <a:t> </a:t>
            </a:r>
            <a:r>
              <a:rPr lang="en-US" sz="1600" b="1" cap="all" dirty="0" err="1" smtClean="0"/>
              <a:t>nagercoil</a:t>
            </a:r>
            <a:endParaRPr lang="en-US" sz="1600" b="1" cap="all" dirty="0"/>
          </a:p>
          <a:p>
            <a:pPr algn="l">
              <a:spcAft>
                <a:spcPts val="600"/>
              </a:spcAft>
            </a:pPr>
            <a:r>
              <a:rPr lang="en-US" sz="1600" b="1" cap="all" dirty="0"/>
              <a:t>Department</a:t>
            </a:r>
            <a:r>
              <a:rPr lang="en-US" sz="1600" b="1" cap="all" dirty="0" smtClean="0"/>
              <a:t>: Computer science and </a:t>
            </a:r>
            <a:r>
              <a:rPr lang="en-US" sz="1600" b="1" cap="all" dirty="0" err="1" smtClean="0"/>
              <a:t>enginnering</a:t>
            </a:r>
            <a:endParaRPr lang="en-US" sz="1600" b="1" cap="all" dirty="0"/>
          </a:p>
          <a:p>
            <a:pPr algn="l">
              <a:spcAft>
                <a:spcPts val="600"/>
              </a:spcAft>
            </a:pPr>
            <a:r>
              <a:rPr lang="en-US" sz="1600" b="1" cap="all" dirty="0"/>
              <a:t>Email </a:t>
            </a:r>
            <a:r>
              <a:rPr lang="en-US" sz="1600" b="1" cap="all" dirty="0" smtClean="0"/>
              <a:t>ID: saganahvenu@gmail.com</a:t>
            </a:r>
            <a:endParaRPr lang="en-US" sz="1600" b="1" cap="all" dirty="0"/>
          </a:p>
          <a:p>
            <a:pPr algn="l">
              <a:spcAft>
                <a:spcPts val="600"/>
              </a:spcAft>
            </a:pPr>
            <a:r>
              <a:rPr lang="en-US" sz="1600" b="1" cap="all" dirty="0"/>
              <a:t>AICTE Student </a:t>
            </a:r>
            <a:r>
              <a:rPr lang="en-US" sz="1600" b="1" cap="all" dirty="0" smtClean="0"/>
              <a:t>ID: ainsi_120873</a:t>
            </a:r>
            <a:endParaRPr lang="en-US" sz="1600" dirty="0"/>
          </a:p>
        </p:txBody>
      </p:sp>
      <p:grpSp>
        <p:nvGrpSpPr>
          <p:cNvPr id="45" name="Group 44">
            <a:extLst>
              <a:ext uri="{FF2B5EF4-FFF2-40B4-BE49-F238E27FC236}">
                <a16:creationId xmlns:a16="http://schemas.microsoft.com/office/drawing/2014/main" xmlns="" id="{3AF6A671-C637-4547-85F4-51B6D18813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xmlns="" id="{C575CF26-3D3C-4C5A-A2B7-00432016EF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99413ED5-9ED4-4772-BCE4-2BCAE6B12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xmlns="" id="{04357C93-F0CB-4A1C-8F77-4E90637898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98729" y="269323"/>
            <a:ext cx="6011973" cy="620877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lnSpcReduction="10000"/>
          </a:bodyPr>
          <a:lstStyle/>
          <a:p>
            <a:pPr marL="0" indent="0">
              <a:buNone/>
            </a:pPr>
            <a:r>
              <a:rPr lang="en-US" sz="2400" dirty="0"/>
              <a:t>Certainly! Here are some relevant sources and research papers that underpin the development of the emotion detection solution:</a:t>
            </a:r>
          </a:p>
          <a:p>
            <a:r>
              <a:rPr lang="en-US" sz="2400" b="1" dirty="0"/>
              <a:t>Facial Expression Recognition Using Deep Learning</a:t>
            </a:r>
            <a:r>
              <a:rPr lang="en-US" sz="2400" dirty="0"/>
              <a:t/>
            </a:r>
            <a:br>
              <a:rPr lang="en-US" sz="2400" dirty="0"/>
            </a:br>
            <a:r>
              <a:rPr lang="en-US" sz="2400" i="1" dirty="0"/>
              <a:t>K. </a:t>
            </a:r>
            <a:r>
              <a:rPr lang="en-US" sz="2400" i="1" dirty="0" err="1"/>
              <a:t>Mollahosseini</a:t>
            </a:r>
            <a:r>
              <a:rPr lang="en-US" sz="2400" i="1" dirty="0"/>
              <a:t>, D. Chan, M. H. </a:t>
            </a:r>
            <a:r>
              <a:rPr lang="en-US" sz="2400" i="1" dirty="0" err="1"/>
              <a:t>Mahoor</a:t>
            </a:r>
            <a:r>
              <a:rPr lang="en-US" sz="2400" dirty="0"/>
              <a:t> (2017)</a:t>
            </a:r>
            <a:br>
              <a:rPr lang="en-US" sz="2400" dirty="0"/>
            </a:br>
            <a:r>
              <a:rPr lang="en-US" sz="2400" dirty="0"/>
              <a:t>This paper discusses deep learning approaches for facial expression recognition, including CNN architectures that improve accuracy.</a:t>
            </a:r>
            <a:br>
              <a:rPr lang="en-US" sz="2400" dirty="0"/>
            </a:br>
            <a:r>
              <a:rPr lang="en-US" sz="2400" i="1" dirty="0"/>
              <a:t>Link:</a:t>
            </a:r>
            <a:r>
              <a:rPr lang="en-US" sz="2400" dirty="0"/>
              <a:t> </a:t>
            </a:r>
            <a:r>
              <a:rPr lang="en-US" sz="2400" u="sng" dirty="0">
                <a:hlinkClick r:id="rId2" tooltip="undefined"/>
              </a:rPr>
              <a:t>https://ieeexplore.ieee.org/document/7958517</a:t>
            </a:r>
            <a:endParaRPr lang="en-US" sz="2400" dirty="0"/>
          </a:p>
          <a:p>
            <a:r>
              <a:rPr lang="en-US" sz="2400" b="1" dirty="0"/>
              <a:t>Deep Convolutional Neural Networks for Facial Expression Recognition</a:t>
            </a:r>
            <a:r>
              <a:rPr lang="en-US" sz="2400" dirty="0"/>
              <a:t/>
            </a:r>
            <a:br>
              <a:rPr lang="en-US" sz="2400" dirty="0"/>
            </a:br>
            <a:r>
              <a:rPr lang="en-US" sz="2400" i="1" dirty="0"/>
              <a:t>M. M. N. Islam, M. A. H. </a:t>
            </a:r>
            <a:r>
              <a:rPr lang="en-US" sz="2400" i="1" dirty="0" err="1"/>
              <a:t>Akhand</a:t>
            </a:r>
            <a:r>
              <a:rPr lang="en-US" sz="2400" i="1" dirty="0"/>
              <a:t>, M. A. H. Chowdhury</a:t>
            </a:r>
            <a:r>
              <a:rPr lang="en-US" sz="2400" dirty="0"/>
              <a:t> (2019)</a:t>
            </a:r>
            <a:br>
              <a:rPr lang="en-US" sz="2400" dirty="0"/>
            </a:br>
            <a:r>
              <a:rPr lang="en-US" sz="2400" dirty="0"/>
              <a:t>Focuses on CNN models for emotion detection from facial images.</a:t>
            </a:r>
            <a:br>
              <a:rPr lang="en-US" sz="2400" dirty="0"/>
            </a:br>
            <a:r>
              <a:rPr lang="en-US" sz="2400" i="1" dirty="0"/>
              <a:t>Link:</a:t>
            </a:r>
            <a:r>
              <a:rPr lang="en-US" sz="2400" dirty="0"/>
              <a:t> </a:t>
            </a:r>
            <a:r>
              <a:rPr lang="en-US" sz="2400" u="sng" dirty="0">
                <a:solidFill>
                  <a:srgbClr val="00B0F0"/>
                </a:solidFill>
                <a:hlinkClick r:id="rId3" tooltip="undefined"/>
              </a:rPr>
              <a:t>https://arxiv.org/abs/1903.09336</a:t>
            </a:r>
            <a:endParaRPr lang="en-US" sz="2400" dirty="0">
              <a:solidFill>
                <a:srgbClr val="00B0F0"/>
              </a:solidFill>
            </a:endParaRPr>
          </a:p>
          <a:p>
            <a:pPr marL="0" indent="0">
              <a:buNone/>
            </a:pPr>
            <a:r>
              <a:rPr lang="en-IN" sz="2200" dirty="0" err="1" smtClean="0">
                <a:latin typeface="Franklin Gothic Book"/>
              </a:rPr>
              <a:t>GitHub</a:t>
            </a:r>
            <a:r>
              <a:rPr lang="en-IN" sz="2200" dirty="0" smtClean="0">
                <a:latin typeface="Franklin Gothic Book"/>
              </a:rPr>
              <a:t> </a:t>
            </a:r>
            <a:r>
              <a:rPr lang="en-IN" sz="2200" dirty="0">
                <a:latin typeface="Franklin Gothic Book"/>
              </a:rPr>
              <a:t>Link:</a:t>
            </a:r>
            <a:r>
              <a:rPr lang="en-IN" sz="2200" dirty="0">
                <a:solidFill>
                  <a:srgbClr val="0070C0"/>
                </a:solidFill>
                <a:latin typeface="Franklin Gothic Book"/>
              </a:rPr>
              <a:t> </a:t>
            </a:r>
            <a:r>
              <a:rPr lang="en-IN" sz="2200" u="sng" dirty="0">
                <a:solidFill>
                  <a:srgbClr val="0070C0"/>
                </a:solidFill>
                <a:latin typeface="Franklin Gothic Book"/>
              </a:rPr>
              <a:t>https://github.com/SaganahVS/Emotion-Detection</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943CAA20-3569-4189-9E48-239A229A8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xmlns="" id="{DA542B6D-E775-4832-91DC-2D20F85781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b="1" dirty="0"/>
              <a:t>Example</a:t>
            </a:r>
            <a:r>
              <a:rPr lang="en-US" sz="2200" b="1" dirty="0" smtClean="0"/>
              <a:t>:</a:t>
            </a:r>
          </a:p>
          <a:p>
            <a:pPr marL="0" indent="0">
              <a:buNone/>
            </a:pPr>
            <a:r>
              <a:rPr lang="en-US" sz="2400" dirty="0" smtClean="0"/>
              <a:t>      Currently</a:t>
            </a:r>
            <a:r>
              <a:rPr lang="en-US" sz="2400" dirty="0"/>
              <a:t>, facial emotion recognition is being integrated into various smart applications such as virtual assistants, education platforms, and surveillance systems. It is important to detect human emotions accurately from facial expressions to enable more natural and responsive interactions. The crucial part is identifying the correct emotion from static images using deep learning techniques for real-time feedback and analysis.</a:t>
            </a:r>
          </a:p>
          <a:p>
            <a:pPr marL="0" indent="0">
              <a:buNone/>
            </a:pPr>
            <a:endParaRPr lang="en-US" sz="2200" b="1" dirty="0"/>
          </a:p>
        </p:txBody>
      </p:sp>
    </p:spTree>
    <p:extLst>
      <p:ext uri="{BB962C8B-B14F-4D97-AF65-F5344CB8AC3E}">
        <p14:creationId xmlns:p14="http://schemas.microsoft.com/office/powerpoint/2010/main" val="33729142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AF67202D-4065-DDD7-98F1-4291C536D1A3}"/>
              </a:ext>
            </a:extLst>
          </p:cNvPr>
          <p:cNvSpPr>
            <a:spLocks noGrp="1"/>
          </p:cNvSpPr>
          <p:nvPr>
            <p:ph idx="1"/>
          </p:nvPr>
        </p:nvSpPr>
        <p:spPr>
          <a:xfrm>
            <a:off x="838200" y="1929384"/>
            <a:ext cx="10515600" cy="4251960"/>
          </a:xfrm>
        </p:spPr>
        <p:txBody>
          <a:bodyPr vert="horz" lIns="91440" tIns="45720" rIns="91440" bIns="45720" rtlCol="0">
            <a:normAutofit fontScale="92500" lnSpcReduction="10000"/>
          </a:bodyPr>
          <a:lstStyle/>
          <a:p>
            <a:pPr>
              <a:buAutoNum type="arabicPeriod"/>
            </a:pPr>
            <a:r>
              <a:rPr lang="en-US" sz="900" dirty="0" smtClean="0"/>
              <a:t>Data </a:t>
            </a:r>
            <a:r>
              <a:rPr lang="en-US" sz="900" dirty="0"/>
              <a:t>Collection &amp; </a:t>
            </a:r>
            <a:r>
              <a:rPr lang="en-US" sz="900" dirty="0" smtClean="0"/>
              <a:t>Preprocessing</a:t>
            </a:r>
          </a:p>
          <a:p>
            <a:pPr>
              <a:buFont typeface="Wingdings" panose="05000000000000000000" pitchFamily="2" charset="2"/>
              <a:buChar char="Ø"/>
            </a:pPr>
            <a:r>
              <a:rPr lang="en-US" sz="900" dirty="0" smtClean="0"/>
              <a:t>Collect </a:t>
            </a:r>
            <a:r>
              <a:rPr lang="en-US" sz="900" dirty="0"/>
              <a:t>historical bike rental data with features like timestamp, location, weather, events, holidays, </a:t>
            </a:r>
            <a:r>
              <a:rPr lang="en-US" sz="900" dirty="0" smtClean="0"/>
              <a:t>etc.</a:t>
            </a:r>
          </a:p>
          <a:p>
            <a:pPr>
              <a:buFont typeface="Wingdings" panose="05000000000000000000" pitchFamily="2" charset="2"/>
              <a:buChar char="Ø"/>
            </a:pPr>
            <a:r>
              <a:rPr lang="en-US" sz="900" dirty="0" smtClean="0"/>
              <a:t>Preprocess </a:t>
            </a:r>
            <a:r>
              <a:rPr lang="en-US" sz="900" dirty="0"/>
              <a:t>data: handle missing values, outliers, and normalize features.</a:t>
            </a:r>
          </a:p>
          <a:p>
            <a:pPr marL="0" indent="0">
              <a:buNone/>
            </a:pPr>
            <a:r>
              <a:rPr lang="en-US" sz="900" dirty="0"/>
              <a:t>2. Feature Engineering</a:t>
            </a:r>
          </a:p>
          <a:p>
            <a:pPr marL="0" indent="0">
              <a:buNone/>
            </a:pPr>
            <a:r>
              <a:rPr lang="en-US" sz="900" dirty="0" smtClean="0"/>
              <a:t>   Extract </a:t>
            </a:r>
            <a:r>
              <a:rPr lang="en-US" sz="900" dirty="0"/>
              <a:t>features such </a:t>
            </a:r>
            <a:r>
              <a:rPr lang="en-US" sz="900" dirty="0" smtClean="0"/>
              <a:t>as:</a:t>
            </a:r>
          </a:p>
          <a:p>
            <a:pPr>
              <a:buFont typeface="Wingdings" panose="05000000000000000000" pitchFamily="2" charset="2"/>
              <a:buChar char="Ø"/>
            </a:pPr>
            <a:r>
              <a:rPr lang="en-US" sz="900" dirty="0" smtClean="0"/>
              <a:t>Hour </a:t>
            </a:r>
            <a:r>
              <a:rPr lang="en-US" sz="900" dirty="0"/>
              <a:t>of the </a:t>
            </a:r>
            <a:r>
              <a:rPr lang="en-US" sz="900" dirty="0" smtClean="0"/>
              <a:t>day</a:t>
            </a:r>
          </a:p>
          <a:p>
            <a:pPr>
              <a:buFont typeface="Wingdings" panose="05000000000000000000" pitchFamily="2" charset="2"/>
              <a:buChar char="Ø"/>
            </a:pPr>
            <a:r>
              <a:rPr lang="en-US" sz="900" dirty="0" smtClean="0"/>
              <a:t>Day </a:t>
            </a:r>
            <a:r>
              <a:rPr lang="en-US" sz="900" dirty="0"/>
              <a:t>of the </a:t>
            </a:r>
            <a:r>
              <a:rPr lang="en-US" sz="900" dirty="0" smtClean="0"/>
              <a:t>week</a:t>
            </a:r>
          </a:p>
          <a:p>
            <a:pPr>
              <a:buFont typeface="Wingdings" panose="05000000000000000000" pitchFamily="2" charset="2"/>
              <a:buChar char="Ø"/>
            </a:pPr>
            <a:r>
              <a:rPr lang="en-US" sz="900" dirty="0" smtClean="0"/>
              <a:t>Month</a:t>
            </a:r>
            <a:endParaRPr lang="en-US" sz="900" dirty="0"/>
          </a:p>
          <a:p>
            <a:pPr>
              <a:buFont typeface="Wingdings" panose="05000000000000000000" pitchFamily="2" charset="2"/>
              <a:buChar char="Ø"/>
            </a:pPr>
            <a:r>
              <a:rPr lang="en-US" sz="900" dirty="0" smtClean="0"/>
              <a:t>Weather </a:t>
            </a:r>
            <a:r>
              <a:rPr lang="en-US" sz="900" dirty="0"/>
              <a:t>conditions (temperature, humidity, </a:t>
            </a:r>
            <a:r>
              <a:rPr lang="en-US" sz="900" dirty="0" smtClean="0"/>
              <a:t>precipitation)</a:t>
            </a:r>
          </a:p>
          <a:p>
            <a:pPr>
              <a:buFont typeface="Wingdings" panose="05000000000000000000" pitchFamily="2" charset="2"/>
              <a:buChar char="Ø"/>
            </a:pPr>
            <a:r>
              <a:rPr lang="en-US" sz="900" dirty="0" smtClean="0"/>
              <a:t>Special </a:t>
            </a:r>
            <a:r>
              <a:rPr lang="en-US" sz="900" dirty="0"/>
              <a:t>events or </a:t>
            </a:r>
            <a:r>
              <a:rPr lang="en-US" sz="900" dirty="0" smtClean="0"/>
              <a:t>holidays</a:t>
            </a:r>
          </a:p>
          <a:p>
            <a:pPr>
              <a:buFont typeface="Wingdings" panose="05000000000000000000" pitchFamily="2" charset="2"/>
              <a:buChar char="Ø"/>
            </a:pPr>
            <a:r>
              <a:rPr lang="en-US" sz="900" dirty="0" smtClean="0"/>
              <a:t>Create </a:t>
            </a:r>
            <a:r>
              <a:rPr lang="en-US" sz="900" dirty="0"/>
              <a:t>lag features if needed for time-series models.</a:t>
            </a:r>
          </a:p>
          <a:p>
            <a:pPr marL="0" indent="0">
              <a:buNone/>
            </a:pPr>
            <a:r>
              <a:rPr lang="en-US" sz="900" dirty="0"/>
              <a:t>3. Modeling</a:t>
            </a:r>
          </a:p>
          <a:p>
            <a:pPr>
              <a:buFont typeface="Wingdings" panose="05000000000000000000" pitchFamily="2" charset="2"/>
              <a:buChar char="Ø"/>
            </a:pPr>
            <a:r>
              <a:rPr lang="en-US" sz="900" dirty="0" smtClean="0"/>
              <a:t>Implement </a:t>
            </a:r>
            <a:r>
              <a:rPr lang="en-US" sz="900" dirty="0"/>
              <a:t>time-series forecasting models like ARIMA, SARIMA, or </a:t>
            </a:r>
            <a:r>
              <a:rPr lang="en-US" sz="900" dirty="0" smtClean="0"/>
              <a:t>LSTM.</a:t>
            </a:r>
          </a:p>
          <a:p>
            <a:pPr>
              <a:buFont typeface="Wingdings" panose="05000000000000000000" pitchFamily="2" charset="2"/>
              <a:buChar char="Ø"/>
            </a:pPr>
            <a:r>
              <a:rPr lang="en-US" sz="900" dirty="0" smtClean="0"/>
              <a:t>Use </a:t>
            </a:r>
            <a:r>
              <a:rPr lang="en-US" sz="900" dirty="0"/>
              <a:t>the features as inputs for models like LSTM.</a:t>
            </a:r>
          </a:p>
          <a:p>
            <a:pPr marL="0" indent="0">
              <a:buNone/>
            </a:pPr>
            <a:r>
              <a:rPr lang="en-US" sz="900" dirty="0" smtClean="0"/>
              <a:t>4. </a:t>
            </a:r>
            <a:r>
              <a:rPr lang="en-US" sz="900" dirty="0"/>
              <a:t>Deployment &amp; Interface</a:t>
            </a:r>
          </a:p>
          <a:p>
            <a:pPr>
              <a:buFont typeface="Wingdings" panose="05000000000000000000" pitchFamily="2" charset="2"/>
              <a:buChar char="Ø"/>
            </a:pPr>
            <a:r>
              <a:rPr lang="en-US" sz="900" dirty="0" smtClean="0"/>
              <a:t>Develop </a:t>
            </a:r>
            <a:r>
              <a:rPr lang="en-US" sz="900" dirty="0"/>
              <a:t>an API or dashboard that takes current conditions and outputs predicted bike demand per hour.</a:t>
            </a:r>
          </a:p>
          <a:p>
            <a:pPr marL="0" indent="0">
              <a:buNone/>
            </a:pPr>
            <a:r>
              <a:rPr lang="en-US" sz="900" dirty="0"/>
              <a:t>5. Evaluation</a:t>
            </a:r>
          </a:p>
          <a:p>
            <a:pPr>
              <a:buFont typeface="Wingdings" panose="05000000000000000000" pitchFamily="2" charset="2"/>
              <a:buChar char="Ø"/>
            </a:pPr>
            <a:r>
              <a:rPr lang="en-US" sz="900" dirty="0" smtClean="0"/>
              <a:t>Use </a:t>
            </a:r>
            <a:r>
              <a:rPr lang="en-US" sz="900" dirty="0"/>
              <a:t>MAE, RMSE to evaluate prediction accuracy.</a:t>
            </a:r>
          </a:p>
          <a:p>
            <a:pPr marL="0" indent="0">
              <a:buNone/>
            </a:pPr>
            <a:r>
              <a:rPr lang="en-US" sz="900" dirty="0"/>
              <a:t> </a:t>
            </a:r>
          </a:p>
          <a:p>
            <a:pPr marL="305435" indent="-305435">
              <a:spcBef>
                <a:spcPct val="20000"/>
              </a:spcBef>
              <a:spcAft>
                <a:spcPts val="600"/>
              </a:spcAft>
              <a:buFont typeface="Arial"/>
              <a:buChar char="•"/>
            </a:pPr>
            <a:endParaRPr lang="en-GB" sz="9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E07E8EE-7F26-D809-3523-C58876935A4E}"/>
              </a:ext>
            </a:extLst>
          </p:cNvPr>
          <p:cNvSpPr>
            <a:spLocks noGrp="1"/>
          </p:cNvSpPr>
          <p:nvPr>
            <p:ph idx="1"/>
          </p:nvPr>
        </p:nvSpPr>
        <p:spPr>
          <a:xfrm>
            <a:off x="838200" y="1929384"/>
            <a:ext cx="10515600" cy="4251960"/>
          </a:xfrm>
        </p:spPr>
        <p:txBody>
          <a:bodyPr vert="horz" lIns="91440" tIns="45720" rIns="91440" bIns="45720" rtlCol="0">
            <a:normAutofit fontScale="92500" lnSpcReduction="20000"/>
          </a:bodyPr>
          <a:lstStyle/>
          <a:p>
            <a:pPr marL="0" indent="0">
              <a:buNone/>
            </a:pPr>
            <a:r>
              <a:rPr lang="en-US" sz="2400" dirty="0"/>
              <a:t>1. System Requirements</a:t>
            </a:r>
          </a:p>
          <a:p>
            <a:r>
              <a:rPr lang="en-US" sz="2400" dirty="0"/>
              <a:t>Hardware: Multi-core CPU, 8GB+ RAM, optional GPU for deep learning, camera access.</a:t>
            </a:r>
          </a:p>
          <a:p>
            <a:r>
              <a:rPr lang="en-US" sz="2400" dirty="0"/>
              <a:t>Software: Python 3.7+, </a:t>
            </a:r>
            <a:r>
              <a:rPr lang="en-US" sz="2400" dirty="0" err="1"/>
              <a:t>OpenCV</a:t>
            </a:r>
            <a:r>
              <a:rPr lang="en-US" sz="2400" dirty="0"/>
              <a:t>, deep learning frameworks.</a:t>
            </a:r>
          </a:p>
          <a:p>
            <a:r>
              <a:rPr lang="en-US" sz="2400" dirty="0"/>
              <a:t>Data: Labeled images/videos with emotion annotations, real-time video feed if applicable.</a:t>
            </a:r>
          </a:p>
          <a:p>
            <a:pPr marL="0" indent="0">
              <a:buNone/>
            </a:pPr>
            <a:r>
              <a:rPr lang="en-US" sz="2400" dirty="0"/>
              <a:t>2. Libraries Required</a:t>
            </a:r>
          </a:p>
          <a:p>
            <a:r>
              <a:rPr lang="en-US" sz="2400" dirty="0" err="1"/>
              <a:t>OpenCV</a:t>
            </a:r>
            <a:r>
              <a:rPr lang="en-US" sz="2400" dirty="0"/>
              <a:t>: Image/video processing.</a:t>
            </a:r>
          </a:p>
          <a:p>
            <a:r>
              <a:rPr lang="en-US" sz="2400" dirty="0" err="1"/>
              <a:t>TensorFlow</a:t>
            </a:r>
            <a:r>
              <a:rPr lang="en-US" sz="2400" dirty="0"/>
              <a:t> / </a:t>
            </a:r>
            <a:r>
              <a:rPr lang="en-US" sz="2400" dirty="0" err="1"/>
              <a:t>Keras</a:t>
            </a:r>
            <a:r>
              <a:rPr lang="en-US" sz="2400" dirty="0"/>
              <a:t>: Deep learning models.</a:t>
            </a:r>
          </a:p>
          <a:p>
            <a:r>
              <a:rPr lang="en-US" sz="2400" dirty="0" err="1"/>
              <a:t>scikit</a:t>
            </a:r>
            <a:r>
              <a:rPr lang="en-US" sz="2400" dirty="0"/>
              <a:t>-learn: Data handling and evaluation.</a:t>
            </a:r>
          </a:p>
          <a:p>
            <a:r>
              <a:rPr lang="en-US" sz="2400" dirty="0" err="1"/>
              <a:t>numpy</a:t>
            </a:r>
            <a:r>
              <a:rPr lang="en-US" sz="2400" dirty="0"/>
              <a:t> / pandas: Data manipulation.</a:t>
            </a:r>
          </a:p>
          <a:p>
            <a:r>
              <a:rPr lang="en-US" sz="2400" dirty="0" err="1"/>
              <a:t>matplotlib</a:t>
            </a:r>
            <a:r>
              <a:rPr lang="en-US" sz="2400" dirty="0"/>
              <a:t> / </a:t>
            </a:r>
            <a:r>
              <a:rPr lang="en-US" sz="2400" dirty="0" err="1"/>
              <a:t>seaborn</a:t>
            </a:r>
            <a:r>
              <a:rPr lang="en-US" sz="2400" dirty="0"/>
              <a:t>: Visualization.</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42900" indent="-342900">
              <a:buFont typeface="+mj-lt"/>
              <a:buAutoNum type="arabicPeriod"/>
            </a:pPr>
            <a:r>
              <a:rPr lang="en-US" sz="1600" dirty="0"/>
              <a:t>Algorithm Selection:</a:t>
            </a:r>
          </a:p>
          <a:p>
            <a:r>
              <a:rPr lang="en-US" sz="1600" dirty="0"/>
              <a:t>A Convolutional Neural Network (CNN) combined with Deep Learning techniques is chosen for emotion detection from facial images. CNNs excel at extracting spatial features from images, making them suitable for recognizing facial expressions associated with different emotions.</a:t>
            </a:r>
          </a:p>
          <a:p>
            <a:pPr marL="0" indent="0">
              <a:buNone/>
            </a:pPr>
            <a:r>
              <a:rPr lang="en-US" sz="1600" dirty="0" smtClean="0"/>
              <a:t>2.   Data </a:t>
            </a:r>
            <a:r>
              <a:rPr lang="en-US" sz="1600" dirty="0"/>
              <a:t>Input:</a:t>
            </a:r>
          </a:p>
          <a:p>
            <a:r>
              <a:rPr lang="en-US" sz="1600" dirty="0"/>
              <a:t>The model uses facial images or video frames, possibly preprocessed with face detection, along with labels indicating emotions such as happiness, sadness, anger, etc.</a:t>
            </a:r>
          </a:p>
          <a:p>
            <a:pPr marL="0" indent="0">
              <a:buNone/>
            </a:pPr>
            <a:r>
              <a:rPr lang="en-US" sz="1600" dirty="0" smtClean="0"/>
              <a:t>3.   Training </a:t>
            </a:r>
            <a:r>
              <a:rPr lang="en-US" sz="1600" dirty="0"/>
              <a:t>Process:</a:t>
            </a:r>
          </a:p>
          <a:p>
            <a:r>
              <a:rPr lang="en-US" sz="1600" dirty="0"/>
              <a:t>The CNN is trained on a labeled dataset of facial expressions. Techniques like data augmentation, </a:t>
            </a:r>
            <a:r>
              <a:rPr lang="en-US" sz="1600" dirty="0" err="1"/>
              <a:t>hyperparameter</a:t>
            </a:r>
            <a:r>
              <a:rPr lang="en-US" sz="1600" dirty="0"/>
              <a:t> tuning, and cross-validation are employed to improve accuracy and prevent </a:t>
            </a:r>
            <a:r>
              <a:rPr lang="en-US" sz="1600" dirty="0" err="1"/>
              <a:t>overfitting</a:t>
            </a:r>
            <a:r>
              <a:rPr lang="en-US" sz="1600" dirty="0"/>
              <a:t>.</a:t>
            </a:r>
          </a:p>
          <a:p>
            <a:pPr marL="0" indent="0">
              <a:buNone/>
            </a:pPr>
            <a:r>
              <a:rPr lang="en-US" sz="1600" dirty="0" smtClean="0"/>
              <a:t>4.   Prediction </a:t>
            </a:r>
            <a:r>
              <a:rPr lang="en-US" sz="1600" dirty="0"/>
              <a:t>Process:</a:t>
            </a:r>
          </a:p>
          <a:p>
            <a:r>
              <a:rPr lang="en-US" sz="1600" dirty="0"/>
              <a:t>During inference, the trained model processes new facial images, detects emotions by analyzing facial features, and outputs the predicted emotion label in real-time or batch mode.</a:t>
            </a: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dirty="0"/>
              <a:t>Accuracy: 87% on test data.</a:t>
            </a:r>
          </a:p>
          <a:p>
            <a:r>
              <a:rPr lang="en-US" sz="2400" dirty="0"/>
              <a:t>Effectiveness: High precision and recall; good real-time performance.</a:t>
            </a:r>
          </a:p>
          <a:p>
            <a:r>
              <a:rPr lang="en-US" sz="2400" dirty="0"/>
              <a:t>Key Visualizations:</a:t>
            </a:r>
          </a:p>
          <a:p>
            <a:r>
              <a:rPr lang="en-US" sz="2400" dirty="0"/>
              <a:t>Confusion matrix showing accurate classification with some confusion between similar emotions.</a:t>
            </a:r>
          </a:p>
          <a:p>
            <a:r>
              <a:rPr lang="en-US" sz="2400" dirty="0"/>
              <a:t>Sample predictions demonstrating correct emotion recognition.</a:t>
            </a:r>
          </a:p>
          <a:p>
            <a:pPr marL="0" indent="0">
              <a:buNone/>
            </a:pPr>
            <a:endParaRPr lang="en-US" sz="2200" dirty="0"/>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The emotion detection model achieved 87% accuracy, effectively recognizing emotions. Challenges included confusion between similar emotions and lighting issues. Improvements like more diverse data could help. Accurate emotion detection is vital for better user insights and applications.</a:t>
            </a: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a:latin typeface="Franklin Gothic Book"/>
            </a:endParaRPr>
          </a:p>
          <a:p>
            <a:pPr marL="0" indent="0">
              <a:spcBef>
                <a:spcPct val="20000"/>
              </a:spcBef>
              <a:spcAft>
                <a:spcPts val="600"/>
              </a:spcAft>
              <a:buNone/>
            </a:pPr>
            <a:r>
              <a:rPr lang="en-US" sz="2200">
                <a:latin typeface="Franklin Gothic Book"/>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GB" sz="2200"/>
          </a:p>
          <a:p>
            <a:pPr marL="0" indent="0">
              <a:buNone/>
            </a:pPr>
            <a:endParaRPr lang="en-GB" sz="220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34</TotalTime>
  <Words>666</Words>
  <Application>Microsoft Office PowerPoint</Application>
  <PresentationFormat>Widescreen</PresentationFormat>
  <Paragraphs>76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Franklin Gothic Book</vt:lpstr>
      <vt:lpstr>Wingdings</vt:lpstr>
      <vt:lpstr>office theme</vt:lpstr>
      <vt:lpstr>CAPSTONE PROJECT  EMOTION DETECTION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MESMERIC</dc:creator>
  <cp:lastModifiedBy>MESMERIC</cp:lastModifiedBy>
  <cp:revision>14</cp:revision>
  <dcterms:created xsi:type="dcterms:W3CDTF">2013-07-15T20:26:40Z</dcterms:created>
  <dcterms:modified xsi:type="dcterms:W3CDTF">2025-06-09T13:49:52Z</dcterms:modified>
</cp:coreProperties>
</file>