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46FF7-47B9-4229-BA46-A1C6549CBD5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E6A3-F5F3-4D07-A31B-C9FCE9BC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5F90FEB-8155-4D2B-9BE1-7B6D346B9916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882857E-524E-456A-B687-26051C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0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4922-CB5F-431F-B423-354E06A8CFDA}" type="datetime1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3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E62-8093-482B-AA56-29BA00B19F7F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05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0223-AB7E-476A-AE91-76B107B394ED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5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F49D-6737-40B9-857F-F71C6515E71D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4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F120-F9F9-4212-9686-7F9F4C88F21A}" type="datetime1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9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DC52-0F47-4E2F-9455-019112056EBB}" type="datetime1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01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5CE7A69-E6EB-432F-9B73-5D69BD89C9A5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17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F8E2E87-6621-4175-A227-4A986FA4CC64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9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3A36-C725-4460-8240-8F795C3B37B8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3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249B-3534-44C4-85E1-A0A80D7B0D7C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3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2149-845B-492E-BE32-7352B1A8E8C5}" type="datetime1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6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B0FB-5E33-49A1-894C-145561DCCC5F}" type="datetime1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7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ABE9-C20F-43BB-88EE-AB2B832B0781}" type="datetime1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F074-B093-4866-A838-875445B0BEB9}" type="datetime1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6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B3F4-EC80-437C-883B-57D27D1F1287}" type="datetime1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6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F084-9954-48B0-8E48-7B0F482151E8}" type="datetime1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0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A9BD46-66AB-4CEB-AE17-BC0C66A7E4A1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882857E-524E-456A-B687-26051C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mesjob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CC5B-2457-4DFA-AAA3-76C1DA458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75C39-5107-4F09-8311-AEB2BC12A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E562E-8A27-45AB-8A3A-96EC228D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0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5FB6-D412-4421-A357-533DA9FC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: Excel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C135F-A5CB-4549-AE5B-B3C6856E8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368" y="3092450"/>
            <a:ext cx="9449449" cy="2438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A795C-9173-41EA-B14E-0953088642F3}"/>
              </a:ext>
            </a:extLst>
          </p:cNvPr>
          <p:cNvSpPr txBox="1"/>
          <p:nvPr/>
        </p:nvSpPr>
        <p:spPr>
          <a:xfrm>
            <a:off x="3879273" y="5884333"/>
            <a:ext cx="5052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Figure 3 : Excel (xlsx) File Output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7F4351-4989-4680-8F65-1D4B79DF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CA5F-970D-4542-A1A8-7A38BE79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80EA0-F920-4ED2-AECE-E829ADA4B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No numerical data was extracted</a:t>
            </a:r>
          </a:p>
          <a:p>
            <a:r>
              <a:rPr lang="en-US" sz="2200" dirty="0"/>
              <a:t>No data analysis on the extracted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C949D-A53B-46A5-A7BF-27B328B9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99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4030E-8260-4485-9F3D-F99090824E15}"/>
              </a:ext>
            </a:extLst>
          </p:cNvPr>
          <p:cNvSpPr txBox="1"/>
          <p:nvPr/>
        </p:nvSpPr>
        <p:spPr>
          <a:xfrm>
            <a:off x="3814618" y="3352800"/>
            <a:ext cx="5089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0B0E7A-98E8-4E9E-8AAB-BD7BDA48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8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A158-72BF-4080-B4E8-7EAA4C6C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BC17-DABA-4287-9C05-4AABC8470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solidFill>
                  <a:srgbClr val="333333"/>
                </a:solidFill>
                <a:latin typeface="Avenir-LT-W01_35-Light"/>
              </a:rPr>
              <a:t>D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Avenir-LT-W01_35-Light"/>
              </a:rPr>
              <a:t>ata extraction is the act of retrieving data from usually unstructured or poorly structured data sources into centralized locations for storage or further processing</a:t>
            </a:r>
            <a:r>
              <a:rPr lang="en-US" b="0" i="0" dirty="0">
                <a:solidFill>
                  <a:srgbClr val="333333"/>
                </a:solidFill>
                <a:effectLst/>
                <a:latin typeface="Avenir-LT-W01_35-Light"/>
              </a:rPr>
              <a:t>.</a:t>
            </a:r>
          </a:p>
          <a:p>
            <a:r>
              <a:rPr lang="en-US" sz="2200" dirty="0">
                <a:solidFill>
                  <a:srgbClr val="333333"/>
                </a:solidFill>
                <a:latin typeface="Avenir-LT-W01_35-Light"/>
              </a:rPr>
              <a:t>It’s the upstream process of Data Analysis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90619-7420-48FE-BF26-DE8FB8B9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5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6D11-AC8C-4284-8920-DB46F7E4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004C-E188-44CF-9A76-6626D639E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i="0" dirty="0">
                <a:solidFill>
                  <a:srgbClr val="333333"/>
                </a:solidFill>
                <a:effectLst/>
                <a:latin typeface="Avenir-LT-W01_35-Light"/>
              </a:rPr>
              <a:t>Archival</a:t>
            </a:r>
            <a:endParaRPr lang="en-US" sz="2200" b="0" i="0" dirty="0">
              <a:solidFill>
                <a:srgbClr val="333333"/>
              </a:solidFill>
              <a:effectLst/>
              <a:latin typeface="Avenir-LT-W01_35-Light"/>
            </a:endParaRPr>
          </a:p>
          <a:p>
            <a:r>
              <a:rPr lang="en-US" sz="2200" b="1" i="0" dirty="0">
                <a:solidFill>
                  <a:srgbClr val="333333"/>
                </a:solidFill>
                <a:effectLst/>
                <a:latin typeface="Avenir-LT-W01_35-Light"/>
              </a:rPr>
              <a:t>Transfer the format of data</a:t>
            </a:r>
            <a:endParaRPr lang="en-US" sz="2200" b="0" i="0" dirty="0">
              <a:solidFill>
                <a:srgbClr val="333333"/>
              </a:solidFill>
              <a:effectLst/>
              <a:latin typeface="Avenir-LT-W01_35-Light"/>
            </a:endParaRPr>
          </a:p>
          <a:p>
            <a:r>
              <a:rPr lang="en-US" sz="2200" b="1" i="0" dirty="0">
                <a:solidFill>
                  <a:srgbClr val="333333"/>
                </a:solidFill>
                <a:effectLst/>
                <a:latin typeface="Avenir-LT-W01_35-Light"/>
              </a:rPr>
              <a:t>Data analysis</a:t>
            </a:r>
            <a:endParaRPr lang="en-US" sz="2200" b="0" i="0" dirty="0">
              <a:solidFill>
                <a:srgbClr val="333333"/>
              </a:solidFill>
              <a:effectLst/>
              <a:latin typeface="Avenir-LT-W01_35-Ligh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C9C76-C7D4-45EE-9292-03C2F5F2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2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1FE7-7768-43C6-BB31-188595B6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EB3E-5F99-436D-A316-9778A9C7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200" b="1" i="0" dirty="0">
                <a:solidFill>
                  <a:srgbClr val="333333"/>
                </a:solidFill>
                <a:effectLst/>
                <a:latin typeface="Avenir-LT-W01_35-Light"/>
              </a:rPr>
              <a:t>Step 1: Select a data source</a:t>
            </a:r>
            <a:endParaRPr lang="en-US" sz="2200" b="0" i="0" dirty="0">
              <a:solidFill>
                <a:srgbClr val="333333"/>
              </a:solidFill>
              <a:effectLst/>
              <a:latin typeface="Avenir-LT-W01_35-Light"/>
            </a:endParaRPr>
          </a:p>
          <a:p>
            <a:pPr marL="0" indent="0" algn="l">
              <a:buNone/>
            </a:pPr>
            <a:r>
              <a:rPr lang="en-US" sz="2200" b="0" i="0" dirty="0">
                <a:solidFill>
                  <a:srgbClr val="333333"/>
                </a:solidFill>
                <a:effectLst/>
                <a:latin typeface="Avenir-LT-W01_35-Light"/>
              </a:rPr>
              <a:t>	Choose the target data source you want to extract, such as a website. </a:t>
            </a:r>
          </a:p>
          <a:p>
            <a:pPr algn="l"/>
            <a:r>
              <a:rPr lang="en-US" sz="2200" b="1" i="0" dirty="0">
                <a:solidFill>
                  <a:srgbClr val="333333"/>
                </a:solidFill>
                <a:effectLst/>
                <a:latin typeface="Avenir-LT-W01_35-Light"/>
              </a:rPr>
              <a:t>Step 2: Data Collection</a:t>
            </a:r>
            <a:endParaRPr lang="en-US" sz="2200" b="0" i="0" dirty="0">
              <a:solidFill>
                <a:srgbClr val="333333"/>
              </a:solidFill>
              <a:effectLst/>
              <a:latin typeface="Avenir-LT-W01_35-Light"/>
            </a:endParaRPr>
          </a:p>
          <a:p>
            <a:pPr marL="0" indent="0" algn="l">
              <a:buNone/>
            </a:pPr>
            <a:r>
              <a:rPr lang="en-US" sz="2200" b="0" i="0" dirty="0">
                <a:solidFill>
                  <a:srgbClr val="333333"/>
                </a:solidFill>
                <a:effectLst/>
                <a:latin typeface="Avenir-LT-W01_35-Light"/>
              </a:rPr>
              <a:t>	Send a “GET” query to the website and parse the HTML document of it 	with programming languages like Python, PHP, R, Ruby, etc.</a:t>
            </a:r>
          </a:p>
          <a:p>
            <a:pPr algn="l"/>
            <a:r>
              <a:rPr lang="en-US" sz="2200" b="1" i="0" dirty="0">
                <a:solidFill>
                  <a:srgbClr val="333333"/>
                </a:solidFill>
                <a:effectLst/>
                <a:latin typeface="Avenir-LT-W01_35-Light"/>
              </a:rPr>
              <a:t>Step 3: Data Storage</a:t>
            </a:r>
            <a:endParaRPr lang="en-US" sz="2200" b="0" i="0" dirty="0">
              <a:solidFill>
                <a:srgbClr val="333333"/>
              </a:solidFill>
              <a:effectLst/>
              <a:latin typeface="Avenir-LT-W01_35-Light"/>
            </a:endParaRPr>
          </a:p>
          <a:p>
            <a:pPr marL="0" indent="0">
              <a:buNone/>
            </a:pPr>
            <a:r>
              <a:rPr lang="en-US" sz="2200" b="0" i="0" dirty="0">
                <a:solidFill>
                  <a:srgbClr val="333333"/>
                </a:solidFill>
                <a:effectLst/>
                <a:latin typeface="Avenir-LT-W01_35-Light"/>
              </a:rPr>
              <a:t>	Store the data in your on-site database or </a:t>
            </a:r>
            <a:r>
              <a:rPr lang="en-US" sz="2200" dirty="0">
                <a:solidFill>
                  <a:srgbClr val="333333"/>
                </a:solidFill>
                <a:latin typeface="Avenir-LT-W01_35-Light"/>
              </a:rPr>
              <a:t>a cloud based destination 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Avenir-LT-W01_35-Light"/>
              </a:rPr>
              <a:t>for 	future use. 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19F80-7899-42C7-9009-042B7C62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0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6D4C-8EF1-4417-9307-186CD8D9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D698A-0F31-4803-8497-0C924F1DE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 did a web scraping from the website </a:t>
            </a:r>
            <a:r>
              <a:rPr lang="en-US" sz="2200" dirty="0">
                <a:hlinkClick r:id="rId2"/>
              </a:rPr>
              <a:t>https://www.timesjobs.com</a:t>
            </a:r>
            <a:endParaRPr lang="en-US" sz="2200" dirty="0"/>
          </a:p>
          <a:p>
            <a:r>
              <a:rPr lang="en-US" sz="2200" dirty="0"/>
              <a:t>It has job posts and I searched for ‘python’ which returned a lot of jobs in html format</a:t>
            </a:r>
          </a:p>
          <a:p>
            <a:r>
              <a:rPr lang="en-US" sz="2200" dirty="0"/>
              <a:t>I filtered out jobs posted few days ago and added a feature to neglect the jobs skill of which I don’t have.</a:t>
            </a:r>
          </a:p>
          <a:p>
            <a:r>
              <a:rPr lang="en-US" sz="2200" dirty="0"/>
              <a:t>The data was extracted into a text file</a:t>
            </a:r>
          </a:p>
          <a:p>
            <a:r>
              <a:rPr lang="en-US" sz="2200" dirty="0"/>
              <a:t>The text file was converted to a excel file (data crunching)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0D46A-B5B1-42F3-BADB-97251A82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5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6984-23E7-430B-8C47-35B2E109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Input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D9F155-741A-41BE-BBF1-C4736DB78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0" y="2280048"/>
            <a:ext cx="3851564" cy="37355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E93C47-4246-433F-8E77-FA1504C106B9}"/>
              </a:ext>
            </a:extLst>
          </p:cNvPr>
          <p:cNvSpPr txBox="1"/>
          <p:nvPr/>
        </p:nvSpPr>
        <p:spPr>
          <a:xfrm>
            <a:off x="3343564" y="6354618"/>
            <a:ext cx="5800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Figure 1: Input Data frontend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9A5965-C3FA-4EB5-98A3-5C852A2B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4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6D28-0715-4F84-AB0E-240282AE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: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02165-92BA-46CB-8625-76D5B52A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BS4 ( Beautiful Soup Four), a python library, was used to extract data from the web page</a:t>
            </a:r>
          </a:p>
          <a:p>
            <a:r>
              <a:rPr lang="en-US" sz="2200" dirty="0"/>
              <a:t>GET request was used with the module “request”</a:t>
            </a:r>
          </a:p>
          <a:p>
            <a:r>
              <a:rPr lang="en-US" sz="2200" dirty="0"/>
              <a:t>Using html tags the required data was extracted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EF101-6A11-4EA1-9F44-06CAA130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2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CEB6-796A-4ED4-82E5-A4901039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: 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2DABD-6894-4CEF-9FA3-EEFE3D0D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Data was kept in a text file</a:t>
            </a:r>
          </a:p>
          <a:p>
            <a:r>
              <a:rPr lang="en-US" sz="2200" dirty="0"/>
              <a:t>Later the text file was converted into an excel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CB5EC-B4C2-4699-9AF5-8C01CCD3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4A44-69E4-4E30-AD6C-8E01A3CD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: Text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18A899-1352-41C9-B858-27FA4DD65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543" y="2596247"/>
            <a:ext cx="8824913" cy="31034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A3D83-3243-4463-9B1C-A344AAF66C10}"/>
              </a:ext>
            </a:extLst>
          </p:cNvPr>
          <p:cNvSpPr txBox="1"/>
          <p:nvPr/>
        </p:nvSpPr>
        <p:spPr>
          <a:xfrm>
            <a:off x="2942504" y="5699666"/>
            <a:ext cx="7038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Figure 2 : Text File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DAF34B-9C49-40BA-992B-BB1B465C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857E-524E-456A-B687-26051C235D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348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Arial</vt:lpstr>
      <vt:lpstr>Avenir-LT-W01_35-Light</vt:lpstr>
      <vt:lpstr>Calibri</vt:lpstr>
      <vt:lpstr>Century Gothic</vt:lpstr>
      <vt:lpstr>Wingdings 3</vt:lpstr>
      <vt:lpstr>Ion Boardroom</vt:lpstr>
      <vt:lpstr>Data Extraction</vt:lpstr>
      <vt:lpstr>What is Data Extraction</vt:lpstr>
      <vt:lpstr>Goals of Data Extraction</vt:lpstr>
      <vt:lpstr>Steps in Data Extraction</vt:lpstr>
      <vt:lpstr>What I did</vt:lpstr>
      <vt:lpstr>Step 1: Input Data</vt:lpstr>
      <vt:lpstr>Step 2 : Data collection</vt:lpstr>
      <vt:lpstr>Step 3 : Data Storage</vt:lpstr>
      <vt:lpstr>Output : Text File</vt:lpstr>
      <vt:lpstr>Output : Excel File</vt:lpstr>
      <vt:lpstr>What I didn’t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Extraction</dc:title>
  <dc:creator>sagar</dc:creator>
  <cp:lastModifiedBy>sagar</cp:lastModifiedBy>
  <cp:revision>8</cp:revision>
  <dcterms:created xsi:type="dcterms:W3CDTF">2021-06-13T03:18:45Z</dcterms:created>
  <dcterms:modified xsi:type="dcterms:W3CDTF">2021-06-13T06:55:04Z</dcterms:modified>
</cp:coreProperties>
</file>