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0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636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72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58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33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6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8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2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6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1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44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B91AE-AC5A-4322-B64E-A4CEE7E7E179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99582E-86CA-4EED-984B-9204FA2C3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7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DE4E-0674-65B6-090A-90E68A6D9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548193"/>
            <a:ext cx="9144000" cy="707769"/>
          </a:xfrm>
        </p:spPr>
        <p:txBody>
          <a:bodyPr>
            <a:noAutofit/>
          </a:bodyPr>
          <a:lstStyle/>
          <a:p>
            <a:pPr algn="l"/>
            <a:r>
              <a:rPr lang="en-IN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POTENTIAL CUSTOMERS FOR TERM DEPOSIT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30FA8-7A11-A25F-6D5C-CDB5F8CCC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978" y="4051217"/>
            <a:ext cx="10684043" cy="109829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600" b="1" dirty="0"/>
              <a:t>Direct Marketing Campaign Insights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600" b="1" dirty="0"/>
              <a:t>Through 45216 clients of  A Portuguese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66E52-A3EA-5575-E91B-3FA9CE701DC0}"/>
              </a:ext>
            </a:extLst>
          </p:cNvPr>
          <p:cNvSpPr txBox="1"/>
          <p:nvPr/>
        </p:nvSpPr>
        <p:spPr>
          <a:xfrm>
            <a:off x="8518359" y="5944771"/>
            <a:ext cx="325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By  SAGAR CHANDAN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4240-3115-497B-8AB3-D494B27A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37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Contact Day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ECF137-88BB-5E06-B381-C5C95F287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95" y="1325563"/>
            <a:ext cx="5015873" cy="516731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AA6E8-B80A-27E5-0B01-3064C7313F9A}"/>
              </a:ext>
            </a:extLst>
          </p:cNvPr>
          <p:cNvSpPr txBox="1"/>
          <p:nvPr/>
        </p:nvSpPr>
        <p:spPr>
          <a:xfrm>
            <a:off x="613611" y="1639639"/>
            <a:ext cx="630848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/>
              <a:t>Minimum</a:t>
            </a:r>
            <a:r>
              <a:rPr lang="en-IN" sz="2200" dirty="0"/>
              <a:t> number of clients were contacted on </a:t>
            </a:r>
            <a:r>
              <a:rPr lang="en-IN" sz="2200" b="1" dirty="0"/>
              <a:t>1</a:t>
            </a:r>
          </a:p>
          <a:p>
            <a:r>
              <a:rPr lang="en-IN" sz="2200" u="sng" dirty="0"/>
              <a:t>Maximum</a:t>
            </a:r>
            <a:r>
              <a:rPr lang="en-IN" sz="2200" dirty="0"/>
              <a:t> clients were contacted on </a:t>
            </a:r>
            <a:r>
              <a:rPr lang="en-IN" sz="2200" b="1" dirty="0"/>
              <a:t>20</a:t>
            </a:r>
            <a:r>
              <a:rPr lang="en-IN" sz="2200" dirty="0"/>
              <a:t> (</a:t>
            </a:r>
            <a:r>
              <a:rPr lang="en-IN" sz="2200" b="1" dirty="0"/>
              <a:t>2752</a:t>
            </a:r>
            <a:r>
              <a:rPr lang="en-IN" sz="2200" dirty="0"/>
              <a:t>)</a:t>
            </a:r>
          </a:p>
          <a:p>
            <a:r>
              <a:rPr lang="en-IN" sz="2200" b="1" dirty="0"/>
              <a:t>50% </a:t>
            </a:r>
            <a:r>
              <a:rPr lang="en-IN" sz="2200" dirty="0"/>
              <a:t>clients were contacted </a:t>
            </a:r>
            <a:r>
              <a:rPr lang="en-IN" sz="2200" b="1" dirty="0"/>
              <a:t>by 16 </a:t>
            </a:r>
            <a:r>
              <a:rPr lang="en-IN" sz="2200" dirty="0"/>
              <a:t>of the month</a:t>
            </a:r>
          </a:p>
          <a:p>
            <a:r>
              <a:rPr lang="en-IN" sz="2200" b="1" dirty="0"/>
              <a:t>75%</a:t>
            </a:r>
            <a:r>
              <a:rPr lang="en-IN" sz="2200" dirty="0"/>
              <a:t> clients </a:t>
            </a:r>
            <a:r>
              <a:rPr lang="en-IN" sz="2200" b="1" dirty="0"/>
              <a:t>by 21 </a:t>
            </a:r>
            <a:r>
              <a:rPr lang="en-IN" sz="2200" dirty="0"/>
              <a:t>of the month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252DA-E625-83D9-DF6F-9A5DDE600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1" y="3677265"/>
            <a:ext cx="5964170" cy="2815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41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B13D-CBAC-1C9D-DBFE-B4CCC5EE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6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Contact Month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44231-7014-AB37-A9EE-4DAA4C70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36" y="1523539"/>
            <a:ext cx="5470359" cy="4542963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EE3B5-7F58-312C-7A26-21E83F886E5B}"/>
              </a:ext>
            </a:extLst>
          </p:cNvPr>
          <p:cNvSpPr txBox="1"/>
          <p:nvPr/>
        </p:nvSpPr>
        <p:spPr>
          <a:xfrm>
            <a:off x="481263" y="1657571"/>
            <a:ext cx="58353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u="sng" dirty="0"/>
              <a:t>Maximum</a:t>
            </a:r>
            <a:r>
              <a:rPr lang="en-IN" sz="2200" dirty="0"/>
              <a:t> clients were contacted in </a:t>
            </a:r>
            <a:r>
              <a:rPr lang="en-IN" sz="2200" b="1" dirty="0"/>
              <a:t>May</a:t>
            </a:r>
            <a:r>
              <a:rPr lang="en-IN" sz="2200" dirty="0"/>
              <a:t> </a:t>
            </a:r>
            <a:r>
              <a:rPr lang="en-IN" sz="2200" b="1" dirty="0"/>
              <a:t>(13766)</a:t>
            </a:r>
          </a:p>
          <a:p>
            <a:r>
              <a:rPr lang="en-IN" sz="2200" dirty="0"/>
              <a:t>Followed by </a:t>
            </a:r>
            <a:r>
              <a:rPr lang="en-IN" sz="2200" b="1" dirty="0"/>
              <a:t>6895</a:t>
            </a:r>
            <a:r>
              <a:rPr lang="en-IN" sz="2200" dirty="0"/>
              <a:t> clients in </a:t>
            </a:r>
            <a:r>
              <a:rPr lang="en-IN" sz="2200" b="1" dirty="0"/>
              <a:t>July</a:t>
            </a:r>
          </a:p>
          <a:p>
            <a:r>
              <a:rPr lang="en-IN" sz="2200" b="1" dirty="0"/>
              <a:t>6247</a:t>
            </a:r>
            <a:r>
              <a:rPr lang="en-IN" sz="2200" dirty="0"/>
              <a:t> clients in </a:t>
            </a:r>
            <a:r>
              <a:rPr lang="en-IN" sz="2200" b="1" dirty="0"/>
              <a:t>August</a:t>
            </a:r>
          </a:p>
          <a:p>
            <a:r>
              <a:rPr lang="en-IN" sz="2200" b="1" dirty="0"/>
              <a:t>5341 </a:t>
            </a:r>
            <a:r>
              <a:rPr lang="en-IN" sz="2200" dirty="0"/>
              <a:t>clients in </a:t>
            </a:r>
            <a:r>
              <a:rPr lang="en-IN" sz="2200" b="1" dirty="0"/>
              <a:t>June</a:t>
            </a:r>
            <a:r>
              <a:rPr lang="en-IN" sz="2200" dirty="0"/>
              <a:t> </a:t>
            </a:r>
          </a:p>
          <a:p>
            <a:r>
              <a:rPr lang="en-IN" sz="2200" b="1" dirty="0"/>
              <a:t>3975</a:t>
            </a:r>
            <a:r>
              <a:rPr lang="en-IN" sz="2200" dirty="0"/>
              <a:t> clients in </a:t>
            </a:r>
            <a:r>
              <a:rPr lang="en-IN" sz="2200" b="1" dirty="0"/>
              <a:t>November</a:t>
            </a:r>
          </a:p>
          <a:p>
            <a:r>
              <a:rPr lang="en-IN" sz="2200" b="1" dirty="0"/>
              <a:t>2932</a:t>
            </a:r>
            <a:r>
              <a:rPr lang="en-IN" sz="2200" dirty="0"/>
              <a:t> clients in </a:t>
            </a:r>
            <a:r>
              <a:rPr lang="en-IN" sz="2200" b="1" dirty="0"/>
              <a:t>April </a:t>
            </a:r>
          </a:p>
          <a:p>
            <a:r>
              <a:rPr lang="en-IN" sz="2200" b="1" dirty="0"/>
              <a:t>2649</a:t>
            </a:r>
            <a:r>
              <a:rPr lang="en-IN" sz="2200" dirty="0"/>
              <a:t> clients in </a:t>
            </a:r>
            <a:r>
              <a:rPr lang="en-IN" sz="2200" b="1" dirty="0"/>
              <a:t>February </a:t>
            </a:r>
          </a:p>
          <a:p>
            <a:r>
              <a:rPr lang="en-IN" sz="2200" b="1" dirty="0"/>
              <a:t>1403</a:t>
            </a:r>
            <a:r>
              <a:rPr lang="en-IN" sz="2200" dirty="0"/>
              <a:t> clients in </a:t>
            </a:r>
            <a:r>
              <a:rPr lang="en-IN" sz="2200" b="1" dirty="0"/>
              <a:t>January</a:t>
            </a:r>
          </a:p>
          <a:p>
            <a:r>
              <a:rPr lang="en-IN" sz="2200" b="1" dirty="0"/>
              <a:t>738</a:t>
            </a:r>
            <a:r>
              <a:rPr lang="en-IN" sz="2200" dirty="0"/>
              <a:t> clients in </a:t>
            </a:r>
            <a:r>
              <a:rPr lang="en-IN" sz="2200" b="1" dirty="0"/>
              <a:t>October </a:t>
            </a:r>
          </a:p>
          <a:p>
            <a:r>
              <a:rPr lang="en-IN" sz="2200" b="1" dirty="0"/>
              <a:t>579</a:t>
            </a:r>
            <a:r>
              <a:rPr lang="en-IN" sz="2200" dirty="0"/>
              <a:t> clients in </a:t>
            </a:r>
            <a:r>
              <a:rPr lang="en-IN" sz="2200" b="1" dirty="0"/>
              <a:t>September</a:t>
            </a:r>
          </a:p>
          <a:p>
            <a:r>
              <a:rPr lang="en-IN" sz="2200" b="1" dirty="0"/>
              <a:t>477</a:t>
            </a:r>
            <a:r>
              <a:rPr lang="en-IN" sz="2200" dirty="0"/>
              <a:t> clients in </a:t>
            </a:r>
            <a:r>
              <a:rPr lang="en-IN" sz="2200" b="1" dirty="0"/>
              <a:t>March</a:t>
            </a:r>
            <a:r>
              <a:rPr lang="en-IN" sz="2200" dirty="0"/>
              <a:t> </a:t>
            </a:r>
          </a:p>
          <a:p>
            <a:r>
              <a:rPr lang="en-IN" sz="2200" u="sng" dirty="0"/>
              <a:t>Minimum</a:t>
            </a:r>
            <a:r>
              <a:rPr lang="en-IN" sz="2200" dirty="0"/>
              <a:t> no. of clients in </a:t>
            </a:r>
            <a:r>
              <a:rPr lang="en-IN" sz="2200" b="1" dirty="0"/>
              <a:t>December (214) </a:t>
            </a:r>
          </a:p>
        </p:txBody>
      </p:sp>
    </p:spTree>
    <p:extLst>
      <p:ext uri="{BB962C8B-B14F-4D97-AF65-F5344CB8AC3E}">
        <p14:creationId xmlns:p14="http://schemas.microsoft.com/office/powerpoint/2010/main" val="3662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95C5-BACC-8E97-5A8A-305CF6B4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7499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Contact Duration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44890-3C9A-1CE5-92F0-A52DC6F94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72" y="1429950"/>
            <a:ext cx="5066628" cy="5062925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A9668-2BD6-4984-52CA-E368E21D39A4}"/>
              </a:ext>
            </a:extLst>
          </p:cNvPr>
          <p:cNvSpPr txBox="1"/>
          <p:nvPr/>
        </p:nvSpPr>
        <p:spPr>
          <a:xfrm>
            <a:off x="838198" y="1429950"/>
            <a:ext cx="57297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The </a:t>
            </a:r>
            <a:r>
              <a:rPr lang="en-IN" sz="2200" u="sng" dirty="0"/>
              <a:t>average duration </a:t>
            </a:r>
            <a:r>
              <a:rPr lang="en-IN" sz="2200" dirty="0"/>
              <a:t>of last contact was </a:t>
            </a:r>
            <a:r>
              <a:rPr lang="en-IN" sz="2200" b="1" dirty="0"/>
              <a:t>258.166202 s</a:t>
            </a:r>
          </a:p>
          <a:p>
            <a:r>
              <a:rPr lang="en-IN" sz="2200" dirty="0"/>
              <a:t>The </a:t>
            </a:r>
            <a:r>
              <a:rPr lang="en-IN" sz="2200" u="sng" dirty="0"/>
              <a:t>median duration </a:t>
            </a:r>
            <a:r>
              <a:rPr lang="en-IN" sz="2200" dirty="0"/>
              <a:t>of was </a:t>
            </a:r>
            <a:r>
              <a:rPr lang="en-IN" sz="2200" b="1" dirty="0"/>
              <a:t>180 s</a:t>
            </a:r>
          </a:p>
          <a:p>
            <a:r>
              <a:rPr lang="en-IN" sz="2200" dirty="0"/>
              <a:t>The </a:t>
            </a:r>
            <a:r>
              <a:rPr lang="en-IN" sz="2200" u="sng" dirty="0"/>
              <a:t>minimum contact </a:t>
            </a:r>
            <a:r>
              <a:rPr lang="en-IN" sz="2200" dirty="0"/>
              <a:t>duration was </a:t>
            </a:r>
            <a:r>
              <a:rPr lang="en-IN" sz="2200" b="1" dirty="0"/>
              <a:t>0 s</a:t>
            </a:r>
          </a:p>
          <a:p>
            <a:r>
              <a:rPr lang="en-IN" sz="2200" dirty="0"/>
              <a:t>The </a:t>
            </a:r>
            <a:r>
              <a:rPr lang="en-IN" sz="2200" u="sng" dirty="0"/>
              <a:t>maximum contact </a:t>
            </a:r>
            <a:r>
              <a:rPr lang="en-IN" sz="2200" dirty="0"/>
              <a:t>duration was </a:t>
            </a:r>
            <a:r>
              <a:rPr lang="en-IN" sz="2200" b="1" dirty="0"/>
              <a:t>4918 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2B83E-5849-473E-788E-FC1D7A49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553159"/>
            <a:ext cx="5729750" cy="2939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05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5993-1540-F46D-EECE-8E61F1DD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158648"/>
            <a:ext cx="11245516" cy="1325563"/>
          </a:xfrm>
        </p:spPr>
        <p:txBody>
          <a:bodyPr>
            <a:normAutofit/>
          </a:bodyPr>
          <a:lstStyle/>
          <a:p>
            <a:pPr algn="ctr"/>
            <a:r>
              <a:rPr lang="en-IN" sz="4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Contacts performed this Campaign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AD249-E44C-E8DD-9E9C-5702A3CF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67" y="1547856"/>
            <a:ext cx="4984955" cy="4915523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71124-3CD9-31C3-16DE-00F8C2717009}"/>
              </a:ext>
            </a:extLst>
          </p:cNvPr>
          <p:cNvSpPr txBox="1"/>
          <p:nvPr/>
        </p:nvSpPr>
        <p:spPr>
          <a:xfrm>
            <a:off x="513347" y="1513683"/>
            <a:ext cx="67547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</a:t>
            </a:r>
            <a:r>
              <a:rPr lang="en-IN" sz="2000" u="sng" dirty="0"/>
              <a:t>averag</a:t>
            </a:r>
            <a:r>
              <a:rPr lang="en-IN" sz="2000" dirty="0"/>
              <a:t>e number of contacts performed was </a:t>
            </a:r>
            <a:r>
              <a:rPr lang="en-IN" sz="2000" b="1" dirty="0"/>
              <a:t>2.76</a:t>
            </a:r>
          </a:p>
          <a:p>
            <a:r>
              <a:rPr lang="en-IN" sz="2000" u="sng" dirty="0"/>
              <a:t>Minimum</a:t>
            </a:r>
            <a:r>
              <a:rPr lang="en-IN" sz="2000" dirty="0"/>
              <a:t> contacts made to a client being </a:t>
            </a:r>
            <a:r>
              <a:rPr lang="en-IN" sz="2000" b="1" dirty="0"/>
              <a:t>1</a:t>
            </a:r>
          </a:p>
          <a:p>
            <a:r>
              <a:rPr lang="en-IN" sz="2000" u="sng" dirty="0"/>
              <a:t>Maximum</a:t>
            </a:r>
            <a:r>
              <a:rPr lang="en-IN" sz="2000" dirty="0"/>
              <a:t> contacts to a client was </a:t>
            </a:r>
            <a:r>
              <a:rPr lang="en-IN" sz="2000" b="1" dirty="0"/>
              <a:t>63</a:t>
            </a:r>
          </a:p>
          <a:p>
            <a:r>
              <a:rPr lang="en-IN" sz="2000" dirty="0"/>
              <a:t>The median contacts was </a:t>
            </a:r>
            <a:r>
              <a:rPr lang="en-IN" sz="2000" b="1" dirty="0"/>
              <a:t>2</a:t>
            </a:r>
          </a:p>
          <a:p>
            <a:r>
              <a:rPr lang="en-IN" sz="2000" b="1" dirty="0"/>
              <a:t>2</a:t>
            </a:r>
            <a:r>
              <a:rPr lang="en-IN" sz="2000" dirty="0"/>
              <a:t> contacts were made to a Maximum of </a:t>
            </a:r>
            <a:r>
              <a:rPr lang="en-IN" sz="2000" b="1" dirty="0"/>
              <a:t>17548</a:t>
            </a:r>
            <a:r>
              <a:rPr lang="en-IN" sz="2000" dirty="0"/>
              <a:t> clients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4D68C2-4FF6-D0F4-8094-7BE2B1ACF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05" y="3429000"/>
            <a:ext cx="5787190" cy="3034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570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203-D6E0-8B80-5EDD-4FC36622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 Since Last Contact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EC7D1-EEAD-5D6A-6E4F-86C4FD82A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071" y="1582272"/>
            <a:ext cx="4916130" cy="4719363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F5C5E-7160-86BC-82B7-9395EF43E95C}"/>
              </a:ext>
            </a:extLst>
          </p:cNvPr>
          <p:cNvSpPr txBox="1"/>
          <p:nvPr/>
        </p:nvSpPr>
        <p:spPr>
          <a:xfrm>
            <a:off x="561476" y="1446407"/>
            <a:ext cx="6616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On an average </a:t>
            </a:r>
            <a:r>
              <a:rPr lang="en-IN" sz="2400" b="1" dirty="0"/>
              <a:t>40</a:t>
            </a:r>
            <a:r>
              <a:rPr lang="en-IN" sz="2400" dirty="0"/>
              <a:t> days passed since last contact for the clients.</a:t>
            </a:r>
          </a:p>
          <a:p>
            <a:r>
              <a:rPr lang="en-IN" sz="2400" b="1" dirty="0"/>
              <a:t>36956</a:t>
            </a:r>
            <a:r>
              <a:rPr lang="en-IN" sz="2400" dirty="0"/>
              <a:t> clients were not contacted previously.</a:t>
            </a:r>
          </a:p>
          <a:p>
            <a:r>
              <a:rPr lang="en-IN" sz="2400" dirty="0"/>
              <a:t>For one client </a:t>
            </a:r>
            <a:r>
              <a:rPr lang="en-IN" sz="2400" b="1" dirty="0"/>
              <a:t>871</a:t>
            </a:r>
            <a:r>
              <a:rPr lang="en-IN" sz="2400" dirty="0"/>
              <a:t> days passed since last contact. </a:t>
            </a:r>
          </a:p>
          <a:p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190BC-0FE7-E558-4183-D79A299AE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6" y="3688873"/>
            <a:ext cx="5996640" cy="2612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024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ED9D-C17B-7BE2-DD9D-821BCAE7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557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Contacts Before the Current Campaign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E0643-C9C8-4242-5247-D25C9140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85" y="1690688"/>
            <a:ext cx="5197642" cy="4541201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76F30-4FD8-2F56-F8D6-0C2B263F0CB9}"/>
              </a:ext>
            </a:extLst>
          </p:cNvPr>
          <p:cNvSpPr txBox="1"/>
          <p:nvPr/>
        </p:nvSpPr>
        <p:spPr>
          <a:xfrm>
            <a:off x="625643" y="1690688"/>
            <a:ext cx="64634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Before the current campaign on an average </a:t>
            </a:r>
            <a:r>
              <a:rPr lang="en-IN" sz="2000" b="1" dirty="0"/>
              <a:t>0.5806</a:t>
            </a:r>
            <a:r>
              <a:rPr lang="en-IN" sz="2000" dirty="0"/>
              <a:t> contacts were made to the clients.</a:t>
            </a:r>
          </a:p>
          <a:p>
            <a:r>
              <a:rPr lang="en-IN" sz="2000" dirty="0"/>
              <a:t>Maximum of </a:t>
            </a:r>
            <a:r>
              <a:rPr lang="en-IN" sz="2000" b="1" dirty="0"/>
              <a:t>275</a:t>
            </a:r>
            <a:r>
              <a:rPr lang="en-IN" sz="2000" dirty="0"/>
              <a:t> contacts were made to one client. </a:t>
            </a:r>
          </a:p>
          <a:p>
            <a:r>
              <a:rPr lang="en-IN" sz="2000" dirty="0"/>
              <a:t>While </a:t>
            </a:r>
            <a:r>
              <a:rPr lang="en-IN" sz="2000" b="1" dirty="0"/>
              <a:t>36956 </a:t>
            </a:r>
            <a:r>
              <a:rPr lang="en-IN" sz="2000" dirty="0"/>
              <a:t>clients were not contacted before the current campaign.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6F117-9A71-ED8A-F62F-AE5D3E8C0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" y="3536098"/>
            <a:ext cx="5696499" cy="2695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81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48AA-6754-B314-A879-77A07103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24078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of Previous Campaigns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375DD-EA13-2155-5F25-DF4A366AB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51" y="1449641"/>
            <a:ext cx="4664242" cy="4946738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D00E3-137B-21E1-900A-21841B5E4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429001"/>
            <a:ext cx="5867402" cy="29673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66484-1B9B-E9BB-0F34-C6FCBC11B2DA}"/>
              </a:ext>
            </a:extLst>
          </p:cNvPr>
          <p:cNvSpPr txBox="1"/>
          <p:nvPr/>
        </p:nvSpPr>
        <p:spPr>
          <a:xfrm>
            <a:off x="838198" y="1449641"/>
            <a:ext cx="61820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/>
              <a:t>There was a </a:t>
            </a:r>
            <a:r>
              <a:rPr lang="en-IN" sz="2100" b="1" dirty="0"/>
              <a:t>3.3 % </a:t>
            </a:r>
            <a:r>
              <a:rPr lang="en-IN" sz="2100" u="sng" dirty="0"/>
              <a:t>success rate </a:t>
            </a:r>
            <a:r>
              <a:rPr lang="en-IN" sz="2100" dirty="0"/>
              <a:t>of the previous campaign with </a:t>
            </a:r>
            <a:r>
              <a:rPr lang="en-IN" sz="2100" b="1" dirty="0"/>
              <a:t>1513 </a:t>
            </a:r>
            <a:r>
              <a:rPr lang="en-IN" sz="2100" dirty="0"/>
              <a:t>clients subscribing.</a:t>
            </a:r>
          </a:p>
          <a:p>
            <a:r>
              <a:rPr lang="en-IN" sz="2100" dirty="0"/>
              <a:t>A </a:t>
            </a:r>
            <a:r>
              <a:rPr lang="en-IN" sz="2100" b="1" dirty="0"/>
              <a:t>10.8 % </a:t>
            </a:r>
            <a:r>
              <a:rPr lang="en-IN" sz="2100" u="sng" dirty="0"/>
              <a:t>failure rate </a:t>
            </a:r>
            <a:r>
              <a:rPr lang="en-IN" sz="2100" dirty="0"/>
              <a:t>with </a:t>
            </a:r>
            <a:r>
              <a:rPr lang="en-IN" sz="2100" b="1" dirty="0"/>
              <a:t>4902</a:t>
            </a:r>
            <a:r>
              <a:rPr lang="en-IN" sz="2100" dirty="0"/>
              <a:t> clients declining. </a:t>
            </a:r>
          </a:p>
          <a:p>
            <a:r>
              <a:rPr lang="en-IN" sz="2100" dirty="0"/>
              <a:t>We don’t have data of about </a:t>
            </a:r>
            <a:r>
              <a:rPr lang="en-IN" sz="2100" b="1" dirty="0"/>
              <a:t>38801</a:t>
            </a:r>
            <a:r>
              <a:rPr lang="en-IN" sz="2100" dirty="0"/>
              <a:t> clients with </a:t>
            </a:r>
            <a:r>
              <a:rPr lang="en-IN" sz="2100" u="sng" dirty="0"/>
              <a:t>unknown or other reasons </a:t>
            </a:r>
            <a:r>
              <a:rPr lang="en-IN" sz="2100" dirty="0"/>
              <a:t>of not subscribing.</a:t>
            </a:r>
          </a:p>
        </p:txBody>
      </p:sp>
    </p:spTree>
    <p:extLst>
      <p:ext uri="{BB962C8B-B14F-4D97-AF65-F5344CB8AC3E}">
        <p14:creationId xmlns:p14="http://schemas.microsoft.com/office/powerpoint/2010/main" val="9731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E1FD-277E-9C92-B909-84EE48A6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651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 / Not Subscribed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C96F8-33C7-10D2-E04D-54723E12D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3" y="1690687"/>
            <a:ext cx="4491789" cy="4454334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B3478-BB11-B72E-429A-A4991312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276544"/>
            <a:ext cx="6252410" cy="2868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2B05CE-F531-EC0B-C08D-FCA581939E21}"/>
              </a:ext>
            </a:extLst>
          </p:cNvPr>
          <p:cNvSpPr txBox="1"/>
          <p:nvPr/>
        </p:nvSpPr>
        <p:spPr>
          <a:xfrm>
            <a:off x="838200" y="1722104"/>
            <a:ext cx="65732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Around </a:t>
            </a:r>
            <a:r>
              <a:rPr lang="en-IN" sz="2200" b="1" dirty="0"/>
              <a:t>11.7%</a:t>
            </a:r>
            <a:r>
              <a:rPr lang="en-IN" sz="2200" dirty="0"/>
              <a:t> clients (</a:t>
            </a:r>
            <a:r>
              <a:rPr lang="en-IN" sz="2200" b="1" dirty="0"/>
              <a:t>5294</a:t>
            </a:r>
            <a:r>
              <a:rPr lang="en-IN" sz="2200" dirty="0"/>
              <a:t>) subscribed to term deposit</a:t>
            </a:r>
          </a:p>
          <a:p>
            <a:r>
              <a:rPr lang="en-IN" sz="2200" b="1" dirty="0"/>
              <a:t>88.3% </a:t>
            </a:r>
            <a:r>
              <a:rPr lang="en-IN" sz="2200" dirty="0"/>
              <a:t>clients (</a:t>
            </a:r>
            <a:r>
              <a:rPr lang="en-IN" sz="2200" b="1" dirty="0"/>
              <a:t>39922</a:t>
            </a:r>
            <a:r>
              <a:rPr lang="en-IN" sz="2200" dirty="0"/>
              <a:t>) did not subscribe to the term deposit </a:t>
            </a:r>
          </a:p>
        </p:txBody>
      </p:sp>
    </p:spTree>
    <p:extLst>
      <p:ext uri="{BB962C8B-B14F-4D97-AF65-F5344CB8AC3E}">
        <p14:creationId xmlns:p14="http://schemas.microsoft.com/office/powerpoint/2010/main" val="247112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6CCAF7A-5625-C29A-7904-F5ED2F6A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5" y="192505"/>
            <a:ext cx="11333747" cy="6513095"/>
          </a:xfrm>
        </p:spPr>
      </p:pic>
    </p:spTree>
    <p:extLst>
      <p:ext uri="{BB962C8B-B14F-4D97-AF65-F5344CB8AC3E}">
        <p14:creationId xmlns:p14="http://schemas.microsoft.com/office/powerpoint/2010/main" val="49727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C4BF-F134-39ED-5DC6-75C26FFF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endParaRPr lang="en-IN" sz="4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A434-BC4A-7B85-0AA3-F3F5D153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9" y="1238404"/>
            <a:ext cx="10515600" cy="5014912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u="sng" dirty="0"/>
              <a:t>positive</a:t>
            </a:r>
            <a:r>
              <a:rPr lang="en-US" sz="2400" dirty="0"/>
              <a:t> correlation between </a:t>
            </a:r>
            <a:r>
              <a:rPr lang="en-US" sz="2400" b="1" dirty="0"/>
              <a:t>duration of last contact </a:t>
            </a:r>
            <a:r>
              <a:rPr lang="en-US" sz="2400" dirty="0"/>
              <a:t>and </a:t>
            </a:r>
            <a:r>
              <a:rPr lang="en-US" sz="2400" b="1" dirty="0"/>
              <a:t>Subscription rate</a:t>
            </a:r>
            <a:r>
              <a:rPr lang="en-US" sz="2400" dirty="0"/>
              <a:t>.</a:t>
            </a:r>
          </a:p>
          <a:p>
            <a:r>
              <a:rPr lang="en-IN" sz="2400" u="sng" dirty="0"/>
              <a:t>Slight positive </a:t>
            </a:r>
            <a:r>
              <a:rPr lang="en-IN" sz="2400" dirty="0"/>
              <a:t>correlation between </a:t>
            </a:r>
            <a:r>
              <a:rPr lang="en-IN" sz="2400" b="1" dirty="0"/>
              <a:t>subscription</a:t>
            </a:r>
            <a:r>
              <a:rPr lang="en-IN" sz="2400" dirty="0"/>
              <a:t> and </a:t>
            </a:r>
            <a:r>
              <a:rPr lang="en-IN" sz="2400" b="1" dirty="0" err="1"/>
              <a:t>pdays</a:t>
            </a:r>
            <a:r>
              <a:rPr lang="en-IN" sz="2400" dirty="0"/>
              <a:t>, </a:t>
            </a:r>
            <a:r>
              <a:rPr lang="en-IN" sz="2400" b="1" dirty="0"/>
              <a:t>previous</a:t>
            </a:r>
            <a:r>
              <a:rPr lang="en-IN" sz="2400" dirty="0"/>
              <a:t>.</a:t>
            </a:r>
          </a:p>
          <a:p>
            <a:r>
              <a:rPr lang="en-IN" sz="2400" u="sng" dirty="0"/>
              <a:t>Very minimal </a:t>
            </a:r>
            <a:r>
              <a:rPr lang="en-IN" sz="2400" dirty="0"/>
              <a:t>to slight positive relation between </a:t>
            </a:r>
            <a:r>
              <a:rPr lang="en-IN" sz="2400" b="1" dirty="0"/>
              <a:t>subscription</a:t>
            </a:r>
            <a:r>
              <a:rPr lang="en-IN" sz="2400" dirty="0"/>
              <a:t> and </a:t>
            </a:r>
            <a:r>
              <a:rPr lang="en-IN" sz="2400" b="1" dirty="0"/>
              <a:t>age</a:t>
            </a:r>
            <a:r>
              <a:rPr lang="en-IN" sz="2400" dirty="0"/>
              <a:t>, </a:t>
            </a:r>
            <a:r>
              <a:rPr lang="en-IN" sz="2400" b="1" dirty="0"/>
              <a:t>balance</a:t>
            </a:r>
            <a:r>
              <a:rPr lang="en-IN" sz="2400" dirty="0"/>
              <a:t>.</a:t>
            </a:r>
          </a:p>
          <a:p>
            <a:r>
              <a:rPr lang="en-IN" sz="2400" u="sng" dirty="0"/>
              <a:t>Minimal to very slight negative</a:t>
            </a:r>
            <a:r>
              <a:rPr lang="en-IN" sz="2400" b="1" dirty="0"/>
              <a:t> </a:t>
            </a:r>
            <a:r>
              <a:rPr lang="en-IN" sz="2400" dirty="0"/>
              <a:t>correlation between </a:t>
            </a:r>
            <a:r>
              <a:rPr lang="en-IN" sz="2400" b="1" dirty="0"/>
              <a:t>subscription</a:t>
            </a:r>
            <a:r>
              <a:rPr lang="en-IN" sz="2400" dirty="0"/>
              <a:t> and </a:t>
            </a:r>
            <a:r>
              <a:rPr lang="en-IN" sz="2400" b="1" dirty="0"/>
              <a:t>default</a:t>
            </a:r>
            <a:r>
              <a:rPr lang="en-IN" sz="2400" dirty="0"/>
              <a:t>, </a:t>
            </a:r>
            <a:r>
              <a:rPr lang="en-IN" sz="2400" b="1" dirty="0"/>
              <a:t>day</a:t>
            </a:r>
            <a:r>
              <a:rPr lang="en-IN" sz="2400" dirty="0"/>
              <a:t>.</a:t>
            </a:r>
          </a:p>
          <a:p>
            <a:r>
              <a:rPr lang="en-IN" sz="2400" u="sng" dirty="0"/>
              <a:t>Slight negative </a:t>
            </a:r>
            <a:r>
              <a:rPr lang="en-IN" sz="2400" dirty="0"/>
              <a:t>correlation between </a:t>
            </a:r>
            <a:r>
              <a:rPr lang="en-IN" sz="2400" b="1" dirty="0"/>
              <a:t>subscription</a:t>
            </a:r>
            <a:r>
              <a:rPr lang="en-IN" sz="2400" dirty="0"/>
              <a:t> and </a:t>
            </a:r>
            <a:r>
              <a:rPr lang="en-IN" sz="2400" b="1" dirty="0"/>
              <a:t>loan</a:t>
            </a:r>
            <a:r>
              <a:rPr lang="en-IN" sz="2400" dirty="0"/>
              <a:t>, </a:t>
            </a:r>
            <a:r>
              <a:rPr lang="en-IN" sz="2400" b="1" dirty="0"/>
              <a:t>campaign</a:t>
            </a:r>
            <a:r>
              <a:rPr lang="en-IN" sz="2400" dirty="0"/>
              <a:t>.</a:t>
            </a:r>
          </a:p>
          <a:p>
            <a:r>
              <a:rPr lang="en-IN" sz="2400" u="sng" dirty="0"/>
              <a:t>Negative </a:t>
            </a:r>
            <a:r>
              <a:rPr lang="en-IN" sz="2400" dirty="0"/>
              <a:t>correlation between </a:t>
            </a:r>
            <a:r>
              <a:rPr lang="en-IN" sz="2400" b="1" dirty="0"/>
              <a:t>subscription</a:t>
            </a:r>
            <a:r>
              <a:rPr lang="en-IN" sz="2400" dirty="0"/>
              <a:t> and </a:t>
            </a:r>
            <a:r>
              <a:rPr lang="en-IN" sz="2400" b="1" dirty="0"/>
              <a:t>housing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lang="en-IN" sz="1200" dirty="0"/>
              <a:t>( positive correlation(</a:t>
            </a:r>
            <a:r>
              <a:rPr lang="en-IN" sz="1200" dirty="0">
                <a:sym typeface="Wingdings" panose="05000000000000000000" pitchFamily="2" charset="2"/>
              </a:rPr>
              <a:t>1)</a:t>
            </a:r>
            <a:r>
              <a:rPr lang="en-IN" sz="1200" dirty="0"/>
              <a:t> means directly proportional, negative correlation (</a:t>
            </a:r>
            <a:r>
              <a:rPr lang="en-IN" sz="1200" dirty="0">
                <a:sym typeface="Wingdings" panose="05000000000000000000" pitchFamily="2" charset="2"/>
              </a:rPr>
              <a:t>-1) means inversely proportional , and (0) no relation )</a:t>
            </a:r>
            <a:r>
              <a:rPr lang="en-IN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77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73E2-6D41-A80C-6256-AF450CF3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485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Age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4C425A-45A5-D2A7-F412-0F7DA3FC7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21" y="1252680"/>
            <a:ext cx="5015873" cy="5112944"/>
          </a:xfr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4D9465-B455-A3A9-342B-690CF83AD72E}"/>
              </a:ext>
            </a:extLst>
          </p:cNvPr>
          <p:cNvSpPr txBox="1"/>
          <p:nvPr/>
        </p:nvSpPr>
        <p:spPr>
          <a:xfrm>
            <a:off x="1012723" y="1252680"/>
            <a:ext cx="55158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The </a:t>
            </a:r>
            <a:r>
              <a:rPr lang="en-IN" sz="2200" u="sng" dirty="0"/>
              <a:t>mean</a:t>
            </a:r>
            <a:r>
              <a:rPr lang="en-IN" sz="2200" dirty="0"/>
              <a:t> age was found to be </a:t>
            </a:r>
            <a:r>
              <a:rPr lang="en-IN" sz="2200" b="1" dirty="0"/>
              <a:t>40.938 </a:t>
            </a:r>
            <a:r>
              <a:rPr lang="en-IN" sz="2200" b="1" dirty="0" err="1"/>
              <a:t>yrs</a:t>
            </a:r>
            <a:endParaRPr lang="en-IN" sz="2200" b="1" dirty="0"/>
          </a:p>
          <a:p>
            <a:r>
              <a:rPr lang="en-IN" sz="2200" dirty="0"/>
              <a:t>The </a:t>
            </a:r>
            <a:r>
              <a:rPr lang="en-IN" sz="2200" u="sng" dirty="0"/>
              <a:t>median</a:t>
            </a:r>
            <a:r>
              <a:rPr lang="en-IN" sz="2200" dirty="0"/>
              <a:t> age was </a:t>
            </a:r>
            <a:r>
              <a:rPr lang="en-IN" sz="2200" b="1" dirty="0"/>
              <a:t>39.0 </a:t>
            </a:r>
            <a:r>
              <a:rPr lang="en-IN" sz="2200" b="1" dirty="0" err="1"/>
              <a:t>yrs</a:t>
            </a:r>
            <a:endParaRPr lang="en-IN" sz="2200" b="1" dirty="0"/>
          </a:p>
          <a:p>
            <a:r>
              <a:rPr lang="en-IN" sz="2200" dirty="0"/>
              <a:t>The </a:t>
            </a:r>
            <a:r>
              <a:rPr lang="en-IN" sz="2200" u="sng" dirty="0"/>
              <a:t>modal</a:t>
            </a:r>
            <a:r>
              <a:rPr lang="en-IN" sz="2200" dirty="0"/>
              <a:t> age was </a:t>
            </a:r>
            <a:r>
              <a:rPr lang="en-IN" sz="2200" b="1" dirty="0"/>
              <a:t>32 </a:t>
            </a:r>
            <a:r>
              <a:rPr lang="en-IN" sz="2200" b="1" dirty="0" err="1"/>
              <a:t>yrs</a:t>
            </a:r>
            <a:endParaRPr lang="en-IN" sz="2200" b="1" dirty="0"/>
          </a:p>
          <a:p>
            <a:r>
              <a:rPr lang="en-IN" sz="2200" dirty="0"/>
              <a:t>The </a:t>
            </a:r>
            <a:r>
              <a:rPr lang="en-IN" sz="2200" u="sng" dirty="0"/>
              <a:t>minimum</a:t>
            </a:r>
            <a:r>
              <a:rPr lang="en-IN" sz="2200" dirty="0"/>
              <a:t> age was </a:t>
            </a:r>
            <a:r>
              <a:rPr lang="en-IN" sz="2200" b="1" dirty="0"/>
              <a:t>18 </a:t>
            </a:r>
            <a:r>
              <a:rPr lang="en-IN" sz="2200" b="1" dirty="0" err="1"/>
              <a:t>yrs</a:t>
            </a:r>
            <a:endParaRPr lang="en-IN" sz="2200" b="1" dirty="0"/>
          </a:p>
          <a:p>
            <a:r>
              <a:rPr lang="en-IN" sz="2200" dirty="0"/>
              <a:t>The </a:t>
            </a:r>
            <a:r>
              <a:rPr lang="en-IN" sz="2200" u="sng" dirty="0"/>
              <a:t>maximum</a:t>
            </a:r>
            <a:r>
              <a:rPr lang="en-IN" sz="2200" dirty="0"/>
              <a:t> age was </a:t>
            </a:r>
            <a:r>
              <a:rPr lang="en-IN" sz="2200" b="1" dirty="0"/>
              <a:t>95 </a:t>
            </a:r>
            <a:r>
              <a:rPr lang="en-IN" sz="2200" b="1" dirty="0" err="1"/>
              <a:t>yrs</a:t>
            </a:r>
            <a:endParaRPr lang="en-IN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869E9-E27E-4C6A-736F-F6D61928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3" y="3593432"/>
            <a:ext cx="5257800" cy="277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37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F54-40A0-EAA1-9622-08103A5E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correlation</a:t>
            </a:r>
            <a:endParaRPr lang="en-IN" sz="48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3016-E27B-D087-2466-32D2790D8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9" y="1690689"/>
            <a:ext cx="5646821" cy="4538592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49D99-A001-AAC2-AD9C-51FEE79A0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16" y="1690688"/>
            <a:ext cx="5374105" cy="4538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95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6AA5C-3F41-E29E-9E7A-98E476950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4" y="174270"/>
            <a:ext cx="5632465" cy="3034150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0F5CC-0C98-E12E-971F-46A0B0DE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174271"/>
            <a:ext cx="5327664" cy="3034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456ED-6A6F-D507-5856-481519A9C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0" y="3429000"/>
            <a:ext cx="5618110" cy="3275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DA17B-D8CE-6319-AB80-D05229B72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398118"/>
            <a:ext cx="5313309" cy="3285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11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A906-250F-8D63-8808-2D39D27C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261102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8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309FE-585A-30A7-83DC-A8004CE801E2}"/>
              </a:ext>
            </a:extLst>
          </p:cNvPr>
          <p:cNvSpPr txBox="1"/>
          <p:nvPr/>
        </p:nvSpPr>
        <p:spPr>
          <a:xfrm>
            <a:off x="982579" y="6253316"/>
            <a:ext cx="432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 SAGAR CHANDAN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04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731-F41B-C874-0C36-CD1121F8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Job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34184-6024-AFD3-77B0-23115DF5C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484211"/>
            <a:ext cx="5827292" cy="4651117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E54C9-222D-7491-EA67-7C60ED84D549}"/>
              </a:ext>
            </a:extLst>
          </p:cNvPr>
          <p:cNvSpPr txBox="1"/>
          <p:nvPr/>
        </p:nvSpPr>
        <p:spPr>
          <a:xfrm>
            <a:off x="545432" y="1660782"/>
            <a:ext cx="5550568" cy="416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most common job type was that of </a:t>
            </a:r>
            <a:r>
              <a:rPr lang="en-IN" sz="2000" b="1" dirty="0"/>
              <a:t>Blue-Collar</a:t>
            </a:r>
            <a:r>
              <a:rPr lang="en-IN" sz="2000" dirty="0"/>
              <a:t> with</a:t>
            </a:r>
            <a:r>
              <a:rPr lang="en-IN" sz="2000" b="1" dirty="0"/>
              <a:t> 9732 </a:t>
            </a:r>
            <a:r>
              <a:rPr lang="en-IN" sz="2000" dirty="0"/>
              <a:t>entries</a:t>
            </a:r>
          </a:p>
          <a:p>
            <a:r>
              <a:rPr lang="en-IN" sz="2000" dirty="0"/>
              <a:t>Following it were </a:t>
            </a:r>
            <a:r>
              <a:rPr lang="en-IN" sz="2000" b="1" dirty="0"/>
              <a:t>9460</a:t>
            </a:r>
            <a:r>
              <a:rPr lang="en-IN" sz="2000" dirty="0"/>
              <a:t> clients in </a:t>
            </a:r>
            <a:r>
              <a:rPr lang="en-IN" sz="2000" b="1" dirty="0"/>
              <a:t>Management</a:t>
            </a:r>
          </a:p>
          <a:p>
            <a:r>
              <a:rPr lang="en-IN" sz="2000" b="1" dirty="0"/>
              <a:t>7597</a:t>
            </a:r>
            <a:r>
              <a:rPr lang="en-IN" sz="2000" dirty="0"/>
              <a:t> clients were </a:t>
            </a:r>
            <a:r>
              <a:rPr lang="en-IN" sz="2000" b="1" dirty="0"/>
              <a:t>Technician</a:t>
            </a:r>
          </a:p>
          <a:p>
            <a:r>
              <a:rPr lang="en-IN" sz="2000" b="1" dirty="0"/>
              <a:t>5171</a:t>
            </a:r>
            <a:r>
              <a:rPr lang="en-IN" sz="2000" dirty="0"/>
              <a:t> clients in </a:t>
            </a:r>
            <a:r>
              <a:rPr lang="en-IN" sz="2000" b="1" dirty="0"/>
              <a:t>Administration </a:t>
            </a:r>
          </a:p>
          <a:p>
            <a:r>
              <a:rPr lang="en-IN" sz="2000" b="1" dirty="0"/>
              <a:t>4154</a:t>
            </a:r>
            <a:r>
              <a:rPr lang="en-IN" sz="2000" dirty="0"/>
              <a:t> clients in </a:t>
            </a:r>
            <a:r>
              <a:rPr lang="en-IN" sz="2000" b="1" dirty="0"/>
              <a:t>Services</a:t>
            </a:r>
          </a:p>
          <a:p>
            <a:r>
              <a:rPr lang="en-IN" sz="2000" b="1" dirty="0"/>
              <a:t>2267</a:t>
            </a:r>
            <a:r>
              <a:rPr lang="en-IN" sz="2000" dirty="0"/>
              <a:t> clients were </a:t>
            </a:r>
            <a:r>
              <a:rPr lang="en-IN" sz="2000" b="1" dirty="0"/>
              <a:t>Retired</a:t>
            </a:r>
          </a:p>
          <a:p>
            <a:r>
              <a:rPr lang="en-IN" sz="2000" b="1" dirty="0"/>
              <a:t>1579</a:t>
            </a:r>
            <a:r>
              <a:rPr lang="en-IN" sz="2000" dirty="0"/>
              <a:t> were </a:t>
            </a:r>
            <a:r>
              <a:rPr lang="en-IN" sz="2000" b="1" dirty="0"/>
              <a:t>Self-Employed</a:t>
            </a:r>
          </a:p>
          <a:p>
            <a:r>
              <a:rPr lang="en-IN" sz="2000" b="1" dirty="0"/>
              <a:t>1487</a:t>
            </a:r>
            <a:r>
              <a:rPr lang="en-IN" sz="2000" dirty="0"/>
              <a:t> clients were </a:t>
            </a:r>
            <a:r>
              <a:rPr lang="en-IN" sz="2000" b="1" dirty="0"/>
              <a:t>Entrepreneur</a:t>
            </a:r>
          </a:p>
          <a:p>
            <a:r>
              <a:rPr lang="en-IN" sz="2000" b="1" dirty="0"/>
              <a:t>1303</a:t>
            </a:r>
            <a:r>
              <a:rPr lang="en-IN" sz="2000" dirty="0"/>
              <a:t> </a:t>
            </a:r>
            <a:r>
              <a:rPr lang="en-IN" sz="2000" b="1" dirty="0"/>
              <a:t>Unemployed</a:t>
            </a:r>
          </a:p>
          <a:p>
            <a:r>
              <a:rPr lang="en-IN" sz="2000" b="1" dirty="0"/>
              <a:t>1240 </a:t>
            </a:r>
            <a:r>
              <a:rPr lang="en-IN" sz="2000" dirty="0"/>
              <a:t>were </a:t>
            </a:r>
            <a:r>
              <a:rPr lang="en-IN" sz="2000" b="1" dirty="0"/>
              <a:t>Housemaid</a:t>
            </a:r>
          </a:p>
          <a:p>
            <a:r>
              <a:rPr lang="en-IN" sz="2000" b="1" dirty="0"/>
              <a:t>938</a:t>
            </a:r>
            <a:r>
              <a:rPr lang="en-IN" sz="2000" dirty="0"/>
              <a:t> were </a:t>
            </a:r>
            <a:r>
              <a:rPr lang="en-IN" sz="2000" b="1" dirty="0"/>
              <a:t>Students</a:t>
            </a:r>
          </a:p>
          <a:p>
            <a:r>
              <a:rPr lang="en-IN" sz="2000" b="1" dirty="0"/>
              <a:t>288</a:t>
            </a:r>
            <a:r>
              <a:rPr lang="en-IN" sz="2000" dirty="0"/>
              <a:t> client’s job type was </a:t>
            </a:r>
            <a:r>
              <a:rPr lang="en-IN" sz="2000" b="1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94542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8033-F986-6006-3786-F6CC5BC0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761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DFC2C-EF9A-F22E-B876-FED7467A6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19" y="1288026"/>
            <a:ext cx="5041714" cy="5061847"/>
          </a:xfr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541CE2-B2EC-E6C0-754D-3BD6B6C2A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15" y="3224982"/>
            <a:ext cx="5319381" cy="31248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6FB2C2-E14D-AB7F-C7A0-7A701CC41DB3}"/>
              </a:ext>
            </a:extLst>
          </p:cNvPr>
          <p:cNvSpPr txBox="1"/>
          <p:nvPr/>
        </p:nvSpPr>
        <p:spPr>
          <a:xfrm>
            <a:off x="985684" y="1665209"/>
            <a:ext cx="5847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27219</a:t>
            </a:r>
            <a:r>
              <a:rPr lang="en-IN" sz="2200" dirty="0"/>
              <a:t> clients were </a:t>
            </a:r>
            <a:r>
              <a:rPr lang="en-IN" sz="2200" u="sng" dirty="0"/>
              <a:t>Married </a:t>
            </a:r>
            <a:r>
              <a:rPr lang="en-IN" sz="2200" dirty="0"/>
              <a:t>(Around </a:t>
            </a:r>
            <a:r>
              <a:rPr lang="en-IN" sz="2200" b="1" dirty="0"/>
              <a:t>60.2%)</a:t>
            </a:r>
          </a:p>
          <a:p>
            <a:r>
              <a:rPr lang="en-IN" sz="2200" b="1" dirty="0"/>
              <a:t>12790</a:t>
            </a:r>
            <a:r>
              <a:rPr lang="en-IN" sz="2200" dirty="0"/>
              <a:t> clients were </a:t>
            </a:r>
            <a:r>
              <a:rPr lang="en-IN" sz="2200" u="sng" dirty="0"/>
              <a:t>Single</a:t>
            </a:r>
            <a:r>
              <a:rPr lang="en-IN" sz="2200" dirty="0"/>
              <a:t> ( Around </a:t>
            </a:r>
            <a:r>
              <a:rPr lang="en-IN" sz="2200" b="1" dirty="0"/>
              <a:t>28.3%)</a:t>
            </a:r>
          </a:p>
          <a:p>
            <a:r>
              <a:rPr lang="en-IN" sz="2200" b="1" dirty="0"/>
              <a:t>5207</a:t>
            </a:r>
            <a:r>
              <a:rPr lang="en-IN" sz="2200" dirty="0"/>
              <a:t> clients were </a:t>
            </a:r>
            <a:r>
              <a:rPr lang="en-IN" sz="2200" u="sng" dirty="0"/>
              <a:t>Divorced</a:t>
            </a:r>
            <a:r>
              <a:rPr lang="en-IN" sz="2200" dirty="0"/>
              <a:t> (Around </a:t>
            </a:r>
            <a:r>
              <a:rPr lang="en-IN" sz="2200" b="1" dirty="0"/>
              <a:t>11.5%)</a:t>
            </a:r>
          </a:p>
        </p:txBody>
      </p:sp>
    </p:spTree>
    <p:extLst>
      <p:ext uri="{BB962C8B-B14F-4D97-AF65-F5344CB8AC3E}">
        <p14:creationId xmlns:p14="http://schemas.microsoft.com/office/powerpoint/2010/main" val="5710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4F9-8957-60F3-C65B-B6E2A4F3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363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17AF3-B42D-0088-79B1-6EA922D7C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54" y="1432592"/>
            <a:ext cx="5104762" cy="5004751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66296-7BC4-5AE5-C243-CDBDE49C3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52" y="3193026"/>
            <a:ext cx="5896896" cy="3244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FB4E4-430D-32C3-E7F5-D54C7F10ACAE}"/>
              </a:ext>
            </a:extLst>
          </p:cNvPr>
          <p:cNvSpPr txBox="1"/>
          <p:nvPr/>
        </p:nvSpPr>
        <p:spPr>
          <a:xfrm>
            <a:off x="562897" y="1422299"/>
            <a:ext cx="62115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51.3% </a:t>
            </a:r>
            <a:r>
              <a:rPr lang="en-IN" sz="2200" dirty="0"/>
              <a:t>with </a:t>
            </a:r>
            <a:r>
              <a:rPr lang="en-IN" sz="2200" u="sng" dirty="0"/>
              <a:t>Secondary level</a:t>
            </a:r>
            <a:r>
              <a:rPr lang="en-IN" sz="2200" dirty="0"/>
              <a:t> education </a:t>
            </a:r>
            <a:r>
              <a:rPr lang="en-IN" sz="2200" b="1" dirty="0"/>
              <a:t>(23207)</a:t>
            </a:r>
          </a:p>
          <a:p>
            <a:r>
              <a:rPr lang="en-IN" sz="2200" b="1" dirty="0"/>
              <a:t>29.4%</a:t>
            </a:r>
            <a:r>
              <a:rPr lang="en-IN" sz="2200" dirty="0"/>
              <a:t> with </a:t>
            </a:r>
            <a:r>
              <a:rPr lang="en-IN" sz="2200" u="sng" dirty="0"/>
              <a:t>Tertiary level </a:t>
            </a:r>
            <a:r>
              <a:rPr lang="en-IN" sz="2200" dirty="0"/>
              <a:t>education </a:t>
            </a:r>
            <a:r>
              <a:rPr lang="en-IN" sz="2200" b="1" dirty="0"/>
              <a:t>(13301)</a:t>
            </a:r>
          </a:p>
          <a:p>
            <a:r>
              <a:rPr lang="en-IN" sz="2200" b="1" dirty="0"/>
              <a:t>15.2%</a:t>
            </a:r>
            <a:r>
              <a:rPr lang="en-IN" sz="2200" dirty="0"/>
              <a:t> with </a:t>
            </a:r>
            <a:r>
              <a:rPr lang="en-IN" sz="2200" u="sng" dirty="0"/>
              <a:t>Primary level </a:t>
            </a:r>
            <a:r>
              <a:rPr lang="en-IN" sz="2200" dirty="0"/>
              <a:t>education </a:t>
            </a:r>
            <a:r>
              <a:rPr lang="en-IN" sz="2200" b="1" dirty="0"/>
              <a:t>(6851)</a:t>
            </a:r>
          </a:p>
          <a:p>
            <a:r>
              <a:rPr lang="en-IN" sz="2200" b="1" dirty="0"/>
              <a:t>4.1%</a:t>
            </a:r>
            <a:r>
              <a:rPr lang="en-IN" sz="2200" dirty="0"/>
              <a:t> with </a:t>
            </a:r>
            <a:r>
              <a:rPr lang="en-IN" sz="2200" u="sng" dirty="0"/>
              <a:t>Unknown level </a:t>
            </a:r>
            <a:r>
              <a:rPr lang="en-IN" sz="2200" dirty="0"/>
              <a:t>of education </a:t>
            </a:r>
            <a:r>
              <a:rPr lang="en-IN" sz="2200" b="1" dirty="0"/>
              <a:t>(1857)</a:t>
            </a:r>
          </a:p>
        </p:txBody>
      </p:sp>
    </p:spTree>
    <p:extLst>
      <p:ext uri="{BB962C8B-B14F-4D97-AF65-F5344CB8AC3E}">
        <p14:creationId xmlns:p14="http://schemas.microsoft.com/office/powerpoint/2010/main" val="312029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1548-359E-441A-E97A-5913D8ED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4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with Credit in Default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8367CF-6C7C-D650-3E49-F770A5C22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3116826"/>
            <a:ext cx="4818842" cy="3376049"/>
          </a:xfr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EE65B-ABA8-8FD9-D426-BD3210052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5217"/>
            <a:ext cx="5790590" cy="5067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5F814D-F752-F436-FA36-5FE6019B913C}"/>
              </a:ext>
            </a:extLst>
          </p:cNvPr>
          <p:cNvSpPr txBox="1"/>
          <p:nvPr/>
        </p:nvSpPr>
        <p:spPr>
          <a:xfrm>
            <a:off x="838200" y="1371056"/>
            <a:ext cx="5113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1.8% </a:t>
            </a:r>
            <a:r>
              <a:rPr lang="en-IN" sz="2200" dirty="0"/>
              <a:t>clients</a:t>
            </a:r>
            <a:r>
              <a:rPr lang="en-IN" sz="2200" b="1" dirty="0"/>
              <a:t>(815) </a:t>
            </a:r>
            <a:r>
              <a:rPr lang="en-IN" sz="2200" dirty="0"/>
              <a:t>had </a:t>
            </a:r>
            <a:r>
              <a:rPr lang="en-IN" sz="2200" u="sng" dirty="0"/>
              <a:t>credit in default</a:t>
            </a:r>
          </a:p>
          <a:p>
            <a:r>
              <a:rPr lang="en-IN" sz="2200" dirty="0"/>
              <a:t>The rest </a:t>
            </a:r>
            <a:r>
              <a:rPr lang="en-IN" sz="2200" b="1" dirty="0"/>
              <a:t>44401</a:t>
            </a:r>
            <a:r>
              <a:rPr lang="en-IN" sz="2200" dirty="0"/>
              <a:t> clients had </a:t>
            </a:r>
            <a:r>
              <a:rPr lang="en-IN" sz="2200" u="sng" dirty="0"/>
              <a:t>no default </a:t>
            </a:r>
            <a:r>
              <a:rPr lang="en-IN" sz="2200" b="1" dirty="0"/>
              <a:t>(98.2%)</a:t>
            </a:r>
          </a:p>
        </p:txBody>
      </p:sp>
    </p:spTree>
    <p:extLst>
      <p:ext uri="{BB962C8B-B14F-4D97-AF65-F5344CB8AC3E}">
        <p14:creationId xmlns:p14="http://schemas.microsoft.com/office/powerpoint/2010/main" val="134634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316A-2224-4F04-C4E4-33172F75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815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Yearly Balance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1249E-F6DC-E968-D0D7-918DF789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57" y="1474378"/>
            <a:ext cx="5070335" cy="5018497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059EB-319A-8E2E-C3BA-96749CD59B67}"/>
              </a:ext>
            </a:extLst>
          </p:cNvPr>
          <p:cNvSpPr txBox="1"/>
          <p:nvPr/>
        </p:nvSpPr>
        <p:spPr>
          <a:xfrm>
            <a:off x="680883" y="1474378"/>
            <a:ext cx="64475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/>
              <a:t>The </a:t>
            </a:r>
            <a:r>
              <a:rPr lang="en-IN" sz="2100" u="sng" dirty="0"/>
              <a:t>average </a:t>
            </a:r>
            <a:r>
              <a:rPr lang="en-IN" sz="2100" dirty="0"/>
              <a:t>yearly balance was </a:t>
            </a:r>
            <a:r>
              <a:rPr lang="en-IN" sz="2100" b="1" dirty="0"/>
              <a:t>1362.277 euros</a:t>
            </a:r>
          </a:p>
          <a:p>
            <a:r>
              <a:rPr lang="en-IN" sz="2100" dirty="0"/>
              <a:t>The </a:t>
            </a:r>
            <a:r>
              <a:rPr lang="en-IN" sz="2100" u="sng" dirty="0"/>
              <a:t>median</a:t>
            </a:r>
            <a:r>
              <a:rPr lang="en-IN" sz="2100" dirty="0"/>
              <a:t> yearly balance was </a:t>
            </a:r>
            <a:r>
              <a:rPr lang="en-IN" sz="2100" b="1" dirty="0"/>
              <a:t>448.5 euros</a:t>
            </a:r>
          </a:p>
          <a:p>
            <a:r>
              <a:rPr lang="en-IN" sz="2100" dirty="0"/>
              <a:t>The </a:t>
            </a:r>
            <a:r>
              <a:rPr lang="en-IN" sz="2100" u="sng" dirty="0"/>
              <a:t>modal</a:t>
            </a:r>
            <a:r>
              <a:rPr lang="en-IN" sz="2100" dirty="0"/>
              <a:t> balance was </a:t>
            </a:r>
            <a:r>
              <a:rPr lang="en-IN" sz="2100" b="1" dirty="0"/>
              <a:t>0 euros </a:t>
            </a:r>
          </a:p>
          <a:p>
            <a:r>
              <a:rPr lang="en-IN" sz="2100" dirty="0"/>
              <a:t>The </a:t>
            </a:r>
            <a:r>
              <a:rPr lang="en-IN" sz="2100" u="sng" dirty="0"/>
              <a:t>minimum</a:t>
            </a:r>
            <a:r>
              <a:rPr lang="en-IN" sz="2100" dirty="0"/>
              <a:t> balance was </a:t>
            </a:r>
            <a:r>
              <a:rPr lang="en-IN" sz="2100" b="1" dirty="0"/>
              <a:t>-8019 euros</a:t>
            </a:r>
          </a:p>
          <a:p>
            <a:r>
              <a:rPr lang="en-IN" sz="2100" dirty="0"/>
              <a:t>The </a:t>
            </a:r>
            <a:r>
              <a:rPr lang="en-IN" sz="2100" u="sng" dirty="0"/>
              <a:t>maximum</a:t>
            </a:r>
            <a:r>
              <a:rPr lang="en-IN" sz="2100" dirty="0"/>
              <a:t> balance was </a:t>
            </a:r>
            <a:r>
              <a:rPr lang="en-IN" sz="2100" b="1" dirty="0"/>
              <a:t>102127 euros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885A1-D773-9AC1-8BC0-4D20D84AE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2" y="3536482"/>
            <a:ext cx="5612416" cy="2956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10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BFB-6F82-3F89-8C9D-A02C04B6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85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Housing/Personal Loans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D7E4C-5E4F-64FE-61BE-CE82C3DC1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5" y="2566219"/>
            <a:ext cx="5053263" cy="3527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1A3934-C71F-7360-024E-BA58B104538A}"/>
              </a:ext>
            </a:extLst>
          </p:cNvPr>
          <p:cNvSpPr txBox="1"/>
          <p:nvPr/>
        </p:nvSpPr>
        <p:spPr>
          <a:xfrm>
            <a:off x="1042736" y="1434773"/>
            <a:ext cx="5053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7244 </a:t>
            </a:r>
            <a:r>
              <a:rPr lang="en-IN" sz="2100" dirty="0"/>
              <a:t>clients</a:t>
            </a:r>
            <a:r>
              <a:rPr lang="en-IN" sz="2100" b="1" dirty="0"/>
              <a:t>(16%) </a:t>
            </a:r>
            <a:r>
              <a:rPr lang="en-IN" sz="2100" dirty="0"/>
              <a:t>had </a:t>
            </a:r>
            <a:r>
              <a:rPr lang="en-IN" sz="2100" u="sng" dirty="0"/>
              <a:t>personal loan</a:t>
            </a:r>
          </a:p>
          <a:p>
            <a:r>
              <a:rPr lang="en-IN" sz="2100" dirty="0"/>
              <a:t>Rest </a:t>
            </a:r>
            <a:r>
              <a:rPr lang="en-IN" sz="2100" b="1" dirty="0"/>
              <a:t>37972</a:t>
            </a:r>
            <a:r>
              <a:rPr lang="en-IN" sz="2100" dirty="0"/>
              <a:t> clients had </a:t>
            </a:r>
            <a:r>
              <a:rPr lang="en-IN" sz="2100" u="sng" dirty="0"/>
              <a:t>no personal loan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F32E8-0215-76E8-ED67-9EC93E2F0165}"/>
              </a:ext>
            </a:extLst>
          </p:cNvPr>
          <p:cNvSpPr txBox="1"/>
          <p:nvPr/>
        </p:nvSpPr>
        <p:spPr>
          <a:xfrm>
            <a:off x="6625389" y="1434773"/>
            <a:ext cx="5566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55.6% </a:t>
            </a:r>
            <a:r>
              <a:rPr lang="en-IN" sz="2100" dirty="0"/>
              <a:t>clients had </a:t>
            </a:r>
            <a:r>
              <a:rPr lang="en-IN" sz="2100" u="sng" dirty="0"/>
              <a:t>Housing Loan</a:t>
            </a:r>
            <a:r>
              <a:rPr lang="en-IN" sz="2100" dirty="0"/>
              <a:t> </a:t>
            </a:r>
            <a:r>
              <a:rPr lang="en-IN" sz="2100" b="1" dirty="0"/>
              <a:t>(25130)</a:t>
            </a:r>
          </a:p>
          <a:p>
            <a:r>
              <a:rPr lang="en-IN" sz="2100" b="1" dirty="0"/>
              <a:t>20086</a:t>
            </a:r>
            <a:r>
              <a:rPr lang="en-IN" sz="2100" dirty="0"/>
              <a:t> had </a:t>
            </a:r>
            <a:r>
              <a:rPr lang="en-IN" sz="2100" u="sng" dirty="0"/>
              <a:t>no Housing loan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3BA5EC-EF96-4F1B-A6D4-0ED2BCB6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89" y="2566219"/>
            <a:ext cx="4888495" cy="35271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59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A8B4-1EA5-F45D-C736-4895B792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79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Methods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22F95-A0C4-48F0-85BA-60EF00A45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3429000"/>
            <a:ext cx="5100128" cy="2998806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60532-168B-6E5D-C227-9E43A3B59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5" y="1232824"/>
            <a:ext cx="5100129" cy="5194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57713A-4F0D-9459-8857-1BF33F244276}"/>
              </a:ext>
            </a:extLst>
          </p:cNvPr>
          <p:cNvSpPr txBox="1"/>
          <p:nvPr/>
        </p:nvSpPr>
        <p:spPr>
          <a:xfrm>
            <a:off x="1153544" y="1232824"/>
            <a:ext cx="5519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64.8%</a:t>
            </a:r>
            <a:r>
              <a:rPr lang="en-IN" sz="2200" dirty="0"/>
              <a:t> clients</a:t>
            </a:r>
            <a:r>
              <a:rPr lang="en-IN" sz="2200" b="1" dirty="0"/>
              <a:t>(29290) </a:t>
            </a:r>
            <a:r>
              <a:rPr lang="en-IN" sz="2200" dirty="0"/>
              <a:t>were contacted through </a:t>
            </a:r>
            <a:r>
              <a:rPr lang="en-IN" sz="2200" u="sng" dirty="0"/>
              <a:t>cellular</a:t>
            </a:r>
          </a:p>
          <a:p>
            <a:r>
              <a:rPr lang="en-IN" sz="2200" b="1" dirty="0"/>
              <a:t>6.4% </a:t>
            </a:r>
            <a:r>
              <a:rPr lang="en-IN" sz="2200" dirty="0"/>
              <a:t>clients</a:t>
            </a:r>
            <a:r>
              <a:rPr lang="en-IN" sz="2200" b="1" dirty="0"/>
              <a:t>(2906) </a:t>
            </a:r>
            <a:r>
              <a:rPr lang="en-IN" sz="2200" dirty="0"/>
              <a:t>contacted through </a:t>
            </a:r>
            <a:r>
              <a:rPr lang="en-IN" sz="2200" u="sng" dirty="0"/>
              <a:t>telephone</a:t>
            </a:r>
          </a:p>
          <a:p>
            <a:r>
              <a:rPr lang="en-IN" sz="2200" b="1" dirty="0"/>
              <a:t>13020</a:t>
            </a:r>
            <a:r>
              <a:rPr lang="en-IN" sz="2200" dirty="0"/>
              <a:t> clients through </a:t>
            </a:r>
            <a:r>
              <a:rPr lang="en-IN" sz="2200" u="sng" dirty="0"/>
              <a:t>unknown</a:t>
            </a:r>
            <a:r>
              <a:rPr lang="en-IN" sz="2200" dirty="0"/>
              <a:t> means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268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738</Words>
  <Application>Microsoft Office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UNDERSTANDING POTENTIAL CUSTOMERS FOR TERM DEPOSIT</vt:lpstr>
      <vt:lpstr>Distribution of Age </vt:lpstr>
      <vt:lpstr>Variation in Job Type</vt:lpstr>
      <vt:lpstr>Marital Status Distribution</vt:lpstr>
      <vt:lpstr>Level of Education</vt:lpstr>
      <vt:lpstr>Clients with Credit in Default</vt:lpstr>
      <vt:lpstr>Average Yearly Balance</vt:lpstr>
      <vt:lpstr>Housing/Personal Loans</vt:lpstr>
      <vt:lpstr>Communication Methods Used</vt:lpstr>
      <vt:lpstr>Last Contact Day </vt:lpstr>
      <vt:lpstr>Last Contact Month </vt:lpstr>
      <vt:lpstr>Last Contact Duration </vt:lpstr>
      <vt:lpstr>Number of Contacts performed this Campaign</vt:lpstr>
      <vt:lpstr>Days Since Last Contact</vt:lpstr>
      <vt:lpstr>Contacts Before the Current Campaign </vt:lpstr>
      <vt:lpstr>Outcome of Previous Campaigns</vt:lpstr>
      <vt:lpstr>Subscribed / Not Subscribed</vt:lpstr>
      <vt:lpstr>PowerPoint Presentation</vt:lpstr>
      <vt:lpstr>Correlation analysis</vt:lpstr>
      <vt:lpstr>Categorical correlation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Potential Customers for Term Deposit</dc:title>
  <dc:creator>SAGAR CHANDAN</dc:creator>
  <cp:lastModifiedBy>SAGAR CHANDAN</cp:lastModifiedBy>
  <cp:revision>6</cp:revision>
  <dcterms:created xsi:type="dcterms:W3CDTF">2024-05-15T17:22:31Z</dcterms:created>
  <dcterms:modified xsi:type="dcterms:W3CDTF">2024-05-16T12:26:51Z</dcterms:modified>
</cp:coreProperties>
</file>