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58" r:id="rId5"/>
    <p:sldId id="261" r:id="rId6"/>
    <p:sldId id="262" r:id="rId7"/>
    <p:sldId id="266" r:id="rId8"/>
    <p:sldId id="267" r:id="rId9"/>
    <p:sldId id="268" r:id="rId10"/>
    <p:sldId id="270" r:id="rId11"/>
    <p:sldId id="264" r:id="rId12"/>
    <p:sldId id="263" r:id="rId13"/>
    <p:sldId id="269" r:id="rId14"/>
    <p:sldId id="272" r:id="rId15"/>
    <p:sldId id="273" r:id="rId16"/>
    <p:sldId id="259" r:id="rId17"/>
    <p:sldId id="260" r:id="rId18"/>
    <p:sldId id="265" r:id="rId19"/>
    <p:sldId id="278" r:id="rId20"/>
    <p:sldId id="279" r:id="rId21"/>
    <p:sldId id="280"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81BF90-E5D8-41E3-B004-FC717C3A9AE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74077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1BF90-E5D8-41E3-B004-FC717C3A9AE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228953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1BF90-E5D8-41E3-B004-FC717C3A9AE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40080-E749-4619-A556-4A691962C0E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449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1BF90-E5D8-41E3-B004-FC717C3A9AE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1815418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1BF90-E5D8-41E3-B004-FC717C3A9AE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40080-E749-4619-A556-4A691962C0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6253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1BF90-E5D8-41E3-B004-FC717C3A9AE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4229971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1BF90-E5D8-41E3-B004-FC717C3A9AE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1771754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1BF90-E5D8-41E3-B004-FC717C3A9AE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134622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1BF90-E5D8-41E3-B004-FC717C3A9AE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98891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1BF90-E5D8-41E3-B004-FC717C3A9AE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93842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1BF90-E5D8-41E3-B004-FC717C3A9AE9}"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324767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81BF90-E5D8-41E3-B004-FC717C3A9AE9}"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347602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81BF90-E5D8-41E3-B004-FC717C3A9AE9}"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348204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1BF90-E5D8-41E3-B004-FC717C3A9AE9}"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135169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1BF90-E5D8-41E3-B004-FC717C3A9AE9}"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49109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81BF90-E5D8-41E3-B004-FC717C3A9AE9}"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40080-E749-4619-A556-4A691962C0E7}" type="slidenum">
              <a:rPr lang="en-US" smtClean="0"/>
              <a:t>‹#›</a:t>
            </a:fld>
            <a:endParaRPr lang="en-US"/>
          </a:p>
        </p:txBody>
      </p:sp>
    </p:spTree>
    <p:extLst>
      <p:ext uri="{BB962C8B-B14F-4D97-AF65-F5344CB8AC3E}">
        <p14:creationId xmlns:p14="http://schemas.microsoft.com/office/powerpoint/2010/main" val="385180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81BF90-E5D8-41E3-B004-FC717C3A9AE9}" type="datetimeFigureOut">
              <a:rPr lang="en-US" smtClean="0"/>
              <a:t>1/18/2021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040080-E749-4619-A556-4A691962C0E7}" type="slidenum">
              <a:rPr lang="en-US" smtClean="0"/>
              <a:t>‹#›</a:t>
            </a:fld>
            <a:endParaRPr lang="en-US"/>
          </a:p>
        </p:txBody>
      </p:sp>
    </p:spTree>
    <p:extLst>
      <p:ext uri="{BB962C8B-B14F-4D97-AF65-F5344CB8AC3E}">
        <p14:creationId xmlns:p14="http://schemas.microsoft.com/office/powerpoint/2010/main" val="2986405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bootstrap4/bootstrap4_popovers.htm" TargetMode="External"/><Relationship Id="rId2" Type="http://schemas.openxmlformats.org/officeDocument/2006/relationships/hyperlink" Target="https://www.tutorialspoint.com/bootstrap4/bootstrap4_tooltips.htm"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www.tutorialrepublic.com/html-reference/html-i-tag.php"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getbootstrap.com/docs/4.1/getting-started/download/"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DF35-7849-4A77-9BBA-7ACA73D67C49}"/>
              </a:ext>
            </a:extLst>
          </p:cNvPr>
          <p:cNvSpPr>
            <a:spLocks noGrp="1"/>
          </p:cNvSpPr>
          <p:nvPr>
            <p:ph type="ctrTitle"/>
          </p:nvPr>
        </p:nvSpPr>
        <p:spPr>
          <a:xfrm>
            <a:off x="1507067" y="2404534"/>
            <a:ext cx="5603947" cy="1646302"/>
          </a:xfrm>
        </p:spPr>
        <p:txBody>
          <a:bodyPr/>
          <a:lstStyle/>
          <a:p>
            <a:r>
              <a:rPr lang="en-US" b="0" i="0" dirty="0">
                <a:solidFill>
                  <a:schemeClr val="accent1">
                    <a:lumMod val="75000"/>
                  </a:schemeClr>
                </a:solidFill>
                <a:effectLst/>
                <a:latin typeface="Segoe UI" panose="020B0502040204020203" pitchFamily="34" charset="0"/>
              </a:rPr>
              <a:t>Bootstrap 4 </a:t>
            </a:r>
            <a:br>
              <a:rPr lang="en-US" b="0" i="0" dirty="0">
                <a:solidFill>
                  <a:srgbClr val="000000"/>
                </a:solidFill>
                <a:effectLst/>
                <a:latin typeface="Segoe UI" panose="020B0502040204020203" pitchFamily="34" charset="0"/>
              </a:rPr>
            </a:br>
            <a:endParaRPr lang="en-US" dirty="0"/>
          </a:p>
        </p:txBody>
      </p:sp>
      <p:sp>
        <p:nvSpPr>
          <p:cNvPr id="3" name="Subtitle 2">
            <a:extLst>
              <a:ext uri="{FF2B5EF4-FFF2-40B4-BE49-F238E27FC236}">
                <a16:creationId xmlns:a16="http://schemas.microsoft.com/office/drawing/2014/main" id="{908C0F59-F3CA-4B0D-9E6D-EBDC83DD207B}"/>
              </a:ext>
            </a:extLst>
          </p:cNvPr>
          <p:cNvSpPr>
            <a:spLocks noGrp="1"/>
          </p:cNvSpPr>
          <p:nvPr>
            <p:ph type="subTitle" idx="1"/>
          </p:nvPr>
        </p:nvSpPr>
        <p:spPr>
          <a:xfrm>
            <a:off x="1507067" y="4050833"/>
            <a:ext cx="4955877" cy="1096899"/>
          </a:xfrm>
        </p:spPr>
        <p:txBody>
          <a:bodyPr>
            <a:normAutofit/>
          </a:bodyPr>
          <a:lstStyle/>
          <a:p>
            <a:r>
              <a:rPr lang="en-US" sz="2400" b="1" dirty="0">
                <a:solidFill>
                  <a:schemeClr val="accent1">
                    <a:lumMod val="75000"/>
                  </a:schemeClr>
                </a:solidFill>
              </a:rPr>
              <a:t>CSS framework</a:t>
            </a:r>
          </a:p>
        </p:txBody>
      </p:sp>
    </p:spTree>
    <p:extLst>
      <p:ext uri="{BB962C8B-B14F-4D97-AF65-F5344CB8AC3E}">
        <p14:creationId xmlns:p14="http://schemas.microsoft.com/office/powerpoint/2010/main" val="287229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11D4C4-6011-4DF6-B87D-B114D5FA4A42}"/>
              </a:ext>
            </a:extLst>
          </p:cNvPr>
          <p:cNvSpPr txBox="1"/>
          <p:nvPr/>
        </p:nvSpPr>
        <p:spPr>
          <a:xfrm>
            <a:off x="195309" y="106532"/>
            <a:ext cx="11996691" cy="5355312"/>
          </a:xfrm>
          <a:prstGeom prst="rect">
            <a:avLst/>
          </a:prstGeom>
          <a:noFill/>
        </p:spPr>
        <p:txBody>
          <a:bodyPr wrap="square">
            <a:spAutoFit/>
          </a:bodyPr>
          <a:lstStyle/>
          <a:p>
            <a:r>
              <a:rPr lang="en-US" b="0" i="0" dirty="0">
                <a:solidFill>
                  <a:srgbClr val="000000"/>
                </a:solidFill>
                <a:effectLst/>
                <a:latin typeface="Arial" panose="020B0604020202020204" pitchFamily="34" charset="0"/>
              </a:rPr>
              <a:t> </a:t>
            </a:r>
            <a:r>
              <a:rPr lang="en-US" b="1" i="1" u="sng" dirty="0">
                <a:solidFill>
                  <a:schemeClr val="accent1">
                    <a:lumMod val="75000"/>
                  </a:schemeClr>
                </a:solidFill>
                <a:effectLst/>
                <a:latin typeface="Arial" panose="020B0604020202020204" pitchFamily="34" charset="0"/>
              </a:rPr>
              <a:t>figure</a:t>
            </a:r>
            <a:r>
              <a:rPr lang="en-US" b="1" i="0" u="sng" dirty="0">
                <a:solidFill>
                  <a:schemeClr val="accent1">
                    <a:lumMod val="75000"/>
                  </a:schemeClr>
                </a:solidFill>
                <a:effectLst/>
                <a:latin typeface="Arial" panose="020B0604020202020204" pitchFamily="34" charset="0"/>
              </a:rPr>
              <a:t> element :</a:t>
            </a:r>
            <a:r>
              <a:rPr lang="en-US" b="0" i="0" dirty="0">
                <a:solidFill>
                  <a:srgbClr val="000000"/>
                </a:solidFill>
                <a:effectLst/>
                <a:latin typeface="Arial" panose="020B0604020202020204" pitchFamily="34" charset="0"/>
              </a:rPr>
              <a:t>specifies the content along with related images with an optional caption. The </a:t>
            </a:r>
            <a:r>
              <a:rPr lang="en-US" b="0" i="1" dirty="0">
                <a:solidFill>
                  <a:srgbClr val="000000"/>
                </a:solidFill>
                <a:effectLst/>
                <a:latin typeface="Arial" panose="020B0604020202020204" pitchFamily="34" charset="0"/>
              </a:rPr>
              <a:t>.figure-caption</a:t>
            </a:r>
            <a:r>
              <a:rPr lang="en-US" b="0" i="0" dirty="0">
                <a:solidFill>
                  <a:srgbClr val="000000"/>
                </a:solidFill>
                <a:effectLst/>
                <a:latin typeface="Arial" panose="020B0604020202020204" pitchFamily="34" charset="0"/>
              </a:rPr>
              <a:t> class provides caption for the </a:t>
            </a:r>
            <a:r>
              <a:rPr lang="en-US" b="0" i="1" dirty="0">
                <a:solidFill>
                  <a:srgbClr val="000000"/>
                </a:solidFill>
                <a:effectLst/>
                <a:latin typeface="Arial" panose="020B0604020202020204" pitchFamily="34" charset="0"/>
              </a:rPr>
              <a:t>figure</a:t>
            </a:r>
            <a:r>
              <a:rPr lang="en-US" b="0" i="0" dirty="0">
                <a:solidFill>
                  <a:srgbClr val="000000"/>
                </a:solidFill>
                <a:effectLst/>
                <a:latin typeface="Arial" panose="020B0604020202020204" pitchFamily="34" charset="0"/>
              </a:rPr>
              <a:t> element.</a:t>
            </a:r>
          </a:p>
          <a:p>
            <a:endParaRPr lang="en-US" dirty="0">
              <a:solidFill>
                <a:srgbClr val="000000"/>
              </a:solidFill>
              <a:latin typeface="Arial" panose="020B0604020202020204" pitchFamily="34" charset="0"/>
            </a:endParaRPr>
          </a:p>
          <a:p>
            <a:pPr algn="l"/>
            <a:r>
              <a:rPr lang="en-US" b="0" i="0" dirty="0">
                <a:effectLst/>
                <a:latin typeface="Arial" panose="020B0604020202020204" pitchFamily="34" charset="0"/>
              </a:rPr>
              <a:t>Text Utilities</a:t>
            </a:r>
          </a:p>
          <a:p>
            <a:pPr algn="just"/>
            <a:r>
              <a:rPr lang="en-US" b="0" i="0" dirty="0">
                <a:solidFill>
                  <a:srgbClr val="000000"/>
                </a:solidFill>
                <a:effectLst/>
                <a:latin typeface="Arial" panose="020B0604020202020204" pitchFamily="34" charset="0"/>
              </a:rPr>
              <a:t>You can place the figure caption at right side by using the </a:t>
            </a:r>
            <a:r>
              <a:rPr lang="en-US" b="0" i="1" dirty="0">
                <a:solidFill>
                  <a:srgbClr val="000000"/>
                </a:solidFill>
                <a:effectLst/>
                <a:latin typeface="Arial" panose="020B0604020202020204" pitchFamily="34" charset="0"/>
              </a:rPr>
              <a:t>text-right</a:t>
            </a:r>
            <a:r>
              <a:rPr lang="en-US" b="0" i="0" dirty="0">
                <a:solidFill>
                  <a:srgbClr val="000000"/>
                </a:solidFill>
                <a:effectLst/>
                <a:latin typeface="Arial" panose="020B0604020202020204" pitchFamily="34" charset="0"/>
              </a:rPr>
              <a:t> class in the </a:t>
            </a:r>
            <a:r>
              <a:rPr lang="en-US" b="0" i="1" dirty="0">
                <a:solidFill>
                  <a:srgbClr val="000000"/>
                </a:solidFill>
                <a:effectLst/>
                <a:latin typeface="Arial" panose="020B0604020202020204" pitchFamily="34" charset="0"/>
              </a:rPr>
              <a:t>&lt;</a:t>
            </a:r>
            <a:r>
              <a:rPr lang="en-US" b="0" i="1" dirty="0" err="1">
                <a:solidFill>
                  <a:srgbClr val="000000"/>
                </a:solidFill>
                <a:effectLst/>
                <a:latin typeface="Arial" panose="020B0604020202020204" pitchFamily="34" charset="0"/>
              </a:rPr>
              <a:t>figcaption</a:t>
            </a:r>
            <a:r>
              <a:rPr lang="en-US" b="0" i="1" dirty="0">
                <a:solidFill>
                  <a:srgbClr val="000000"/>
                </a:solidFill>
                <a:effectLst/>
                <a:latin typeface="Arial" panose="020B0604020202020204" pitchFamily="34" charset="0"/>
              </a:rPr>
              <a:t>&gt;</a:t>
            </a:r>
            <a:r>
              <a:rPr lang="en-US" b="0" i="0" dirty="0">
                <a:solidFill>
                  <a:srgbClr val="000000"/>
                </a:solidFill>
                <a:effectLst/>
                <a:latin typeface="Arial" panose="020B0604020202020204" pitchFamily="34" charset="0"/>
              </a:rPr>
              <a:t> tag.</a:t>
            </a:r>
          </a:p>
          <a:p>
            <a:pPr algn="just"/>
            <a:endParaRPr lang="en-US" b="0" i="0" dirty="0">
              <a:solidFill>
                <a:srgbClr val="000000"/>
              </a:solidFill>
              <a:effectLst/>
              <a:latin typeface="Arial" panose="020B0604020202020204" pitchFamily="34" charset="0"/>
            </a:endParaRP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&lt;div</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"container"</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   &lt;h2&gt;</a:t>
            </a:r>
            <a:r>
              <a:rPr kumimoji="0" lang="en-US" altLang="en-US" sz="1800" b="0" i="0" u="none" strike="noStrike" cap="none" normalizeH="0" baseline="0" dirty="0">
                <a:ln>
                  <a:noFill/>
                </a:ln>
                <a:solidFill>
                  <a:srgbClr val="000000"/>
                </a:solidFill>
                <a:effectLst/>
                <a:latin typeface="Courier New" panose="02070309020205020404" pitchFamily="49" charset="0"/>
              </a:rPr>
              <a:t>Text Utility</a:t>
            </a:r>
            <a:r>
              <a:rPr kumimoji="0" lang="en-US" altLang="en-US" sz="1800" b="0" i="0" u="none" strike="noStrike" cap="none" normalizeH="0" baseline="0" dirty="0">
                <a:ln>
                  <a:noFill/>
                </a:ln>
                <a:solidFill>
                  <a:srgbClr val="000088"/>
                </a:solidFill>
                <a:effectLst/>
                <a:latin typeface="Courier New" panose="02070309020205020404" pitchFamily="49" charset="0"/>
              </a:rPr>
              <a:t>&lt;/h2&gt;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    &lt;figure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"figure"</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      &lt;</a:t>
            </a:r>
            <a:r>
              <a:rPr kumimoji="0" lang="en-US" altLang="en-US" sz="1800" b="0" i="0" u="none" strike="noStrike" cap="none" normalizeH="0" baseline="0" dirty="0" err="1">
                <a:ln>
                  <a:noFill/>
                </a:ln>
                <a:solidFill>
                  <a:srgbClr val="000088"/>
                </a:solidFill>
                <a:effectLst/>
                <a:latin typeface="Courier New" panose="02070309020205020404" pitchFamily="49" charset="0"/>
              </a:rPr>
              <a:t>img</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err="1">
                <a:ln>
                  <a:noFill/>
                </a:ln>
                <a:solidFill>
                  <a:srgbClr val="660066"/>
                </a:solidFill>
                <a:effectLst/>
                <a:latin typeface="Courier New" panose="02070309020205020404" pitchFamily="49" charset="0"/>
              </a:rPr>
              <a:t>src</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lang="en-US" altLang="en-US" dirty="0">
                <a:solidFill>
                  <a:srgbClr val="008800"/>
                </a:solidFill>
                <a:latin typeface="Courier New" panose="02070309020205020404" pitchFamily="49" charset="0"/>
              </a:rPr>
              <a:t>"</a:t>
            </a:r>
            <a:r>
              <a:rPr kumimoji="0" lang="en-US" altLang="en-US" sz="1800" b="0" i="0" u="none" strike="noStrike" cap="none" normalizeH="0" baseline="0" dirty="0">
                <a:ln>
                  <a:noFill/>
                </a:ln>
                <a:solidFill>
                  <a:srgbClr val="008800"/>
                </a:solidFill>
                <a:effectLst/>
                <a:latin typeface="Courier New" panose="02070309020205020404" pitchFamily="49" charset="0"/>
              </a:rPr>
              <a:t>images/64.jpg"</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"figure-</a:t>
            </a:r>
            <a:r>
              <a:rPr kumimoji="0" lang="en-US" altLang="en-US" sz="1800" b="0" i="0" u="none" strike="noStrike" cap="none" normalizeH="0" baseline="0" dirty="0" err="1">
                <a:ln>
                  <a:noFill/>
                </a:ln>
                <a:solidFill>
                  <a:srgbClr val="008800"/>
                </a:solidFill>
                <a:effectLst/>
                <a:latin typeface="Courier New" panose="02070309020205020404" pitchFamily="49" charset="0"/>
              </a:rPr>
              <a:t>img</a:t>
            </a:r>
            <a:r>
              <a:rPr kumimoji="0" lang="en-US" altLang="en-US" sz="1800" b="0" i="0" u="none" strike="noStrike" cap="none" normalizeH="0" baseline="0" dirty="0">
                <a:ln>
                  <a:noFill/>
                </a:ln>
                <a:solidFill>
                  <a:srgbClr val="008800"/>
                </a:solidFill>
                <a:effectLst/>
                <a:latin typeface="Courier New" panose="02070309020205020404" pitchFamily="49" charset="0"/>
              </a:rPr>
              <a:t> </a:t>
            </a:r>
            <a:r>
              <a:rPr kumimoji="0" lang="en-US" altLang="en-US" sz="1800" b="0" i="0" u="none" strike="noStrike" cap="none" normalizeH="0" baseline="0" dirty="0" err="1">
                <a:ln>
                  <a:noFill/>
                </a:ln>
                <a:solidFill>
                  <a:srgbClr val="008800"/>
                </a:solidFill>
                <a:effectLst/>
                <a:latin typeface="Courier New" panose="02070309020205020404" pitchFamily="49" charset="0"/>
              </a:rPr>
              <a:t>img</a:t>
            </a:r>
            <a:r>
              <a:rPr kumimoji="0" lang="en-US" altLang="en-US" sz="1800" b="0" i="0" u="none" strike="noStrike" cap="none" normalizeH="0" baseline="0" dirty="0">
                <a:ln>
                  <a:noFill/>
                </a:ln>
                <a:solidFill>
                  <a:srgbClr val="008800"/>
                </a:solidFill>
                <a:effectLst/>
                <a:latin typeface="Courier New" panose="02070309020205020404" pitchFamily="49" charset="0"/>
              </a:rPr>
              <a:t>-fluid rounded"</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algn="just"/>
            <a:r>
              <a:rPr lang="en-US" altLang="en-US" dirty="0">
                <a:solidFill>
                  <a:srgbClr val="000000"/>
                </a:solidFill>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alt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"Figure      Element"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height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"200"</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width</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"200"</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      &lt;</a:t>
            </a:r>
            <a:r>
              <a:rPr kumimoji="0" lang="en-US" altLang="en-US" sz="1800" b="0" i="0" u="none" strike="noStrike" cap="none" normalizeH="0" baseline="0" dirty="0" err="1">
                <a:ln>
                  <a:noFill/>
                </a:ln>
                <a:solidFill>
                  <a:srgbClr val="000088"/>
                </a:solidFill>
                <a:effectLst/>
                <a:latin typeface="Courier New" panose="02070309020205020404" pitchFamily="49" charset="0"/>
              </a:rPr>
              <a:t>figcaption</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"figure-caption text-right"</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algn="just"/>
            <a:r>
              <a:rPr lang="en-US" altLang="en-US" dirty="0">
                <a:solidFill>
                  <a:srgbClr val="000000"/>
                </a:solidFill>
                <a:latin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rPr>
              <a:t>This is an image caption</a:t>
            </a:r>
            <a:r>
              <a:rPr kumimoji="0" lang="en-US" altLang="en-US" sz="1800" b="0" i="0" u="none" strike="noStrike" cap="none" normalizeH="0" baseline="0" dirty="0">
                <a:ln>
                  <a:noFill/>
                </a:ln>
                <a:solidFill>
                  <a:srgbClr val="000088"/>
                </a:solidFill>
                <a:effectLst/>
                <a:latin typeface="Courier New" panose="02070309020205020404" pitchFamily="49" charset="0"/>
              </a:rPr>
              <a:t>&lt;/</a:t>
            </a:r>
            <a:r>
              <a:rPr kumimoji="0" lang="en-US" altLang="en-US" sz="1800" b="0" i="0" u="none" strike="noStrike" cap="none" normalizeH="0" baseline="0" dirty="0" err="1">
                <a:ln>
                  <a:noFill/>
                </a:ln>
                <a:solidFill>
                  <a:srgbClr val="000088"/>
                </a:solidFill>
                <a:effectLst/>
                <a:latin typeface="Courier New" panose="02070309020205020404" pitchFamily="49" charset="0"/>
              </a:rPr>
              <a:t>figcaption</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    &lt;/figure&gt;</a:t>
            </a: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&lt;/div&gt;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algn="just"/>
            <a:endParaRPr lang="en-US" b="0" i="0" dirty="0">
              <a:solidFill>
                <a:srgbClr val="000000"/>
              </a:solidFill>
              <a:effectLst/>
              <a:latin typeface="Arial" panose="020B0604020202020204" pitchFamily="34" charset="0"/>
            </a:endParaRPr>
          </a:p>
          <a:p>
            <a:pPr algn="just"/>
            <a:endParaRPr lang="en-US" dirty="0">
              <a:solidFill>
                <a:srgbClr val="000000"/>
              </a:solidFill>
              <a:latin typeface="Arial" panose="020B0604020202020204" pitchFamily="34" charset="0"/>
            </a:endParaRPr>
          </a:p>
          <a:p>
            <a:pPr algn="just"/>
            <a:endParaRPr lang="en-US" b="0" i="0" dirty="0">
              <a:solidFill>
                <a:srgbClr val="000000"/>
              </a:solidFill>
              <a:effectLst/>
              <a:latin typeface="Arial" panose="020B0604020202020204" pitchFamily="34" charset="0"/>
            </a:endParaRPr>
          </a:p>
          <a:p>
            <a:endParaRPr lang="en-US" dirty="0"/>
          </a:p>
        </p:txBody>
      </p:sp>
      <p:sp>
        <p:nvSpPr>
          <p:cNvPr id="4" name="Rectangle 1">
            <a:extLst>
              <a:ext uri="{FF2B5EF4-FFF2-40B4-BE49-F238E27FC236}">
                <a16:creationId xmlns:a16="http://schemas.microsoft.com/office/drawing/2014/main" id="{EE83F9D7-21DE-4529-9A23-225350974886}"/>
              </a:ext>
            </a:extLst>
          </p:cNvPr>
          <p:cNvSpPr>
            <a:spLocks noChangeArrowheads="1"/>
          </p:cNvSpPr>
          <p:nvPr/>
        </p:nvSpPr>
        <p:spPr bwMode="auto">
          <a:xfrm>
            <a:off x="0" y="83042"/>
            <a:ext cx="184731" cy="2911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48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7786-CAAD-4FC9-A4BF-93264727E4B8}"/>
              </a:ext>
            </a:extLst>
          </p:cNvPr>
          <p:cNvSpPr>
            <a:spLocks noGrp="1"/>
          </p:cNvSpPr>
          <p:nvPr>
            <p:ph type="title"/>
          </p:nvPr>
        </p:nvSpPr>
        <p:spPr>
          <a:xfrm>
            <a:off x="677334" y="609600"/>
            <a:ext cx="8596668" cy="923330"/>
          </a:xfrm>
        </p:spPr>
        <p:txBody>
          <a:bodyPr>
            <a:normAutofit fontScale="90000"/>
          </a:bodyPr>
          <a:lstStyle/>
          <a:p>
            <a:r>
              <a:rPr lang="en-US" b="0" i="0" dirty="0">
                <a:solidFill>
                  <a:schemeClr val="accent1">
                    <a:lumMod val="75000"/>
                  </a:schemeClr>
                </a:solidFill>
                <a:effectLst/>
                <a:latin typeface="erdana"/>
              </a:rPr>
              <a:t>Images</a:t>
            </a:r>
            <a:br>
              <a:rPr lang="en-US" b="0" i="0" dirty="0">
                <a:solidFill>
                  <a:srgbClr val="610B38"/>
                </a:solidFill>
                <a:effectLst/>
                <a:latin typeface="erdana"/>
              </a:rPr>
            </a:br>
            <a:endParaRPr lang="en-US" dirty="0"/>
          </a:p>
        </p:txBody>
      </p:sp>
      <p:sp>
        <p:nvSpPr>
          <p:cNvPr id="4" name="TextBox 3">
            <a:extLst>
              <a:ext uri="{FF2B5EF4-FFF2-40B4-BE49-F238E27FC236}">
                <a16:creationId xmlns:a16="http://schemas.microsoft.com/office/drawing/2014/main" id="{1BE3C747-17B9-4797-B36F-3E90F1DB1E47}"/>
              </a:ext>
            </a:extLst>
          </p:cNvPr>
          <p:cNvSpPr txBox="1"/>
          <p:nvPr/>
        </p:nvSpPr>
        <p:spPr>
          <a:xfrm>
            <a:off x="551770" y="1367161"/>
            <a:ext cx="10962896" cy="3139321"/>
          </a:xfrm>
          <a:prstGeom prst="rect">
            <a:avLst/>
          </a:prstGeom>
          <a:noFill/>
        </p:spPr>
        <p:txBody>
          <a:bodyPr wrap="square">
            <a:spAutoFit/>
          </a:bodyPr>
          <a:lstStyle/>
          <a:p>
            <a:pPr algn="l"/>
            <a:endParaRPr lang="en-US" b="0" i="0" dirty="0">
              <a:solidFill>
                <a:srgbClr val="610B38"/>
              </a:solidFill>
              <a:effectLst/>
              <a:latin typeface="erdana"/>
            </a:endParaRP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Bootstrap supports for images. There are three classes in Bootstrap that can be used to apply some simple style to the images.</a:t>
            </a: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The </a:t>
            </a:r>
            <a:r>
              <a:rPr lang="en-US" b="1" i="0" dirty="0">
                <a:effectLst/>
                <a:latin typeface="verdana" panose="020B0604030504040204" pitchFamily="34" charset="0"/>
              </a:rPr>
              <a:t>class .</a:t>
            </a:r>
            <a:r>
              <a:rPr lang="en-US" b="1" i="0" dirty="0" err="1">
                <a:effectLst/>
                <a:latin typeface="verdana" panose="020B0604030504040204" pitchFamily="34" charset="0"/>
              </a:rPr>
              <a:t>img</a:t>
            </a:r>
            <a:r>
              <a:rPr lang="en-US" b="1" i="0" dirty="0">
                <a:effectLst/>
                <a:latin typeface="verdana" panose="020B0604030504040204" pitchFamily="34" charset="0"/>
              </a:rPr>
              <a:t>-rounded </a:t>
            </a:r>
            <a:r>
              <a:rPr lang="en-US" b="0" i="0" dirty="0">
                <a:solidFill>
                  <a:srgbClr val="000000"/>
                </a:solidFill>
                <a:effectLst/>
                <a:latin typeface="verdana" panose="020B0604030504040204" pitchFamily="34" charset="0"/>
              </a:rPr>
              <a:t>is used to add rounded corners to an image</a:t>
            </a:r>
            <a:endParaRPr lang="en-US" dirty="0">
              <a:solidFill>
                <a:srgbClr val="000000"/>
              </a:solidFill>
              <a:latin typeface="verdana" panose="020B0604030504040204" pitchFamily="34" charset="0"/>
            </a:endParaRP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The </a:t>
            </a:r>
            <a:r>
              <a:rPr lang="en-US" b="1" i="0" dirty="0">
                <a:effectLst/>
                <a:latin typeface="verdana" panose="020B0604030504040204" pitchFamily="34" charset="0"/>
              </a:rPr>
              <a:t>class .</a:t>
            </a:r>
            <a:r>
              <a:rPr lang="en-US" b="1" i="0" dirty="0" err="1">
                <a:effectLst/>
                <a:latin typeface="verdana" panose="020B0604030504040204" pitchFamily="34" charset="0"/>
              </a:rPr>
              <a:t>img</a:t>
            </a:r>
            <a:r>
              <a:rPr lang="en-US" b="1" i="0" dirty="0">
                <a:effectLst/>
                <a:latin typeface="verdana" panose="020B0604030504040204" pitchFamily="34" charset="0"/>
              </a:rPr>
              <a:t>-circle</a:t>
            </a:r>
            <a:r>
              <a:rPr lang="en-US" b="0" i="0" dirty="0">
                <a:solidFill>
                  <a:srgbClr val="000000"/>
                </a:solidFill>
                <a:effectLst/>
                <a:latin typeface="verdana" panose="020B0604030504040204" pitchFamily="34" charset="0"/>
              </a:rPr>
              <a:t> is used to shape the image to a circle</a:t>
            </a: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The </a:t>
            </a:r>
            <a:r>
              <a:rPr lang="en-US" b="1" i="0" dirty="0">
                <a:effectLst/>
                <a:latin typeface="verdana" panose="020B0604030504040204" pitchFamily="34" charset="0"/>
              </a:rPr>
              <a:t>class .</a:t>
            </a:r>
            <a:r>
              <a:rPr lang="en-US" b="1" i="0" dirty="0" err="1">
                <a:effectLst/>
                <a:latin typeface="verdana" panose="020B0604030504040204" pitchFamily="34" charset="0"/>
              </a:rPr>
              <a:t>img</a:t>
            </a:r>
            <a:r>
              <a:rPr lang="en-US" b="1" i="0" dirty="0">
                <a:effectLst/>
                <a:latin typeface="verdana" panose="020B0604030504040204" pitchFamily="34" charset="0"/>
              </a:rPr>
              <a:t>-thumbnail </a:t>
            </a:r>
            <a:r>
              <a:rPr lang="en-US" b="0" i="0" dirty="0">
                <a:solidFill>
                  <a:srgbClr val="000000"/>
                </a:solidFill>
                <a:effectLst/>
                <a:latin typeface="verdana" panose="020B0604030504040204" pitchFamily="34" charset="0"/>
              </a:rPr>
              <a:t>is used to shape an image to a thumbnail.</a:t>
            </a:r>
            <a:endParaRPr lang="en-US" dirty="0">
              <a:solidFill>
                <a:srgbClr val="000000"/>
              </a:solidFill>
              <a:latin typeface="verdana" panose="020B0604030504040204" pitchFamily="34" charset="0"/>
            </a:endParaRP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The </a:t>
            </a:r>
            <a:r>
              <a:rPr lang="en-US" b="1" i="0" dirty="0">
                <a:effectLst/>
                <a:latin typeface="verdana" panose="020B0604030504040204" pitchFamily="34" charset="0"/>
              </a:rPr>
              <a:t>.</a:t>
            </a:r>
            <a:r>
              <a:rPr lang="en-US" b="1" i="0" dirty="0" err="1">
                <a:effectLst/>
                <a:latin typeface="verdana" panose="020B0604030504040204" pitchFamily="34" charset="0"/>
              </a:rPr>
              <a:t>img</a:t>
            </a:r>
            <a:r>
              <a:rPr lang="en-US" b="1" i="0" dirty="0">
                <a:effectLst/>
                <a:latin typeface="verdana" panose="020B0604030504040204" pitchFamily="34" charset="0"/>
              </a:rPr>
              <a:t>-responsive class</a:t>
            </a:r>
            <a:r>
              <a:rPr lang="en-US" b="0" i="0" dirty="0">
                <a:solidFill>
                  <a:srgbClr val="000000"/>
                </a:solidFill>
                <a:effectLst/>
                <a:latin typeface="verdana" panose="020B0604030504040204" pitchFamily="34" charset="0"/>
              </a:rPr>
              <a:t> applies display: block; and max-width: 100%; and height: auto; to the image.</a:t>
            </a: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Aligning images are used to float an image to the right with the .float-right class or to the left with .float-left.</a:t>
            </a:r>
          </a:p>
          <a:p>
            <a:pPr algn="l"/>
            <a:endParaRPr lang="en-US" b="0" i="0" dirty="0">
              <a:solidFill>
                <a:srgbClr val="000000"/>
              </a:solidFill>
              <a:effectLst/>
              <a:latin typeface="verdana" panose="020B0604030504040204" pitchFamily="34" charset="0"/>
            </a:endParaRPr>
          </a:p>
        </p:txBody>
      </p:sp>
      <p:graphicFrame>
        <p:nvGraphicFramePr>
          <p:cNvPr id="5" name="Table 4">
            <a:extLst>
              <a:ext uri="{FF2B5EF4-FFF2-40B4-BE49-F238E27FC236}">
                <a16:creationId xmlns:a16="http://schemas.microsoft.com/office/drawing/2014/main" id="{42B6D30D-7076-44A1-8DFF-CDE0C8C2BA3D}"/>
              </a:ext>
            </a:extLst>
          </p:cNvPr>
          <p:cNvGraphicFramePr>
            <a:graphicFrameLocks noGrp="1"/>
          </p:cNvGraphicFramePr>
          <p:nvPr>
            <p:extLst>
              <p:ext uri="{D42A27DB-BD31-4B8C-83A1-F6EECF244321}">
                <p14:modId xmlns:p14="http://schemas.microsoft.com/office/powerpoint/2010/main" val="145549783"/>
              </p:ext>
            </p:extLst>
          </p:nvPr>
        </p:nvGraphicFramePr>
        <p:xfrm>
          <a:off x="5717218" y="3913108"/>
          <a:ext cx="6116714" cy="2560320"/>
        </p:xfrm>
        <a:graphic>
          <a:graphicData uri="http://schemas.openxmlformats.org/drawingml/2006/table">
            <a:tbl>
              <a:tblPr/>
              <a:tblGrid>
                <a:gridCol w="3058357">
                  <a:extLst>
                    <a:ext uri="{9D8B030D-6E8A-4147-A177-3AD203B41FA5}">
                      <a16:colId xmlns:a16="http://schemas.microsoft.com/office/drawing/2014/main" val="1382608992"/>
                    </a:ext>
                  </a:extLst>
                </a:gridCol>
                <a:gridCol w="3058357">
                  <a:extLst>
                    <a:ext uri="{9D8B030D-6E8A-4147-A177-3AD203B41FA5}">
                      <a16:colId xmlns:a16="http://schemas.microsoft.com/office/drawing/2014/main" val="1055277013"/>
                    </a:ext>
                  </a:extLst>
                </a:gridCol>
              </a:tblGrid>
              <a:tr h="757411">
                <a:tc>
                  <a:txBody>
                    <a:bodyPr/>
                    <a:lstStyle/>
                    <a:p>
                      <a:pPr algn="l" fontAlgn="t"/>
                      <a:r>
                        <a:rPr lang="en-US">
                          <a:solidFill>
                            <a:srgbClr val="000000"/>
                          </a:solidFill>
                          <a:effectLst/>
                          <a:latin typeface="verdana" panose="020B0604030504040204" pitchFamily="34" charset="0"/>
                        </a:rPr>
                        <a:t>.img-rounded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It adds border-radius:6px to give the image rounded corners.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89326872"/>
                  </a:ext>
                </a:extLst>
              </a:tr>
              <a:tr h="757411">
                <a:tc>
                  <a:txBody>
                    <a:bodyPr/>
                    <a:lstStyle/>
                    <a:p>
                      <a:pPr algn="l" fontAlgn="t"/>
                      <a:r>
                        <a:rPr lang="en-US" dirty="0">
                          <a:solidFill>
                            <a:srgbClr val="000000"/>
                          </a:solidFill>
                          <a:effectLst/>
                          <a:latin typeface="verdana" panose="020B0604030504040204" pitchFamily="34" charset="0"/>
                        </a:rPr>
                        <a:t>.rounded-circle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It makes the entire image round by adding border-radius:500px.</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75396274"/>
                  </a:ext>
                </a:extLst>
              </a:tr>
              <a:tr h="537517">
                <a:tc>
                  <a:txBody>
                    <a:bodyPr/>
                    <a:lstStyle/>
                    <a:p>
                      <a:pPr algn="l" fontAlgn="t"/>
                      <a:r>
                        <a:rPr lang="en-US">
                          <a:solidFill>
                            <a:srgbClr val="000000"/>
                          </a:solidFill>
                          <a:effectLst/>
                          <a:latin typeface="verdana" panose="020B0604030504040204" pitchFamily="34" charset="0"/>
                        </a:rPr>
                        <a:t>.img-thumbnail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It adds a bit of padding and a gray border.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23240262"/>
                  </a:ext>
                </a:extLst>
              </a:tr>
            </a:tbl>
          </a:graphicData>
        </a:graphic>
      </p:graphicFrame>
      <p:sp>
        <p:nvSpPr>
          <p:cNvPr id="6" name="TextBox 5">
            <a:extLst>
              <a:ext uri="{FF2B5EF4-FFF2-40B4-BE49-F238E27FC236}">
                <a16:creationId xmlns:a16="http://schemas.microsoft.com/office/drawing/2014/main" id="{7B365E41-E91C-416F-A2E2-A06BB3745449}"/>
              </a:ext>
            </a:extLst>
          </p:cNvPr>
          <p:cNvSpPr txBox="1"/>
          <p:nvPr/>
        </p:nvSpPr>
        <p:spPr>
          <a:xfrm>
            <a:off x="377299" y="4196427"/>
            <a:ext cx="5668396" cy="2585323"/>
          </a:xfrm>
          <a:prstGeom prst="rect">
            <a:avLst/>
          </a:prstGeom>
          <a:noFill/>
        </p:spPr>
        <p:txBody>
          <a:bodyPr wrap="square">
            <a:spAutoFit/>
          </a:bodyPr>
          <a:lstStyle/>
          <a:p>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img</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src</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images/</a:t>
            </a:r>
            <a:r>
              <a:rPr lang="en-US" b="0" i="0" dirty="0" err="1">
                <a:solidFill>
                  <a:srgbClr val="0077AA"/>
                </a:solidFill>
                <a:effectLst/>
                <a:latin typeface="Consolas" panose="020B0609020204030204" pitchFamily="49" charset="0"/>
              </a:rPr>
              <a:t>avatar.svg</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rounded</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alt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Rounded Image</a:t>
            </a:r>
            <a:r>
              <a:rPr lang="en-US" b="0" i="0" dirty="0">
                <a:solidFill>
                  <a:srgbClr val="5F6364"/>
                </a:solidFill>
                <a:effectLst/>
                <a:latin typeface="Consolas" panose="020B0609020204030204" pitchFamily="49" charset="0"/>
              </a:rPr>
              <a:t>"&gt;</a:t>
            </a:r>
          </a:p>
          <a:p>
            <a:endParaRPr lang="en-US" b="0" i="0" dirty="0">
              <a:solidFill>
                <a:srgbClr val="5F6364"/>
              </a:solidFill>
              <a:effectLst/>
              <a:latin typeface="Consolas" panose="020B0609020204030204" pitchFamily="49" charset="0"/>
            </a:endParaRPr>
          </a:p>
          <a:p>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img</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src</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images/</a:t>
            </a:r>
            <a:r>
              <a:rPr lang="en-US" b="0" i="0" dirty="0" err="1">
                <a:solidFill>
                  <a:srgbClr val="0077AA"/>
                </a:solidFill>
                <a:effectLst/>
                <a:latin typeface="Consolas" panose="020B0609020204030204" pitchFamily="49" charset="0"/>
              </a:rPr>
              <a:t>avatar.svg</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rounded-circle</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alt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Circular Image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endParaRPr lang="en-US" b="0" i="0" dirty="0">
              <a:solidFill>
                <a:srgbClr val="000000"/>
              </a:solidFill>
              <a:effectLst/>
              <a:latin typeface="Consolas" panose="020B0609020204030204" pitchFamily="49" charset="0"/>
            </a:endParaRPr>
          </a:p>
          <a:p>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img</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src</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images/</a:t>
            </a:r>
            <a:r>
              <a:rPr lang="en-US" b="0" i="0" dirty="0" err="1">
                <a:solidFill>
                  <a:srgbClr val="0077AA"/>
                </a:solidFill>
                <a:effectLst/>
                <a:latin typeface="Consolas" panose="020B0609020204030204" pitchFamily="49" charset="0"/>
              </a:rPr>
              <a:t>avatar.svg</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img</a:t>
            </a:r>
            <a:r>
              <a:rPr lang="en-US" b="0" i="0" dirty="0">
                <a:solidFill>
                  <a:srgbClr val="0077AA"/>
                </a:solidFill>
                <a:effectLst/>
                <a:latin typeface="Consolas" panose="020B0609020204030204" pitchFamily="49" charset="0"/>
              </a:rPr>
              <a:t>-thumbnail</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alt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Thumbnail Image</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2866082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213F-70B9-448A-8E69-A93783E33CBE}"/>
              </a:ext>
            </a:extLst>
          </p:cNvPr>
          <p:cNvSpPr>
            <a:spLocks noGrp="1"/>
          </p:cNvSpPr>
          <p:nvPr>
            <p:ph type="title"/>
          </p:nvPr>
        </p:nvSpPr>
        <p:spPr>
          <a:xfrm>
            <a:off x="677333" y="609600"/>
            <a:ext cx="9611885" cy="642151"/>
          </a:xfrm>
        </p:spPr>
        <p:txBody>
          <a:bodyPr>
            <a:normAutofit fontScale="90000"/>
          </a:bodyPr>
          <a:lstStyle/>
          <a:p>
            <a:r>
              <a:rPr lang="en-US" sz="4800" b="1" i="0" dirty="0">
                <a:solidFill>
                  <a:schemeClr val="accent1">
                    <a:lumMod val="60000"/>
                    <a:lumOff val="40000"/>
                  </a:schemeClr>
                </a:solidFill>
                <a:effectLst/>
                <a:latin typeface="erdana"/>
              </a:rPr>
              <a:t>Forms</a:t>
            </a:r>
            <a:br>
              <a:rPr lang="en-US" b="0" i="0" dirty="0">
                <a:solidFill>
                  <a:srgbClr val="610B38"/>
                </a:solidFill>
                <a:effectLst/>
                <a:latin typeface="erdana"/>
              </a:rPr>
            </a:br>
            <a:endParaRPr lang="en-US" dirty="0"/>
          </a:p>
        </p:txBody>
      </p:sp>
      <p:sp>
        <p:nvSpPr>
          <p:cNvPr id="4" name="TextBox 3">
            <a:extLst>
              <a:ext uri="{FF2B5EF4-FFF2-40B4-BE49-F238E27FC236}">
                <a16:creationId xmlns:a16="http://schemas.microsoft.com/office/drawing/2014/main" id="{E7856C84-A01D-4D02-8772-8E6D05A10C0E}"/>
              </a:ext>
            </a:extLst>
          </p:cNvPr>
          <p:cNvSpPr txBox="1"/>
          <p:nvPr/>
        </p:nvSpPr>
        <p:spPr>
          <a:xfrm>
            <a:off x="677333" y="1251751"/>
            <a:ext cx="11514667" cy="6141922"/>
          </a:xfrm>
          <a:prstGeom prst="rect">
            <a:avLst/>
          </a:prstGeom>
          <a:noFill/>
        </p:spPr>
        <p:txBody>
          <a:bodyPr wrap="square">
            <a:spAutoFit/>
          </a:bodyPr>
          <a:lstStyle/>
          <a:p>
            <a:pPr algn="just"/>
            <a:r>
              <a:rPr lang="en-US" b="0" i="0" dirty="0">
                <a:solidFill>
                  <a:srgbClr val="000000"/>
                </a:solidFill>
                <a:effectLst/>
                <a:latin typeface="verdana" panose="020B0604030504040204" pitchFamily="34" charset="0"/>
              </a:rPr>
              <a:t>In Bootstrap, there are three types of form layouts:</a:t>
            </a:r>
          </a:p>
          <a:p>
            <a:pPr marL="285750" indent="-285750" algn="just">
              <a:buFont typeface="Wingdings" panose="05000000000000000000" pitchFamily="2" charset="2"/>
              <a:buChar char="Ø"/>
            </a:pPr>
            <a:r>
              <a:rPr lang="en-US" b="1" dirty="0">
                <a:solidFill>
                  <a:srgbClr val="000000"/>
                </a:solidFill>
                <a:effectLst/>
                <a:latin typeface="verdana" panose="020B0604030504040204" pitchFamily="34" charset="0"/>
              </a:rPr>
              <a:t>Vertical form</a:t>
            </a:r>
            <a:r>
              <a:rPr lang="en-US" b="0" dirty="0">
                <a:solidFill>
                  <a:srgbClr val="000000"/>
                </a:solidFill>
                <a:effectLst/>
                <a:latin typeface="verdana" panose="020B0604030504040204" pitchFamily="34" charset="0"/>
              </a:rPr>
              <a:t> (this is default)</a:t>
            </a:r>
          </a:p>
          <a:p>
            <a:pPr marL="285750" indent="-285750" algn="just">
              <a:buFont typeface="Wingdings" panose="05000000000000000000" pitchFamily="2" charset="2"/>
              <a:buChar char="Ø"/>
            </a:pPr>
            <a:r>
              <a:rPr lang="en-US" b="1" dirty="0">
                <a:solidFill>
                  <a:srgbClr val="000000"/>
                </a:solidFill>
                <a:effectLst/>
                <a:latin typeface="verdana" panose="020B0604030504040204" pitchFamily="34" charset="0"/>
              </a:rPr>
              <a:t>Horizontal form:</a:t>
            </a:r>
          </a:p>
          <a:p>
            <a:pPr algn="just"/>
            <a:r>
              <a:rPr lang="en-US" b="0" i="0" dirty="0">
                <a:solidFill>
                  <a:srgbClr val="000000"/>
                </a:solidFill>
                <a:effectLst/>
                <a:latin typeface="verdana" panose="020B0604030504040204" pitchFamily="34" charset="0"/>
              </a:rPr>
              <a:t>     You have to add some additional rules if you want to create a horizontal form.</a:t>
            </a:r>
          </a:p>
          <a:p>
            <a:pPr marL="285750" indent="-285750" algn="just">
              <a:buFont typeface="Wingdings" panose="05000000000000000000" pitchFamily="2" charset="2"/>
              <a:buChar char="Ø"/>
            </a:pPr>
            <a:r>
              <a:rPr lang="en-US" b="1" i="0" dirty="0">
                <a:solidFill>
                  <a:srgbClr val="000000"/>
                </a:solidFill>
                <a:effectLst/>
                <a:latin typeface="verdana" panose="020B0604030504040204" pitchFamily="34" charset="0"/>
              </a:rPr>
              <a:t>Additional rules for a horizontal form:</a:t>
            </a:r>
            <a:endParaRPr lang="en-US" b="0" i="0" dirty="0">
              <a:solidFill>
                <a:srgbClr val="000000"/>
              </a:solidFill>
              <a:effectLst/>
              <a:latin typeface="verdana" panose="020B0604030504040204" pitchFamily="34" charset="0"/>
            </a:endParaRPr>
          </a:p>
          <a:p>
            <a:pPr algn="just"/>
            <a:r>
              <a:rPr lang="en-US" b="0" dirty="0">
                <a:solidFill>
                  <a:srgbClr val="000000"/>
                </a:solidFill>
                <a:effectLst/>
                <a:latin typeface="verdana" panose="020B0604030504040204" pitchFamily="34" charset="0"/>
              </a:rPr>
              <a:t>Add class .form-horizontal to the &lt;form&gt; element</a:t>
            </a:r>
          </a:p>
          <a:p>
            <a:pPr algn="just"/>
            <a:r>
              <a:rPr lang="en-US" b="0" dirty="0">
                <a:solidFill>
                  <a:srgbClr val="000000"/>
                </a:solidFill>
                <a:effectLst/>
                <a:latin typeface="verdana" panose="020B0604030504040204" pitchFamily="34" charset="0"/>
              </a:rPr>
              <a:t>Add class .control-label to all &lt;label&gt; elements</a:t>
            </a:r>
          </a:p>
          <a:p>
            <a:pPr marL="285750" indent="-285750" algn="just">
              <a:buFont typeface="Wingdings" panose="05000000000000000000" pitchFamily="2" charset="2"/>
              <a:buChar char="Ø"/>
            </a:pPr>
            <a:r>
              <a:rPr lang="en-US" b="1" dirty="0">
                <a:solidFill>
                  <a:srgbClr val="000000"/>
                </a:solidFill>
                <a:effectLst/>
                <a:latin typeface="verdana" panose="020B0604030504040204" pitchFamily="34" charset="0"/>
              </a:rPr>
              <a:t>Inline form:</a:t>
            </a:r>
          </a:p>
          <a:p>
            <a:pPr algn="just"/>
            <a:r>
              <a:rPr lang="en-US" b="0" i="0" dirty="0">
                <a:solidFill>
                  <a:srgbClr val="000000"/>
                </a:solidFill>
                <a:effectLst/>
                <a:latin typeface="verdana" panose="020B0604030504040204" pitchFamily="34" charset="0"/>
              </a:rPr>
              <a:t>In Bootstrap Inline forms, all elements are inline, left-aligned, and the labels are alongside.</a:t>
            </a:r>
            <a:endParaRPr lang="en-US" dirty="0">
              <a:solidFill>
                <a:srgbClr val="000000"/>
              </a:solidFill>
              <a:latin typeface="verdana" panose="020B0604030504040204" pitchFamily="34" charset="0"/>
            </a:endParaRPr>
          </a:p>
          <a:p>
            <a:pPr marL="342900" indent="-342900" algn="l">
              <a:buFont typeface="Wingdings" panose="05000000000000000000" pitchFamily="2" charset="2"/>
              <a:buChar char="Ø"/>
            </a:pPr>
            <a:r>
              <a:rPr lang="en-US" sz="2400" b="1" i="0" dirty="0">
                <a:effectLst/>
                <a:latin typeface="erdana"/>
              </a:rPr>
              <a:t>  Stacked (full-width) form:</a:t>
            </a:r>
          </a:p>
          <a:p>
            <a:pPr algn="l"/>
            <a:r>
              <a:rPr lang="en-US" sz="2000" b="0" i="0" dirty="0">
                <a:solidFill>
                  <a:srgbClr val="000000"/>
                </a:solidFill>
                <a:effectLst/>
                <a:latin typeface="verdana" panose="020B0604030504040204" pitchFamily="34" charset="0"/>
              </a:rPr>
              <a:t>Bootstrap 4 provides full width stacked forms.</a:t>
            </a:r>
          </a:p>
          <a:p>
            <a:pPr algn="l"/>
            <a:r>
              <a:rPr lang="en-US" sz="2800" b="1" i="0" dirty="0">
                <a:effectLst/>
                <a:latin typeface="erdana"/>
              </a:rPr>
              <a:t>Bootstrap Form Rules</a:t>
            </a:r>
          </a:p>
          <a:p>
            <a:pPr algn="l"/>
            <a:r>
              <a:rPr lang="en-US" b="0" i="0" dirty="0">
                <a:solidFill>
                  <a:srgbClr val="000000"/>
                </a:solidFill>
                <a:effectLst/>
                <a:latin typeface="verdana" panose="020B0604030504040204" pitchFamily="34" charset="0"/>
              </a:rPr>
              <a:t>There are three standard rules for these 3 form layouts:</a:t>
            </a:r>
          </a:p>
          <a:p>
            <a:pPr marL="285750" indent="-285750" algn="l">
              <a:buFont typeface="Wingdings" panose="05000000000000000000" pitchFamily="2" charset="2"/>
              <a:buChar char="Ø"/>
            </a:pPr>
            <a:r>
              <a:rPr lang="en-US" b="0" dirty="0">
                <a:solidFill>
                  <a:srgbClr val="000000"/>
                </a:solidFill>
                <a:effectLst/>
                <a:latin typeface="verdana" panose="020B0604030504040204" pitchFamily="34" charset="0"/>
              </a:rPr>
              <a:t>Always use &lt;form role="form"&gt; (helps improve accessibility for people using screen readers)</a:t>
            </a:r>
          </a:p>
          <a:p>
            <a:pPr marL="285750" indent="-285750" algn="l">
              <a:buFont typeface="Wingdings" panose="05000000000000000000" pitchFamily="2" charset="2"/>
              <a:buChar char="Ø"/>
            </a:pPr>
            <a:r>
              <a:rPr lang="en-US" b="0" dirty="0">
                <a:solidFill>
                  <a:srgbClr val="000000"/>
                </a:solidFill>
                <a:effectLst/>
                <a:latin typeface="verdana" panose="020B0604030504040204" pitchFamily="34" charset="0"/>
              </a:rPr>
              <a:t>Wrap labels and form controls in &lt;div class="form-group"&gt; (needed for optimum spacing)</a:t>
            </a:r>
          </a:p>
          <a:p>
            <a:pPr marL="285750" indent="-285750" algn="l">
              <a:buFont typeface="Wingdings" panose="05000000000000000000" pitchFamily="2" charset="2"/>
              <a:buChar char="Ø"/>
            </a:pPr>
            <a:r>
              <a:rPr lang="en-US" b="0" dirty="0">
                <a:solidFill>
                  <a:srgbClr val="000000"/>
                </a:solidFill>
                <a:effectLst/>
                <a:latin typeface="verdana" panose="020B0604030504040204" pitchFamily="34" charset="0"/>
              </a:rPr>
              <a:t>Add class .form-control to all textual &lt;input&gt;, &lt;</a:t>
            </a:r>
            <a:r>
              <a:rPr lang="en-US" b="0" dirty="0" err="1">
                <a:solidFill>
                  <a:srgbClr val="000000"/>
                </a:solidFill>
                <a:effectLst/>
                <a:latin typeface="verdana" panose="020B0604030504040204" pitchFamily="34" charset="0"/>
              </a:rPr>
              <a:t>textarea</a:t>
            </a:r>
            <a:r>
              <a:rPr lang="en-US" b="0" dirty="0">
                <a:solidFill>
                  <a:srgbClr val="000000"/>
                </a:solidFill>
                <a:effectLst/>
                <a:latin typeface="verdana" panose="020B0604030504040204" pitchFamily="34" charset="0"/>
              </a:rPr>
              <a:t>&gt;, and &lt;select&gt; elements</a:t>
            </a:r>
          </a:p>
          <a:p>
            <a:pPr algn="l"/>
            <a:endParaRPr lang="en-US" dirty="0">
              <a:solidFill>
                <a:srgbClr val="000000"/>
              </a:solidFill>
              <a:latin typeface="verdana" panose="020B0604030504040204" pitchFamily="34" charset="0"/>
            </a:endParaRPr>
          </a:p>
          <a:p>
            <a:pPr algn="l"/>
            <a:r>
              <a:rPr lang="en-US" b="0" i="0" dirty="0">
                <a:solidFill>
                  <a:srgbClr val="000000"/>
                </a:solidFill>
                <a:effectLst/>
                <a:latin typeface="verdana" panose="020B0604030504040204" pitchFamily="34" charset="0"/>
              </a:rPr>
              <a:t>In Bootstrap Inline forms, all elements are inline, left-aligned, and the labels are alongside.</a:t>
            </a:r>
          </a:p>
          <a:p>
            <a:br>
              <a:rPr lang="en-US" b="0" i="0" dirty="0">
                <a:solidFill>
                  <a:srgbClr val="000000"/>
                </a:solidFill>
                <a:effectLst/>
                <a:latin typeface="verdana" panose="020B0604030504040204" pitchFamily="34" charset="0"/>
              </a:rPr>
            </a:br>
            <a:endParaRPr lang="en-US" b="0" dirty="0">
              <a:solidFill>
                <a:srgbClr val="000000"/>
              </a:solidFill>
              <a:effectLst/>
              <a:latin typeface="verdana" panose="020B0604030504040204" pitchFamily="34" charset="0"/>
            </a:endParaRPr>
          </a:p>
          <a:p>
            <a:pPr marL="285750" indent="-285750" algn="l">
              <a:buFont typeface="Wingdings" panose="05000000000000000000" pitchFamily="2" charset="2"/>
              <a:buChar char="Ø"/>
            </a:pPr>
            <a:endParaRPr lang="en-US"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161067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9AEAE9-C7A4-427C-959A-91DB035DA4D9}"/>
              </a:ext>
            </a:extLst>
          </p:cNvPr>
          <p:cNvSpPr txBox="1"/>
          <p:nvPr/>
        </p:nvSpPr>
        <p:spPr>
          <a:xfrm>
            <a:off x="310717" y="213064"/>
            <a:ext cx="11881283" cy="8002191"/>
          </a:xfrm>
          <a:prstGeom prst="rect">
            <a:avLst/>
          </a:prstGeom>
          <a:noFill/>
        </p:spPr>
        <p:txBody>
          <a:bodyPr wrap="square">
            <a:spAutoFit/>
          </a:bodyPr>
          <a:lstStyle/>
          <a:p>
            <a:r>
              <a:rPr lang="en-US" sz="2800" b="1" i="0" u="sng" dirty="0">
                <a:solidFill>
                  <a:schemeClr val="accent1">
                    <a:lumMod val="75000"/>
                  </a:schemeClr>
                </a:solidFill>
                <a:effectLst/>
                <a:latin typeface="Arial" panose="020B0604020202020204" pitchFamily="34" charset="0"/>
              </a:rPr>
              <a:t>Tables</a:t>
            </a:r>
            <a:r>
              <a:rPr lang="en-US" sz="2800" b="0"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:-are used for displaying the data in a tabular format. If you want a basic table style with just some light padding and horizontal dividers, add the </a:t>
            </a:r>
            <a:r>
              <a:rPr lang="en-US" b="0" i="1" dirty="0">
                <a:solidFill>
                  <a:srgbClr val="000000"/>
                </a:solidFill>
                <a:effectLst/>
                <a:latin typeface="Arial" panose="020B0604020202020204" pitchFamily="34" charset="0"/>
              </a:rPr>
              <a:t>.table</a:t>
            </a:r>
            <a:r>
              <a:rPr lang="en-US" b="0" i="0" dirty="0">
                <a:solidFill>
                  <a:srgbClr val="000000"/>
                </a:solidFill>
                <a:effectLst/>
                <a:latin typeface="Arial" panose="020B0604020202020204" pitchFamily="34" charset="0"/>
              </a:rPr>
              <a:t> class to the &lt;table&gt; element. For more information on basic table and its elements.</a:t>
            </a:r>
            <a:endParaRPr lang="en-US" dirty="0">
              <a:solidFill>
                <a:srgbClr val="000000"/>
              </a:solidFill>
              <a:latin typeface="Arial" panose="020B0604020202020204" pitchFamily="34" charset="0"/>
            </a:endParaRPr>
          </a:p>
          <a:p>
            <a:pPr algn="l"/>
            <a:r>
              <a:rPr lang="en-US" b="1" i="0" u="sng" dirty="0">
                <a:effectLst/>
                <a:latin typeface="Arial" panose="020B0604020202020204" pitchFamily="34" charset="0"/>
              </a:rPr>
              <a:t>Dark Table</a:t>
            </a:r>
          </a:p>
          <a:p>
            <a:pPr algn="just"/>
            <a:r>
              <a:rPr lang="en-US" b="0" i="0" dirty="0">
                <a:solidFill>
                  <a:srgbClr val="000000"/>
                </a:solidFill>
                <a:effectLst/>
                <a:latin typeface="Arial" panose="020B0604020202020204" pitchFamily="34" charset="0"/>
              </a:rPr>
              <a:t>You can use the </a:t>
            </a:r>
            <a:r>
              <a:rPr lang="en-US" b="0" i="1" dirty="0">
                <a:solidFill>
                  <a:srgbClr val="000000"/>
                </a:solidFill>
                <a:effectLst/>
                <a:latin typeface="Arial" panose="020B0604020202020204" pitchFamily="34" charset="0"/>
              </a:rPr>
              <a:t>.table-dark</a:t>
            </a:r>
            <a:r>
              <a:rPr lang="en-US" b="0" i="0" dirty="0">
                <a:solidFill>
                  <a:srgbClr val="000000"/>
                </a:solidFill>
                <a:effectLst/>
                <a:latin typeface="Arial" panose="020B0604020202020204" pitchFamily="34" charset="0"/>
              </a:rPr>
              <a:t> class to add a black background to the table</a:t>
            </a:r>
          </a:p>
          <a:p>
            <a:pPr algn="l"/>
            <a:r>
              <a:rPr lang="en-US" b="1" i="0" u="sng" dirty="0">
                <a:effectLst/>
                <a:latin typeface="Arial" panose="020B0604020202020204" pitchFamily="34" charset="0"/>
              </a:rPr>
              <a:t>Table Head Options</a:t>
            </a:r>
          </a:p>
          <a:p>
            <a:pPr algn="just"/>
            <a:r>
              <a:rPr lang="en-US" b="0" i="0" dirty="0">
                <a:solidFill>
                  <a:srgbClr val="000000"/>
                </a:solidFill>
                <a:effectLst/>
                <a:latin typeface="Arial" panose="020B0604020202020204" pitchFamily="34" charset="0"/>
              </a:rPr>
              <a:t>You can add a black background or a grey background to table headers by using </a:t>
            </a: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thead</a:t>
            </a:r>
            <a:r>
              <a:rPr lang="en-US" b="0" i="1" dirty="0">
                <a:solidFill>
                  <a:srgbClr val="000000"/>
                </a:solidFill>
                <a:effectLst/>
                <a:latin typeface="Arial" panose="020B0604020202020204" pitchFamily="34" charset="0"/>
              </a:rPr>
              <a:t>-dark</a:t>
            </a:r>
            <a:r>
              <a:rPr lang="en-US" b="0" i="0" dirty="0">
                <a:solidFill>
                  <a:srgbClr val="000000"/>
                </a:solidFill>
                <a:effectLst/>
                <a:latin typeface="Arial" panose="020B0604020202020204" pitchFamily="34" charset="0"/>
              </a:rPr>
              <a:t> and </a:t>
            </a: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thead</a:t>
            </a:r>
            <a:r>
              <a:rPr lang="en-US" b="0" i="1" dirty="0">
                <a:solidFill>
                  <a:srgbClr val="000000"/>
                </a:solidFill>
                <a:effectLst/>
                <a:latin typeface="Arial" panose="020B0604020202020204" pitchFamily="34" charset="0"/>
              </a:rPr>
              <a:t>-light</a:t>
            </a:r>
            <a:r>
              <a:rPr lang="en-US" b="0" i="0" dirty="0">
                <a:solidFill>
                  <a:srgbClr val="000000"/>
                </a:solidFill>
                <a:effectLst/>
                <a:latin typeface="Arial" panose="020B0604020202020204" pitchFamily="34" charset="0"/>
              </a:rPr>
              <a:t> classes</a:t>
            </a:r>
          </a:p>
          <a:p>
            <a:pPr algn="l"/>
            <a:r>
              <a:rPr lang="en-US" b="1" i="0" u="sng" dirty="0">
                <a:effectLst/>
                <a:latin typeface="Arial" panose="020B0604020202020204" pitchFamily="34" charset="0"/>
              </a:rPr>
              <a:t>Striped Rows</a:t>
            </a:r>
          </a:p>
          <a:p>
            <a:pPr algn="just"/>
            <a:r>
              <a:rPr lang="en-US" b="0" i="0" dirty="0">
                <a:solidFill>
                  <a:srgbClr val="000000"/>
                </a:solidFill>
                <a:effectLst/>
                <a:latin typeface="Arial" panose="020B0604020202020204" pitchFamily="34" charset="0"/>
              </a:rPr>
              <a:t>By adding the </a:t>
            </a:r>
            <a:r>
              <a:rPr lang="en-US" b="0" i="1" dirty="0">
                <a:solidFill>
                  <a:srgbClr val="000000"/>
                </a:solidFill>
                <a:effectLst/>
                <a:latin typeface="Arial" panose="020B0604020202020204" pitchFamily="34" charset="0"/>
              </a:rPr>
              <a:t>.table-striped</a:t>
            </a:r>
            <a:r>
              <a:rPr lang="en-US" b="0" i="0" dirty="0">
                <a:solidFill>
                  <a:srgbClr val="000000"/>
                </a:solidFill>
                <a:effectLst/>
                <a:latin typeface="Arial" panose="020B0604020202020204" pitchFamily="34" charset="0"/>
              </a:rPr>
              <a:t> class, you will get stripes on the rows</a:t>
            </a:r>
          </a:p>
          <a:p>
            <a:pPr algn="l"/>
            <a:r>
              <a:rPr lang="en-US" b="0" i="0" dirty="0">
                <a:effectLst/>
                <a:latin typeface="Arial" panose="020B0604020202020204" pitchFamily="34" charset="0"/>
              </a:rPr>
              <a:t>Bordered and Borderless Table</a:t>
            </a:r>
          </a:p>
          <a:p>
            <a:pPr algn="just"/>
            <a:r>
              <a:rPr lang="en-US" b="0" i="0" dirty="0">
                <a:solidFill>
                  <a:srgbClr val="000000"/>
                </a:solidFill>
                <a:effectLst/>
                <a:latin typeface="Arial" panose="020B0604020202020204" pitchFamily="34" charset="0"/>
              </a:rPr>
              <a:t>Use </a:t>
            </a:r>
            <a:r>
              <a:rPr lang="en-US" b="0" i="1" dirty="0">
                <a:solidFill>
                  <a:srgbClr val="000000"/>
                </a:solidFill>
                <a:effectLst/>
                <a:latin typeface="Arial" panose="020B0604020202020204" pitchFamily="34" charset="0"/>
              </a:rPr>
              <a:t>.table-bordered</a:t>
            </a:r>
            <a:r>
              <a:rPr lang="en-US" b="0" i="0" dirty="0">
                <a:solidFill>
                  <a:srgbClr val="000000"/>
                </a:solidFill>
                <a:effectLst/>
                <a:latin typeface="Arial" panose="020B0604020202020204" pitchFamily="34" charset="0"/>
              </a:rPr>
              <a:t> class to make the borders around the table and cells. If you don't want to use border for a table, then use the </a:t>
            </a:r>
            <a:r>
              <a:rPr lang="en-US" b="0" i="1" dirty="0">
                <a:solidFill>
                  <a:srgbClr val="000000"/>
                </a:solidFill>
                <a:effectLst/>
                <a:latin typeface="Arial" panose="020B0604020202020204" pitchFamily="34" charset="0"/>
              </a:rPr>
              <a:t>.table-borderless</a:t>
            </a:r>
            <a:r>
              <a:rPr lang="en-US" b="0" i="0" dirty="0">
                <a:solidFill>
                  <a:srgbClr val="000000"/>
                </a:solidFill>
                <a:effectLst/>
                <a:latin typeface="Arial" panose="020B0604020202020204" pitchFamily="34" charset="0"/>
              </a:rPr>
              <a:t> class.</a:t>
            </a:r>
          </a:p>
          <a:p>
            <a:pPr algn="l"/>
            <a:r>
              <a:rPr lang="en-US" b="1" i="0" u="sng" dirty="0" err="1">
                <a:effectLst/>
                <a:latin typeface="Arial" panose="020B0604020202020204" pitchFamily="34" charset="0"/>
              </a:rPr>
              <a:t>Hoverable</a:t>
            </a:r>
            <a:r>
              <a:rPr lang="en-US" b="1" i="0" u="sng" dirty="0">
                <a:effectLst/>
                <a:latin typeface="Arial" panose="020B0604020202020204" pitchFamily="34" charset="0"/>
              </a:rPr>
              <a:t> Rows</a:t>
            </a:r>
          </a:p>
          <a:p>
            <a:pPr algn="just"/>
            <a:r>
              <a:rPr lang="en-US" b="0" i="0" dirty="0">
                <a:solidFill>
                  <a:srgbClr val="000000"/>
                </a:solidFill>
                <a:effectLst/>
                <a:latin typeface="Arial" panose="020B0604020202020204" pitchFamily="34" charset="0"/>
              </a:rPr>
              <a:t>By adding the </a:t>
            </a:r>
            <a:r>
              <a:rPr lang="en-US" b="0" i="1" dirty="0">
                <a:solidFill>
                  <a:srgbClr val="000000"/>
                </a:solidFill>
                <a:effectLst/>
                <a:latin typeface="Arial" panose="020B0604020202020204" pitchFamily="34" charset="0"/>
              </a:rPr>
              <a:t>.table-hover</a:t>
            </a:r>
            <a:r>
              <a:rPr lang="en-US" b="0" i="0" dirty="0">
                <a:solidFill>
                  <a:srgbClr val="000000"/>
                </a:solidFill>
                <a:effectLst/>
                <a:latin typeface="Arial" panose="020B0604020202020204" pitchFamily="34" charset="0"/>
              </a:rPr>
              <a:t> class, a light gray background color will be added to rows while the cursor hovers over them</a:t>
            </a:r>
          </a:p>
          <a:p>
            <a:pPr algn="l"/>
            <a:r>
              <a:rPr lang="en-US" b="1" i="0" u="sng" dirty="0">
                <a:effectLst/>
                <a:latin typeface="Arial" panose="020B0604020202020204" pitchFamily="34" charset="0"/>
              </a:rPr>
              <a:t>Small Table</a:t>
            </a:r>
          </a:p>
          <a:p>
            <a:pPr algn="just"/>
            <a:r>
              <a:rPr lang="en-US" b="0" i="0" dirty="0">
                <a:solidFill>
                  <a:srgbClr val="000000"/>
                </a:solidFill>
                <a:effectLst/>
                <a:latin typeface="Arial" panose="020B0604020202020204" pitchFamily="34" charset="0"/>
              </a:rPr>
              <a:t>You can use the </a:t>
            </a:r>
            <a:r>
              <a:rPr lang="en-US" b="0" i="1" dirty="0">
                <a:solidFill>
                  <a:srgbClr val="000000"/>
                </a:solidFill>
                <a:effectLst/>
                <a:latin typeface="Arial" panose="020B0604020202020204" pitchFamily="34" charset="0"/>
              </a:rPr>
              <a:t>.table-</a:t>
            </a:r>
            <a:r>
              <a:rPr lang="en-US" b="0" i="1" dirty="0" err="1">
                <a:solidFill>
                  <a:srgbClr val="000000"/>
                </a:solidFill>
                <a:effectLst/>
                <a:latin typeface="Arial" panose="020B0604020202020204" pitchFamily="34" charset="0"/>
              </a:rPr>
              <a:t>sm</a:t>
            </a:r>
            <a:r>
              <a:rPr lang="en-US" b="0" i="0" dirty="0">
                <a:solidFill>
                  <a:srgbClr val="000000"/>
                </a:solidFill>
                <a:effectLst/>
                <a:latin typeface="Arial" panose="020B0604020202020204" pitchFamily="34" charset="0"/>
              </a:rPr>
              <a:t> class to make the small table by cutting cell padding in half</a:t>
            </a:r>
          </a:p>
          <a:p>
            <a:pPr algn="l"/>
            <a:r>
              <a:rPr lang="en-US" b="1" i="0" u="sng" dirty="0">
                <a:effectLst/>
                <a:latin typeface="Arial" panose="020B0604020202020204" pitchFamily="34" charset="0"/>
              </a:rPr>
              <a:t>Contextual Classes</a:t>
            </a:r>
          </a:p>
          <a:p>
            <a:pPr algn="just"/>
            <a:r>
              <a:rPr lang="en-US" b="0" i="0" dirty="0">
                <a:solidFill>
                  <a:srgbClr val="000000"/>
                </a:solidFill>
                <a:effectLst/>
                <a:latin typeface="Arial" panose="020B0604020202020204" pitchFamily="34" charset="0"/>
              </a:rPr>
              <a:t>You can use contextual classes to apply color to table rows or table cells</a:t>
            </a:r>
          </a:p>
          <a:p>
            <a:pPr algn="l"/>
            <a:r>
              <a:rPr lang="en-US" b="1" i="0" u="sng" dirty="0">
                <a:effectLst/>
                <a:latin typeface="Arial" panose="020B0604020202020204" pitchFamily="34" charset="0"/>
              </a:rPr>
              <a:t>Responsive Tables</a:t>
            </a:r>
          </a:p>
          <a:p>
            <a:pPr algn="just"/>
            <a:r>
              <a:rPr lang="en-US" b="0" i="0" dirty="0">
                <a:solidFill>
                  <a:srgbClr val="000000"/>
                </a:solidFill>
                <a:effectLst/>
                <a:latin typeface="Arial" panose="020B0604020202020204" pitchFamily="34" charset="0"/>
              </a:rPr>
              <a:t>By wrapping any </a:t>
            </a:r>
            <a:r>
              <a:rPr lang="en-US" b="0" i="1" dirty="0">
                <a:solidFill>
                  <a:srgbClr val="000000"/>
                </a:solidFill>
                <a:effectLst/>
                <a:latin typeface="Arial" panose="020B0604020202020204" pitchFamily="34" charset="0"/>
              </a:rPr>
              <a:t>.table</a:t>
            </a:r>
            <a:r>
              <a:rPr lang="en-US" b="0" i="0" dirty="0">
                <a:solidFill>
                  <a:srgbClr val="000000"/>
                </a:solidFill>
                <a:effectLst/>
                <a:latin typeface="Arial" panose="020B0604020202020204" pitchFamily="34" charset="0"/>
              </a:rPr>
              <a:t> in </a:t>
            </a:r>
            <a:r>
              <a:rPr lang="en-US" b="0" i="1" dirty="0">
                <a:solidFill>
                  <a:srgbClr val="000000"/>
                </a:solidFill>
                <a:effectLst/>
                <a:latin typeface="Arial" panose="020B0604020202020204" pitchFamily="34" charset="0"/>
              </a:rPr>
              <a:t>.table-responsive</a:t>
            </a:r>
            <a:r>
              <a:rPr lang="en-US" b="0" i="0" dirty="0">
                <a:solidFill>
                  <a:srgbClr val="000000"/>
                </a:solidFill>
                <a:effectLst/>
                <a:latin typeface="Arial" panose="020B0604020202020204" pitchFamily="34" charset="0"/>
              </a:rPr>
              <a:t> class, you will make the table scroll horizontally up to small devices (under 992px). When viewing on anything larger than 992px wide, you will not see any difference in these tables.</a:t>
            </a:r>
          </a:p>
          <a:p>
            <a:pPr algn="just"/>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a:t>
            </a:r>
          </a:p>
          <a:p>
            <a:endParaRPr lang="en-US" dirty="0"/>
          </a:p>
        </p:txBody>
      </p:sp>
    </p:spTree>
    <p:extLst>
      <p:ext uri="{BB962C8B-B14F-4D97-AF65-F5344CB8AC3E}">
        <p14:creationId xmlns:p14="http://schemas.microsoft.com/office/powerpoint/2010/main" val="336129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9070-D222-45B1-8637-A743F2034298}"/>
              </a:ext>
            </a:extLst>
          </p:cNvPr>
          <p:cNvSpPr>
            <a:spLocks noGrp="1"/>
          </p:cNvSpPr>
          <p:nvPr>
            <p:ph type="title"/>
          </p:nvPr>
        </p:nvSpPr>
        <p:spPr>
          <a:xfrm>
            <a:off x="677334" y="609600"/>
            <a:ext cx="11103334" cy="1320800"/>
          </a:xfrm>
        </p:spPr>
        <p:txBody>
          <a:bodyPr/>
          <a:lstStyle/>
          <a:p>
            <a:r>
              <a:rPr lang="en-US" sz="3600" b="0" i="0" dirty="0">
                <a:solidFill>
                  <a:schemeClr val="accent1">
                    <a:lumMod val="75000"/>
                  </a:schemeClr>
                </a:solidFill>
                <a:effectLst/>
                <a:latin typeface="Arial" panose="020B0604020202020204" pitchFamily="34" charset="0"/>
              </a:rPr>
              <a:t>Bootstrap 4 - Components</a:t>
            </a:r>
            <a:endParaRPr lang="en-US" dirty="0"/>
          </a:p>
        </p:txBody>
      </p:sp>
      <p:sp>
        <p:nvSpPr>
          <p:cNvPr id="4" name="TextBox 3">
            <a:extLst>
              <a:ext uri="{FF2B5EF4-FFF2-40B4-BE49-F238E27FC236}">
                <a16:creationId xmlns:a16="http://schemas.microsoft.com/office/drawing/2014/main" id="{228C515F-1F45-4F2C-B61E-C290CB8A796C}"/>
              </a:ext>
            </a:extLst>
          </p:cNvPr>
          <p:cNvSpPr txBox="1"/>
          <p:nvPr/>
        </p:nvSpPr>
        <p:spPr>
          <a:xfrm>
            <a:off x="677333" y="1287262"/>
            <a:ext cx="10970169"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Bootstrap 4 uses collection of content methods for displaying the text, blocks of code, responsive images, data in a tabular format </a:t>
            </a:r>
            <a:r>
              <a:rPr lang="en-US" b="0" i="0" dirty="0" err="1">
                <a:solidFill>
                  <a:srgbClr val="000000"/>
                </a:solidFill>
                <a:effectLst/>
                <a:latin typeface="Arial" panose="020B0604020202020204" pitchFamily="34" charset="0"/>
              </a:rPr>
              <a:t>etc</a:t>
            </a:r>
            <a:r>
              <a:rPr lang="en-US" b="0" i="0" dirty="0">
                <a:solidFill>
                  <a:srgbClr val="000000"/>
                </a:solidFill>
                <a:effectLst/>
                <a:latin typeface="Arial" panose="020B0604020202020204" pitchFamily="34" charset="0"/>
              </a:rPr>
              <a:t> on the web page.</a:t>
            </a:r>
          </a:p>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8E80F2A6-D8FA-476F-B8DF-9EB7586293C2}"/>
              </a:ext>
            </a:extLst>
          </p:cNvPr>
          <p:cNvGraphicFramePr>
            <a:graphicFrameLocks noGrp="1"/>
          </p:cNvGraphicFramePr>
          <p:nvPr>
            <p:extLst>
              <p:ext uri="{D42A27DB-BD31-4B8C-83A1-F6EECF244321}">
                <p14:modId xmlns:p14="http://schemas.microsoft.com/office/powerpoint/2010/main" val="2836553978"/>
              </p:ext>
            </p:extLst>
          </p:nvPr>
        </p:nvGraphicFramePr>
        <p:xfrm>
          <a:off x="532660" y="1930400"/>
          <a:ext cx="10413506" cy="4753130"/>
        </p:xfrm>
        <a:graphic>
          <a:graphicData uri="http://schemas.openxmlformats.org/drawingml/2006/table">
            <a:tbl>
              <a:tblPr/>
              <a:tblGrid>
                <a:gridCol w="793701">
                  <a:extLst>
                    <a:ext uri="{9D8B030D-6E8A-4147-A177-3AD203B41FA5}">
                      <a16:colId xmlns:a16="http://schemas.microsoft.com/office/drawing/2014/main" val="488282785"/>
                    </a:ext>
                  </a:extLst>
                </a:gridCol>
                <a:gridCol w="9619805">
                  <a:extLst>
                    <a:ext uri="{9D8B030D-6E8A-4147-A177-3AD203B41FA5}">
                      <a16:colId xmlns:a16="http://schemas.microsoft.com/office/drawing/2014/main" val="1447992698"/>
                    </a:ext>
                  </a:extLst>
                </a:gridCol>
              </a:tblGrid>
              <a:tr h="135777">
                <a:tc>
                  <a:txBody>
                    <a:bodyPr/>
                    <a:lstStyle/>
                    <a:p>
                      <a:pPr fontAlgn="t"/>
                      <a:r>
                        <a:rPr lang="en-US" sz="500">
                          <a:effectLst/>
                        </a:rPr>
                        <a:t>S.No.</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000" dirty="0">
                          <a:effectLst/>
                        </a:rPr>
                        <a:t>Methods &amp; Description</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85646023"/>
                  </a:ext>
                </a:extLst>
              </a:tr>
              <a:tr h="417776">
                <a:tc>
                  <a:txBody>
                    <a:bodyPr/>
                    <a:lstStyle/>
                    <a:p>
                      <a:pPr fontAlgn="t"/>
                      <a:r>
                        <a:rPr lang="en-US" sz="500" dirty="0">
                          <a:effectLst/>
                        </a:rPr>
                        <a:t>1</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dirty="0">
                          <a:solidFill>
                            <a:srgbClr val="000000"/>
                          </a:solidFill>
                          <a:effectLst/>
                        </a:rPr>
                        <a:t>Alerts</a:t>
                      </a:r>
                    </a:p>
                    <a:p>
                      <a:pPr algn="just" fontAlgn="t"/>
                      <a:r>
                        <a:rPr lang="en-US" sz="1050" dirty="0">
                          <a:solidFill>
                            <a:srgbClr val="000000"/>
                          </a:solidFill>
                          <a:effectLst/>
                        </a:rPr>
                        <a:t>The alert component specifies the predefined message for user actions.</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01133105"/>
                  </a:ext>
                </a:extLst>
              </a:tr>
              <a:tr h="511775">
                <a:tc>
                  <a:txBody>
                    <a:bodyPr/>
                    <a:lstStyle/>
                    <a:p>
                      <a:pPr fontAlgn="t"/>
                      <a:r>
                        <a:rPr lang="en-US" sz="500">
                          <a:effectLst/>
                        </a:rPr>
                        <a:t>2</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dirty="0">
                          <a:solidFill>
                            <a:srgbClr val="000000"/>
                          </a:solidFill>
                          <a:effectLst/>
                        </a:rPr>
                        <a:t>Badges</a:t>
                      </a:r>
                    </a:p>
                    <a:p>
                      <a:pPr algn="just" fontAlgn="t"/>
                      <a:r>
                        <a:rPr lang="en-US" sz="1050" dirty="0">
                          <a:solidFill>
                            <a:srgbClr val="000000"/>
                          </a:solidFill>
                          <a:effectLst/>
                        </a:rPr>
                        <a:t>Badges are used to highlight the additional information to the content.</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1067723"/>
                  </a:ext>
                </a:extLst>
              </a:tr>
              <a:tr h="420698">
                <a:tc>
                  <a:txBody>
                    <a:bodyPr/>
                    <a:lstStyle/>
                    <a:p>
                      <a:pPr fontAlgn="t"/>
                      <a:r>
                        <a:rPr lang="en-US" sz="500">
                          <a:effectLst/>
                        </a:rPr>
                        <a:t>3</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dirty="0">
                          <a:solidFill>
                            <a:srgbClr val="000000"/>
                          </a:solidFill>
                          <a:effectLst/>
                        </a:rPr>
                        <a:t>Breadcrumb</a:t>
                      </a:r>
                    </a:p>
                    <a:p>
                      <a:pPr algn="just" fontAlgn="t"/>
                      <a:r>
                        <a:rPr lang="en-US" sz="1050" dirty="0">
                          <a:solidFill>
                            <a:srgbClr val="000000"/>
                          </a:solidFill>
                          <a:effectLst/>
                        </a:rPr>
                        <a:t>It is used to show hierarchy-based information for a site.</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51590360"/>
                  </a:ext>
                </a:extLst>
              </a:tr>
              <a:tr h="511775">
                <a:tc>
                  <a:txBody>
                    <a:bodyPr/>
                    <a:lstStyle/>
                    <a:p>
                      <a:pPr fontAlgn="t"/>
                      <a:r>
                        <a:rPr lang="en-US" sz="500">
                          <a:effectLst/>
                        </a:rPr>
                        <a:t>4</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00" b="1" u="sng" strike="noStrike" dirty="0">
                          <a:solidFill>
                            <a:srgbClr val="313131"/>
                          </a:solidFill>
                          <a:effectLst/>
                        </a:rPr>
                        <a:t>Buttons </a:t>
                      </a:r>
                      <a:endParaRPr lang="en-US" sz="1000" b="1" u="sng" dirty="0">
                        <a:solidFill>
                          <a:srgbClr val="000000"/>
                        </a:solidFill>
                        <a:effectLst/>
                      </a:endParaRPr>
                    </a:p>
                    <a:p>
                      <a:pPr algn="just" fontAlgn="t"/>
                      <a:r>
                        <a:rPr lang="en-US" sz="1000" dirty="0">
                          <a:solidFill>
                            <a:srgbClr val="000000"/>
                          </a:solidFill>
                          <a:effectLst/>
                        </a:rPr>
                        <a:t>Bootstrap provides clickable button to put content such as text and images.</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95657682"/>
                  </a:ext>
                </a:extLst>
              </a:tr>
              <a:tr h="511775">
                <a:tc>
                  <a:txBody>
                    <a:bodyPr/>
                    <a:lstStyle/>
                    <a:p>
                      <a:pPr fontAlgn="t"/>
                      <a:r>
                        <a:rPr lang="en-US" sz="500">
                          <a:effectLst/>
                        </a:rPr>
                        <a:t>5</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00" b="1" u="sng" strike="noStrike" dirty="0">
                          <a:solidFill>
                            <a:srgbClr val="313131"/>
                          </a:solidFill>
                          <a:effectLst/>
                        </a:rPr>
                        <a:t>Button Group</a:t>
                      </a:r>
                      <a:endParaRPr lang="en-US" sz="1000" b="1" u="sng" dirty="0">
                        <a:solidFill>
                          <a:srgbClr val="000000"/>
                        </a:solidFill>
                        <a:effectLst/>
                      </a:endParaRPr>
                    </a:p>
                    <a:p>
                      <a:pPr algn="just" fontAlgn="t"/>
                      <a:r>
                        <a:rPr lang="en-US" sz="1000" dirty="0">
                          <a:solidFill>
                            <a:srgbClr val="000000"/>
                          </a:solidFill>
                          <a:effectLst/>
                        </a:rPr>
                        <a:t>Button groups allow multiple buttons to be stacked together on a single line.</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50741504"/>
                  </a:ext>
                </a:extLst>
              </a:tr>
              <a:tr h="511775">
                <a:tc>
                  <a:txBody>
                    <a:bodyPr/>
                    <a:lstStyle/>
                    <a:p>
                      <a:pPr fontAlgn="t"/>
                      <a:r>
                        <a:rPr lang="en-US" sz="500" dirty="0">
                          <a:effectLst/>
                        </a:rPr>
                        <a:t>6</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strike="noStrike" dirty="0">
                          <a:solidFill>
                            <a:srgbClr val="313131"/>
                          </a:solidFill>
                          <a:effectLst/>
                        </a:rPr>
                        <a:t>cards</a:t>
                      </a:r>
                      <a:endParaRPr lang="en-US" sz="1050" b="1" u="sng" dirty="0">
                        <a:solidFill>
                          <a:srgbClr val="000000"/>
                        </a:solidFill>
                        <a:effectLst/>
                      </a:endParaRPr>
                    </a:p>
                    <a:p>
                      <a:pPr algn="just" fontAlgn="t"/>
                      <a:r>
                        <a:rPr lang="en-US" sz="1050" dirty="0">
                          <a:solidFill>
                            <a:srgbClr val="000000"/>
                          </a:solidFill>
                          <a:effectLst/>
                        </a:rPr>
                        <a:t>Card is a content container which displays a bordered box with some padding around it.</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44138381"/>
                  </a:ext>
                </a:extLst>
              </a:tr>
              <a:tr h="417776">
                <a:tc>
                  <a:txBody>
                    <a:bodyPr/>
                    <a:lstStyle/>
                    <a:p>
                      <a:pPr fontAlgn="t"/>
                      <a:r>
                        <a:rPr lang="en-US" sz="500" dirty="0">
                          <a:effectLst/>
                        </a:rPr>
                        <a:t>7</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00" b="1" u="sng" strike="noStrike" dirty="0">
                          <a:solidFill>
                            <a:srgbClr val="313131"/>
                          </a:solidFill>
                          <a:effectLst/>
                        </a:rPr>
                        <a:t>carousel</a:t>
                      </a:r>
                      <a:endParaRPr lang="en-US" sz="1000" b="1" u="sng" dirty="0">
                        <a:solidFill>
                          <a:srgbClr val="000000"/>
                        </a:solidFill>
                        <a:effectLst/>
                      </a:endParaRPr>
                    </a:p>
                    <a:p>
                      <a:pPr algn="just" fontAlgn="t"/>
                      <a:r>
                        <a:rPr lang="en-US" sz="1000" dirty="0">
                          <a:solidFill>
                            <a:srgbClr val="000000"/>
                          </a:solidFill>
                          <a:effectLst/>
                        </a:rPr>
                        <a:t>Carousel is a flexible, responsive way to add a slider to your site.</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47130814"/>
                  </a:ext>
                </a:extLst>
              </a:tr>
              <a:tr h="420698">
                <a:tc>
                  <a:txBody>
                    <a:bodyPr/>
                    <a:lstStyle/>
                    <a:p>
                      <a:pPr fontAlgn="t"/>
                      <a:r>
                        <a:rPr lang="en-US" sz="500">
                          <a:effectLst/>
                        </a:rPr>
                        <a:t>8</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strike="noStrike" dirty="0">
                          <a:solidFill>
                            <a:srgbClr val="313131"/>
                          </a:solidFill>
                          <a:effectLst/>
                        </a:rPr>
                        <a:t>collapse</a:t>
                      </a:r>
                      <a:endParaRPr lang="en-US" sz="1050" b="1" u="sng" dirty="0">
                        <a:solidFill>
                          <a:srgbClr val="000000"/>
                        </a:solidFill>
                        <a:effectLst/>
                      </a:endParaRPr>
                    </a:p>
                    <a:p>
                      <a:pPr algn="just" fontAlgn="t"/>
                      <a:r>
                        <a:rPr lang="en-US" sz="1050" dirty="0">
                          <a:solidFill>
                            <a:srgbClr val="000000"/>
                          </a:solidFill>
                          <a:effectLst/>
                        </a:rPr>
                        <a:t>It is used to show or hide the content.</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59316806"/>
                  </a:ext>
                </a:extLst>
              </a:tr>
              <a:tr h="420698">
                <a:tc>
                  <a:txBody>
                    <a:bodyPr/>
                    <a:lstStyle/>
                    <a:p>
                      <a:pPr fontAlgn="t"/>
                      <a:r>
                        <a:rPr lang="en-US" sz="500">
                          <a:effectLst/>
                        </a:rPr>
                        <a:t>9</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strike="noStrike" dirty="0">
                          <a:solidFill>
                            <a:srgbClr val="313131"/>
                          </a:solidFill>
                          <a:effectLst/>
                        </a:rPr>
                        <a:t>Dropdown</a:t>
                      </a:r>
                      <a:endParaRPr lang="en-US" sz="1050" b="1" u="sng" dirty="0">
                        <a:solidFill>
                          <a:srgbClr val="000000"/>
                        </a:solidFill>
                        <a:effectLst/>
                      </a:endParaRPr>
                    </a:p>
                    <a:p>
                      <a:pPr algn="just" fontAlgn="t"/>
                      <a:r>
                        <a:rPr lang="en-US" sz="1050" dirty="0">
                          <a:solidFill>
                            <a:srgbClr val="000000"/>
                          </a:solidFill>
                          <a:effectLst/>
                        </a:rPr>
                        <a:t>Dropdown menus can be used for displaying links in a list format.</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10152882"/>
                  </a:ext>
                </a:extLst>
              </a:tr>
              <a:tr h="420698">
                <a:tc>
                  <a:txBody>
                    <a:bodyPr/>
                    <a:lstStyle/>
                    <a:p>
                      <a:pPr fontAlgn="t"/>
                      <a:r>
                        <a:rPr lang="en-US" sz="500">
                          <a:effectLst/>
                        </a:rPr>
                        <a:t>10</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strike="noStrike" dirty="0">
                          <a:solidFill>
                            <a:srgbClr val="313131"/>
                          </a:solidFill>
                          <a:effectLst/>
                        </a:rPr>
                        <a:t>Forms</a:t>
                      </a:r>
                      <a:endParaRPr lang="en-US" sz="1050" b="1" u="sng" dirty="0">
                        <a:solidFill>
                          <a:srgbClr val="000000"/>
                        </a:solidFill>
                        <a:effectLst/>
                      </a:endParaRPr>
                    </a:p>
                    <a:p>
                      <a:pPr algn="just" fontAlgn="t"/>
                      <a:r>
                        <a:rPr lang="en-US" sz="1050" dirty="0">
                          <a:solidFill>
                            <a:srgbClr val="000000"/>
                          </a:solidFill>
                          <a:effectLst/>
                        </a:rPr>
                        <a:t>The form element is used to collect input from user.</a:t>
                      </a:r>
                    </a:p>
                  </a:txBody>
                  <a:tcPr marL="17643" marR="17643" marT="17643" marB="176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82236342"/>
                  </a:ext>
                </a:extLst>
              </a:tr>
            </a:tbl>
          </a:graphicData>
        </a:graphic>
      </p:graphicFrame>
    </p:spTree>
    <p:extLst>
      <p:ext uri="{BB962C8B-B14F-4D97-AF65-F5344CB8AC3E}">
        <p14:creationId xmlns:p14="http://schemas.microsoft.com/office/powerpoint/2010/main" val="4073363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2B7B42-4BF3-4ECE-AF7A-8B0462BDEDA2}"/>
              </a:ext>
            </a:extLst>
          </p:cNvPr>
          <p:cNvGraphicFramePr>
            <a:graphicFrameLocks noGrp="1"/>
          </p:cNvGraphicFramePr>
          <p:nvPr>
            <p:extLst>
              <p:ext uri="{D42A27DB-BD31-4B8C-83A1-F6EECF244321}">
                <p14:modId xmlns:p14="http://schemas.microsoft.com/office/powerpoint/2010/main" val="3068040672"/>
              </p:ext>
            </p:extLst>
          </p:nvPr>
        </p:nvGraphicFramePr>
        <p:xfrm>
          <a:off x="168676" y="195308"/>
          <a:ext cx="10209320" cy="6516210"/>
        </p:xfrm>
        <a:graphic>
          <a:graphicData uri="http://schemas.openxmlformats.org/drawingml/2006/table">
            <a:tbl>
              <a:tblPr/>
              <a:tblGrid>
                <a:gridCol w="414638">
                  <a:extLst>
                    <a:ext uri="{9D8B030D-6E8A-4147-A177-3AD203B41FA5}">
                      <a16:colId xmlns:a16="http://schemas.microsoft.com/office/drawing/2014/main" val="1216476793"/>
                    </a:ext>
                  </a:extLst>
                </a:gridCol>
                <a:gridCol w="9794682">
                  <a:extLst>
                    <a:ext uri="{9D8B030D-6E8A-4147-A177-3AD203B41FA5}">
                      <a16:colId xmlns:a16="http://schemas.microsoft.com/office/drawing/2014/main" val="2979657368"/>
                    </a:ext>
                  </a:extLst>
                </a:gridCol>
              </a:tblGrid>
              <a:tr h="771587">
                <a:tc>
                  <a:txBody>
                    <a:bodyPr/>
                    <a:lstStyle/>
                    <a:p>
                      <a:pPr fontAlgn="t"/>
                      <a:r>
                        <a:rPr lang="en-US" sz="500" dirty="0">
                          <a:effectLst/>
                        </a:rPr>
                        <a:t>11</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i="1" u="sng" strike="noStrike" dirty="0">
                          <a:solidFill>
                            <a:srgbClr val="313131"/>
                          </a:solidFill>
                          <a:effectLst/>
                        </a:rPr>
                        <a:t>Input group</a:t>
                      </a:r>
                      <a:endParaRPr lang="en-US" sz="1050" b="1" i="1" u="sng" dirty="0">
                        <a:solidFill>
                          <a:srgbClr val="000000"/>
                        </a:solidFill>
                        <a:effectLst/>
                      </a:endParaRPr>
                    </a:p>
                    <a:p>
                      <a:pPr algn="just" fontAlgn="t"/>
                      <a:r>
                        <a:rPr lang="en-US" sz="1050" dirty="0">
                          <a:solidFill>
                            <a:srgbClr val="000000"/>
                          </a:solidFill>
                          <a:effectLst/>
                        </a:rPr>
                        <a:t>Using input groups you can easily prepend and append text or buttons to the text-based inputs.</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77938518"/>
                  </a:ext>
                </a:extLst>
              </a:tr>
              <a:tr h="651621">
                <a:tc>
                  <a:txBody>
                    <a:bodyPr/>
                    <a:lstStyle/>
                    <a:p>
                      <a:pPr fontAlgn="t"/>
                      <a:r>
                        <a:rPr lang="en-US" sz="500">
                          <a:effectLst/>
                        </a:rPr>
                        <a:t>12</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strike="noStrike" dirty="0">
                          <a:solidFill>
                            <a:srgbClr val="313131"/>
                          </a:solidFill>
                          <a:effectLst/>
                        </a:rPr>
                        <a:t>Jumbotron</a:t>
                      </a:r>
                      <a:endParaRPr lang="en-US" sz="1050" b="1" u="sng" dirty="0">
                        <a:solidFill>
                          <a:srgbClr val="000000"/>
                        </a:solidFill>
                        <a:effectLst/>
                      </a:endParaRPr>
                    </a:p>
                    <a:p>
                      <a:pPr algn="just" fontAlgn="t"/>
                      <a:r>
                        <a:rPr lang="en-US" sz="1050" dirty="0">
                          <a:solidFill>
                            <a:srgbClr val="000000"/>
                          </a:solidFill>
                          <a:effectLst/>
                        </a:rPr>
                        <a:t>It increases the size of headings and adds a lot of margin for landing page content.</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65079808"/>
                  </a:ext>
                </a:extLst>
              </a:tr>
              <a:tr h="531655">
                <a:tc>
                  <a:txBody>
                    <a:bodyPr/>
                    <a:lstStyle/>
                    <a:p>
                      <a:pPr fontAlgn="t"/>
                      <a:r>
                        <a:rPr lang="en-US" sz="500">
                          <a:effectLst/>
                        </a:rPr>
                        <a:t>13</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strike="noStrike" dirty="0">
                          <a:solidFill>
                            <a:srgbClr val="313131"/>
                          </a:solidFill>
                          <a:effectLst/>
                        </a:rPr>
                        <a:t>Modals</a:t>
                      </a:r>
                      <a:endParaRPr lang="en-US" sz="1050" b="1" u="sng" dirty="0">
                        <a:solidFill>
                          <a:srgbClr val="000000"/>
                        </a:solidFill>
                        <a:effectLst/>
                      </a:endParaRPr>
                    </a:p>
                    <a:p>
                      <a:pPr algn="just" fontAlgn="t"/>
                      <a:r>
                        <a:rPr lang="en-US" sz="1050" dirty="0">
                          <a:solidFill>
                            <a:srgbClr val="000000"/>
                          </a:solidFill>
                          <a:effectLst/>
                        </a:rPr>
                        <a:t>Modal is a child window that is layered over its parent window.</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7366713"/>
                  </a:ext>
                </a:extLst>
              </a:tr>
              <a:tr h="651621">
                <a:tc>
                  <a:txBody>
                    <a:bodyPr/>
                    <a:lstStyle/>
                    <a:p>
                      <a:pPr fontAlgn="t"/>
                      <a:r>
                        <a:rPr lang="en-US" sz="500">
                          <a:effectLst/>
                        </a:rPr>
                        <a:t>14</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strike="noStrike" dirty="0" err="1">
                          <a:solidFill>
                            <a:srgbClr val="313131"/>
                          </a:solidFill>
                          <a:effectLst/>
                        </a:rPr>
                        <a:t>Navs</a:t>
                      </a:r>
                      <a:endParaRPr lang="en-US" sz="1050" b="1" u="sng" dirty="0">
                        <a:solidFill>
                          <a:srgbClr val="000000"/>
                        </a:solidFill>
                        <a:effectLst/>
                      </a:endParaRPr>
                    </a:p>
                    <a:p>
                      <a:pPr algn="just" fontAlgn="t"/>
                      <a:r>
                        <a:rPr lang="en-US" sz="1050" dirty="0">
                          <a:solidFill>
                            <a:srgbClr val="000000"/>
                          </a:solidFill>
                          <a:effectLst/>
                        </a:rPr>
                        <a:t>Bootstrap provides navigation items for your site in a horizontal menu.</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1118435"/>
                  </a:ext>
                </a:extLst>
              </a:tr>
              <a:tr h="531655">
                <a:tc>
                  <a:txBody>
                    <a:bodyPr/>
                    <a:lstStyle/>
                    <a:p>
                      <a:pPr fontAlgn="t"/>
                      <a:r>
                        <a:rPr lang="en-US" sz="500">
                          <a:effectLst/>
                        </a:rPr>
                        <a:t>15</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strike="noStrike" dirty="0">
                          <a:solidFill>
                            <a:srgbClr val="313131"/>
                          </a:solidFill>
                          <a:effectLst/>
                        </a:rPr>
                        <a:t>Navbar</a:t>
                      </a:r>
                      <a:endParaRPr lang="en-US" sz="1050" b="1" u="sng" dirty="0">
                        <a:solidFill>
                          <a:srgbClr val="000000"/>
                        </a:solidFill>
                        <a:effectLst/>
                      </a:endParaRPr>
                    </a:p>
                    <a:p>
                      <a:pPr algn="just" fontAlgn="t"/>
                      <a:r>
                        <a:rPr lang="en-US" sz="1050" dirty="0">
                          <a:solidFill>
                            <a:srgbClr val="000000"/>
                          </a:solidFill>
                          <a:effectLst/>
                        </a:rPr>
                        <a:t>Navbar provides navigation headers for your application or site.</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66369000"/>
                  </a:ext>
                </a:extLst>
              </a:tr>
              <a:tr h="651621">
                <a:tc>
                  <a:txBody>
                    <a:bodyPr/>
                    <a:lstStyle/>
                    <a:p>
                      <a:pPr fontAlgn="t"/>
                      <a:r>
                        <a:rPr lang="en-US" sz="500">
                          <a:effectLst/>
                        </a:rPr>
                        <a:t>16</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strike="noStrike" dirty="0">
                          <a:solidFill>
                            <a:srgbClr val="313131"/>
                          </a:solidFill>
                          <a:effectLst/>
                        </a:rPr>
                        <a:t>Pagination</a:t>
                      </a:r>
                      <a:endParaRPr lang="en-US" sz="1050" b="1" u="sng" dirty="0">
                        <a:solidFill>
                          <a:srgbClr val="000000"/>
                        </a:solidFill>
                        <a:effectLst/>
                      </a:endParaRPr>
                    </a:p>
                    <a:p>
                      <a:pPr algn="just" fontAlgn="t"/>
                      <a:r>
                        <a:rPr lang="en-US" sz="1050" dirty="0">
                          <a:solidFill>
                            <a:srgbClr val="000000"/>
                          </a:solidFill>
                          <a:effectLst/>
                        </a:rPr>
                        <a:t>Pagination is used to divide the related content across multiple pages.</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71159872"/>
                  </a:ext>
                </a:extLst>
              </a:tr>
              <a:tr h="771587">
                <a:tc>
                  <a:txBody>
                    <a:bodyPr/>
                    <a:lstStyle/>
                    <a:p>
                      <a:pPr fontAlgn="t"/>
                      <a:r>
                        <a:rPr lang="en-US" sz="500">
                          <a:effectLst/>
                        </a:rPr>
                        <a:t>17</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strike="noStrike" dirty="0">
                          <a:solidFill>
                            <a:srgbClr val="313131"/>
                          </a:solidFill>
                          <a:effectLst/>
                        </a:rPr>
                        <a:t>Popovers</a:t>
                      </a:r>
                      <a:endParaRPr lang="en-US" sz="1050" b="1" u="sng" dirty="0">
                        <a:solidFill>
                          <a:srgbClr val="000000"/>
                        </a:solidFill>
                        <a:effectLst/>
                      </a:endParaRPr>
                    </a:p>
                    <a:p>
                      <a:pPr algn="just" fontAlgn="t"/>
                      <a:r>
                        <a:rPr lang="en-US" sz="1050" dirty="0">
                          <a:solidFill>
                            <a:srgbClr val="000000"/>
                          </a:solidFill>
                          <a:effectLst/>
                        </a:rPr>
                        <a:t>Popover is similar to tooltip, offering an extended view complete with a heading.</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86979962"/>
                  </a:ext>
                </a:extLst>
              </a:tr>
              <a:tr h="771587">
                <a:tc>
                  <a:txBody>
                    <a:bodyPr/>
                    <a:lstStyle/>
                    <a:p>
                      <a:pPr fontAlgn="t"/>
                      <a:r>
                        <a:rPr lang="en-US" sz="500">
                          <a:effectLst/>
                        </a:rPr>
                        <a:t>18</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strike="noStrike" dirty="0">
                          <a:solidFill>
                            <a:srgbClr val="313131"/>
                          </a:solidFill>
                          <a:effectLst/>
                        </a:rPr>
                        <a:t>Progress</a:t>
                      </a:r>
                      <a:endParaRPr lang="en-US" sz="1050" b="1" u="sng" dirty="0">
                        <a:solidFill>
                          <a:srgbClr val="000000"/>
                        </a:solidFill>
                        <a:effectLst/>
                      </a:endParaRPr>
                    </a:p>
                    <a:p>
                      <a:pPr algn="just" fontAlgn="t"/>
                      <a:r>
                        <a:rPr lang="en-US" sz="1050" dirty="0">
                          <a:solidFill>
                            <a:srgbClr val="000000"/>
                          </a:solidFill>
                          <a:effectLst/>
                        </a:rPr>
                        <a:t>Progress bar shows progress of a process with stacked bars, animated backgrounds, and text labels.</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74066776"/>
                  </a:ext>
                </a:extLst>
              </a:tr>
              <a:tr h="651621">
                <a:tc>
                  <a:txBody>
                    <a:bodyPr/>
                    <a:lstStyle/>
                    <a:p>
                      <a:pPr fontAlgn="t"/>
                      <a:r>
                        <a:rPr lang="en-US" sz="500">
                          <a:effectLst/>
                        </a:rPr>
                        <a:t>19</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strike="noStrike" dirty="0" err="1">
                          <a:solidFill>
                            <a:srgbClr val="313131"/>
                          </a:solidFill>
                          <a:effectLst/>
                        </a:rPr>
                        <a:t>Scrollspy</a:t>
                      </a:r>
                      <a:endParaRPr lang="en-US" sz="1050" b="1" u="sng" dirty="0">
                        <a:solidFill>
                          <a:srgbClr val="000000"/>
                        </a:solidFill>
                        <a:effectLst/>
                      </a:endParaRPr>
                    </a:p>
                    <a:p>
                      <a:pPr algn="just" fontAlgn="t"/>
                      <a:r>
                        <a:rPr lang="en-US" sz="1050" dirty="0" err="1">
                          <a:solidFill>
                            <a:srgbClr val="000000"/>
                          </a:solidFill>
                          <a:effectLst/>
                        </a:rPr>
                        <a:t>Scrollspy</a:t>
                      </a:r>
                      <a:r>
                        <a:rPr lang="en-US" sz="1050" dirty="0">
                          <a:solidFill>
                            <a:srgbClr val="000000"/>
                          </a:solidFill>
                          <a:effectLst/>
                        </a:rPr>
                        <a:t> is used to indicate currently active link in the menu based on scroll position</a:t>
                      </a:r>
                      <a:r>
                        <a:rPr lang="en-US" sz="500" dirty="0">
                          <a:solidFill>
                            <a:srgbClr val="000000"/>
                          </a:solidFill>
                          <a:effectLst/>
                        </a:rPr>
                        <a:t>.</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86619843"/>
                  </a:ext>
                </a:extLst>
              </a:tr>
              <a:tr h="531655">
                <a:tc>
                  <a:txBody>
                    <a:bodyPr/>
                    <a:lstStyle/>
                    <a:p>
                      <a:pPr fontAlgn="t"/>
                      <a:r>
                        <a:rPr lang="en-US" sz="500">
                          <a:effectLst/>
                        </a:rPr>
                        <a:t>20</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50" b="1" u="sng" strike="noStrike" dirty="0">
                          <a:solidFill>
                            <a:srgbClr val="313131"/>
                          </a:solidFill>
                          <a:effectLst/>
                        </a:rPr>
                        <a:t>Tooltips</a:t>
                      </a:r>
                      <a:endParaRPr lang="en-US" sz="1050" b="1" u="sng" dirty="0">
                        <a:solidFill>
                          <a:srgbClr val="000000"/>
                        </a:solidFill>
                        <a:effectLst/>
                      </a:endParaRPr>
                    </a:p>
                    <a:p>
                      <a:pPr algn="just" fontAlgn="t"/>
                      <a:r>
                        <a:rPr lang="en-US" sz="1050" dirty="0">
                          <a:solidFill>
                            <a:srgbClr val="000000"/>
                          </a:solidFill>
                          <a:effectLst/>
                        </a:rPr>
                        <a:t>Tooltips are useful when you need to describe a link.</a:t>
                      </a:r>
                    </a:p>
                  </a:txBody>
                  <a:tcPr marL="16447" marR="16447" marT="16447" marB="164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80493372"/>
                  </a:ext>
                </a:extLst>
              </a:tr>
            </a:tbl>
          </a:graphicData>
        </a:graphic>
      </p:graphicFrame>
    </p:spTree>
    <p:extLst>
      <p:ext uri="{BB962C8B-B14F-4D97-AF65-F5344CB8AC3E}">
        <p14:creationId xmlns:p14="http://schemas.microsoft.com/office/powerpoint/2010/main" val="3751810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C0AB-CB14-484F-9184-25F166376DEF}"/>
              </a:ext>
            </a:extLst>
          </p:cNvPr>
          <p:cNvSpPr>
            <a:spLocks noGrp="1"/>
          </p:cNvSpPr>
          <p:nvPr>
            <p:ph type="title"/>
          </p:nvPr>
        </p:nvSpPr>
        <p:spPr/>
        <p:txBody>
          <a:bodyPr/>
          <a:lstStyle/>
          <a:p>
            <a:r>
              <a:rPr lang="en-US" b="0" i="0" dirty="0">
                <a:solidFill>
                  <a:schemeClr val="accent1">
                    <a:lumMod val="75000"/>
                  </a:schemeClr>
                </a:solidFill>
                <a:effectLst/>
                <a:latin typeface="erdana"/>
              </a:rPr>
              <a:t>Bootstrap Buttons</a:t>
            </a:r>
            <a:br>
              <a:rPr lang="en-US" b="0" i="0" dirty="0">
                <a:solidFill>
                  <a:srgbClr val="610B38"/>
                </a:solidFill>
                <a:effectLst/>
                <a:latin typeface="erdana"/>
              </a:rPr>
            </a:br>
            <a:endParaRPr lang="en-US" dirty="0"/>
          </a:p>
        </p:txBody>
      </p:sp>
      <p:sp>
        <p:nvSpPr>
          <p:cNvPr id="4" name="TextBox 3">
            <a:extLst>
              <a:ext uri="{FF2B5EF4-FFF2-40B4-BE49-F238E27FC236}">
                <a16:creationId xmlns:a16="http://schemas.microsoft.com/office/drawing/2014/main" id="{44A32A5B-9E55-4360-9FDF-4BB664C4D434}"/>
              </a:ext>
            </a:extLst>
          </p:cNvPr>
          <p:cNvSpPr txBox="1"/>
          <p:nvPr/>
        </p:nvSpPr>
        <p:spPr>
          <a:xfrm>
            <a:off x="677333" y="1207361"/>
            <a:ext cx="10908025" cy="5293757"/>
          </a:xfrm>
          <a:prstGeom prst="rect">
            <a:avLst/>
          </a:prstGeom>
          <a:noFill/>
        </p:spPr>
        <p:txBody>
          <a:bodyPr wrap="square">
            <a:spAutoFit/>
          </a:bodyPr>
          <a:lstStyle/>
          <a:p>
            <a:pPr algn="l"/>
            <a:r>
              <a:rPr lang="en-US" sz="2000" b="0" i="0" dirty="0">
                <a:solidFill>
                  <a:srgbClr val="000000"/>
                </a:solidFill>
                <a:effectLst/>
                <a:latin typeface="verdana" panose="020B0604030504040204" pitchFamily="34" charset="0"/>
              </a:rPr>
              <a:t>There are seven styles to add a button in Bootstrap. Use the following classes to achieve the different button styles:</a:t>
            </a:r>
          </a:p>
          <a:p>
            <a:pPr marL="285750" indent="-285750" algn="l">
              <a:buFont typeface="Wingdings" panose="05000000000000000000" pitchFamily="2" charset="2"/>
              <a:buChar char="q"/>
            </a:pPr>
            <a:r>
              <a:rPr lang="en-US" sz="2000" b="0" dirty="0">
                <a:solidFill>
                  <a:srgbClr val="000000"/>
                </a:solidFill>
                <a:effectLst/>
                <a:latin typeface="verdana" panose="020B0604030504040204" pitchFamily="34" charset="0"/>
              </a:rPr>
              <a:t>.</a:t>
            </a:r>
            <a:r>
              <a:rPr lang="en-US" sz="2000" b="0" dirty="0" err="1">
                <a:solidFill>
                  <a:srgbClr val="000000"/>
                </a:solidFill>
                <a:effectLst/>
                <a:latin typeface="verdana" panose="020B0604030504040204" pitchFamily="34" charset="0"/>
              </a:rPr>
              <a:t>btn</a:t>
            </a:r>
            <a:r>
              <a:rPr lang="en-US" sz="2000" b="0" dirty="0">
                <a:solidFill>
                  <a:srgbClr val="000000"/>
                </a:solidFill>
                <a:effectLst/>
                <a:latin typeface="verdana" panose="020B0604030504040204" pitchFamily="34" charset="0"/>
              </a:rPr>
              <a:t>-default</a:t>
            </a:r>
          </a:p>
          <a:p>
            <a:pPr marL="285750" indent="-285750" algn="l">
              <a:buFont typeface="Wingdings" panose="05000000000000000000" pitchFamily="2" charset="2"/>
              <a:buChar char="q"/>
            </a:pPr>
            <a:r>
              <a:rPr lang="en-US" sz="2000" b="0" dirty="0">
                <a:solidFill>
                  <a:srgbClr val="000000"/>
                </a:solidFill>
                <a:effectLst/>
                <a:latin typeface="verdana" panose="020B0604030504040204" pitchFamily="34" charset="0"/>
              </a:rPr>
              <a:t>.</a:t>
            </a:r>
            <a:r>
              <a:rPr lang="en-US" sz="2000" b="0" dirty="0" err="1">
                <a:solidFill>
                  <a:srgbClr val="000000"/>
                </a:solidFill>
                <a:effectLst/>
                <a:latin typeface="verdana" panose="020B0604030504040204" pitchFamily="34" charset="0"/>
              </a:rPr>
              <a:t>btn</a:t>
            </a:r>
            <a:r>
              <a:rPr lang="en-US" sz="2000" b="0" dirty="0">
                <a:solidFill>
                  <a:srgbClr val="000000"/>
                </a:solidFill>
                <a:effectLst/>
                <a:latin typeface="verdana" panose="020B0604030504040204" pitchFamily="34" charset="0"/>
              </a:rPr>
              <a:t>-primary</a:t>
            </a:r>
          </a:p>
          <a:p>
            <a:pPr marL="285750" indent="-285750" algn="l">
              <a:buFont typeface="Wingdings" panose="05000000000000000000" pitchFamily="2" charset="2"/>
              <a:buChar char="q"/>
            </a:pPr>
            <a:r>
              <a:rPr lang="en-US" sz="2000" b="0" dirty="0">
                <a:solidFill>
                  <a:srgbClr val="000000"/>
                </a:solidFill>
                <a:effectLst/>
                <a:latin typeface="verdana" panose="020B0604030504040204" pitchFamily="34" charset="0"/>
              </a:rPr>
              <a:t>.</a:t>
            </a:r>
            <a:r>
              <a:rPr lang="en-US" sz="2000" b="0" dirty="0" err="1">
                <a:solidFill>
                  <a:srgbClr val="000000"/>
                </a:solidFill>
                <a:effectLst/>
                <a:latin typeface="verdana" panose="020B0604030504040204" pitchFamily="34" charset="0"/>
              </a:rPr>
              <a:t>btn</a:t>
            </a:r>
            <a:r>
              <a:rPr lang="en-US" sz="2000" b="0" dirty="0">
                <a:solidFill>
                  <a:srgbClr val="000000"/>
                </a:solidFill>
                <a:effectLst/>
                <a:latin typeface="verdana" panose="020B0604030504040204" pitchFamily="34" charset="0"/>
              </a:rPr>
              <a:t>-success</a:t>
            </a:r>
          </a:p>
          <a:p>
            <a:pPr marL="285750" indent="-285750" algn="l">
              <a:buFont typeface="Wingdings" panose="05000000000000000000" pitchFamily="2" charset="2"/>
              <a:buChar char="q"/>
            </a:pPr>
            <a:r>
              <a:rPr lang="en-US" sz="2000" b="0" dirty="0">
                <a:solidFill>
                  <a:srgbClr val="000000"/>
                </a:solidFill>
                <a:effectLst/>
                <a:latin typeface="verdana" panose="020B0604030504040204" pitchFamily="34" charset="0"/>
              </a:rPr>
              <a:t>.</a:t>
            </a:r>
            <a:r>
              <a:rPr lang="en-US" sz="2000" b="0" dirty="0" err="1">
                <a:solidFill>
                  <a:srgbClr val="000000"/>
                </a:solidFill>
                <a:effectLst/>
                <a:latin typeface="verdana" panose="020B0604030504040204" pitchFamily="34" charset="0"/>
              </a:rPr>
              <a:t>btn</a:t>
            </a:r>
            <a:r>
              <a:rPr lang="en-US" sz="2000" b="0" dirty="0">
                <a:solidFill>
                  <a:srgbClr val="000000"/>
                </a:solidFill>
                <a:effectLst/>
                <a:latin typeface="verdana" panose="020B0604030504040204" pitchFamily="34" charset="0"/>
              </a:rPr>
              <a:t>-info</a:t>
            </a:r>
          </a:p>
          <a:p>
            <a:pPr marL="285750" indent="-285750" algn="l">
              <a:buFont typeface="Wingdings" panose="05000000000000000000" pitchFamily="2" charset="2"/>
              <a:buChar char="q"/>
            </a:pPr>
            <a:r>
              <a:rPr lang="en-US" sz="2000" b="0" dirty="0">
                <a:solidFill>
                  <a:srgbClr val="000000"/>
                </a:solidFill>
                <a:effectLst/>
                <a:latin typeface="verdana" panose="020B0604030504040204" pitchFamily="34" charset="0"/>
              </a:rPr>
              <a:t>.</a:t>
            </a:r>
            <a:r>
              <a:rPr lang="en-US" sz="2000" b="0" dirty="0" err="1">
                <a:solidFill>
                  <a:srgbClr val="000000"/>
                </a:solidFill>
                <a:effectLst/>
                <a:latin typeface="verdana" panose="020B0604030504040204" pitchFamily="34" charset="0"/>
              </a:rPr>
              <a:t>btn</a:t>
            </a:r>
            <a:r>
              <a:rPr lang="en-US" sz="2000" b="0" dirty="0">
                <a:solidFill>
                  <a:srgbClr val="000000"/>
                </a:solidFill>
                <a:effectLst/>
                <a:latin typeface="verdana" panose="020B0604030504040204" pitchFamily="34" charset="0"/>
              </a:rPr>
              <a:t>-warning</a:t>
            </a:r>
          </a:p>
          <a:p>
            <a:pPr marL="285750" indent="-285750" algn="l">
              <a:buFont typeface="Wingdings" panose="05000000000000000000" pitchFamily="2" charset="2"/>
              <a:buChar char="q"/>
            </a:pPr>
            <a:r>
              <a:rPr lang="en-US" sz="2000" b="0" dirty="0">
                <a:solidFill>
                  <a:srgbClr val="000000"/>
                </a:solidFill>
                <a:effectLst/>
                <a:latin typeface="verdana" panose="020B0604030504040204" pitchFamily="34" charset="0"/>
              </a:rPr>
              <a:t>.</a:t>
            </a:r>
            <a:r>
              <a:rPr lang="en-US" sz="2000" b="0" dirty="0" err="1">
                <a:solidFill>
                  <a:srgbClr val="000000"/>
                </a:solidFill>
                <a:effectLst/>
                <a:latin typeface="verdana" panose="020B0604030504040204" pitchFamily="34" charset="0"/>
              </a:rPr>
              <a:t>btn</a:t>
            </a:r>
            <a:r>
              <a:rPr lang="en-US" sz="2000" b="0" dirty="0">
                <a:solidFill>
                  <a:srgbClr val="000000"/>
                </a:solidFill>
                <a:effectLst/>
                <a:latin typeface="verdana" panose="020B0604030504040204" pitchFamily="34" charset="0"/>
              </a:rPr>
              <a:t>-danger</a:t>
            </a:r>
          </a:p>
          <a:p>
            <a:pPr marL="285750" indent="-285750" algn="l">
              <a:buFont typeface="Wingdings" panose="05000000000000000000" pitchFamily="2" charset="2"/>
              <a:buChar char="q"/>
            </a:pPr>
            <a:r>
              <a:rPr lang="en-US" sz="2000" b="0" dirty="0">
                <a:solidFill>
                  <a:srgbClr val="000000"/>
                </a:solidFill>
                <a:effectLst/>
                <a:latin typeface="verdana" panose="020B0604030504040204" pitchFamily="34" charset="0"/>
              </a:rPr>
              <a:t>.</a:t>
            </a:r>
            <a:r>
              <a:rPr lang="en-US" sz="2000" b="0" dirty="0" err="1">
                <a:solidFill>
                  <a:srgbClr val="000000"/>
                </a:solidFill>
                <a:effectLst/>
                <a:latin typeface="verdana" panose="020B0604030504040204" pitchFamily="34" charset="0"/>
              </a:rPr>
              <a:t>btn</a:t>
            </a:r>
            <a:r>
              <a:rPr lang="en-US" sz="2000" b="0" dirty="0">
                <a:solidFill>
                  <a:srgbClr val="000000"/>
                </a:solidFill>
                <a:effectLst/>
                <a:latin typeface="verdana" panose="020B0604030504040204" pitchFamily="34" charset="0"/>
              </a:rPr>
              <a:t>-link</a:t>
            </a:r>
          </a:p>
          <a:p>
            <a:pPr algn="l"/>
            <a:r>
              <a:rPr lang="en-US" sz="2000" b="1" i="0" dirty="0">
                <a:solidFill>
                  <a:srgbClr val="000000"/>
                </a:solidFill>
                <a:effectLst/>
                <a:latin typeface="verdana" panose="020B0604030504040204" pitchFamily="34" charset="0"/>
              </a:rPr>
              <a:t>these 3 buttons are new in bootstrap4:</a:t>
            </a:r>
          </a:p>
          <a:p>
            <a:pPr marL="285750" indent="-285750" algn="l">
              <a:buFont typeface="Wingdings" panose="05000000000000000000" pitchFamily="2" charset="2"/>
              <a:buChar char="q"/>
            </a:pPr>
            <a:r>
              <a:rPr lang="en-US" sz="2000" b="0" dirty="0">
                <a:solidFill>
                  <a:srgbClr val="000000"/>
                </a:solidFill>
                <a:effectLst/>
                <a:latin typeface="verdana" panose="020B0604030504040204" pitchFamily="34" charset="0"/>
              </a:rPr>
              <a:t>Secondary</a:t>
            </a:r>
          </a:p>
          <a:p>
            <a:pPr marL="285750" indent="-285750" algn="l">
              <a:buFont typeface="Wingdings" panose="05000000000000000000" pitchFamily="2" charset="2"/>
              <a:buChar char="q"/>
            </a:pPr>
            <a:r>
              <a:rPr lang="en-US" sz="2000" b="0" dirty="0">
                <a:solidFill>
                  <a:srgbClr val="000000"/>
                </a:solidFill>
                <a:effectLst/>
                <a:latin typeface="verdana" panose="020B0604030504040204" pitchFamily="34" charset="0"/>
              </a:rPr>
              <a:t>Dark</a:t>
            </a:r>
          </a:p>
          <a:p>
            <a:pPr marL="285750" indent="-285750" algn="l">
              <a:buFont typeface="Wingdings" panose="05000000000000000000" pitchFamily="2" charset="2"/>
              <a:buChar char="q"/>
            </a:pPr>
            <a:r>
              <a:rPr lang="en-US" sz="2000" b="0" dirty="0">
                <a:solidFill>
                  <a:srgbClr val="000000"/>
                </a:solidFill>
                <a:effectLst/>
                <a:latin typeface="verdana" panose="020B0604030504040204" pitchFamily="34" charset="0"/>
              </a:rPr>
              <a:t>Light</a:t>
            </a:r>
          </a:p>
          <a:p>
            <a:pPr algn="l"/>
            <a:r>
              <a:rPr lang="en-US" sz="2000" b="1" i="0" dirty="0">
                <a:solidFill>
                  <a:srgbClr val="000000"/>
                </a:solidFill>
                <a:effectLst/>
                <a:latin typeface="verdana" panose="020B0604030504040204" pitchFamily="34" charset="0"/>
              </a:rPr>
              <a:t>four button sizes</a:t>
            </a:r>
            <a:endParaRPr lang="en-US" sz="2000" b="1"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In Bootstrap, you can choose a button according to your requirement. It provides four button sizes.</a:t>
            </a:r>
          </a:p>
          <a:p>
            <a:pPr algn="l"/>
            <a:endParaRPr lang="en-US"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8688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63F1E6-C46F-4179-A5A1-91B27D624838}"/>
              </a:ext>
            </a:extLst>
          </p:cNvPr>
          <p:cNvSpPr txBox="1"/>
          <p:nvPr/>
        </p:nvSpPr>
        <p:spPr>
          <a:xfrm>
            <a:off x="319596" y="239698"/>
            <a:ext cx="8828842" cy="3139321"/>
          </a:xfrm>
          <a:prstGeom prst="rect">
            <a:avLst/>
          </a:prstGeom>
          <a:noFill/>
        </p:spPr>
        <p:txBody>
          <a:bodyPr wrap="square">
            <a:spAutoFit/>
          </a:bodyPr>
          <a:lstStyle/>
          <a:p>
            <a:pPr algn="l"/>
            <a:r>
              <a:rPr lang="en-US" sz="2400" b="0" i="0" dirty="0">
                <a:solidFill>
                  <a:srgbClr val="000000"/>
                </a:solidFill>
                <a:effectLst/>
                <a:latin typeface="verdana" panose="020B0604030504040204" pitchFamily="34" charset="0"/>
              </a:rPr>
              <a:t>The following classes define the different sizes:</a:t>
            </a:r>
          </a:p>
          <a:p>
            <a:pPr marL="285750" indent="-285750" algn="l">
              <a:buFont typeface="Wingdings" panose="05000000000000000000" pitchFamily="2" charset="2"/>
              <a:buChar char="q"/>
            </a:pPr>
            <a:r>
              <a:rPr lang="en-US" sz="2400" b="0" dirty="0">
                <a:solidFill>
                  <a:srgbClr val="000000"/>
                </a:solidFill>
                <a:effectLst/>
                <a:latin typeface="verdana" panose="020B0604030504040204" pitchFamily="34" charset="0"/>
              </a:rPr>
              <a:t>.</a:t>
            </a:r>
            <a:r>
              <a:rPr lang="en-US" sz="2400" b="0" dirty="0" err="1">
                <a:solidFill>
                  <a:srgbClr val="000000"/>
                </a:solidFill>
                <a:effectLst/>
                <a:latin typeface="verdana" panose="020B0604030504040204" pitchFamily="34" charset="0"/>
              </a:rPr>
              <a:t>btn</a:t>
            </a:r>
            <a:r>
              <a:rPr lang="en-US" sz="2400" b="0" dirty="0">
                <a:solidFill>
                  <a:srgbClr val="000000"/>
                </a:solidFill>
                <a:effectLst/>
                <a:latin typeface="verdana" panose="020B0604030504040204" pitchFamily="34" charset="0"/>
              </a:rPr>
              <a:t>-lg</a:t>
            </a:r>
          </a:p>
          <a:p>
            <a:pPr marL="285750" indent="-285750" algn="l">
              <a:buFont typeface="Wingdings" panose="05000000000000000000" pitchFamily="2" charset="2"/>
              <a:buChar char="q"/>
            </a:pPr>
            <a:r>
              <a:rPr lang="en-US" sz="2400" b="0" dirty="0">
                <a:solidFill>
                  <a:srgbClr val="000000"/>
                </a:solidFill>
                <a:effectLst/>
                <a:latin typeface="verdana" panose="020B0604030504040204" pitchFamily="34" charset="0"/>
              </a:rPr>
              <a:t>.</a:t>
            </a:r>
            <a:r>
              <a:rPr lang="en-US" sz="2400" b="0" dirty="0" err="1">
                <a:solidFill>
                  <a:srgbClr val="000000"/>
                </a:solidFill>
                <a:effectLst/>
                <a:latin typeface="verdana" panose="020B0604030504040204" pitchFamily="34" charset="0"/>
              </a:rPr>
              <a:t>btn</a:t>
            </a:r>
            <a:r>
              <a:rPr lang="en-US" sz="2400" b="0" dirty="0">
                <a:solidFill>
                  <a:srgbClr val="000000"/>
                </a:solidFill>
                <a:effectLst/>
                <a:latin typeface="verdana" panose="020B0604030504040204" pitchFamily="34" charset="0"/>
              </a:rPr>
              <a:t>-md</a:t>
            </a:r>
          </a:p>
          <a:p>
            <a:pPr marL="285750" indent="-285750" algn="l">
              <a:buFont typeface="Wingdings" panose="05000000000000000000" pitchFamily="2" charset="2"/>
              <a:buChar char="q"/>
            </a:pPr>
            <a:r>
              <a:rPr lang="en-US" sz="2400" b="0" dirty="0">
                <a:solidFill>
                  <a:srgbClr val="000000"/>
                </a:solidFill>
                <a:effectLst/>
                <a:latin typeface="verdana" panose="020B0604030504040204" pitchFamily="34" charset="0"/>
              </a:rPr>
              <a:t>.</a:t>
            </a:r>
            <a:r>
              <a:rPr lang="en-US" sz="2400" b="0" dirty="0" err="1">
                <a:solidFill>
                  <a:srgbClr val="000000"/>
                </a:solidFill>
                <a:effectLst/>
                <a:latin typeface="verdana" panose="020B0604030504040204" pitchFamily="34" charset="0"/>
              </a:rPr>
              <a:t>btn-sm</a:t>
            </a:r>
            <a:endParaRPr lang="en-US" sz="2400" b="0" dirty="0">
              <a:solidFill>
                <a:srgbClr val="000000"/>
              </a:solidFill>
              <a:effectLst/>
              <a:latin typeface="verdana" panose="020B0604030504040204" pitchFamily="34" charset="0"/>
            </a:endParaRPr>
          </a:p>
          <a:p>
            <a:pPr marL="285750" indent="-285750" algn="l">
              <a:buFont typeface="Wingdings" panose="05000000000000000000" pitchFamily="2" charset="2"/>
              <a:buChar char="q"/>
            </a:pPr>
            <a:r>
              <a:rPr lang="en-US" sz="2400" b="0" dirty="0">
                <a:solidFill>
                  <a:srgbClr val="000000"/>
                </a:solidFill>
                <a:effectLst/>
                <a:latin typeface="verdana" panose="020B0604030504040204" pitchFamily="34" charset="0"/>
              </a:rPr>
              <a:t>.</a:t>
            </a:r>
            <a:r>
              <a:rPr lang="en-US" sz="2400" b="0" dirty="0" err="1">
                <a:solidFill>
                  <a:srgbClr val="000000"/>
                </a:solidFill>
                <a:effectLst/>
                <a:latin typeface="verdana" panose="020B0604030504040204" pitchFamily="34" charset="0"/>
              </a:rPr>
              <a:t>btn-xs</a:t>
            </a:r>
            <a:endParaRPr lang="en-US" sz="2400" b="1" i="0" dirty="0">
              <a:effectLst/>
              <a:latin typeface="erdana"/>
            </a:endParaRPr>
          </a:p>
          <a:p>
            <a:pPr algn="l"/>
            <a:r>
              <a:rPr lang="en-US" sz="2400" b="1" i="0" dirty="0">
                <a:effectLst/>
                <a:latin typeface="erdana"/>
              </a:rPr>
              <a:t>Enable/Disable Buttons</a:t>
            </a:r>
          </a:p>
          <a:p>
            <a:pPr algn="l"/>
            <a:r>
              <a:rPr lang="en-US" b="0" i="0" dirty="0">
                <a:solidFill>
                  <a:srgbClr val="000000"/>
                </a:solidFill>
                <a:effectLst/>
                <a:latin typeface="verdana" panose="020B0604030504040204" pitchFamily="34" charset="0"/>
              </a:rPr>
              <a:t>You can set a button disable or unclickable state.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.active class</a:t>
            </a:r>
            <a:r>
              <a:rPr lang="en-US" b="0" i="0" dirty="0">
                <a:solidFill>
                  <a:srgbClr val="000000"/>
                </a:solidFill>
                <a:effectLst/>
                <a:latin typeface="verdana" panose="020B0604030504040204" pitchFamily="34" charset="0"/>
              </a:rPr>
              <a:t> is used to make a button appear pressed, and the </a:t>
            </a:r>
            <a:r>
              <a:rPr lang="en-US" b="1" i="0" dirty="0">
                <a:solidFill>
                  <a:srgbClr val="000000"/>
                </a:solidFill>
                <a:effectLst/>
                <a:latin typeface="verdana" panose="020B0604030504040204" pitchFamily="34" charset="0"/>
              </a:rPr>
              <a:t>class .disabled </a:t>
            </a:r>
            <a:r>
              <a:rPr lang="en-US" b="0" i="0" dirty="0">
                <a:solidFill>
                  <a:srgbClr val="000000"/>
                </a:solidFill>
                <a:effectLst/>
                <a:latin typeface="verdana" panose="020B0604030504040204" pitchFamily="34" charset="0"/>
              </a:rPr>
              <a:t>makes a button unclickable:</a:t>
            </a:r>
          </a:p>
        </p:txBody>
      </p:sp>
    </p:spTree>
    <p:extLst>
      <p:ext uri="{BB962C8B-B14F-4D97-AF65-F5344CB8AC3E}">
        <p14:creationId xmlns:p14="http://schemas.microsoft.com/office/powerpoint/2010/main" val="2781651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5D81-4C5F-4849-A54A-D88FFB097D92}"/>
              </a:ext>
            </a:extLst>
          </p:cNvPr>
          <p:cNvSpPr>
            <a:spLocks noGrp="1"/>
          </p:cNvSpPr>
          <p:nvPr>
            <p:ph type="title"/>
          </p:nvPr>
        </p:nvSpPr>
        <p:spPr/>
        <p:txBody>
          <a:bodyPr/>
          <a:lstStyle/>
          <a:p>
            <a:r>
              <a:rPr lang="en-US" b="0" i="0" dirty="0">
                <a:solidFill>
                  <a:schemeClr val="accent1">
                    <a:lumMod val="75000"/>
                  </a:schemeClr>
                </a:solidFill>
                <a:effectLst/>
                <a:latin typeface="Arial" panose="020B0604020202020204" pitchFamily="34" charset="0"/>
              </a:rPr>
              <a:t>The Alert:</a:t>
            </a:r>
            <a:br>
              <a:rPr lang="en-US" b="0" i="0" dirty="0">
                <a:solidFill>
                  <a:srgbClr val="000000"/>
                </a:solidFill>
                <a:effectLst/>
                <a:latin typeface="Segoe UI" panose="020B0502040204020203" pitchFamily="34" charset="0"/>
              </a:rPr>
            </a:br>
            <a:endParaRPr lang="en-US" dirty="0"/>
          </a:p>
        </p:txBody>
      </p:sp>
      <p:sp>
        <p:nvSpPr>
          <p:cNvPr id="4" name="TextBox 3">
            <a:extLst>
              <a:ext uri="{FF2B5EF4-FFF2-40B4-BE49-F238E27FC236}">
                <a16:creationId xmlns:a16="http://schemas.microsoft.com/office/drawing/2014/main" id="{7933D8BA-6517-46C0-BC28-12700F84894F}"/>
              </a:ext>
            </a:extLst>
          </p:cNvPr>
          <p:cNvSpPr txBox="1"/>
          <p:nvPr/>
        </p:nvSpPr>
        <p:spPr>
          <a:xfrm>
            <a:off x="435005" y="1251747"/>
            <a:ext cx="11576481" cy="6186309"/>
          </a:xfrm>
          <a:prstGeom prst="rect">
            <a:avLst/>
          </a:prstGeom>
          <a:noFill/>
        </p:spPr>
        <p:txBody>
          <a:bodyPr wrap="square">
            <a:spAutoFit/>
          </a:bodyPr>
          <a:lstStyle/>
          <a:p>
            <a:pPr algn="just"/>
            <a:r>
              <a:rPr lang="en-US" b="1" i="0" u="sng" dirty="0">
                <a:solidFill>
                  <a:srgbClr val="000000"/>
                </a:solidFill>
                <a:effectLst/>
                <a:latin typeface="Arial" panose="020B0604020202020204" pitchFamily="34" charset="0"/>
              </a:rPr>
              <a:t>The alert </a:t>
            </a:r>
            <a:r>
              <a:rPr lang="en-US" b="1"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component specifies the predefined message for an user actions. It is used to send the information such as warning, error or confirmation messages to the end users.</a:t>
            </a:r>
          </a:p>
          <a:p>
            <a:pPr algn="just"/>
            <a:r>
              <a:rPr lang="en-US" b="0" i="0" dirty="0">
                <a:solidFill>
                  <a:srgbClr val="000000"/>
                </a:solidFill>
                <a:effectLst/>
                <a:latin typeface="Arial" panose="020B0604020202020204" pitchFamily="34" charset="0"/>
              </a:rPr>
              <a:t>You can create an alert box, by adding a class of </a:t>
            </a:r>
            <a:r>
              <a:rPr lang="en-US" b="0" i="1" dirty="0">
                <a:solidFill>
                  <a:srgbClr val="000000"/>
                </a:solidFill>
                <a:effectLst/>
                <a:latin typeface="Arial" panose="020B0604020202020204" pitchFamily="34" charset="0"/>
              </a:rPr>
              <a:t>.alert</a:t>
            </a:r>
            <a:r>
              <a:rPr lang="en-US" b="0" i="0" dirty="0">
                <a:solidFill>
                  <a:srgbClr val="000000"/>
                </a:solidFill>
                <a:effectLst/>
                <a:latin typeface="Arial" panose="020B0604020202020204" pitchFamily="34" charset="0"/>
              </a:rPr>
              <a:t> and along with contextual classes such as </a:t>
            </a:r>
            <a:r>
              <a:rPr lang="en-US" b="0" i="1" dirty="0">
                <a:solidFill>
                  <a:srgbClr val="000000"/>
                </a:solidFill>
                <a:effectLst/>
                <a:latin typeface="Arial" panose="020B0604020202020204" pitchFamily="34" charset="0"/>
              </a:rPr>
              <a:t>.alert-success</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.alert-info</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.alert-warning</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.alert-danger</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.alert-primary</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.alert-secondary</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.alert-light</a:t>
            </a:r>
            <a:r>
              <a:rPr lang="en-US" b="0" i="0" dirty="0">
                <a:solidFill>
                  <a:srgbClr val="000000"/>
                </a:solidFill>
                <a:effectLst/>
                <a:latin typeface="Arial" panose="020B0604020202020204" pitchFamily="34" charset="0"/>
              </a:rPr>
              <a:t> or </a:t>
            </a:r>
            <a:r>
              <a:rPr lang="en-US" b="0" i="1" dirty="0">
                <a:solidFill>
                  <a:srgbClr val="000000"/>
                </a:solidFill>
                <a:effectLst/>
                <a:latin typeface="Arial" panose="020B0604020202020204" pitchFamily="34" charset="0"/>
              </a:rPr>
              <a:t>.alert-dark</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endParaRPr>
          </a:p>
          <a:p>
            <a:pPr algn="l"/>
            <a:r>
              <a:rPr lang="en-US" b="1" i="0" u="sng" dirty="0">
                <a:effectLst/>
                <a:latin typeface="Arial" panose="020B0604020202020204" pitchFamily="34" charset="0"/>
              </a:rPr>
              <a:t>Links in Alerts</a:t>
            </a:r>
          </a:p>
          <a:p>
            <a:pPr algn="just"/>
            <a:r>
              <a:rPr lang="en-US" b="0" i="0" dirty="0">
                <a:solidFill>
                  <a:srgbClr val="000000"/>
                </a:solidFill>
                <a:effectLst/>
                <a:latin typeface="Arial" panose="020B0604020202020204" pitchFamily="34" charset="0"/>
              </a:rPr>
              <a:t>To get links in alerts, use the </a:t>
            </a:r>
            <a:r>
              <a:rPr lang="en-US" b="0" i="1" dirty="0">
                <a:solidFill>
                  <a:srgbClr val="000000"/>
                </a:solidFill>
                <a:effectLst/>
                <a:latin typeface="Arial" panose="020B0604020202020204" pitchFamily="34" charset="0"/>
              </a:rPr>
              <a:t>.alert-link</a:t>
            </a:r>
            <a:r>
              <a:rPr lang="en-US" b="0" i="0" dirty="0">
                <a:solidFill>
                  <a:srgbClr val="000000"/>
                </a:solidFill>
                <a:effectLst/>
                <a:latin typeface="Arial" panose="020B0604020202020204" pitchFamily="34" charset="0"/>
              </a:rPr>
              <a:t> utility class in the &lt;a&gt; tag as shown in the below example −</a:t>
            </a:r>
          </a:p>
          <a:p>
            <a:pPr algn="just"/>
            <a:endParaRPr lang="en-US" b="0" i="0" dirty="0">
              <a:solidFill>
                <a:srgbClr val="000000"/>
              </a:solidFill>
              <a:effectLst/>
              <a:latin typeface="Arial" panose="020B0604020202020204" pitchFamily="34" charset="0"/>
            </a:endParaRP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&lt;div</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"alert alert-primary"</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role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"alert"</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 primary alert - Welcome to </a:t>
            </a:r>
            <a:r>
              <a:rPr kumimoji="0" lang="en-US" altLang="en-US" sz="1800" b="0" i="0" u="none" strike="noStrike" cap="none" normalizeH="0" baseline="0" dirty="0">
                <a:ln>
                  <a:noFill/>
                </a:ln>
                <a:solidFill>
                  <a:srgbClr val="000088"/>
                </a:solidFill>
                <a:effectLst/>
                <a:latin typeface="Courier New" panose="02070309020205020404" pitchFamily="49" charset="0"/>
              </a:rPr>
              <a:t>&lt;a</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err="1">
                <a:ln>
                  <a:noFill/>
                </a:ln>
                <a:solidFill>
                  <a:srgbClr val="660066"/>
                </a:solidFill>
                <a:effectLst/>
                <a:latin typeface="Courier New" panose="02070309020205020404" pitchFamily="49" charset="0"/>
              </a:rPr>
              <a:t>href</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"https://www.tutorialspoint.com/"</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target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"_blank"</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err="1">
                <a:ln>
                  <a:noFill/>
                </a:ln>
                <a:solidFill>
                  <a:srgbClr val="660066"/>
                </a:solidFill>
                <a:effectLst/>
                <a:latin typeface="Courier New" panose="02070309020205020404" pitchFamily="49" charset="0"/>
              </a:rPr>
              <a:t>rel</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err="1">
                <a:ln>
                  <a:noFill/>
                </a:ln>
                <a:solidFill>
                  <a:srgbClr val="008800"/>
                </a:solidFill>
                <a:effectLst/>
                <a:latin typeface="Courier New" panose="02070309020205020404" pitchFamily="49" charset="0"/>
              </a:rPr>
              <a:t>nofollow</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"alert-link"</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err="1">
                <a:ln>
                  <a:noFill/>
                </a:ln>
                <a:solidFill>
                  <a:srgbClr val="000000"/>
                </a:solidFill>
                <a:effectLst/>
                <a:latin typeface="Courier New" panose="02070309020205020404" pitchFamily="49" charset="0"/>
              </a:rPr>
              <a:t>Tutorialspoint</a:t>
            </a:r>
            <a:r>
              <a:rPr kumimoji="0" lang="en-US" altLang="en-US" sz="1800" b="0" i="0" u="none" strike="noStrike" cap="none" normalizeH="0" baseline="0" dirty="0">
                <a:ln>
                  <a:noFill/>
                </a:ln>
                <a:solidFill>
                  <a:srgbClr val="000000"/>
                </a:solidFill>
                <a:effectLst/>
                <a:latin typeface="Courier New" panose="02070309020205020404" pitchFamily="49" charset="0"/>
              </a:rPr>
              <a:t>!!!</a:t>
            </a:r>
            <a:r>
              <a:rPr kumimoji="0" lang="en-US" altLang="en-US" sz="1800" b="0" i="0" u="none" strike="noStrike" cap="none" normalizeH="0" baseline="0" dirty="0">
                <a:ln>
                  <a:noFill/>
                </a:ln>
                <a:solidFill>
                  <a:srgbClr val="000088"/>
                </a:solidFill>
                <a:effectLst/>
                <a:latin typeface="Courier New" panose="02070309020205020404" pitchFamily="49" charset="0"/>
              </a:rPr>
              <a:t>&lt;/a&gt;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&lt;/div&gt;</a:t>
            </a:r>
            <a:r>
              <a:rPr kumimoji="0" lang="en-US" altLang="en-US" sz="1100" b="0" i="0" u="none" strike="noStrike" cap="none" normalizeH="0" baseline="0" dirty="0">
                <a:ln>
                  <a:noFill/>
                </a:ln>
                <a:solidFill>
                  <a:schemeClr val="tx1"/>
                </a:solidFill>
                <a:effectLst/>
              </a:rPr>
              <a:t> </a:t>
            </a:r>
          </a:p>
          <a:p>
            <a:pPr algn="just"/>
            <a:endParaRPr lang="en-US" dirty="0">
              <a:solidFill>
                <a:srgbClr val="000000"/>
              </a:solidFill>
              <a:latin typeface="Arial" panose="020B0604020202020204" pitchFamily="34" charset="0"/>
            </a:endParaRPr>
          </a:p>
          <a:p>
            <a:pPr algn="l"/>
            <a:r>
              <a:rPr lang="en-US" b="1" i="0" u="sng" dirty="0">
                <a:effectLst/>
                <a:latin typeface="Arial" panose="020B0604020202020204" pitchFamily="34" charset="0"/>
              </a:rPr>
              <a:t>Dismissal Alerts</a:t>
            </a:r>
          </a:p>
          <a:p>
            <a:pPr algn="just"/>
            <a:r>
              <a:rPr lang="en-US" b="0" i="0" dirty="0">
                <a:solidFill>
                  <a:srgbClr val="000000"/>
                </a:solidFill>
                <a:effectLst/>
                <a:latin typeface="Arial" panose="020B0604020202020204" pitchFamily="34" charset="0"/>
              </a:rPr>
              <a:t>To build a dismissal alert, use the </a:t>
            </a:r>
            <a:r>
              <a:rPr lang="en-US" b="0" i="1" dirty="0">
                <a:solidFill>
                  <a:srgbClr val="000000"/>
                </a:solidFill>
                <a:effectLst/>
                <a:latin typeface="Arial" panose="020B0604020202020204" pitchFamily="34" charset="0"/>
              </a:rPr>
              <a:t>.alert-</a:t>
            </a:r>
            <a:r>
              <a:rPr lang="en-US" b="0" i="1" dirty="0" err="1">
                <a:solidFill>
                  <a:srgbClr val="000000"/>
                </a:solidFill>
                <a:effectLst/>
                <a:latin typeface="Arial" panose="020B0604020202020204" pitchFamily="34" charset="0"/>
              </a:rPr>
              <a:t>dismissable</a:t>
            </a:r>
            <a:r>
              <a:rPr lang="en-US" b="0" i="0" dirty="0">
                <a:solidFill>
                  <a:srgbClr val="000000"/>
                </a:solidFill>
                <a:effectLst/>
                <a:latin typeface="Arial" panose="020B0604020202020204" pitchFamily="34" charset="0"/>
              </a:rPr>
              <a:t> class to alert container. Add the </a:t>
            </a:r>
            <a:r>
              <a:rPr lang="en-US" b="0" i="1" dirty="0">
                <a:solidFill>
                  <a:srgbClr val="000000"/>
                </a:solidFill>
                <a:effectLst/>
                <a:latin typeface="Arial" panose="020B0604020202020204" pitchFamily="34" charset="0"/>
              </a:rPr>
              <a:t>data-dismiss="alert"</a:t>
            </a:r>
            <a:r>
              <a:rPr lang="en-US" b="0" i="0" dirty="0">
                <a:solidFill>
                  <a:srgbClr val="000000"/>
                </a:solidFill>
                <a:effectLst/>
                <a:latin typeface="Arial" panose="020B0604020202020204" pitchFamily="34" charset="0"/>
              </a:rPr>
              <a:t> attribute on the button element to close a button, which automatically dismisses the alert message box.</a:t>
            </a:r>
          </a:p>
          <a:p>
            <a:pPr algn="just"/>
            <a:endParaRPr lang="en-US" b="0" i="0" dirty="0">
              <a:solidFill>
                <a:srgbClr val="000000"/>
              </a:solidFill>
              <a:effectLst/>
              <a:latin typeface="Arial" panose="020B0604020202020204" pitchFamily="34" charset="0"/>
            </a:endParaRP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&lt;div</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"container"</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&lt;h2&gt;</a:t>
            </a:r>
            <a:r>
              <a:rPr kumimoji="0" lang="en-US" altLang="en-US" sz="1800" b="0" i="0" u="none" strike="noStrike" cap="none" normalizeH="0" baseline="0" dirty="0">
                <a:ln>
                  <a:noFill/>
                </a:ln>
                <a:solidFill>
                  <a:srgbClr val="000000"/>
                </a:solidFill>
                <a:effectLst/>
                <a:latin typeface="Courier New" panose="02070309020205020404" pitchFamily="49" charset="0"/>
              </a:rPr>
              <a:t>Dismissal Alerts</a:t>
            </a:r>
            <a:r>
              <a:rPr kumimoji="0" lang="en-US" altLang="en-US" sz="1800" b="0" i="0" u="none" strike="noStrike" cap="none" normalizeH="0" baseline="0" dirty="0">
                <a:ln>
                  <a:noFill/>
                </a:ln>
                <a:solidFill>
                  <a:srgbClr val="000088"/>
                </a:solidFill>
                <a:effectLst/>
                <a:latin typeface="Courier New" panose="02070309020205020404" pitchFamily="49" charset="0"/>
              </a:rPr>
              <a:t>&lt;/h2&gt;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&lt;div</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"alert alert-success alert-dismissible"</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&lt;button</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type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"button"</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"close"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data-dismiss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"alert"</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a:t>
            </a:r>
            <a:r>
              <a:rPr kumimoji="0" lang="en-US" altLang="en-US" sz="1800" b="0" i="0" u="none" strike="noStrike" cap="none" normalizeH="0" baseline="0" dirty="0">
                <a:ln>
                  <a:noFill/>
                </a:ln>
                <a:solidFill>
                  <a:srgbClr val="000088"/>
                </a:solidFill>
                <a:effectLst/>
                <a:latin typeface="Courier New" panose="02070309020205020404" pitchFamily="49" charset="0"/>
              </a:rPr>
              <a:t>&lt;/button&gt;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&lt;strong&gt;</a:t>
            </a:r>
            <a:r>
              <a:rPr kumimoji="0" lang="en-US" altLang="en-US" sz="1800" b="0" i="0" u="none" strike="noStrike" cap="none" normalizeH="0" baseline="0" dirty="0">
                <a:ln>
                  <a:noFill/>
                </a:ln>
                <a:solidFill>
                  <a:srgbClr val="000000"/>
                </a:solidFill>
                <a:effectLst/>
                <a:latin typeface="Courier New" panose="02070309020205020404" pitchFamily="49" charset="0"/>
              </a:rPr>
              <a:t>Success!</a:t>
            </a:r>
            <a:r>
              <a:rPr kumimoji="0" lang="en-US" altLang="en-US" sz="1800" b="0" i="0" u="none" strike="noStrike" cap="none" normalizeH="0" baseline="0" dirty="0">
                <a:ln>
                  <a:noFill/>
                </a:ln>
                <a:solidFill>
                  <a:srgbClr val="000088"/>
                </a:solidFill>
                <a:effectLst/>
                <a:latin typeface="Courier New" panose="02070309020205020404" pitchFamily="49" charset="0"/>
              </a:rPr>
              <a:t>&lt;/strong&gt;</a:t>
            </a:r>
            <a:r>
              <a:rPr kumimoji="0" lang="en-US" altLang="en-US" sz="1800" b="0" i="0" u="none" strike="noStrike" cap="none" normalizeH="0" baseline="0" dirty="0">
                <a:ln>
                  <a:noFill/>
                </a:ln>
                <a:solidFill>
                  <a:srgbClr val="000000"/>
                </a:solidFill>
                <a:effectLst/>
                <a:latin typeface="Courier New" panose="02070309020205020404" pitchFamily="49" charset="0"/>
              </a:rPr>
              <a:t> Welcome to </a:t>
            </a:r>
            <a:r>
              <a:rPr kumimoji="0" lang="en-US" altLang="en-US" sz="1800" b="0" i="0" u="none" strike="noStrike" cap="none" normalizeH="0" baseline="0" dirty="0" err="1">
                <a:ln>
                  <a:noFill/>
                </a:ln>
                <a:solidFill>
                  <a:srgbClr val="000000"/>
                </a:solidFill>
                <a:effectLst/>
                <a:latin typeface="Courier New" panose="02070309020205020404" pitchFamily="49" charset="0"/>
              </a:rPr>
              <a:t>Tutorialspoint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&lt;/div&gt;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algn="just"/>
            <a:endParaRPr lang="en-US" b="0" i="0" dirty="0">
              <a:solidFill>
                <a:srgbClr val="000000"/>
              </a:solidFill>
              <a:effectLst/>
              <a:latin typeface="Arial" panose="020B0604020202020204" pitchFamily="34" charset="0"/>
            </a:endParaRPr>
          </a:p>
          <a:p>
            <a:pPr algn="just"/>
            <a:endParaRPr lang="en-US" b="0" i="0" dirty="0">
              <a:solidFill>
                <a:srgbClr val="000000"/>
              </a:solidFill>
              <a:effectLst/>
              <a:latin typeface="Arial" panose="020B0604020202020204" pitchFamily="34" charset="0"/>
            </a:endParaRPr>
          </a:p>
          <a:p>
            <a:pPr algn="just"/>
            <a:endParaRPr lang="en-US" b="0" i="0" dirty="0">
              <a:solidFill>
                <a:srgbClr val="000000"/>
              </a:solidFill>
              <a:effectLst/>
              <a:latin typeface="Arial" panose="020B0604020202020204" pitchFamily="34" charset="0"/>
            </a:endParaRPr>
          </a:p>
        </p:txBody>
      </p:sp>
      <p:sp>
        <p:nvSpPr>
          <p:cNvPr id="5" name="Rectangle 1">
            <a:extLst>
              <a:ext uri="{FF2B5EF4-FFF2-40B4-BE49-F238E27FC236}">
                <a16:creationId xmlns:a16="http://schemas.microsoft.com/office/drawing/2014/main" id="{E8436E42-5ECE-462B-87AF-8E7FD54CE3EC}"/>
              </a:ext>
            </a:extLst>
          </p:cNvPr>
          <p:cNvSpPr>
            <a:spLocks noChangeArrowheads="1"/>
          </p:cNvSpPr>
          <p:nvPr/>
        </p:nvSpPr>
        <p:spPr bwMode="auto">
          <a:xfrm>
            <a:off x="0" y="83042"/>
            <a:ext cx="184731" cy="2911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102189C-6C5D-47FA-9181-6B8A28B8CCD2}"/>
              </a:ext>
            </a:extLst>
          </p:cNvPr>
          <p:cNvSpPr>
            <a:spLocks noChangeArrowheads="1"/>
          </p:cNvSpPr>
          <p:nvPr/>
        </p:nvSpPr>
        <p:spPr bwMode="auto">
          <a:xfrm>
            <a:off x="0" y="83042"/>
            <a:ext cx="184731" cy="2911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734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6444-B1B7-43D5-B098-2755AB495C9C}"/>
              </a:ext>
            </a:extLst>
          </p:cNvPr>
          <p:cNvSpPr>
            <a:spLocks noGrp="1"/>
          </p:cNvSpPr>
          <p:nvPr>
            <p:ph type="title"/>
          </p:nvPr>
        </p:nvSpPr>
        <p:spPr>
          <a:xfrm>
            <a:off x="677334" y="387656"/>
            <a:ext cx="8596668" cy="1320800"/>
          </a:xfrm>
        </p:spPr>
        <p:txBody>
          <a:bodyPr/>
          <a:lstStyle/>
          <a:p>
            <a:r>
              <a:rPr lang="en-US" b="0" i="0" dirty="0">
                <a:effectLst/>
                <a:latin typeface="Arial" panose="020B0604020202020204" pitchFamily="34" charset="0"/>
              </a:rPr>
              <a:t>Basic Card</a:t>
            </a:r>
            <a:endParaRPr lang="en-US" dirty="0"/>
          </a:p>
        </p:txBody>
      </p:sp>
      <p:sp>
        <p:nvSpPr>
          <p:cNvPr id="4" name="TextBox 3">
            <a:extLst>
              <a:ext uri="{FF2B5EF4-FFF2-40B4-BE49-F238E27FC236}">
                <a16:creationId xmlns:a16="http://schemas.microsoft.com/office/drawing/2014/main" id="{9FBCD45F-8CAF-4710-9A5F-47E7ECDF3FF2}"/>
              </a:ext>
            </a:extLst>
          </p:cNvPr>
          <p:cNvSpPr txBox="1"/>
          <p:nvPr/>
        </p:nvSpPr>
        <p:spPr>
          <a:xfrm>
            <a:off x="443882" y="1009154"/>
            <a:ext cx="11748117" cy="5909310"/>
          </a:xfrm>
          <a:prstGeom prst="rect">
            <a:avLst/>
          </a:prstGeom>
          <a:noFill/>
        </p:spPr>
        <p:txBody>
          <a:bodyPr wrap="square">
            <a:spAutoFit/>
          </a:bodyPr>
          <a:lstStyle/>
          <a:p>
            <a:r>
              <a:rPr lang="en-US" b="0" i="0" dirty="0">
                <a:solidFill>
                  <a:srgbClr val="000000"/>
                </a:solidFill>
                <a:effectLst/>
                <a:latin typeface="Arial" panose="020B0604020202020204" pitchFamily="34" charset="0"/>
              </a:rPr>
              <a:t>To get a basic card, just add </a:t>
            </a:r>
            <a:r>
              <a:rPr lang="en-US" b="0" i="1" dirty="0">
                <a:solidFill>
                  <a:srgbClr val="000000"/>
                </a:solidFill>
                <a:effectLst/>
                <a:latin typeface="Arial" panose="020B0604020202020204" pitchFamily="34" charset="0"/>
              </a:rPr>
              <a:t>.card</a:t>
            </a:r>
            <a:r>
              <a:rPr lang="en-US" b="0" i="0" dirty="0">
                <a:solidFill>
                  <a:srgbClr val="000000"/>
                </a:solidFill>
                <a:effectLst/>
                <a:latin typeface="Arial" panose="020B0604020202020204" pitchFamily="34" charset="0"/>
              </a:rPr>
              <a:t> class to the &lt;div&gt; element and place the content inside a </a:t>
            </a:r>
            <a:r>
              <a:rPr lang="en-US" b="0" i="1" dirty="0">
                <a:solidFill>
                  <a:srgbClr val="000000"/>
                </a:solidFill>
                <a:effectLst/>
                <a:latin typeface="Arial" panose="020B0604020202020204" pitchFamily="34" charset="0"/>
              </a:rPr>
              <a:t>.card-body</a:t>
            </a:r>
            <a:r>
              <a:rPr lang="en-US" b="0" i="0" dirty="0">
                <a:solidFill>
                  <a:srgbClr val="000000"/>
                </a:solidFill>
                <a:effectLst/>
                <a:latin typeface="Arial" panose="020B0604020202020204" pitchFamily="34" charset="0"/>
              </a:rPr>
              <a:t> class</a:t>
            </a:r>
          </a:p>
          <a:p>
            <a:pPr algn="l"/>
            <a:r>
              <a:rPr lang="en-US" b="1" i="0" u="sng" dirty="0">
                <a:effectLst/>
                <a:latin typeface="Arial" panose="020B0604020202020204" pitchFamily="34" charset="0"/>
              </a:rPr>
              <a:t>Header and Footer</a:t>
            </a:r>
          </a:p>
          <a:p>
            <a:pPr algn="just"/>
            <a:r>
              <a:rPr lang="en-US" b="0" i="0" dirty="0">
                <a:solidFill>
                  <a:srgbClr val="000000"/>
                </a:solidFill>
                <a:effectLst/>
                <a:latin typeface="Arial" panose="020B0604020202020204" pitchFamily="34" charset="0"/>
              </a:rPr>
              <a:t>You can add header for the card by using the </a:t>
            </a:r>
            <a:r>
              <a:rPr lang="en-US" b="0" i="1" dirty="0">
                <a:solidFill>
                  <a:srgbClr val="000000"/>
                </a:solidFill>
                <a:effectLst/>
                <a:latin typeface="Arial" panose="020B0604020202020204" pitchFamily="34" charset="0"/>
              </a:rPr>
              <a:t>.card-header</a:t>
            </a:r>
            <a:r>
              <a:rPr lang="en-US" b="0" i="0" dirty="0">
                <a:solidFill>
                  <a:srgbClr val="000000"/>
                </a:solidFill>
                <a:effectLst/>
                <a:latin typeface="Arial" panose="020B0604020202020204" pitchFamily="34" charset="0"/>
              </a:rPr>
              <a:t> class and footer by using the </a:t>
            </a:r>
            <a:r>
              <a:rPr lang="en-US" b="0" i="1" dirty="0">
                <a:solidFill>
                  <a:srgbClr val="000000"/>
                </a:solidFill>
                <a:effectLst/>
                <a:latin typeface="Arial" panose="020B0604020202020204" pitchFamily="34" charset="0"/>
              </a:rPr>
              <a:t>.card-footer</a:t>
            </a:r>
            <a:r>
              <a:rPr lang="en-US" b="0" i="0" dirty="0">
                <a:solidFill>
                  <a:srgbClr val="000000"/>
                </a:solidFill>
                <a:effectLst/>
                <a:latin typeface="Arial" panose="020B0604020202020204" pitchFamily="34" charset="0"/>
              </a:rPr>
              <a:t> class.</a:t>
            </a:r>
          </a:p>
          <a:p>
            <a:pPr algn="l"/>
            <a:r>
              <a:rPr lang="en-US" b="1" i="0" u="sng" dirty="0">
                <a:effectLst/>
                <a:latin typeface="Arial" panose="020B0604020202020204" pitchFamily="34" charset="0"/>
              </a:rPr>
              <a:t>List Groups</a:t>
            </a:r>
          </a:p>
          <a:p>
            <a:pPr algn="just"/>
            <a:r>
              <a:rPr lang="en-US" b="0" i="0" dirty="0">
                <a:solidFill>
                  <a:srgbClr val="000000"/>
                </a:solidFill>
                <a:effectLst/>
                <a:latin typeface="Arial" panose="020B0604020202020204" pitchFamily="34" charset="0"/>
              </a:rPr>
              <a:t>You can create list of content to the cards by using the </a:t>
            </a:r>
            <a:r>
              <a:rPr lang="en-US" b="0" i="1" dirty="0">
                <a:solidFill>
                  <a:srgbClr val="000000"/>
                </a:solidFill>
                <a:effectLst/>
                <a:latin typeface="Arial" panose="020B0604020202020204" pitchFamily="34" charset="0"/>
              </a:rPr>
              <a:t>.list-group-flush</a:t>
            </a:r>
            <a:r>
              <a:rPr lang="en-US" b="0" i="0" dirty="0">
                <a:solidFill>
                  <a:srgbClr val="000000"/>
                </a:solidFill>
                <a:effectLst/>
                <a:latin typeface="Arial" panose="020B0604020202020204" pitchFamily="34" charset="0"/>
              </a:rPr>
              <a:t> class </a:t>
            </a:r>
          </a:p>
          <a:p>
            <a:pPr algn="l"/>
            <a:r>
              <a:rPr lang="en-US" b="1" i="0" u="sng" dirty="0">
                <a:effectLst/>
                <a:latin typeface="Arial" panose="020B0604020202020204" pitchFamily="34" charset="0"/>
              </a:rPr>
              <a:t>Contextual Cards</a:t>
            </a:r>
          </a:p>
          <a:p>
            <a:pPr algn="just"/>
            <a:r>
              <a:rPr lang="en-US" b="0" i="0" dirty="0">
                <a:solidFill>
                  <a:srgbClr val="000000"/>
                </a:solidFill>
                <a:effectLst/>
                <a:latin typeface="Arial" panose="020B0604020202020204" pitchFamily="34" charset="0"/>
              </a:rPr>
              <a:t>Bootstrap uses contextual classes such as </a:t>
            </a: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bg</a:t>
            </a:r>
            <a:r>
              <a:rPr lang="en-US" b="0" i="1" dirty="0">
                <a:solidFill>
                  <a:srgbClr val="000000"/>
                </a:solidFill>
                <a:effectLst/>
                <a:latin typeface="Arial" panose="020B0604020202020204" pitchFamily="34" charset="0"/>
              </a:rPr>
              <a:t>-primary</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bg</a:t>
            </a:r>
            <a:r>
              <a:rPr lang="en-US" b="0" i="1" dirty="0">
                <a:solidFill>
                  <a:srgbClr val="000000"/>
                </a:solidFill>
                <a:effectLst/>
                <a:latin typeface="Arial" panose="020B0604020202020204" pitchFamily="34" charset="0"/>
              </a:rPr>
              <a:t>-success</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bg</a:t>
            </a:r>
            <a:r>
              <a:rPr lang="en-US" b="0" i="1" dirty="0">
                <a:solidFill>
                  <a:srgbClr val="000000"/>
                </a:solidFill>
                <a:effectLst/>
                <a:latin typeface="Arial" panose="020B0604020202020204" pitchFamily="34" charset="0"/>
              </a:rPr>
              <a:t>-info</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bg</a:t>
            </a:r>
            <a:r>
              <a:rPr lang="en-US" b="0" i="1" dirty="0">
                <a:solidFill>
                  <a:srgbClr val="000000"/>
                </a:solidFill>
                <a:effectLst/>
                <a:latin typeface="Arial" panose="020B0604020202020204" pitchFamily="34" charset="0"/>
              </a:rPr>
              <a:t>-warning</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bg</a:t>
            </a:r>
            <a:r>
              <a:rPr lang="en-US" b="0" i="1" dirty="0">
                <a:solidFill>
                  <a:srgbClr val="000000"/>
                </a:solidFill>
                <a:effectLst/>
                <a:latin typeface="Arial" panose="020B0604020202020204" pitchFamily="34" charset="0"/>
              </a:rPr>
              <a:t>-danger</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bg</a:t>
            </a:r>
            <a:r>
              <a:rPr lang="en-US" b="0" i="1" dirty="0">
                <a:solidFill>
                  <a:srgbClr val="000000"/>
                </a:solidFill>
                <a:effectLst/>
                <a:latin typeface="Arial" panose="020B0604020202020204" pitchFamily="34" charset="0"/>
              </a:rPr>
              <a:t>-secondary</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bg</a:t>
            </a:r>
            <a:r>
              <a:rPr lang="en-US" b="0" i="1" dirty="0">
                <a:solidFill>
                  <a:srgbClr val="000000"/>
                </a:solidFill>
                <a:effectLst/>
                <a:latin typeface="Arial" panose="020B0604020202020204" pitchFamily="34" charset="0"/>
              </a:rPr>
              <a:t>-dark</a:t>
            </a:r>
            <a:r>
              <a:rPr lang="en-US" b="0" i="0" dirty="0">
                <a:solidFill>
                  <a:srgbClr val="000000"/>
                </a:solidFill>
                <a:effectLst/>
                <a:latin typeface="Arial" panose="020B0604020202020204" pitchFamily="34" charset="0"/>
              </a:rPr>
              <a:t> and </a:t>
            </a: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bg</a:t>
            </a:r>
            <a:r>
              <a:rPr lang="en-US" b="0" i="1" dirty="0">
                <a:solidFill>
                  <a:srgbClr val="000000"/>
                </a:solidFill>
                <a:effectLst/>
                <a:latin typeface="Arial" panose="020B0604020202020204" pitchFamily="34" charset="0"/>
              </a:rPr>
              <a:t>-light</a:t>
            </a:r>
            <a:r>
              <a:rPr lang="en-US" b="0" i="0" dirty="0">
                <a:solidFill>
                  <a:srgbClr val="000000"/>
                </a:solidFill>
                <a:effectLst/>
                <a:latin typeface="Arial" panose="020B0604020202020204" pitchFamily="34" charset="0"/>
              </a:rPr>
              <a:t> to change the background color of the card.</a:t>
            </a:r>
          </a:p>
          <a:p>
            <a:pPr algn="l"/>
            <a:r>
              <a:rPr lang="en-US" b="1" i="0" u="sng" dirty="0">
                <a:effectLst/>
                <a:latin typeface="Arial" panose="020B0604020202020204" pitchFamily="34" charset="0"/>
              </a:rPr>
              <a:t>Card Images </a:t>
            </a:r>
            <a:r>
              <a:rPr lang="en-US" b="0" i="0" dirty="0">
                <a:effectLst/>
                <a:latin typeface="Arial" panose="020B0604020202020204" pitchFamily="34" charset="0"/>
              </a:rPr>
              <a:t>(Top and Bottom)</a:t>
            </a:r>
          </a:p>
          <a:p>
            <a:pPr algn="just"/>
            <a:r>
              <a:rPr lang="en-US" b="0" i="0" dirty="0">
                <a:solidFill>
                  <a:srgbClr val="000000"/>
                </a:solidFill>
                <a:effectLst/>
                <a:latin typeface="Arial" panose="020B0604020202020204" pitchFamily="34" charset="0"/>
              </a:rPr>
              <a:t>You can place the image at the top of the card by using </a:t>
            </a:r>
            <a:r>
              <a:rPr lang="en-US" b="0" i="1" dirty="0">
                <a:solidFill>
                  <a:srgbClr val="000000"/>
                </a:solidFill>
                <a:effectLst/>
                <a:latin typeface="Arial" panose="020B0604020202020204" pitchFamily="34" charset="0"/>
              </a:rPr>
              <a:t>.card-</a:t>
            </a:r>
            <a:r>
              <a:rPr lang="en-US" b="0" i="1" dirty="0" err="1">
                <a:solidFill>
                  <a:srgbClr val="000000"/>
                </a:solidFill>
                <a:effectLst/>
                <a:latin typeface="Arial" panose="020B0604020202020204" pitchFamily="34" charset="0"/>
              </a:rPr>
              <a:t>img</a:t>
            </a:r>
            <a:r>
              <a:rPr lang="en-US" b="0" i="1" dirty="0">
                <a:solidFill>
                  <a:srgbClr val="000000"/>
                </a:solidFill>
                <a:effectLst/>
                <a:latin typeface="Arial" panose="020B0604020202020204" pitchFamily="34" charset="0"/>
              </a:rPr>
              <a:t>-top</a:t>
            </a:r>
            <a:r>
              <a:rPr lang="en-US" b="0" i="0" dirty="0">
                <a:solidFill>
                  <a:srgbClr val="000000"/>
                </a:solidFill>
                <a:effectLst/>
                <a:latin typeface="Arial" panose="020B0604020202020204" pitchFamily="34" charset="0"/>
              </a:rPr>
              <a:t> class or at the bottom by using </a:t>
            </a:r>
            <a:r>
              <a:rPr lang="en-US" b="0" i="1" dirty="0">
                <a:solidFill>
                  <a:srgbClr val="000000"/>
                </a:solidFill>
                <a:effectLst/>
                <a:latin typeface="Arial" panose="020B0604020202020204" pitchFamily="34" charset="0"/>
              </a:rPr>
              <a:t>.card-</a:t>
            </a:r>
            <a:r>
              <a:rPr lang="en-US" b="0" i="1" dirty="0" err="1">
                <a:solidFill>
                  <a:srgbClr val="000000"/>
                </a:solidFill>
                <a:effectLst/>
                <a:latin typeface="Arial" panose="020B0604020202020204" pitchFamily="34" charset="0"/>
              </a:rPr>
              <a:t>img</a:t>
            </a:r>
            <a:r>
              <a:rPr lang="en-US" b="0" i="1" dirty="0">
                <a:solidFill>
                  <a:srgbClr val="000000"/>
                </a:solidFill>
                <a:effectLst/>
                <a:latin typeface="Arial" panose="020B0604020202020204" pitchFamily="34" charset="0"/>
              </a:rPr>
              <a:t>-bottom</a:t>
            </a:r>
            <a:r>
              <a:rPr lang="en-US" b="0" i="0" dirty="0">
                <a:solidFill>
                  <a:srgbClr val="000000"/>
                </a:solidFill>
                <a:effectLst/>
                <a:latin typeface="Arial" panose="020B0604020202020204" pitchFamily="34" charset="0"/>
              </a:rPr>
              <a:t> class to the &lt;</a:t>
            </a:r>
            <a:r>
              <a:rPr lang="en-US" b="0" i="0" dirty="0" err="1">
                <a:solidFill>
                  <a:srgbClr val="000000"/>
                </a:solidFill>
                <a:effectLst/>
                <a:latin typeface="Arial" panose="020B0604020202020204" pitchFamily="34" charset="0"/>
              </a:rPr>
              <a:t>img</a:t>
            </a:r>
            <a:r>
              <a:rPr lang="en-US" b="0" i="0" dirty="0">
                <a:solidFill>
                  <a:srgbClr val="000000"/>
                </a:solidFill>
                <a:effectLst/>
                <a:latin typeface="Arial" panose="020B0604020202020204" pitchFamily="34" charset="0"/>
              </a:rPr>
              <a:t>&gt; element </a:t>
            </a:r>
          </a:p>
          <a:p>
            <a:pPr algn="l"/>
            <a:r>
              <a:rPr lang="en-US" b="1" i="0" u="sng" dirty="0">
                <a:effectLst/>
                <a:latin typeface="Arial" panose="020B0604020202020204" pitchFamily="34" charset="0"/>
              </a:rPr>
              <a:t>Card Image Overlay</a:t>
            </a:r>
          </a:p>
          <a:p>
            <a:pPr algn="just"/>
            <a:r>
              <a:rPr lang="en-US" b="0" i="0" dirty="0">
                <a:solidFill>
                  <a:srgbClr val="000000"/>
                </a:solidFill>
                <a:effectLst/>
                <a:latin typeface="Arial" panose="020B0604020202020204" pitchFamily="34" charset="0"/>
              </a:rPr>
              <a:t>Add the background image to a card and place the text on the top of an image by using </a:t>
            </a:r>
            <a:r>
              <a:rPr lang="en-US" b="0" i="1" dirty="0">
                <a:solidFill>
                  <a:srgbClr val="000000"/>
                </a:solidFill>
                <a:effectLst/>
                <a:latin typeface="Arial" panose="020B0604020202020204" pitchFamily="34" charset="0"/>
              </a:rPr>
              <a:t>.card-</a:t>
            </a:r>
            <a:r>
              <a:rPr lang="en-US" b="0" i="1" dirty="0" err="1">
                <a:solidFill>
                  <a:srgbClr val="000000"/>
                </a:solidFill>
                <a:effectLst/>
                <a:latin typeface="Arial" panose="020B0604020202020204" pitchFamily="34" charset="0"/>
              </a:rPr>
              <a:t>img</a:t>
            </a:r>
            <a:r>
              <a:rPr lang="en-US" b="0" i="1" dirty="0">
                <a:solidFill>
                  <a:srgbClr val="000000"/>
                </a:solidFill>
                <a:effectLst/>
                <a:latin typeface="Arial" panose="020B0604020202020204" pitchFamily="34" charset="0"/>
              </a:rPr>
              <a:t>-overlay</a:t>
            </a:r>
            <a:r>
              <a:rPr lang="en-US" b="0" i="0" dirty="0">
                <a:solidFill>
                  <a:srgbClr val="000000"/>
                </a:solidFill>
                <a:effectLst/>
                <a:latin typeface="Arial" panose="020B0604020202020204" pitchFamily="34" charset="0"/>
              </a:rPr>
              <a:t> class.</a:t>
            </a:r>
          </a:p>
          <a:p>
            <a:pPr algn="l"/>
            <a:r>
              <a:rPr lang="en-US" b="1" i="0" u="sng" dirty="0">
                <a:effectLst/>
                <a:latin typeface="Arial" panose="020B0604020202020204" pitchFamily="34" charset="0"/>
              </a:rPr>
              <a:t>Card Groups</a:t>
            </a:r>
          </a:p>
          <a:p>
            <a:pPr algn="just"/>
            <a:r>
              <a:rPr lang="en-US" b="0" i="0" dirty="0">
                <a:solidFill>
                  <a:srgbClr val="000000"/>
                </a:solidFill>
                <a:effectLst/>
                <a:latin typeface="Arial" panose="020B0604020202020204" pitchFamily="34" charset="0"/>
              </a:rPr>
              <a:t>Card groups can be used to place multiple cards as single attached element. The </a:t>
            </a:r>
            <a:r>
              <a:rPr lang="en-US" b="0" i="1" dirty="0">
                <a:solidFill>
                  <a:srgbClr val="000000"/>
                </a:solidFill>
                <a:effectLst/>
                <a:latin typeface="Arial" panose="020B0604020202020204" pitchFamily="34" charset="0"/>
              </a:rPr>
              <a:t>.card-group</a:t>
            </a:r>
            <a:r>
              <a:rPr lang="en-US" b="0" i="0" dirty="0">
                <a:solidFill>
                  <a:srgbClr val="000000"/>
                </a:solidFill>
                <a:effectLst/>
                <a:latin typeface="Arial" panose="020B0604020202020204" pitchFamily="34" charset="0"/>
              </a:rPr>
              <a:t> class specifies equal width and height columns and removes left and right margins between each card.</a:t>
            </a:r>
          </a:p>
          <a:p>
            <a:pPr algn="just"/>
            <a:r>
              <a:rPr lang="en-US" b="1" i="0" dirty="0">
                <a:solidFill>
                  <a:srgbClr val="000000"/>
                </a:solidFill>
                <a:effectLst/>
                <a:latin typeface="Arial" panose="020B0604020202020204" pitchFamily="34" charset="0"/>
              </a:rPr>
              <a:t>Note</a:t>
            </a:r>
            <a:r>
              <a:rPr lang="en-US" b="0" i="0" dirty="0">
                <a:solidFill>
                  <a:srgbClr val="000000"/>
                </a:solidFill>
                <a:effectLst/>
                <a:latin typeface="Arial" panose="020B0604020202020204" pitchFamily="34" charset="0"/>
              </a:rPr>
              <a:t> − On the small screens (less than 576px), cards will get displayed vertically along with top and bottom margin.</a:t>
            </a:r>
          </a:p>
          <a:p>
            <a:pPr algn="l"/>
            <a:r>
              <a:rPr lang="en-US" b="1" i="0" u="sng" dirty="0">
                <a:effectLst/>
                <a:latin typeface="Arial" panose="020B0604020202020204" pitchFamily="34" charset="0"/>
              </a:rPr>
              <a:t>Card Decks</a:t>
            </a:r>
          </a:p>
          <a:p>
            <a:pPr algn="just"/>
            <a:r>
              <a:rPr lang="en-US" b="0" i="0" dirty="0">
                <a:solidFill>
                  <a:srgbClr val="000000"/>
                </a:solidFill>
                <a:effectLst/>
                <a:latin typeface="Arial" panose="020B0604020202020204" pitchFamily="34" charset="0"/>
              </a:rPr>
              <a:t>Card decks specify equal width and height columns which are not attached to each other. You can do this by using </a:t>
            </a:r>
            <a:r>
              <a:rPr lang="en-US" b="0" i="1" dirty="0">
                <a:solidFill>
                  <a:srgbClr val="000000"/>
                </a:solidFill>
                <a:effectLst/>
                <a:latin typeface="Arial" panose="020B0604020202020204" pitchFamily="34" charset="0"/>
              </a:rPr>
              <a:t>.card-deck</a:t>
            </a:r>
            <a:r>
              <a:rPr lang="en-US" b="0" i="0" dirty="0">
                <a:solidFill>
                  <a:srgbClr val="000000"/>
                </a:solidFill>
                <a:effectLst/>
                <a:latin typeface="Arial" panose="020B0604020202020204" pitchFamily="34" charset="0"/>
              </a:rPr>
              <a:t> class.</a:t>
            </a:r>
          </a:p>
        </p:txBody>
      </p:sp>
    </p:spTree>
    <p:extLst>
      <p:ext uri="{BB962C8B-B14F-4D97-AF65-F5344CB8AC3E}">
        <p14:creationId xmlns:p14="http://schemas.microsoft.com/office/powerpoint/2010/main" val="141991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C56E-3832-4963-A4D6-89328EBEC543}"/>
              </a:ext>
            </a:extLst>
          </p:cNvPr>
          <p:cNvSpPr>
            <a:spLocks noGrp="1"/>
          </p:cNvSpPr>
          <p:nvPr>
            <p:ph type="title"/>
          </p:nvPr>
        </p:nvSpPr>
        <p:spPr/>
        <p:txBody>
          <a:bodyPr/>
          <a:lstStyle/>
          <a:p>
            <a:r>
              <a:rPr lang="en-US" dirty="0"/>
              <a:t>Bootstrap Introduction</a:t>
            </a:r>
          </a:p>
        </p:txBody>
      </p:sp>
      <p:sp>
        <p:nvSpPr>
          <p:cNvPr id="4" name="TextBox 3">
            <a:extLst>
              <a:ext uri="{FF2B5EF4-FFF2-40B4-BE49-F238E27FC236}">
                <a16:creationId xmlns:a16="http://schemas.microsoft.com/office/drawing/2014/main" id="{E31B4810-4873-4A27-816F-6CD0460FA739}"/>
              </a:ext>
            </a:extLst>
          </p:cNvPr>
          <p:cNvSpPr txBox="1"/>
          <p:nvPr/>
        </p:nvSpPr>
        <p:spPr>
          <a:xfrm>
            <a:off x="542892" y="1421218"/>
            <a:ext cx="10847158" cy="5909310"/>
          </a:xfrm>
          <a:prstGeom prst="rect">
            <a:avLst/>
          </a:prstGeom>
          <a:noFill/>
        </p:spPr>
        <p:txBody>
          <a:bodyPr wrap="square">
            <a:spAutoFit/>
          </a:bodyPr>
          <a:lstStyle/>
          <a:p>
            <a:pPr marL="285750" indent="-285750" algn="l">
              <a:buFont typeface="Wingdings" panose="05000000000000000000" pitchFamily="2" charset="2"/>
              <a:buChar char="q"/>
            </a:pPr>
            <a:r>
              <a:rPr lang="en-US" b="0" i="0" dirty="0">
                <a:solidFill>
                  <a:srgbClr val="000000"/>
                </a:solidFill>
                <a:effectLst/>
                <a:latin typeface="verdana" panose="020B0604030504040204" pitchFamily="34" charset="0"/>
              </a:rPr>
              <a:t>Bootstrap is the popular HTML, CSS and JavaScript framework for developing a responsive and mobile friendly website.</a:t>
            </a:r>
          </a:p>
          <a:p>
            <a:pPr marL="285750" indent="-285750" algn="l">
              <a:buFont typeface="Wingdings" panose="05000000000000000000" pitchFamily="2" charset="2"/>
              <a:buChar char="q"/>
            </a:pPr>
            <a:r>
              <a:rPr lang="en-US" b="0" i="0" dirty="0">
                <a:solidFill>
                  <a:srgbClr val="000000"/>
                </a:solidFill>
                <a:effectLst/>
                <a:latin typeface="verdana" panose="020B0604030504040204" pitchFamily="34" charset="0"/>
              </a:rPr>
              <a:t>Bootstrap was developed by Mark Otto and Jacob Thornton at Twitter . It was released as an open source product in August 2011 on GitHub.</a:t>
            </a:r>
          </a:p>
          <a:p>
            <a:pPr marL="285750" indent="-285750" algn="l">
              <a:buFont typeface="Wingdings" panose="05000000000000000000" pitchFamily="2" charset="2"/>
              <a:buChar char="q"/>
            </a:pPr>
            <a:r>
              <a:rPr lang="en-US" b="0" dirty="0">
                <a:solidFill>
                  <a:srgbClr val="000000"/>
                </a:solidFill>
                <a:effectLst/>
                <a:latin typeface="verdana" panose="020B0604030504040204" pitchFamily="34" charset="0"/>
              </a:rPr>
              <a:t>It is absolutely free to download and use.</a:t>
            </a:r>
          </a:p>
          <a:p>
            <a:pPr marL="285750" indent="-285750" algn="l">
              <a:buFont typeface="Wingdings" panose="05000000000000000000" pitchFamily="2" charset="2"/>
              <a:buChar char="q"/>
            </a:pPr>
            <a:r>
              <a:rPr lang="en-US" b="0" dirty="0">
                <a:solidFill>
                  <a:srgbClr val="000000"/>
                </a:solidFill>
                <a:effectLst/>
                <a:latin typeface="verdana" panose="020B0604030504040204" pitchFamily="34" charset="0"/>
              </a:rPr>
              <a:t>It is a front-end framework used for easier and faster web development.</a:t>
            </a:r>
          </a:p>
          <a:p>
            <a:pPr marL="285750" indent="-285750" algn="l">
              <a:buFont typeface="Wingdings" panose="05000000000000000000" pitchFamily="2" charset="2"/>
              <a:buChar char="q"/>
            </a:pPr>
            <a:r>
              <a:rPr lang="en-US" b="0" dirty="0">
                <a:solidFill>
                  <a:srgbClr val="000000"/>
                </a:solidFill>
                <a:effectLst/>
                <a:latin typeface="verdana" panose="020B0604030504040204" pitchFamily="34" charset="0"/>
              </a:rPr>
              <a:t>It includes HTML and CSS based design templates for typography, forms, buttons, tables, navigation, modals, image carousels and many others.</a:t>
            </a:r>
          </a:p>
          <a:p>
            <a:pPr marL="285750" indent="-285750" algn="l">
              <a:buFont typeface="Wingdings" panose="05000000000000000000" pitchFamily="2" charset="2"/>
              <a:buChar char="q"/>
            </a:pPr>
            <a:r>
              <a:rPr lang="en-US" b="0" dirty="0">
                <a:solidFill>
                  <a:srgbClr val="000000"/>
                </a:solidFill>
                <a:effectLst/>
                <a:latin typeface="verdana" panose="020B0604030504040204" pitchFamily="34" charset="0"/>
              </a:rPr>
              <a:t>It can also use JavaScript plug-ins.</a:t>
            </a:r>
          </a:p>
          <a:p>
            <a:pPr marL="285750" indent="-285750" algn="l">
              <a:buFont typeface="Wingdings" panose="05000000000000000000" pitchFamily="2" charset="2"/>
              <a:buChar char="q"/>
            </a:pPr>
            <a:r>
              <a:rPr lang="en-US" b="0" dirty="0">
                <a:solidFill>
                  <a:srgbClr val="000000"/>
                </a:solidFill>
                <a:effectLst/>
                <a:latin typeface="verdana" panose="020B0604030504040204" pitchFamily="34" charset="0"/>
              </a:rPr>
              <a:t>It facilitates you to create responsive designs.</a:t>
            </a:r>
          </a:p>
          <a:p>
            <a:br>
              <a:rPr lang="en-US" dirty="0"/>
            </a:br>
            <a:r>
              <a:rPr lang="en-US" b="1" i="0" dirty="0">
                <a:solidFill>
                  <a:srgbClr val="000000"/>
                </a:solidFill>
                <a:effectLst/>
                <a:latin typeface="verdana" panose="020B0604030504040204" pitchFamily="34" charset="0"/>
              </a:rPr>
              <a:t>Mobile-first styles are part of the core framework of Bootstrap .You have to add the following &lt;meta&gt; tag inside the &lt;head&gt; element for proper rendering and touch zooming:</a:t>
            </a:r>
          </a:p>
          <a:p>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meta</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name</a:t>
            </a:r>
            <a:r>
              <a:rPr lang="en-US" b="1" dirty="0">
                <a:solidFill>
                  <a:srgbClr val="D4D4D4"/>
                </a:solidFill>
                <a:effectLst/>
                <a:latin typeface="Consolas" panose="020B0609020204030204" pitchFamily="49" charset="0"/>
              </a:rPr>
              <a:t>=</a:t>
            </a:r>
            <a:r>
              <a:rPr lang="en-US" b="1" dirty="0">
                <a:solidFill>
                  <a:srgbClr val="CE9178"/>
                </a:solidFill>
                <a:effectLst/>
                <a:latin typeface="Consolas" panose="020B0609020204030204" pitchFamily="49" charset="0"/>
              </a:rPr>
              <a:t>"viewport"</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content</a:t>
            </a:r>
            <a:r>
              <a:rPr lang="en-US" b="1" dirty="0">
                <a:solidFill>
                  <a:srgbClr val="D4D4D4"/>
                </a:solidFill>
                <a:effectLst/>
                <a:latin typeface="Consolas" panose="020B0609020204030204" pitchFamily="49" charset="0"/>
              </a:rPr>
              <a:t>=</a:t>
            </a:r>
            <a:r>
              <a:rPr lang="en-US" b="1" dirty="0">
                <a:solidFill>
                  <a:srgbClr val="CE9178"/>
                </a:solidFill>
                <a:effectLst/>
                <a:latin typeface="Consolas" panose="020B0609020204030204" pitchFamily="49" charset="0"/>
              </a:rPr>
              <a:t>"width=device-width, initial-scale=1.0"</a:t>
            </a:r>
            <a:r>
              <a:rPr lang="en-US" b="1" dirty="0">
                <a:solidFill>
                  <a:srgbClr val="808080"/>
                </a:solidFill>
                <a:effectLst/>
                <a:latin typeface="Consolas" panose="020B0609020204030204" pitchFamily="49" charset="0"/>
              </a:rPr>
              <a:t>&gt;</a:t>
            </a:r>
            <a:endParaRPr lang="en-US" b="1" dirty="0">
              <a:solidFill>
                <a:srgbClr val="D4D4D4"/>
              </a:solidFill>
              <a:effectLst/>
              <a:latin typeface="Consolas" panose="020B0609020204030204" pitchFamily="49" charset="0"/>
            </a:endParaRPr>
          </a:p>
          <a:p>
            <a:pPr algn="l"/>
            <a:r>
              <a:rPr lang="en-US" b="1" i="0" dirty="0">
                <a:solidFill>
                  <a:srgbClr val="000000"/>
                </a:solidFill>
                <a:effectLst/>
                <a:latin typeface="verdana" panose="020B0604030504040204" pitchFamily="34" charset="0"/>
              </a:rPr>
              <a:t>Note: The "width=device-width" part is used to set the width of the page to follow the screen-width of the device (vary according to the devices).</a:t>
            </a:r>
          </a:p>
          <a:p>
            <a:pPr algn="l"/>
            <a:r>
              <a:rPr lang="en-US" b="1" i="0" dirty="0">
                <a:solidFill>
                  <a:srgbClr val="000000"/>
                </a:solidFill>
                <a:effectLst/>
                <a:latin typeface="verdana" panose="020B0604030504040204" pitchFamily="34" charset="0"/>
              </a:rPr>
              <a:t>The initial-scale=1 part is used to set the initial zoom level when the page is first loaded by the browser.</a:t>
            </a:r>
          </a:p>
          <a:p>
            <a:br>
              <a:rPr lang="en-US" b="0" i="0" dirty="0">
                <a:solidFill>
                  <a:srgbClr val="000000"/>
                </a:solidFill>
                <a:effectLst/>
                <a:latin typeface="verdana" panose="020B0604030504040204" pitchFamily="34" charset="0"/>
              </a:rPr>
            </a:br>
            <a:endParaRPr lang="en-US" dirty="0"/>
          </a:p>
        </p:txBody>
      </p:sp>
    </p:spTree>
    <p:extLst>
      <p:ext uri="{BB962C8B-B14F-4D97-AF65-F5344CB8AC3E}">
        <p14:creationId xmlns:p14="http://schemas.microsoft.com/office/powerpoint/2010/main" val="401546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1FBF-722C-4D79-ADE3-A3C44F7619E3}"/>
              </a:ext>
            </a:extLst>
          </p:cNvPr>
          <p:cNvSpPr>
            <a:spLocks noGrp="1"/>
          </p:cNvSpPr>
          <p:nvPr>
            <p:ph type="title"/>
          </p:nvPr>
        </p:nvSpPr>
        <p:spPr>
          <a:xfrm>
            <a:off x="677334" y="236737"/>
            <a:ext cx="8596668" cy="1320800"/>
          </a:xfrm>
        </p:spPr>
        <p:txBody>
          <a:bodyPr/>
          <a:lstStyle/>
          <a:p>
            <a:r>
              <a:rPr lang="en-US" b="0" i="0" dirty="0">
                <a:solidFill>
                  <a:schemeClr val="accent1">
                    <a:lumMod val="75000"/>
                  </a:schemeClr>
                </a:solidFill>
                <a:effectLst/>
                <a:latin typeface="Arial" panose="020B0604020202020204" pitchFamily="34" charset="0"/>
              </a:rPr>
              <a:t>Collapse</a:t>
            </a:r>
            <a:endParaRPr lang="en-US" dirty="0"/>
          </a:p>
        </p:txBody>
      </p:sp>
      <p:sp>
        <p:nvSpPr>
          <p:cNvPr id="4" name="TextBox 3">
            <a:extLst>
              <a:ext uri="{FF2B5EF4-FFF2-40B4-BE49-F238E27FC236}">
                <a16:creationId xmlns:a16="http://schemas.microsoft.com/office/drawing/2014/main" id="{0ABE2ACA-87DE-4FFD-B842-96A813AB0CDD}"/>
              </a:ext>
            </a:extLst>
          </p:cNvPr>
          <p:cNvSpPr txBox="1"/>
          <p:nvPr/>
        </p:nvSpPr>
        <p:spPr>
          <a:xfrm>
            <a:off x="488272" y="845805"/>
            <a:ext cx="11558726" cy="6186309"/>
          </a:xfrm>
          <a:prstGeom prst="rect">
            <a:avLst/>
          </a:prstGeom>
          <a:noFill/>
        </p:spPr>
        <p:txBody>
          <a:bodyPr wrap="square">
            <a:spAutoFit/>
          </a:bodyPr>
          <a:lstStyle/>
          <a:p>
            <a:pPr algn="l"/>
            <a:r>
              <a:rPr lang="en-US" b="0" i="0" dirty="0">
                <a:effectLst/>
                <a:latin typeface="Arial" panose="020B0604020202020204" pitchFamily="34" charset="0"/>
              </a:rPr>
              <a:t>Description</a:t>
            </a:r>
          </a:p>
          <a:p>
            <a:pPr algn="just"/>
            <a:r>
              <a:rPr lang="en-US" b="0" i="0" dirty="0">
                <a:solidFill>
                  <a:srgbClr val="000000"/>
                </a:solidFill>
                <a:effectLst/>
                <a:latin typeface="Arial" panose="020B0604020202020204" pitchFamily="34" charset="0"/>
              </a:rPr>
              <a:t>Collapse component is used to show or hide the content by using </a:t>
            </a:r>
            <a:r>
              <a:rPr lang="en-US" b="0" i="1" dirty="0">
                <a:solidFill>
                  <a:srgbClr val="000000"/>
                </a:solidFill>
                <a:effectLst/>
                <a:latin typeface="Arial" panose="020B0604020202020204" pitchFamily="34" charset="0"/>
              </a:rPr>
              <a:t>.collapse</a:t>
            </a:r>
            <a:r>
              <a:rPr lang="en-US" b="0" i="0" dirty="0">
                <a:solidFill>
                  <a:srgbClr val="000000"/>
                </a:solidFill>
                <a:effectLst/>
                <a:latin typeface="Arial" panose="020B0604020202020204" pitchFamily="34" charset="0"/>
              </a:rPr>
              <a:t> class. The content can be collapsed by adding </a:t>
            </a:r>
            <a:r>
              <a:rPr lang="en-US" b="0" i="1" dirty="0">
                <a:solidFill>
                  <a:srgbClr val="000000"/>
                </a:solidFill>
                <a:effectLst/>
                <a:latin typeface="Arial" panose="020B0604020202020204" pitchFamily="34" charset="0"/>
              </a:rPr>
              <a:t>data-toggle="collapse"</a:t>
            </a:r>
            <a:r>
              <a:rPr lang="en-US" b="0" i="0" dirty="0">
                <a:solidFill>
                  <a:srgbClr val="000000"/>
                </a:solidFill>
                <a:effectLst/>
                <a:latin typeface="Arial" panose="020B0604020202020204" pitchFamily="34" charset="0"/>
              </a:rPr>
              <a:t> attribute anchor or button element. The id of these elements references to the id of the content to collapse the data.</a:t>
            </a:r>
          </a:p>
          <a:p>
            <a:pPr algn="l"/>
            <a:r>
              <a:rPr lang="en-US" b="1" i="0" u="sng" dirty="0">
                <a:effectLst/>
                <a:latin typeface="Arial" panose="020B0604020202020204" pitchFamily="34" charset="0"/>
              </a:rPr>
              <a:t>Collapse using Link</a:t>
            </a:r>
          </a:p>
          <a:p>
            <a:pPr algn="just"/>
            <a:r>
              <a:rPr lang="en-US" b="0" i="0" dirty="0">
                <a:solidFill>
                  <a:srgbClr val="000000"/>
                </a:solidFill>
                <a:effectLst/>
                <a:latin typeface="Arial" panose="020B0604020202020204" pitchFamily="34" charset="0"/>
              </a:rPr>
              <a:t>You can collapse the content with &lt;a&gt; tag by using </a:t>
            </a:r>
            <a:r>
              <a:rPr lang="en-US" b="0" i="0" dirty="0" err="1">
                <a:solidFill>
                  <a:srgbClr val="000000"/>
                </a:solidFill>
                <a:effectLst/>
                <a:latin typeface="Arial" panose="020B0604020202020204" pitchFamily="34" charset="0"/>
              </a:rPr>
              <a:t>href</a:t>
            </a:r>
            <a:r>
              <a:rPr lang="en-US" b="0" i="0" dirty="0">
                <a:solidFill>
                  <a:srgbClr val="000000"/>
                </a:solidFill>
                <a:effectLst/>
                <a:latin typeface="Arial" panose="020B0604020202020204" pitchFamily="34" charset="0"/>
              </a:rPr>
              <a:t> value of the ID of the content to collapse.</a:t>
            </a:r>
          </a:p>
          <a:p>
            <a:pPr algn="l"/>
            <a:r>
              <a:rPr lang="en-US" b="1" i="0" u="sng" dirty="0">
                <a:effectLst/>
                <a:latin typeface="Arial" panose="020B0604020202020204" pitchFamily="34" charset="0"/>
              </a:rPr>
              <a:t>Collapse using Button</a:t>
            </a:r>
          </a:p>
          <a:p>
            <a:pPr algn="just"/>
            <a:r>
              <a:rPr lang="en-US" b="0" i="0" dirty="0">
                <a:solidFill>
                  <a:srgbClr val="000000"/>
                </a:solidFill>
                <a:effectLst/>
                <a:latin typeface="Arial" panose="020B0604020202020204" pitchFamily="34" charset="0"/>
              </a:rPr>
              <a:t>You can collapse the content with &lt;button&gt; tag by using </a:t>
            </a:r>
            <a:r>
              <a:rPr lang="en-US" b="0" i="1" dirty="0">
                <a:solidFill>
                  <a:srgbClr val="000000"/>
                </a:solidFill>
                <a:effectLst/>
                <a:latin typeface="Arial" panose="020B0604020202020204" pitchFamily="34" charset="0"/>
              </a:rPr>
              <a:t>data-target</a:t>
            </a:r>
            <a:r>
              <a:rPr lang="en-US" b="0" i="0" dirty="0">
                <a:solidFill>
                  <a:srgbClr val="000000"/>
                </a:solidFill>
                <a:effectLst/>
                <a:latin typeface="Arial" panose="020B0604020202020204" pitchFamily="34" charset="0"/>
              </a:rPr>
              <a:t> attribute with value of the ID of the content to collapse.</a:t>
            </a:r>
          </a:p>
          <a:p>
            <a:pPr algn="l"/>
            <a:r>
              <a:rPr lang="en-US" b="1" i="0" u="sng" dirty="0">
                <a:effectLst/>
                <a:latin typeface="Arial" panose="020B0604020202020204" pitchFamily="34" charset="0"/>
              </a:rPr>
              <a:t>Accordion:</a:t>
            </a:r>
          </a:p>
          <a:p>
            <a:pPr algn="just"/>
            <a:r>
              <a:rPr lang="en-US" b="0" i="0" dirty="0">
                <a:solidFill>
                  <a:srgbClr val="000000"/>
                </a:solidFill>
                <a:effectLst/>
                <a:latin typeface="Arial" panose="020B0604020202020204" pitchFamily="34" charset="0"/>
              </a:rPr>
              <a:t>You can use collapsible content to make an </a:t>
            </a:r>
            <a:r>
              <a:rPr lang="en-US" b="0" i="1" dirty="0">
                <a:solidFill>
                  <a:srgbClr val="000000"/>
                </a:solidFill>
                <a:effectLst/>
                <a:latin typeface="Arial" panose="020B0604020202020204" pitchFamily="34" charset="0"/>
              </a:rPr>
              <a:t>accordion</a:t>
            </a:r>
            <a:r>
              <a:rPr lang="en-US" b="0" i="0" dirty="0">
                <a:solidFill>
                  <a:srgbClr val="000000"/>
                </a:solidFill>
                <a:effectLst/>
                <a:latin typeface="Arial" panose="020B0604020202020204" pitchFamily="34" charset="0"/>
              </a:rPr>
              <a:t> which is often used for content such as FAQs, overviews, etc.</a:t>
            </a:r>
          </a:p>
          <a:p>
            <a:pPr algn="just"/>
            <a:r>
              <a:rPr lang="en-US" dirty="0">
                <a:solidFill>
                  <a:srgbClr val="000000"/>
                </a:solidFill>
                <a:latin typeface="Arial" panose="020B0604020202020204" pitchFamily="34" charset="0"/>
              </a:rPr>
              <a:t>Example:</a:t>
            </a: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&lt;div</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id</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"accordion"</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100" b="0" i="0" u="none" strike="noStrike" cap="none" normalizeH="0" baseline="0" dirty="0">
                <a:ln>
                  <a:noFill/>
                </a:ln>
                <a:solidFill>
                  <a:schemeClr val="tx1"/>
                </a:solidFill>
                <a:effectLst/>
              </a:rPr>
              <a:t> </a:t>
            </a:r>
            <a:endParaRPr lang="en-US" b="0" i="0" dirty="0">
              <a:solidFill>
                <a:srgbClr val="000000"/>
              </a:solidFill>
              <a:effectLst/>
              <a:latin typeface="Arial" panose="020B0604020202020204" pitchFamily="34" charset="0"/>
            </a:endParaRP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&lt;div</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"card"</a:t>
            </a:r>
            <a:r>
              <a:rPr kumimoji="0" lang="en-US" altLang="en-US" sz="1800" b="0" i="0" u="none" strike="noStrike" cap="none" normalizeH="0" baseline="0" dirty="0">
                <a:ln>
                  <a:noFill/>
                </a:ln>
                <a:solidFill>
                  <a:srgbClr val="000088"/>
                </a:solidFill>
                <a:effectLst/>
                <a:latin typeface="Courier New" panose="02070309020205020404" pitchFamily="49" charset="0"/>
              </a:rPr>
              <a:t>&gt;</a:t>
            </a:r>
          </a:p>
          <a:p>
            <a:pPr algn="just"/>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&lt;div</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"card-header"</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&lt;a</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"card-link"</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data-toggle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"collapse"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err="1">
                <a:ln>
                  <a:noFill/>
                </a:ln>
                <a:solidFill>
                  <a:srgbClr val="660066"/>
                </a:solidFill>
                <a:effectLst/>
                <a:latin typeface="Courier New" panose="02070309020205020404" pitchFamily="49" charset="0"/>
              </a:rPr>
              <a:t>href</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err="1">
                <a:ln>
                  <a:noFill/>
                </a:ln>
                <a:solidFill>
                  <a:srgbClr val="008800"/>
                </a:solidFill>
                <a:effectLst/>
                <a:latin typeface="Courier New" panose="02070309020205020404" pitchFamily="49" charset="0"/>
              </a:rPr>
              <a:t>collapseOne</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 Accordion #1 </a:t>
            </a:r>
            <a:r>
              <a:rPr kumimoji="0" lang="en-US" altLang="en-US" sz="1800" b="0" i="0" u="none" strike="noStrike" cap="none" normalizeH="0" baseline="0" dirty="0">
                <a:ln>
                  <a:noFill/>
                </a:ln>
                <a:solidFill>
                  <a:srgbClr val="000088"/>
                </a:solidFill>
                <a:effectLst/>
                <a:latin typeface="Courier New" panose="02070309020205020404" pitchFamily="49" charset="0"/>
              </a:rPr>
              <a:t>&lt;/a&gt;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&lt;/div&gt;</a:t>
            </a: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&lt;div</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id</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err="1">
                <a:ln>
                  <a:noFill/>
                </a:ln>
                <a:solidFill>
                  <a:srgbClr val="008800"/>
                </a:solidFill>
                <a:effectLst/>
                <a:latin typeface="Courier New" panose="02070309020205020404" pitchFamily="49" charset="0"/>
              </a:rPr>
              <a:t>collapseOne</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"collapse show"</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data-parent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"#accordion"</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&lt;div</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"card-body"</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Content for Accordion #1.</a:t>
            </a:r>
            <a:r>
              <a:rPr kumimoji="0" lang="en-US" altLang="en-US" sz="1800" b="0" i="0" u="none" strike="noStrike" cap="none" normalizeH="0" baseline="0" dirty="0">
                <a:ln>
                  <a:noFill/>
                </a:ln>
                <a:solidFill>
                  <a:srgbClr val="000088"/>
                </a:solidFill>
                <a:effectLst/>
                <a:latin typeface="Courier New" panose="02070309020205020404" pitchFamily="49" charset="0"/>
              </a:rPr>
              <a:t>&lt;/div&gt;</a:t>
            </a:r>
          </a:p>
          <a:p>
            <a:pPr algn="just"/>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&lt;/div&gt;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algn="just"/>
            <a:r>
              <a:rPr kumimoji="0" lang="en-US" altLang="en-US" sz="1800" b="0" i="0" u="none" strike="noStrike" cap="none" normalizeH="0" baseline="0" dirty="0">
                <a:ln>
                  <a:noFill/>
                </a:ln>
                <a:solidFill>
                  <a:srgbClr val="000088"/>
                </a:solidFill>
                <a:effectLst/>
                <a:latin typeface="Courier New" panose="02070309020205020404" pitchFamily="49" charset="0"/>
              </a:rPr>
              <a:t>&lt;/div&gt;</a:t>
            </a:r>
            <a:endParaRPr lang="en-US" dirty="0"/>
          </a:p>
        </p:txBody>
      </p:sp>
    </p:spTree>
    <p:extLst>
      <p:ext uri="{BB962C8B-B14F-4D97-AF65-F5344CB8AC3E}">
        <p14:creationId xmlns:p14="http://schemas.microsoft.com/office/powerpoint/2010/main" val="3807796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6766-B9A3-4D79-934C-495DB1DA161D}"/>
              </a:ext>
            </a:extLst>
          </p:cNvPr>
          <p:cNvSpPr>
            <a:spLocks noGrp="1"/>
          </p:cNvSpPr>
          <p:nvPr>
            <p:ph type="title"/>
          </p:nvPr>
        </p:nvSpPr>
        <p:spPr/>
        <p:txBody>
          <a:bodyPr/>
          <a:lstStyle/>
          <a:p>
            <a:r>
              <a:rPr lang="en-US" b="1" i="0" dirty="0">
                <a:solidFill>
                  <a:schemeClr val="accent1">
                    <a:lumMod val="60000"/>
                    <a:lumOff val="40000"/>
                  </a:schemeClr>
                </a:solidFill>
                <a:effectLst/>
                <a:latin typeface="Arial" panose="020B0604020202020204" pitchFamily="34" charset="0"/>
              </a:rPr>
              <a:t>Modal,</a:t>
            </a:r>
            <a:r>
              <a:rPr lang="en-US" b="0" i="0" dirty="0">
                <a:solidFill>
                  <a:srgbClr val="797979"/>
                </a:solidFill>
                <a:effectLst/>
                <a:latin typeface="Arial" panose="020B0604020202020204" pitchFamily="34" charset="0"/>
              </a:rPr>
              <a:t> </a:t>
            </a:r>
            <a:r>
              <a:rPr lang="en-US" b="1" i="0" dirty="0">
                <a:solidFill>
                  <a:schemeClr val="accent1">
                    <a:lumMod val="60000"/>
                    <a:lumOff val="40000"/>
                  </a:schemeClr>
                </a:solidFill>
                <a:effectLst/>
                <a:latin typeface="Arial" panose="020B0604020202020204" pitchFamily="34" charset="0"/>
              </a:rPr>
              <a:t>Dropdowns</a:t>
            </a:r>
            <a:endParaRPr lang="en-US" dirty="0"/>
          </a:p>
        </p:txBody>
      </p:sp>
      <p:sp>
        <p:nvSpPr>
          <p:cNvPr id="4" name="TextBox 3">
            <a:extLst>
              <a:ext uri="{FF2B5EF4-FFF2-40B4-BE49-F238E27FC236}">
                <a16:creationId xmlns:a16="http://schemas.microsoft.com/office/drawing/2014/main" id="{520D6A93-4822-4412-8DE9-02BB4E50EE4E}"/>
              </a:ext>
            </a:extLst>
          </p:cNvPr>
          <p:cNvSpPr txBox="1"/>
          <p:nvPr/>
        </p:nvSpPr>
        <p:spPr>
          <a:xfrm>
            <a:off x="310717" y="1355378"/>
            <a:ext cx="11665259" cy="5355312"/>
          </a:xfrm>
          <a:prstGeom prst="rect">
            <a:avLst/>
          </a:prstGeom>
          <a:noFill/>
        </p:spPr>
        <p:txBody>
          <a:bodyPr wrap="square">
            <a:spAutoFit/>
          </a:bodyPr>
          <a:lstStyle/>
          <a:p>
            <a:pPr algn="just"/>
            <a:r>
              <a:rPr lang="en-US" b="1" i="0" u="sng" dirty="0" err="1">
                <a:solidFill>
                  <a:srgbClr val="000000"/>
                </a:solidFill>
                <a:effectLst/>
                <a:latin typeface="Arial" panose="020B0604020202020204" pitchFamily="34" charset="0"/>
              </a:rPr>
              <a:t>Modal:</a:t>
            </a:r>
            <a:r>
              <a:rPr lang="en-US" b="0" i="0" dirty="0" err="1">
                <a:solidFill>
                  <a:srgbClr val="000000"/>
                </a:solidFill>
                <a:effectLst/>
                <a:latin typeface="Arial" panose="020B0604020202020204" pitchFamily="34" charset="0"/>
              </a:rPr>
              <a:t>is</a:t>
            </a:r>
            <a:r>
              <a:rPr lang="en-US" b="0" i="0" dirty="0">
                <a:solidFill>
                  <a:srgbClr val="000000"/>
                </a:solidFill>
                <a:effectLst/>
                <a:latin typeface="Arial" panose="020B0604020202020204" pitchFamily="34" charset="0"/>
              </a:rPr>
              <a:t> a child window that is layered over its parent window. It displays the content from a separate source that can have some interaction without leaving the parent window.</a:t>
            </a:r>
          </a:p>
          <a:p>
            <a:pPr algn="l"/>
            <a:r>
              <a:rPr lang="en-US" b="1" i="0" u="sng" dirty="0">
                <a:effectLst/>
                <a:latin typeface="Arial" panose="020B0604020202020204" pitchFamily="34" charset="0"/>
              </a:rPr>
              <a:t>Basic Modal</a:t>
            </a:r>
          </a:p>
          <a:p>
            <a:pPr algn="just"/>
            <a:r>
              <a:rPr lang="en-US" b="0" i="0" dirty="0">
                <a:solidFill>
                  <a:srgbClr val="000000"/>
                </a:solidFill>
                <a:effectLst/>
                <a:latin typeface="Arial" panose="020B0604020202020204" pitchFamily="34" charset="0"/>
              </a:rPr>
              <a:t>Create a modal by using the </a:t>
            </a:r>
            <a:r>
              <a:rPr lang="en-US" b="0" i="1" dirty="0">
                <a:solidFill>
                  <a:srgbClr val="000000"/>
                </a:solidFill>
                <a:effectLst/>
                <a:latin typeface="Arial" panose="020B0604020202020204" pitchFamily="34" charset="0"/>
              </a:rPr>
              <a:t>.modal</a:t>
            </a:r>
            <a:r>
              <a:rPr lang="en-US" b="0" i="0" dirty="0">
                <a:solidFill>
                  <a:srgbClr val="000000"/>
                </a:solidFill>
                <a:effectLst/>
                <a:latin typeface="Arial" panose="020B0604020202020204" pitchFamily="34" charset="0"/>
              </a:rPr>
              <a:t> class and attribute </a:t>
            </a:r>
            <a:r>
              <a:rPr lang="en-US" b="0" i="1" dirty="0">
                <a:solidFill>
                  <a:srgbClr val="000000"/>
                </a:solidFill>
                <a:effectLst/>
                <a:latin typeface="Arial" panose="020B0604020202020204" pitchFamily="34" charset="0"/>
              </a:rPr>
              <a:t>data-toggle = "modal"</a:t>
            </a:r>
            <a:r>
              <a:rPr lang="en-US" b="0" i="0" dirty="0">
                <a:solidFill>
                  <a:srgbClr val="000000"/>
                </a:solidFill>
                <a:effectLst/>
                <a:latin typeface="Arial" panose="020B0604020202020204" pitchFamily="34" charset="0"/>
              </a:rPr>
              <a:t> on a element, like a button or link, along with a </a:t>
            </a:r>
            <a:r>
              <a:rPr lang="en-US" b="0" i="1" dirty="0">
                <a:solidFill>
                  <a:srgbClr val="000000"/>
                </a:solidFill>
                <a:effectLst/>
                <a:latin typeface="Arial" panose="020B0604020202020204" pitchFamily="34" charset="0"/>
              </a:rPr>
              <a:t>data-target = "#identifier"</a:t>
            </a:r>
            <a:r>
              <a:rPr lang="en-US" b="0" i="0" dirty="0">
                <a:solidFill>
                  <a:srgbClr val="000000"/>
                </a:solidFill>
                <a:effectLst/>
                <a:latin typeface="Arial" panose="020B0604020202020204" pitchFamily="34" charset="0"/>
              </a:rPr>
              <a:t> or </a:t>
            </a:r>
            <a:r>
              <a:rPr lang="en-US" b="0" i="1" dirty="0" err="1">
                <a:solidFill>
                  <a:srgbClr val="000000"/>
                </a:solidFill>
                <a:effectLst/>
                <a:latin typeface="Arial" panose="020B0604020202020204" pitchFamily="34" charset="0"/>
              </a:rPr>
              <a:t>href</a:t>
            </a:r>
            <a:r>
              <a:rPr lang="en-US" b="0" i="1" dirty="0">
                <a:solidFill>
                  <a:srgbClr val="000000"/>
                </a:solidFill>
                <a:effectLst/>
                <a:latin typeface="Arial" panose="020B0604020202020204" pitchFamily="34" charset="0"/>
              </a:rPr>
              <a:t> = "#identifier"</a:t>
            </a:r>
            <a:r>
              <a:rPr lang="en-US" b="0" i="0" dirty="0">
                <a:solidFill>
                  <a:srgbClr val="000000"/>
                </a:solidFill>
                <a:effectLst/>
                <a:latin typeface="Arial" panose="020B0604020202020204" pitchFamily="34" charset="0"/>
              </a:rPr>
              <a:t> to target a specific modal to toggle.</a:t>
            </a:r>
          </a:p>
          <a:p>
            <a:pPr algn="l"/>
            <a:r>
              <a:rPr lang="en-US" b="1" i="0" u="sng" dirty="0">
                <a:effectLst/>
                <a:latin typeface="Arial" panose="020B0604020202020204" pitchFamily="34" charset="0"/>
              </a:rPr>
              <a:t>Vertically centered, Using the Grid, Tooltips and Popovers</a:t>
            </a:r>
          </a:p>
          <a:p>
            <a:pPr algn="just"/>
            <a:r>
              <a:rPr lang="en-US" b="0" i="0" dirty="0">
                <a:solidFill>
                  <a:srgbClr val="000000"/>
                </a:solidFill>
                <a:effectLst/>
                <a:latin typeface="Arial" panose="020B0604020202020204" pitchFamily="34" charset="0"/>
              </a:rPr>
              <a:t>You can make the modal vertically center by adding </a:t>
            </a:r>
            <a:r>
              <a:rPr lang="en-US" b="0" i="1" dirty="0">
                <a:solidFill>
                  <a:srgbClr val="000000"/>
                </a:solidFill>
                <a:effectLst/>
                <a:latin typeface="Arial" panose="020B0604020202020204" pitchFamily="34" charset="0"/>
              </a:rPr>
              <a:t>.modal-dialog-centered</a:t>
            </a:r>
            <a:r>
              <a:rPr lang="en-US" b="0" i="0" dirty="0">
                <a:solidFill>
                  <a:srgbClr val="000000"/>
                </a:solidFill>
                <a:effectLst/>
                <a:latin typeface="Arial" panose="020B0604020202020204" pitchFamily="34" charset="0"/>
              </a:rPr>
              <a:t> class to </a:t>
            </a:r>
            <a:r>
              <a:rPr lang="en-US" b="0" i="1" dirty="0">
                <a:solidFill>
                  <a:srgbClr val="000000"/>
                </a:solidFill>
                <a:effectLst/>
                <a:latin typeface="Arial" panose="020B0604020202020204" pitchFamily="34" charset="0"/>
              </a:rPr>
              <a:t>.modal-dialog</a:t>
            </a:r>
            <a:r>
              <a:rPr lang="en-US" b="0" i="0" dirty="0">
                <a:solidFill>
                  <a:srgbClr val="000000"/>
                </a:solidFill>
                <a:effectLst/>
                <a:latin typeface="Arial" panose="020B0604020202020204" pitchFamily="34" charset="0"/>
              </a:rPr>
              <a:t> element. Use the grid system within a modal by adding </a:t>
            </a:r>
            <a:r>
              <a:rPr lang="en-US" b="0" i="1" dirty="0">
                <a:solidFill>
                  <a:srgbClr val="000000"/>
                </a:solidFill>
                <a:effectLst/>
                <a:latin typeface="Arial" panose="020B0604020202020204" pitchFamily="34" charset="0"/>
              </a:rPr>
              <a:t>.container-fluid</a:t>
            </a:r>
            <a:r>
              <a:rPr lang="en-US" b="0" i="0" dirty="0">
                <a:solidFill>
                  <a:srgbClr val="000000"/>
                </a:solidFill>
                <a:effectLst/>
                <a:latin typeface="Arial" panose="020B0604020202020204" pitchFamily="34" charset="0"/>
              </a:rPr>
              <a:t> class within the </a:t>
            </a:r>
            <a:r>
              <a:rPr lang="en-US" b="0" i="1" dirty="0">
                <a:solidFill>
                  <a:srgbClr val="000000"/>
                </a:solidFill>
                <a:effectLst/>
                <a:latin typeface="Arial" panose="020B0604020202020204" pitchFamily="34" charset="0"/>
              </a:rPr>
              <a:t>.modal-body</a:t>
            </a:r>
            <a:r>
              <a:rPr lang="en-US" b="0" i="0" dirty="0">
                <a:solidFill>
                  <a:srgbClr val="000000"/>
                </a:solidFill>
                <a:effectLst/>
                <a:latin typeface="Arial" panose="020B0604020202020204" pitchFamily="34" charset="0"/>
              </a:rPr>
              <a:t> class. You can place the </a:t>
            </a:r>
            <a:r>
              <a:rPr lang="en-US" b="0" i="0" u="none" strike="noStrike" dirty="0">
                <a:solidFill>
                  <a:srgbClr val="313131"/>
                </a:solidFill>
                <a:effectLst/>
                <a:latin typeface="Arial" panose="020B0604020202020204" pitchFamily="34" charset="0"/>
                <a:hlinkClick r:id="rId2"/>
              </a:rPr>
              <a:t>tooltips</a:t>
            </a:r>
            <a:r>
              <a:rPr lang="en-US" b="0" i="0" dirty="0">
                <a:solidFill>
                  <a:srgbClr val="000000"/>
                </a:solidFill>
                <a:effectLst/>
                <a:latin typeface="Arial" panose="020B0604020202020204" pitchFamily="34" charset="0"/>
              </a:rPr>
              <a:t> and </a:t>
            </a:r>
            <a:r>
              <a:rPr lang="en-US" b="0" i="0" u="none" strike="noStrike" dirty="0">
                <a:solidFill>
                  <a:srgbClr val="313131"/>
                </a:solidFill>
                <a:effectLst/>
                <a:latin typeface="Arial" panose="020B0604020202020204" pitchFamily="34" charset="0"/>
                <a:hlinkClick r:id="rId3"/>
              </a:rPr>
              <a:t>popovers</a:t>
            </a:r>
            <a:r>
              <a:rPr lang="en-US" b="0" i="0" dirty="0">
                <a:solidFill>
                  <a:srgbClr val="000000"/>
                </a:solidFill>
                <a:effectLst/>
                <a:latin typeface="Arial" panose="020B0604020202020204" pitchFamily="34" charset="0"/>
              </a:rPr>
              <a:t> by adding </a:t>
            </a:r>
            <a:r>
              <a:rPr lang="en-US" b="0" i="1" dirty="0">
                <a:solidFill>
                  <a:srgbClr val="000000"/>
                </a:solidFill>
                <a:effectLst/>
                <a:latin typeface="Arial" panose="020B0604020202020204" pitchFamily="34" charset="0"/>
              </a:rPr>
              <a:t>data-toggle="popover"</a:t>
            </a:r>
            <a:r>
              <a:rPr lang="en-US" b="0" i="0" dirty="0">
                <a:solidFill>
                  <a:srgbClr val="000000"/>
                </a:solidFill>
                <a:effectLst/>
                <a:latin typeface="Arial" panose="020B0604020202020204" pitchFamily="34" charset="0"/>
              </a:rPr>
              <a:t> and </a:t>
            </a:r>
            <a:r>
              <a:rPr lang="en-US" b="0" i="1" dirty="0">
                <a:solidFill>
                  <a:srgbClr val="000000"/>
                </a:solidFill>
                <a:effectLst/>
                <a:latin typeface="Arial" panose="020B0604020202020204" pitchFamily="34" charset="0"/>
              </a:rPr>
              <a:t>data-toggle="tooltip"</a:t>
            </a:r>
            <a:r>
              <a:rPr lang="en-US" b="0" i="0" dirty="0">
                <a:solidFill>
                  <a:srgbClr val="000000"/>
                </a:solidFill>
                <a:effectLst/>
                <a:latin typeface="Arial" panose="020B0604020202020204" pitchFamily="34" charset="0"/>
              </a:rPr>
              <a:t> attributes.</a:t>
            </a:r>
          </a:p>
          <a:p>
            <a:pPr algn="l"/>
            <a:r>
              <a:rPr lang="en-US" b="1" i="0" u="sng" dirty="0">
                <a:effectLst/>
                <a:latin typeface="Arial" panose="020B0604020202020204" pitchFamily="34" charset="0"/>
              </a:rPr>
              <a:t>Modal Size</a:t>
            </a:r>
          </a:p>
          <a:p>
            <a:pPr algn="just"/>
            <a:r>
              <a:rPr lang="en-US" b="0" i="0" dirty="0">
                <a:solidFill>
                  <a:srgbClr val="000000"/>
                </a:solidFill>
                <a:effectLst/>
                <a:latin typeface="Arial" panose="020B0604020202020204" pitchFamily="34" charset="0"/>
              </a:rPr>
              <a:t>You can use the </a:t>
            </a:r>
            <a:r>
              <a:rPr lang="en-US" b="0" i="1" dirty="0">
                <a:solidFill>
                  <a:srgbClr val="000000"/>
                </a:solidFill>
                <a:effectLst/>
                <a:latin typeface="Arial" panose="020B0604020202020204" pitchFamily="34" charset="0"/>
              </a:rPr>
              <a:t>.modal-</a:t>
            </a:r>
            <a:r>
              <a:rPr lang="en-US" b="0" i="1" dirty="0" err="1">
                <a:solidFill>
                  <a:srgbClr val="000000"/>
                </a:solidFill>
                <a:effectLst/>
                <a:latin typeface="Arial" panose="020B0604020202020204" pitchFamily="34" charset="0"/>
              </a:rPr>
              <a:t>sm</a:t>
            </a:r>
            <a:r>
              <a:rPr lang="en-US" b="0" i="0" dirty="0">
                <a:solidFill>
                  <a:srgbClr val="000000"/>
                </a:solidFill>
                <a:effectLst/>
                <a:latin typeface="Arial" panose="020B0604020202020204" pitchFamily="34" charset="0"/>
              </a:rPr>
              <a:t> class for small modals and </a:t>
            </a:r>
            <a:r>
              <a:rPr lang="en-US" b="0" i="1" dirty="0">
                <a:solidFill>
                  <a:srgbClr val="000000"/>
                </a:solidFill>
                <a:effectLst/>
                <a:latin typeface="Arial" panose="020B0604020202020204" pitchFamily="34" charset="0"/>
              </a:rPr>
              <a:t>.modal-lg</a:t>
            </a:r>
            <a:r>
              <a:rPr lang="en-US" b="0" i="0" dirty="0">
                <a:solidFill>
                  <a:srgbClr val="000000"/>
                </a:solidFill>
                <a:effectLst/>
                <a:latin typeface="Arial" panose="020B0604020202020204" pitchFamily="34" charset="0"/>
              </a:rPr>
              <a:t> class for large modals </a:t>
            </a:r>
          </a:p>
          <a:p>
            <a:pPr algn="just"/>
            <a:endParaRPr lang="en-US" b="0" i="0" dirty="0">
              <a:solidFill>
                <a:srgbClr val="000000"/>
              </a:solidFill>
              <a:effectLst/>
              <a:latin typeface="Arial" panose="020B0604020202020204" pitchFamily="34" charset="0"/>
            </a:endParaRPr>
          </a:p>
          <a:p>
            <a:pPr algn="just"/>
            <a:endParaRPr lang="en-US" dirty="0">
              <a:solidFill>
                <a:srgbClr val="000000"/>
              </a:solidFill>
              <a:latin typeface="Arial" panose="020B0604020202020204" pitchFamily="34" charset="0"/>
            </a:endParaRPr>
          </a:p>
          <a:p>
            <a:pPr algn="just"/>
            <a:r>
              <a:rPr lang="en-US" b="1" i="0" u="sng" dirty="0">
                <a:solidFill>
                  <a:srgbClr val="000000"/>
                </a:solidFill>
                <a:effectLst/>
                <a:latin typeface="Arial" panose="020B0604020202020204" pitchFamily="34" charset="0"/>
              </a:rPr>
              <a:t>Dropdown:</a:t>
            </a:r>
            <a:r>
              <a:rPr lang="en-US" b="0" i="0" dirty="0">
                <a:solidFill>
                  <a:srgbClr val="000000"/>
                </a:solidFill>
                <a:effectLst/>
                <a:latin typeface="Arial" panose="020B0604020202020204" pitchFamily="34" charset="0"/>
              </a:rPr>
              <a:t> menus are toggleable, contextual menus for displaying links in a list format.</a:t>
            </a:r>
          </a:p>
          <a:p>
            <a:pPr algn="just"/>
            <a:r>
              <a:rPr lang="en-US" b="0" i="0" dirty="0">
                <a:solidFill>
                  <a:srgbClr val="000000"/>
                </a:solidFill>
                <a:effectLst/>
                <a:latin typeface="Arial" panose="020B0604020202020204" pitchFamily="34" charset="0"/>
              </a:rPr>
              <a:t>To use dropdown, just wrap the dropdown menu within the </a:t>
            </a:r>
            <a:r>
              <a:rPr lang="en-US" b="0" i="1" dirty="0">
                <a:solidFill>
                  <a:srgbClr val="000000"/>
                </a:solidFill>
                <a:effectLst/>
                <a:latin typeface="Arial" panose="020B0604020202020204" pitchFamily="34" charset="0"/>
              </a:rPr>
              <a:t>.dropdown</a:t>
            </a:r>
            <a:r>
              <a:rPr lang="en-US" b="0" i="0" dirty="0">
                <a:solidFill>
                  <a:srgbClr val="000000"/>
                </a:solidFill>
                <a:effectLst/>
                <a:latin typeface="Arial" panose="020B0604020202020204" pitchFamily="34" charset="0"/>
              </a:rPr>
              <a:t> class. </a:t>
            </a:r>
          </a:p>
          <a:p>
            <a:pPr algn="l"/>
            <a:r>
              <a:rPr lang="en-US" b="1" i="0" u="sng" dirty="0">
                <a:effectLst/>
                <a:latin typeface="Arial" panose="020B0604020202020204" pitchFamily="34" charset="0"/>
              </a:rPr>
              <a:t>Dropdown with Split Buttons</a:t>
            </a:r>
          </a:p>
          <a:p>
            <a:pPr algn="just"/>
            <a:r>
              <a:rPr lang="en-US" b="0" i="0" dirty="0">
                <a:solidFill>
                  <a:srgbClr val="000000"/>
                </a:solidFill>
                <a:effectLst/>
                <a:latin typeface="Arial" panose="020B0604020202020204" pitchFamily="34" charset="0"/>
              </a:rPr>
              <a:t>You can create split button dropdown by using the </a:t>
            </a:r>
            <a:r>
              <a:rPr lang="en-US" b="0" i="1" dirty="0">
                <a:solidFill>
                  <a:srgbClr val="000000"/>
                </a:solidFill>
                <a:effectLst/>
                <a:latin typeface="Arial" panose="020B0604020202020204" pitchFamily="34" charset="0"/>
              </a:rPr>
              <a:t>.dropdown-toggle-</a:t>
            </a:r>
            <a:r>
              <a:rPr lang="en-US" b="0" i="1" dirty="0" err="1">
                <a:solidFill>
                  <a:srgbClr val="000000"/>
                </a:solidFill>
                <a:effectLst/>
                <a:latin typeface="Arial" panose="020B0604020202020204" pitchFamily="34" charset="0"/>
              </a:rPr>
              <a:t>split</a:t>
            </a:r>
            <a:r>
              <a:rPr lang="en-US" b="0" i="0" dirty="0" err="1">
                <a:solidFill>
                  <a:srgbClr val="000000"/>
                </a:solidFill>
                <a:effectLst/>
                <a:latin typeface="Arial" panose="020B0604020202020204" pitchFamily="34" charset="0"/>
              </a:rPr>
              <a:t>class</a:t>
            </a:r>
            <a:r>
              <a:rPr lang="en-US" b="0" i="0" dirty="0">
                <a:solidFill>
                  <a:srgbClr val="000000"/>
                </a:solidFill>
                <a:effectLst/>
                <a:latin typeface="Arial" panose="020B0604020202020204" pitchFamily="34" charset="0"/>
              </a:rPr>
              <a:t>, which provides space around the dropdown caret and button.</a:t>
            </a:r>
          </a:p>
          <a:p>
            <a:pPr algn="just"/>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213714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BFD1-2EBC-440C-BEF9-318E7D0D7E0F}"/>
              </a:ext>
            </a:extLst>
          </p:cNvPr>
          <p:cNvSpPr>
            <a:spLocks noGrp="1"/>
          </p:cNvSpPr>
          <p:nvPr>
            <p:ph type="title"/>
          </p:nvPr>
        </p:nvSpPr>
        <p:spPr/>
        <p:txBody>
          <a:bodyPr/>
          <a:lstStyle/>
          <a:p>
            <a:r>
              <a:rPr lang="en-US" b="0" i="0" dirty="0">
                <a:effectLst/>
                <a:latin typeface="Arial" panose="020B0604020202020204" pitchFamily="34" charset="0"/>
              </a:rPr>
              <a:t>Base Nav</a:t>
            </a:r>
            <a:endParaRPr lang="en-US" dirty="0"/>
          </a:p>
        </p:txBody>
      </p:sp>
      <p:sp>
        <p:nvSpPr>
          <p:cNvPr id="4" name="TextBox 3">
            <a:extLst>
              <a:ext uri="{FF2B5EF4-FFF2-40B4-BE49-F238E27FC236}">
                <a16:creationId xmlns:a16="http://schemas.microsoft.com/office/drawing/2014/main" id="{B13AFEF2-AE40-479F-9E5C-CC11A2CB2F87}"/>
              </a:ext>
            </a:extLst>
          </p:cNvPr>
          <p:cNvSpPr txBox="1"/>
          <p:nvPr/>
        </p:nvSpPr>
        <p:spPr>
          <a:xfrm>
            <a:off x="0" y="1305017"/>
            <a:ext cx="12192000" cy="5262979"/>
          </a:xfrm>
          <a:prstGeom prst="rect">
            <a:avLst/>
          </a:prstGeom>
          <a:noFill/>
        </p:spPr>
        <p:txBody>
          <a:bodyPr wrap="square">
            <a:spAutoFit/>
          </a:bodyPr>
          <a:lstStyle/>
          <a:p>
            <a:pPr algn="l"/>
            <a:r>
              <a:rPr lang="en-US" sz="2000" b="1" i="0" u="sng" dirty="0">
                <a:effectLst/>
                <a:latin typeface="Arial" panose="020B0604020202020204" pitchFamily="34" charset="0"/>
              </a:rPr>
              <a:t>Base Nav with Disabled Link</a:t>
            </a:r>
          </a:p>
          <a:p>
            <a:pPr algn="just"/>
            <a:r>
              <a:rPr lang="en-US" sz="2000" b="0" i="0" dirty="0">
                <a:solidFill>
                  <a:srgbClr val="000000"/>
                </a:solidFill>
                <a:effectLst/>
                <a:latin typeface="Arial" panose="020B0604020202020204" pitchFamily="34" charset="0"/>
              </a:rPr>
              <a:t>Create a nav menu by adding </a:t>
            </a:r>
            <a:r>
              <a:rPr lang="en-US" sz="2000" b="0" i="1" dirty="0">
                <a:solidFill>
                  <a:srgbClr val="000000"/>
                </a:solidFill>
                <a:effectLst/>
                <a:latin typeface="Arial" panose="020B0604020202020204" pitchFamily="34" charset="0"/>
              </a:rPr>
              <a:t>.nav</a:t>
            </a:r>
            <a:r>
              <a:rPr lang="en-US" sz="2000" b="0" i="0" dirty="0">
                <a:solidFill>
                  <a:srgbClr val="000000"/>
                </a:solidFill>
                <a:effectLst/>
                <a:latin typeface="Arial" panose="020B0604020202020204" pitchFamily="34" charset="0"/>
              </a:rPr>
              <a:t> class to &lt;ul&gt; element followed by nav items and add the </a:t>
            </a:r>
            <a:r>
              <a:rPr lang="en-US" sz="2000" b="0" i="1" dirty="0" err="1">
                <a:solidFill>
                  <a:srgbClr val="000000"/>
                </a:solidFill>
                <a:effectLst/>
                <a:latin typeface="Arial" panose="020B0604020202020204" pitchFamily="34" charset="0"/>
              </a:rPr>
              <a:t>nav.link</a:t>
            </a:r>
            <a:r>
              <a:rPr lang="en-US" sz="2000" b="0" i="0" dirty="0">
                <a:solidFill>
                  <a:srgbClr val="000000"/>
                </a:solidFill>
                <a:effectLst/>
                <a:latin typeface="Arial" panose="020B0604020202020204" pitchFamily="34" charset="0"/>
              </a:rPr>
              <a:t> class to create link for the nav items. </a:t>
            </a:r>
          </a:p>
          <a:p>
            <a:pPr algn="l"/>
            <a:r>
              <a:rPr lang="en-US" sz="2000" b="1" i="0" u="sng" dirty="0">
                <a:effectLst/>
                <a:latin typeface="Arial" panose="020B0604020202020204" pitchFamily="34" charset="0"/>
              </a:rPr>
              <a:t>Aligned Nav</a:t>
            </a:r>
          </a:p>
          <a:p>
            <a:pPr algn="just"/>
            <a:r>
              <a:rPr lang="en-US" sz="2000" b="0" i="0" dirty="0">
                <a:solidFill>
                  <a:srgbClr val="000000"/>
                </a:solidFill>
                <a:effectLst/>
                <a:latin typeface="Arial" panose="020B0604020202020204" pitchFamily="34" charset="0"/>
              </a:rPr>
              <a:t>Nav can be aligned to the center by adding the </a:t>
            </a:r>
            <a:r>
              <a:rPr lang="en-US" sz="2000" b="0" i="1" dirty="0">
                <a:solidFill>
                  <a:srgbClr val="000000"/>
                </a:solidFill>
                <a:effectLst/>
                <a:latin typeface="Arial" panose="020B0604020202020204" pitchFamily="34" charset="0"/>
              </a:rPr>
              <a:t>.justify-content-center</a:t>
            </a:r>
            <a:r>
              <a:rPr lang="en-US" sz="2000" b="0" i="0" dirty="0">
                <a:solidFill>
                  <a:srgbClr val="000000"/>
                </a:solidFill>
                <a:effectLst/>
                <a:latin typeface="Arial" panose="020B0604020202020204" pitchFamily="34" charset="0"/>
              </a:rPr>
              <a:t> class and to the right side by adding </a:t>
            </a:r>
            <a:r>
              <a:rPr lang="en-US" sz="2000" b="0" i="1" dirty="0">
                <a:solidFill>
                  <a:srgbClr val="000000"/>
                </a:solidFill>
                <a:effectLst/>
                <a:latin typeface="Arial" panose="020B0604020202020204" pitchFamily="34" charset="0"/>
              </a:rPr>
              <a:t>.justify-content-end</a:t>
            </a:r>
            <a:r>
              <a:rPr lang="en-US" sz="2000" b="0" i="0" dirty="0">
                <a:solidFill>
                  <a:srgbClr val="000000"/>
                </a:solidFill>
                <a:effectLst/>
                <a:latin typeface="Arial" panose="020B0604020202020204" pitchFamily="34" charset="0"/>
              </a:rPr>
              <a:t> class</a:t>
            </a:r>
          </a:p>
          <a:p>
            <a:pPr algn="l"/>
            <a:r>
              <a:rPr lang="en-US" sz="2000" b="1" i="0" u="sng" dirty="0">
                <a:effectLst/>
                <a:latin typeface="Arial" panose="020B0604020202020204" pitchFamily="34" charset="0"/>
              </a:rPr>
              <a:t>Vertical Alignment</a:t>
            </a:r>
          </a:p>
          <a:p>
            <a:pPr algn="just"/>
            <a:r>
              <a:rPr lang="en-US" sz="2000" b="0" i="0" dirty="0">
                <a:solidFill>
                  <a:srgbClr val="000000"/>
                </a:solidFill>
                <a:effectLst/>
                <a:latin typeface="Arial" panose="020B0604020202020204" pitchFamily="34" charset="0"/>
              </a:rPr>
              <a:t>You can create vertical nav by adding the </a:t>
            </a:r>
            <a:r>
              <a:rPr lang="en-US" sz="2000" b="0" i="1" dirty="0">
                <a:solidFill>
                  <a:srgbClr val="000000"/>
                </a:solidFill>
                <a:effectLst/>
                <a:latin typeface="Arial" panose="020B0604020202020204" pitchFamily="34" charset="0"/>
              </a:rPr>
              <a:t>.flex-column</a:t>
            </a:r>
            <a:r>
              <a:rPr lang="en-US" sz="2000" b="0" i="0" dirty="0">
                <a:solidFill>
                  <a:srgbClr val="000000"/>
                </a:solidFill>
                <a:effectLst/>
                <a:latin typeface="Arial" panose="020B0604020202020204" pitchFamily="34" charset="0"/>
              </a:rPr>
              <a:t> class to the </a:t>
            </a:r>
            <a:r>
              <a:rPr lang="en-US" sz="2000" b="0" i="1" dirty="0">
                <a:solidFill>
                  <a:srgbClr val="000000"/>
                </a:solidFill>
                <a:effectLst/>
                <a:latin typeface="Arial" panose="020B0604020202020204" pitchFamily="34" charset="0"/>
              </a:rPr>
              <a:t>.nav</a:t>
            </a:r>
            <a:r>
              <a:rPr lang="en-US" sz="2000" b="0" i="0" dirty="0">
                <a:solidFill>
                  <a:srgbClr val="000000"/>
                </a:solidFill>
                <a:effectLst/>
                <a:latin typeface="Arial" panose="020B0604020202020204" pitchFamily="34" charset="0"/>
              </a:rPr>
              <a:t> element </a:t>
            </a:r>
          </a:p>
          <a:p>
            <a:pPr algn="l"/>
            <a:r>
              <a:rPr lang="en-US" sz="2000" b="1" i="0" u="sng" dirty="0">
                <a:effectLst/>
                <a:latin typeface="Arial" panose="020B0604020202020204" pitchFamily="34" charset="0"/>
              </a:rPr>
              <a:t>Tabs, Pills, Tabs and Pills with Dropdown</a:t>
            </a:r>
          </a:p>
          <a:p>
            <a:pPr algn="just"/>
            <a:r>
              <a:rPr lang="en-US" sz="2000" b="0" i="0" dirty="0">
                <a:solidFill>
                  <a:srgbClr val="000000"/>
                </a:solidFill>
                <a:effectLst/>
                <a:latin typeface="Arial" panose="020B0604020202020204" pitchFamily="34" charset="0"/>
              </a:rPr>
              <a:t>You can create tabbed interface nav by using </a:t>
            </a:r>
            <a:r>
              <a:rPr lang="en-US" sz="2000" b="0" i="1" dirty="0">
                <a:solidFill>
                  <a:srgbClr val="000000"/>
                </a:solidFill>
                <a:effectLst/>
                <a:latin typeface="Arial" panose="020B0604020202020204" pitchFamily="34" charset="0"/>
              </a:rPr>
              <a:t>.nav-tabs</a:t>
            </a:r>
            <a:r>
              <a:rPr lang="en-US" sz="2000" b="0" i="0" dirty="0">
                <a:solidFill>
                  <a:srgbClr val="000000"/>
                </a:solidFill>
                <a:effectLst/>
                <a:latin typeface="Arial" panose="020B0604020202020204" pitchFamily="34" charset="0"/>
              </a:rPr>
              <a:t> class and nav menu to nav pills by using </a:t>
            </a:r>
            <a:r>
              <a:rPr lang="en-US" sz="2000" b="0" i="1" dirty="0">
                <a:solidFill>
                  <a:srgbClr val="000000"/>
                </a:solidFill>
                <a:effectLst/>
                <a:latin typeface="Arial" panose="020B0604020202020204" pitchFamily="34" charset="0"/>
              </a:rPr>
              <a:t>.nav-pills</a:t>
            </a:r>
            <a:r>
              <a:rPr lang="en-US" sz="2000" b="0" i="0" dirty="0">
                <a:solidFill>
                  <a:srgbClr val="000000"/>
                </a:solidFill>
                <a:effectLst/>
                <a:latin typeface="Arial" panose="020B0604020202020204" pitchFamily="34" charset="0"/>
              </a:rPr>
              <a:t> class. You can also add a dropdown menu to a tab or pill by using the </a:t>
            </a:r>
            <a:r>
              <a:rPr lang="en-US" sz="2000" b="0" i="1" dirty="0">
                <a:solidFill>
                  <a:srgbClr val="000000"/>
                </a:solidFill>
                <a:effectLst/>
                <a:latin typeface="Arial" panose="020B0604020202020204" pitchFamily="34" charset="0"/>
              </a:rPr>
              <a:t>.dropdown</a:t>
            </a:r>
            <a:r>
              <a:rPr lang="en-US" sz="2000" b="0" i="0" dirty="0">
                <a:solidFill>
                  <a:srgbClr val="000000"/>
                </a:solidFill>
                <a:effectLst/>
                <a:latin typeface="Arial" panose="020B0604020202020204" pitchFamily="34" charset="0"/>
              </a:rPr>
              <a:t> class in &lt;li&gt; element </a:t>
            </a:r>
          </a:p>
          <a:p>
            <a:pPr algn="l"/>
            <a:r>
              <a:rPr lang="en-US" sz="2000" b="1" i="0" u="sng" dirty="0">
                <a:effectLst/>
                <a:latin typeface="Arial" panose="020B0604020202020204" pitchFamily="34" charset="0"/>
              </a:rPr>
              <a:t>Toggleable Tabs and Pills</a:t>
            </a:r>
          </a:p>
          <a:p>
            <a:pPr algn="just"/>
            <a:r>
              <a:rPr lang="en-US" sz="2000" b="0" i="0" dirty="0">
                <a:solidFill>
                  <a:srgbClr val="000000"/>
                </a:solidFill>
                <a:effectLst/>
                <a:latin typeface="Arial" panose="020B0604020202020204" pitchFamily="34" charset="0"/>
              </a:rPr>
              <a:t>You can create toggleable tabs or pills by adding the </a:t>
            </a:r>
            <a:r>
              <a:rPr lang="en-US" sz="2000" b="0" i="1" dirty="0">
                <a:solidFill>
                  <a:srgbClr val="000000"/>
                </a:solidFill>
                <a:effectLst/>
                <a:latin typeface="Arial" panose="020B0604020202020204" pitchFamily="34" charset="0"/>
              </a:rPr>
              <a:t>data-toggle="tab"</a:t>
            </a:r>
            <a:r>
              <a:rPr lang="en-US" sz="2000" b="0" i="0" dirty="0">
                <a:solidFill>
                  <a:srgbClr val="000000"/>
                </a:solidFill>
                <a:effectLst/>
                <a:latin typeface="Arial" panose="020B0604020202020204" pitchFamily="34" charset="0"/>
              </a:rPr>
              <a:t> or </a:t>
            </a:r>
            <a:r>
              <a:rPr lang="en-US" sz="2000" b="0" i="1" dirty="0">
                <a:solidFill>
                  <a:srgbClr val="000000"/>
                </a:solidFill>
                <a:effectLst/>
                <a:latin typeface="Arial" panose="020B0604020202020204" pitchFamily="34" charset="0"/>
              </a:rPr>
              <a:t>data-toggle="pill"</a:t>
            </a:r>
            <a:r>
              <a:rPr lang="en-US" sz="2000" b="0" i="0" dirty="0">
                <a:solidFill>
                  <a:srgbClr val="000000"/>
                </a:solidFill>
                <a:effectLst/>
                <a:latin typeface="Arial" panose="020B0604020202020204" pitchFamily="34" charset="0"/>
              </a:rPr>
              <a:t> attribute to &lt;a&gt; element. For every tab or pill, add a </a:t>
            </a:r>
            <a:r>
              <a:rPr lang="en-US" sz="2000" b="0" i="1" dirty="0">
                <a:solidFill>
                  <a:srgbClr val="000000"/>
                </a:solidFill>
                <a:effectLst/>
                <a:latin typeface="Arial" panose="020B0604020202020204" pitchFamily="34" charset="0"/>
              </a:rPr>
              <a:t>.tab-pane</a:t>
            </a:r>
            <a:r>
              <a:rPr lang="en-US" sz="2000" b="0" i="0" dirty="0">
                <a:solidFill>
                  <a:srgbClr val="000000"/>
                </a:solidFill>
                <a:effectLst/>
                <a:latin typeface="Arial" panose="020B0604020202020204" pitchFamily="34" charset="0"/>
              </a:rPr>
              <a:t> class with a unique ID and enter the content inside a &lt;div&gt; element with the </a:t>
            </a:r>
            <a:r>
              <a:rPr lang="en-US" sz="2000" b="0" i="1" dirty="0">
                <a:solidFill>
                  <a:srgbClr val="000000"/>
                </a:solidFill>
                <a:effectLst/>
                <a:latin typeface="Arial" panose="020B0604020202020204" pitchFamily="34" charset="0"/>
              </a:rPr>
              <a:t>.tab-content</a:t>
            </a:r>
            <a:r>
              <a:rPr lang="en-US" sz="2000" b="0" i="0" dirty="0">
                <a:solidFill>
                  <a:srgbClr val="000000"/>
                </a:solidFill>
                <a:effectLst/>
                <a:latin typeface="Arial" panose="020B0604020202020204" pitchFamily="34" charset="0"/>
              </a:rPr>
              <a:t> class.</a:t>
            </a:r>
          </a:p>
          <a:p>
            <a:pPr algn="just"/>
            <a:endParaRPr lang="en-US" b="0" i="0" dirty="0">
              <a:solidFill>
                <a:srgbClr val="000000"/>
              </a:solidFill>
              <a:effectLst/>
              <a:latin typeface="Arial" panose="020B0604020202020204" pitchFamily="34" charset="0"/>
            </a:endParaRPr>
          </a:p>
          <a:p>
            <a:pPr algn="just"/>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60947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4015-38D3-4E1B-8BDB-69ECA13DC545}"/>
              </a:ext>
            </a:extLst>
          </p:cNvPr>
          <p:cNvSpPr>
            <a:spLocks noGrp="1"/>
          </p:cNvSpPr>
          <p:nvPr>
            <p:ph type="title"/>
          </p:nvPr>
        </p:nvSpPr>
        <p:spPr>
          <a:xfrm>
            <a:off x="357737" y="245615"/>
            <a:ext cx="8596668" cy="1320800"/>
          </a:xfrm>
        </p:spPr>
        <p:txBody>
          <a:bodyPr/>
          <a:lstStyle/>
          <a:p>
            <a:r>
              <a:rPr lang="en-US" b="0" i="0" dirty="0">
                <a:effectLst/>
                <a:latin typeface="Arial" panose="020B0604020202020204" pitchFamily="34" charset="0"/>
              </a:rPr>
              <a:t>Basic Navbar</a:t>
            </a:r>
            <a:br>
              <a:rPr lang="en-US" b="0" i="0" dirty="0">
                <a:effectLst/>
                <a:latin typeface="Arial" panose="020B0604020202020204" pitchFamily="34" charset="0"/>
              </a:rPr>
            </a:br>
            <a:endParaRPr lang="en-US" dirty="0"/>
          </a:p>
        </p:txBody>
      </p:sp>
      <p:sp>
        <p:nvSpPr>
          <p:cNvPr id="4" name="TextBox 3">
            <a:extLst>
              <a:ext uri="{FF2B5EF4-FFF2-40B4-BE49-F238E27FC236}">
                <a16:creationId xmlns:a16="http://schemas.microsoft.com/office/drawing/2014/main" id="{FCF84E94-426E-4D28-80CC-AFE93999391C}"/>
              </a:ext>
            </a:extLst>
          </p:cNvPr>
          <p:cNvSpPr txBox="1"/>
          <p:nvPr/>
        </p:nvSpPr>
        <p:spPr>
          <a:xfrm>
            <a:off x="0" y="994299"/>
            <a:ext cx="12191999" cy="6463308"/>
          </a:xfrm>
          <a:prstGeom prst="rect">
            <a:avLst/>
          </a:prstGeom>
          <a:noFill/>
        </p:spPr>
        <p:txBody>
          <a:bodyPr wrap="square">
            <a:spAutoFit/>
          </a:bodyPr>
          <a:lstStyle/>
          <a:p>
            <a:pPr algn="just"/>
            <a:r>
              <a:rPr lang="en-US" b="1" i="0" u="sng" dirty="0">
                <a:solidFill>
                  <a:srgbClr val="000000"/>
                </a:solidFill>
                <a:effectLst/>
                <a:latin typeface="Arial" panose="020B0604020202020204" pitchFamily="34" charset="0"/>
              </a:rPr>
              <a:t>Navbar </a:t>
            </a:r>
            <a:r>
              <a:rPr lang="en-US" b="0" i="0" dirty="0">
                <a:solidFill>
                  <a:srgbClr val="000000"/>
                </a:solidFill>
                <a:effectLst/>
                <a:latin typeface="Arial" panose="020B0604020202020204" pitchFamily="34" charset="0"/>
              </a:rPr>
              <a:t>provides navigation headers for your application or site. Navbars collapse in mobile views and become horizontal as the available viewport width increases.</a:t>
            </a:r>
          </a:p>
          <a:p>
            <a:pPr algn="l"/>
            <a:r>
              <a:rPr lang="en-US" b="1" i="0" u="sng" dirty="0">
                <a:effectLst/>
                <a:latin typeface="Arial" panose="020B0604020202020204" pitchFamily="34" charset="0"/>
              </a:rPr>
              <a:t>Basic Navbar</a:t>
            </a:r>
          </a:p>
          <a:p>
            <a:pPr algn="just"/>
            <a:r>
              <a:rPr lang="en-US" b="0" i="0" dirty="0">
                <a:solidFill>
                  <a:srgbClr val="000000"/>
                </a:solidFill>
                <a:effectLst/>
                <a:latin typeface="Arial" panose="020B0604020202020204" pitchFamily="34" charset="0"/>
              </a:rPr>
              <a:t>To create a basic navbar, add the </a:t>
            </a:r>
            <a:r>
              <a:rPr lang="en-US" b="0" i="1" dirty="0">
                <a:solidFill>
                  <a:srgbClr val="000000"/>
                </a:solidFill>
                <a:effectLst/>
                <a:latin typeface="Arial" panose="020B0604020202020204" pitchFamily="34" charset="0"/>
              </a:rPr>
              <a:t>.navbar</a:t>
            </a:r>
            <a:r>
              <a:rPr lang="en-US" b="0" i="0" dirty="0">
                <a:solidFill>
                  <a:srgbClr val="000000"/>
                </a:solidFill>
                <a:effectLst/>
                <a:latin typeface="Arial" panose="020B0604020202020204" pitchFamily="34" charset="0"/>
              </a:rPr>
              <a:t> class with responsive collapsing class </a:t>
            </a: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navbar-expand-xl|lg|md|sm</a:t>
            </a:r>
            <a:r>
              <a:rPr lang="en-US" b="0" i="0" dirty="0">
                <a:solidFill>
                  <a:srgbClr val="000000"/>
                </a:solidFill>
                <a:effectLst/>
                <a:latin typeface="Arial" panose="020B0604020202020204" pitchFamily="34" charset="0"/>
              </a:rPr>
              <a:t> (provides navbar on extra large, large, medium or small screens). To add links to the navbar, simply add an unordered list with the </a:t>
            </a:r>
            <a:r>
              <a:rPr lang="en-US" b="0" i="1" dirty="0">
                <a:solidFill>
                  <a:srgbClr val="000000"/>
                </a:solidFill>
                <a:effectLst/>
                <a:latin typeface="Arial" panose="020B0604020202020204" pitchFamily="34" charset="0"/>
              </a:rPr>
              <a:t>.navbar-nav</a:t>
            </a:r>
            <a:r>
              <a:rPr lang="en-US" b="0" i="0" dirty="0">
                <a:solidFill>
                  <a:srgbClr val="000000"/>
                </a:solidFill>
                <a:effectLst/>
                <a:latin typeface="Arial" panose="020B0604020202020204" pitchFamily="34" charset="0"/>
              </a:rPr>
              <a:t> class. To define each individual list item, add </a:t>
            </a:r>
            <a:r>
              <a:rPr lang="en-US" b="0" i="1" dirty="0">
                <a:solidFill>
                  <a:srgbClr val="000000"/>
                </a:solidFill>
                <a:effectLst/>
                <a:latin typeface="Arial" panose="020B0604020202020204" pitchFamily="34" charset="0"/>
              </a:rPr>
              <a:t>.nav-item</a:t>
            </a:r>
            <a:r>
              <a:rPr lang="en-US" b="0" i="0" dirty="0">
                <a:solidFill>
                  <a:srgbClr val="000000"/>
                </a:solidFill>
                <a:effectLst/>
                <a:latin typeface="Arial" panose="020B0604020202020204" pitchFamily="34" charset="0"/>
              </a:rPr>
              <a:t> class to &lt;li&gt; element and use the </a:t>
            </a:r>
            <a:r>
              <a:rPr lang="en-US" b="0" i="1" dirty="0">
                <a:solidFill>
                  <a:srgbClr val="000000"/>
                </a:solidFill>
                <a:effectLst/>
                <a:latin typeface="Arial" panose="020B0604020202020204" pitchFamily="34" charset="0"/>
              </a:rPr>
              <a:t>.nav-link</a:t>
            </a:r>
            <a:r>
              <a:rPr lang="en-US" b="0" i="0" dirty="0">
                <a:solidFill>
                  <a:srgbClr val="000000"/>
                </a:solidFill>
                <a:effectLst/>
                <a:latin typeface="Arial" panose="020B0604020202020204" pitchFamily="34" charset="0"/>
              </a:rPr>
              <a:t> class to an &lt;a&gt; element for individual links.</a:t>
            </a:r>
          </a:p>
          <a:p>
            <a:pPr algn="l"/>
            <a:r>
              <a:rPr lang="en-US" b="1" i="0" u="sng" dirty="0">
                <a:effectLst/>
                <a:latin typeface="Arial" panose="020B0604020202020204" pitchFamily="34" charset="0"/>
              </a:rPr>
              <a:t>Brand / Logo</a:t>
            </a:r>
          </a:p>
          <a:p>
            <a:pPr algn="just"/>
            <a:r>
              <a:rPr lang="en-US" b="0" i="0" dirty="0">
                <a:solidFill>
                  <a:srgbClr val="000000"/>
                </a:solidFill>
                <a:effectLst/>
                <a:latin typeface="Arial" panose="020B0604020202020204" pitchFamily="34" charset="0"/>
              </a:rPr>
              <a:t>The brand or logo of the page can be highlighted by using the </a:t>
            </a:r>
            <a:r>
              <a:rPr lang="en-US" b="0" i="1" dirty="0">
                <a:solidFill>
                  <a:srgbClr val="000000"/>
                </a:solidFill>
                <a:effectLst/>
                <a:latin typeface="Arial" panose="020B0604020202020204" pitchFamily="34" charset="0"/>
              </a:rPr>
              <a:t>.navbar-brand</a:t>
            </a:r>
            <a:r>
              <a:rPr lang="en-US" b="0" i="0" dirty="0">
                <a:solidFill>
                  <a:srgbClr val="000000"/>
                </a:solidFill>
                <a:effectLst/>
                <a:latin typeface="Arial" panose="020B0604020202020204" pitchFamily="34" charset="0"/>
              </a:rPr>
              <a:t> class</a:t>
            </a:r>
          </a:p>
          <a:p>
            <a:pPr algn="l"/>
            <a:r>
              <a:rPr lang="en-US" b="0" i="0" dirty="0">
                <a:effectLst/>
                <a:latin typeface="Arial" panose="020B0604020202020204" pitchFamily="34" charset="0"/>
              </a:rPr>
              <a:t>Navbar with Dropdown</a:t>
            </a:r>
          </a:p>
          <a:p>
            <a:pPr algn="just"/>
            <a:r>
              <a:rPr lang="en-US" b="0" i="0" dirty="0">
                <a:solidFill>
                  <a:srgbClr val="000000"/>
                </a:solidFill>
                <a:effectLst/>
                <a:latin typeface="Arial" panose="020B0604020202020204" pitchFamily="34" charset="0"/>
              </a:rPr>
              <a:t>Navbar can have dropdown menu by adding the dropdown code to the &lt;li&gt; element with the help of </a:t>
            </a:r>
            <a:r>
              <a:rPr lang="en-US" b="0" i="1" dirty="0">
                <a:solidFill>
                  <a:srgbClr val="000000"/>
                </a:solidFill>
                <a:effectLst/>
                <a:latin typeface="Arial" panose="020B0604020202020204" pitchFamily="34" charset="0"/>
              </a:rPr>
              <a:t>.dropdown</a:t>
            </a:r>
            <a:r>
              <a:rPr lang="en-US" b="0" i="0" dirty="0">
                <a:solidFill>
                  <a:srgbClr val="000000"/>
                </a:solidFill>
                <a:effectLst/>
                <a:latin typeface="Arial" panose="020B0604020202020204" pitchFamily="34" charset="0"/>
              </a:rPr>
              <a:t> class. </a:t>
            </a:r>
          </a:p>
          <a:p>
            <a:pPr algn="l"/>
            <a:r>
              <a:rPr lang="en-US" b="1" i="0" u="sng" dirty="0">
                <a:effectLst/>
                <a:latin typeface="Arial" panose="020B0604020202020204" pitchFamily="34" charset="0"/>
              </a:rPr>
              <a:t>Colored Navbars</a:t>
            </a:r>
          </a:p>
          <a:p>
            <a:pPr algn="just"/>
            <a:r>
              <a:rPr lang="en-US" b="0" i="0" dirty="0">
                <a:solidFill>
                  <a:srgbClr val="000000"/>
                </a:solidFill>
                <a:effectLst/>
                <a:latin typeface="Arial" panose="020B0604020202020204" pitchFamily="34" charset="0"/>
              </a:rPr>
              <a:t>Change the color of the navbar background by using </a:t>
            </a:r>
            <a:r>
              <a:rPr lang="en-US" b="0" i="1" dirty="0">
                <a:solidFill>
                  <a:srgbClr val="000000"/>
                </a:solidFill>
                <a:effectLst/>
                <a:latin typeface="Arial" panose="020B0604020202020204" pitchFamily="34" charset="0"/>
              </a:rPr>
              <a:t>background-color (.</a:t>
            </a:r>
            <a:r>
              <a:rPr lang="en-US" b="0" i="1" dirty="0" err="1">
                <a:solidFill>
                  <a:srgbClr val="000000"/>
                </a:solidFill>
                <a:effectLst/>
                <a:latin typeface="Arial" panose="020B0604020202020204" pitchFamily="34" charset="0"/>
              </a:rPr>
              <a:t>bg</a:t>
            </a:r>
            <a:r>
              <a:rPr lang="en-US" b="0" i="1"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utilities such as </a:t>
            </a:r>
            <a:r>
              <a:rPr lang="en-US" b="0" i="1" dirty="0" err="1">
                <a:solidFill>
                  <a:srgbClr val="000000"/>
                </a:solidFill>
                <a:effectLst/>
                <a:latin typeface="Arial" panose="020B0604020202020204" pitchFamily="34" charset="0"/>
              </a:rPr>
              <a:t>bg</a:t>
            </a:r>
            <a:r>
              <a:rPr lang="en-US" b="0" i="1" dirty="0">
                <a:solidFill>
                  <a:srgbClr val="000000"/>
                </a:solidFill>
                <a:effectLst/>
                <a:latin typeface="Arial" panose="020B0604020202020204" pitchFamily="34" charset="0"/>
              </a:rPr>
              <a:t>-primary</a:t>
            </a:r>
            <a:r>
              <a:rPr lang="en-US" b="0" i="0" dirty="0">
                <a:solidFill>
                  <a:srgbClr val="000000"/>
                </a:solidFill>
                <a:effectLst/>
                <a:latin typeface="Arial" panose="020B0604020202020204" pitchFamily="34" charset="0"/>
              </a:rPr>
              <a:t>, </a:t>
            </a:r>
            <a:r>
              <a:rPr lang="en-US" b="0" i="1" dirty="0" err="1">
                <a:solidFill>
                  <a:srgbClr val="000000"/>
                </a:solidFill>
                <a:effectLst/>
                <a:latin typeface="Arial" panose="020B0604020202020204" pitchFamily="34" charset="0"/>
              </a:rPr>
              <a:t>bg</a:t>
            </a:r>
            <a:r>
              <a:rPr lang="en-US" b="0" i="1" dirty="0">
                <a:solidFill>
                  <a:srgbClr val="000000"/>
                </a:solidFill>
                <a:effectLst/>
                <a:latin typeface="Arial" panose="020B0604020202020204" pitchFamily="34" charset="0"/>
              </a:rPr>
              <a:t>-dark</a:t>
            </a:r>
            <a:r>
              <a:rPr lang="en-US" b="0" i="0" dirty="0">
                <a:solidFill>
                  <a:srgbClr val="000000"/>
                </a:solidFill>
                <a:effectLst/>
                <a:latin typeface="Arial" panose="020B0604020202020204" pitchFamily="34" charset="0"/>
              </a:rPr>
              <a:t> etc.</a:t>
            </a:r>
          </a:p>
          <a:p>
            <a:pPr algn="l"/>
            <a:r>
              <a:rPr lang="en-US" b="1" i="0" u="sng" dirty="0">
                <a:effectLst/>
                <a:latin typeface="Arial" panose="020B0604020202020204" pitchFamily="34" charset="0"/>
              </a:rPr>
              <a:t>Fixed Navigation Bar</a:t>
            </a:r>
          </a:p>
          <a:p>
            <a:pPr algn="just"/>
            <a:r>
              <a:rPr lang="en-US" b="0" i="0" dirty="0">
                <a:solidFill>
                  <a:srgbClr val="000000"/>
                </a:solidFill>
                <a:effectLst/>
                <a:latin typeface="Arial" panose="020B0604020202020204" pitchFamily="34" charset="0"/>
              </a:rPr>
              <a:t>The Bootstrap navbar can be dynamic in its positioning. You can place it on the top by adding the </a:t>
            </a:r>
            <a:r>
              <a:rPr lang="en-US" b="0" i="1" dirty="0">
                <a:solidFill>
                  <a:srgbClr val="000000"/>
                </a:solidFill>
                <a:effectLst/>
                <a:latin typeface="Arial" panose="020B0604020202020204" pitchFamily="34" charset="0"/>
              </a:rPr>
              <a:t>.fixed-top</a:t>
            </a:r>
            <a:r>
              <a:rPr lang="en-US" b="0" i="0" dirty="0">
                <a:solidFill>
                  <a:srgbClr val="000000"/>
                </a:solidFill>
                <a:effectLst/>
                <a:latin typeface="Arial" panose="020B0604020202020204" pitchFamily="34" charset="0"/>
              </a:rPr>
              <a:t> class to the </a:t>
            </a:r>
            <a:r>
              <a:rPr lang="en-US" b="0" i="1" dirty="0">
                <a:solidFill>
                  <a:srgbClr val="000000"/>
                </a:solidFill>
                <a:effectLst/>
                <a:latin typeface="Arial" panose="020B0604020202020204" pitchFamily="34" charset="0"/>
              </a:rPr>
              <a:t>.navbar</a:t>
            </a:r>
            <a:r>
              <a:rPr lang="en-US" b="0" i="0" dirty="0">
                <a:solidFill>
                  <a:srgbClr val="000000"/>
                </a:solidFill>
                <a:effectLst/>
                <a:latin typeface="Arial" panose="020B0604020202020204" pitchFamily="34" charset="0"/>
              </a:rPr>
              <a:t> class.</a:t>
            </a:r>
          </a:p>
          <a:p>
            <a:pPr algn="l"/>
            <a:r>
              <a:rPr lang="en-US" b="1" i="0" u="sng" dirty="0">
                <a:effectLst/>
                <a:latin typeface="Arial" panose="020B0604020202020204" pitchFamily="34" charset="0"/>
              </a:rPr>
              <a:t>Bottom Navigation Bar</a:t>
            </a:r>
          </a:p>
          <a:p>
            <a:pPr algn="just"/>
            <a:r>
              <a:rPr lang="en-US" b="0" i="0" dirty="0">
                <a:solidFill>
                  <a:srgbClr val="000000"/>
                </a:solidFill>
                <a:effectLst/>
                <a:latin typeface="Arial" panose="020B0604020202020204" pitchFamily="34" charset="0"/>
              </a:rPr>
              <a:t>If you want the navbar to be fixed at the bottom of the page, then add the </a:t>
            </a:r>
            <a:r>
              <a:rPr lang="en-US" b="0" i="1" dirty="0">
                <a:solidFill>
                  <a:srgbClr val="000000"/>
                </a:solidFill>
                <a:effectLst/>
                <a:latin typeface="Arial" panose="020B0604020202020204" pitchFamily="34" charset="0"/>
              </a:rPr>
              <a:t>.fixed-bottom</a:t>
            </a:r>
            <a:r>
              <a:rPr lang="en-US" b="0" i="0" dirty="0">
                <a:solidFill>
                  <a:srgbClr val="000000"/>
                </a:solidFill>
                <a:effectLst/>
                <a:latin typeface="Arial" panose="020B0604020202020204" pitchFamily="34" charset="0"/>
              </a:rPr>
              <a:t> class to the </a:t>
            </a:r>
            <a:r>
              <a:rPr lang="en-US" b="0" i="1" dirty="0">
                <a:solidFill>
                  <a:srgbClr val="000000"/>
                </a:solidFill>
                <a:effectLst/>
                <a:latin typeface="Arial" panose="020B0604020202020204" pitchFamily="34" charset="0"/>
              </a:rPr>
              <a:t>.navbar</a:t>
            </a:r>
            <a:r>
              <a:rPr lang="en-US" b="0" i="0" dirty="0">
                <a:solidFill>
                  <a:srgbClr val="000000"/>
                </a:solidFill>
                <a:effectLst/>
                <a:latin typeface="Arial" panose="020B0604020202020204" pitchFamily="34" charset="0"/>
              </a:rPr>
              <a:t> class.</a:t>
            </a:r>
          </a:p>
          <a:p>
            <a:pPr algn="l"/>
            <a:r>
              <a:rPr lang="en-US" b="1" i="0" u="sng" dirty="0">
                <a:effectLst/>
                <a:latin typeface="Arial" panose="020B0604020202020204" pitchFamily="34" charset="0"/>
              </a:rPr>
              <a:t>Sticky Navigation Bar</a:t>
            </a:r>
          </a:p>
          <a:p>
            <a:pPr algn="just"/>
            <a:r>
              <a:rPr lang="en-US" b="0" i="0" dirty="0">
                <a:solidFill>
                  <a:srgbClr val="000000"/>
                </a:solidFill>
                <a:effectLst/>
                <a:latin typeface="Arial" panose="020B0604020202020204" pitchFamily="34" charset="0"/>
              </a:rPr>
              <a:t>You can make the navbar fixed at top of the page, when you scroll the page by using the </a:t>
            </a:r>
            <a:r>
              <a:rPr lang="en-US" b="0" i="1" dirty="0">
                <a:solidFill>
                  <a:srgbClr val="000000"/>
                </a:solidFill>
                <a:effectLst/>
                <a:latin typeface="Arial" panose="020B0604020202020204" pitchFamily="34" charset="0"/>
              </a:rPr>
              <a:t>.sticky-top</a:t>
            </a:r>
            <a:r>
              <a:rPr lang="en-US" b="0" i="0" dirty="0">
                <a:solidFill>
                  <a:srgbClr val="000000"/>
                </a:solidFill>
                <a:effectLst/>
                <a:latin typeface="Arial" panose="020B0604020202020204" pitchFamily="34" charset="0"/>
              </a:rPr>
              <a:t> class which will be added to the </a:t>
            </a:r>
            <a:r>
              <a:rPr lang="en-US" b="0" i="1" dirty="0">
                <a:solidFill>
                  <a:srgbClr val="000000"/>
                </a:solidFill>
                <a:effectLst/>
                <a:latin typeface="Arial" panose="020B0604020202020204" pitchFamily="34" charset="0"/>
              </a:rPr>
              <a:t>.navbar</a:t>
            </a:r>
            <a:r>
              <a:rPr lang="en-US" b="0" i="0" dirty="0">
                <a:solidFill>
                  <a:srgbClr val="000000"/>
                </a:solidFill>
                <a:effectLst/>
                <a:latin typeface="Arial" panose="020B0604020202020204" pitchFamily="34" charset="0"/>
              </a:rPr>
              <a:t> class. </a:t>
            </a:r>
          </a:p>
          <a:p>
            <a:pPr algn="just"/>
            <a:endParaRPr lang="en-US" b="0" i="0" dirty="0">
              <a:solidFill>
                <a:srgbClr val="000000"/>
              </a:solidFill>
              <a:effectLst/>
              <a:latin typeface="Arial" panose="020B0604020202020204" pitchFamily="34" charset="0"/>
            </a:endParaRPr>
          </a:p>
          <a:p>
            <a:pPr algn="just"/>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376293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46C3-2630-4E56-8FCA-476CF096A85A}"/>
              </a:ext>
            </a:extLst>
          </p:cNvPr>
          <p:cNvSpPr>
            <a:spLocks noGrp="1"/>
          </p:cNvSpPr>
          <p:nvPr>
            <p:ph type="title"/>
          </p:nvPr>
        </p:nvSpPr>
        <p:spPr>
          <a:xfrm>
            <a:off x="677334" y="609600"/>
            <a:ext cx="8596668" cy="624396"/>
          </a:xfrm>
        </p:spPr>
        <p:txBody>
          <a:bodyPr>
            <a:normAutofit fontScale="90000"/>
          </a:bodyPr>
          <a:lstStyle/>
          <a:p>
            <a:r>
              <a:rPr lang="en-US" b="0" i="0" dirty="0">
                <a:solidFill>
                  <a:schemeClr val="accent2">
                    <a:lumMod val="60000"/>
                    <a:lumOff val="40000"/>
                  </a:schemeClr>
                </a:solidFill>
                <a:effectLst/>
                <a:latin typeface="Arial" panose="020B0604020202020204" pitchFamily="34" charset="0"/>
              </a:rPr>
              <a:t>Carousel</a:t>
            </a:r>
            <a:endParaRPr lang="en-US" dirty="0">
              <a:solidFill>
                <a:schemeClr val="accent2">
                  <a:lumMod val="60000"/>
                  <a:lumOff val="40000"/>
                </a:schemeClr>
              </a:solidFill>
            </a:endParaRPr>
          </a:p>
        </p:txBody>
      </p:sp>
      <p:sp>
        <p:nvSpPr>
          <p:cNvPr id="4" name="TextBox 3">
            <a:extLst>
              <a:ext uri="{FF2B5EF4-FFF2-40B4-BE49-F238E27FC236}">
                <a16:creationId xmlns:a16="http://schemas.microsoft.com/office/drawing/2014/main" id="{66967E38-4EB7-4FF1-A3C7-3041F005396F}"/>
              </a:ext>
            </a:extLst>
          </p:cNvPr>
          <p:cNvSpPr txBox="1"/>
          <p:nvPr/>
        </p:nvSpPr>
        <p:spPr>
          <a:xfrm>
            <a:off x="390617" y="1145215"/>
            <a:ext cx="11558727" cy="2862322"/>
          </a:xfrm>
          <a:prstGeom prst="rect">
            <a:avLst/>
          </a:prstGeom>
          <a:noFill/>
        </p:spPr>
        <p:txBody>
          <a:bodyPr wrap="square">
            <a:spAutoFit/>
          </a:bodyPr>
          <a:lstStyle/>
          <a:p>
            <a:pPr algn="just"/>
            <a:r>
              <a:rPr lang="en-US" b="1" i="0" u="sng" dirty="0">
                <a:solidFill>
                  <a:srgbClr val="000000"/>
                </a:solidFill>
                <a:effectLst/>
                <a:latin typeface="Arial" panose="020B0604020202020204" pitchFamily="34" charset="0"/>
              </a:rPr>
              <a:t>Carousel</a:t>
            </a:r>
            <a:r>
              <a:rPr lang="en-US" b="0" i="0" dirty="0">
                <a:solidFill>
                  <a:srgbClr val="000000"/>
                </a:solidFill>
                <a:effectLst/>
                <a:latin typeface="Arial" panose="020B0604020202020204" pitchFamily="34" charset="0"/>
              </a:rPr>
              <a:t> is a flexible, responsive way to add a slider to your site. To create a carousel,</a:t>
            </a:r>
          </a:p>
          <a:p>
            <a:pPr marL="285750" indent="-285750" algn="just">
              <a:buFont typeface="Wingdings" panose="05000000000000000000" pitchFamily="2" charset="2"/>
              <a:buChar char="Ø"/>
            </a:pPr>
            <a:r>
              <a:rPr lang="en-US" b="0" i="0" dirty="0">
                <a:solidFill>
                  <a:srgbClr val="000000"/>
                </a:solidFill>
                <a:effectLst/>
                <a:latin typeface="Arial" panose="020B0604020202020204" pitchFamily="34" charset="0"/>
              </a:rPr>
              <a:t>Add the </a:t>
            </a:r>
            <a:r>
              <a:rPr lang="en-US" b="0" i="1" dirty="0">
                <a:solidFill>
                  <a:srgbClr val="000000"/>
                </a:solidFill>
                <a:effectLst/>
                <a:latin typeface="Arial" panose="020B0604020202020204" pitchFamily="34" charset="0"/>
              </a:rPr>
              <a:t>.carousel</a:t>
            </a:r>
            <a:r>
              <a:rPr lang="en-US" b="0" i="0" dirty="0">
                <a:solidFill>
                  <a:srgbClr val="000000"/>
                </a:solidFill>
                <a:effectLst/>
                <a:latin typeface="Arial" panose="020B0604020202020204" pitchFamily="34" charset="0"/>
              </a:rPr>
              <a:t> and </a:t>
            </a:r>
            <a:r>
              <a:rPr lang="en-US" b="0" i="1" dirty="0">
                <a:solidFill>
                  <a:srgbClr val="000000"/>
                </a:solidFill>
                <a:effectLst/>
                <a:latin typeface="Arial" panose="020B0604020202020204" pitchFamily="34" charset="0"/>
              </a:rPr>
              <a:t>.slide</a:t>
            </a:r>
            <a:r>
              <a:rPr lang="en-US" b="0" i="0" dirty="0">
                <a:solidFill>
                  <a:srgbClr val="000000"/>
                </a:solidFill>
                <a:effectLst/>
                <a:latin typeface="Arial" panose="020B0604020202020204" pitchFamily="34" charset="0"/>
              </a:rPr>
              <a:t> classes to the container along with an id.</a:t>
            </a:r>
          </a:p>
          <a:p>
            <a:pPr marL="285750" indent="-285750" algn="just">
              <a:buFont typeface="Wingdings" panose="05000000000000000000" pitchFamily="2" charset="2"/>
              <a:buChar char="Ø"/>
            </a:pPr>
            <a:r>
              <a:rPr lang="en-US" b="0" i="0" dirty="0">
                <a:solidFill>
                  <a:srgbClr val="000000"/>
                </a:solidFill>
                <a:effectLst/>
                <a:latin typeface="Arial" panose="020B0604020202020204" pitchFamily="34" charset="0"/>
              </a:rPr>
              <a:t>Specify the slides in a &lt;div&gt; with class </a:t>
            </a:r>
            <a:r>
              <a:rPr lang="en-US" b="0" i="1" dirty="0">
                <a:solidFill>
                  <a:srgbClr val="000000"/>
                </a:solidFill>
                <a:effectLst/>
                <a:latin typeface="Arial" panose="020B0604020202020204" pitchFamily="34" charset="0"/>
              </a:rPr>
              <a:t>.carousel-inner</a:t>
            </a:r>
            <a:r>
              <a:rPr lang="en-US" b="0" i="0" dirty="0">
                <a:solidFill>
                  <a:srgbClr val="000000"/>
                </a:solidFill>
                <a:effectLst/>
                <a:latin typeface="Arial" panose="020B0604020202020204" pitchFamily="34" charset="0"/>
              </a:rPr>
              <a:t> and each slide defined with </a:t>
            </a:r>
            <a:r>
              <a:rPr lang="en-US" b="0" i="1" dirty="0">
                <a:solidFill>
                  <a:srgbClr val="000000"/>
                </a:solidFill>
                <a:effectLst/>
                <a:latin typeface="Arial" panose="020B0604020202020204" pitchFamily="34" charset="0"/>
              </a:rPr>
              <a:t>.carousel-item</a:t>
            </a:r>
            <a:r>
              <a:rPr lang="en-US" b="0" i="0" dirty="0">
                <a:solidFill>
                  <a:srgbClr val="000000"/>
                </a:solidFill>
                <a:effectLst/>
                <a:latin typeface="Arial" panose="020B0604020202020204" pitchFamily="34" charset="0"/>
              </a:rPr>
              <a:t> class.</a:t>
            </a:r>
          </a:p>
          <a:p>
            <a:pPr marL="285750" indent="-285750" algn="just">
              <a:buFont typeface="Wingdings" panose="05000000000000000000" pitchFamily="2" charset="2"/>
              <a:buChar char="Ø"/>
            </a:pPr>
            <a:r>
              <a:rPr lang="en-US" b="0" i="0" dirty="0">
                <a:solidFill>
                  <a:srgbClr val="000000"/>
                </a:solidFill>
                <a:effectLst/>
                <a:latin typeface="Arial" panose="020B0604020202020204" pitchFamily="34" charset="0"/>
              </a:rPr>
              <a:t>Add the </a:t>
            </a:r>
            <a:r>
              <a:rPr lang="en-US" b="0" i="1" dirty="0">
                <a:solidFill>
                  <a:srgbClr val="000000"/>
                </a:solidFill>
                <a:effectLst/>
                <a:latin typeface="Arial" panose="020B0604020202020204" pitchFamily="34" charset="0"/>
              </a:rPr>
              <a:t>.active</a:t>
            </a:r>
            <a:r>
              <a:rPr lang="en-US" b="0" i="0" dirty="0">
                <a:solidFill>
                  <a:srgbClr val="000000"/>
                </a:solidFill>
                <a:effectLst/>
                <a:latin typeface="Arial" panose="020B0604020202020204" pitchFamily="34" charset="0"/>
              </a:rPr>
              <a:t> class to one of the slides to make carousel visible; otherwise the carousel will not be visible.</a:t>
            </a:r>
          </a:p>
          <a:p>
            <a:pPr algn="l"/>
            <a:r>
              <a:rPr lang="en-US" b="1" i="0" u="sng" dirty="0">
                <a:effectLst/>
                <a:latin typeface="Arial" panose="020B0604020202020204" pitchFamily="34" charset="0"/>
              </a:rPr>
              <a:t>Captions to Slides</a:t>
            </a:r>
          </a:p>
          <a:p>
            <a:pPr algn="just"/>
            <a:r>
              <a:rPr lang="en-US" b="0" i="0" dirty="0">
                <a:solidFill>
                  <a:srgbClr val="000000"/>
                </a:solidFill>
                <a:effectLst/>
                <a:latin typeface="Arial" panose="020B0604020202020204" pitchFamily="34" charset="0"/>
              </a:rPr>
              <a:t>Add the captions to the slideshow by using </a:t>
            </a:r>
            <a:r>
              <a:rPr lang="en-US" b="0" i="1" dirty="0">
                <a:solidFill>
                  <a:srgbClr val="000000"/>
                </a:solidFill>
                <a:effectLst/>
                <a:latin typeface="Arial" panose="020B0604020202020204" pitchFamily="34" charset="0"/>
              </a:rPr>
              <a:t>.carousel-caption</a:t>
            </a:r>
            <a:r>
              <a:rPr lang="en-US" b="0" i="0" dirty="0">
                <a:solidFill>
                  <a:srgbClr val="000000"/>
                </a:solidFill>
                <a:effectLst/>
                <a:latin typeface="Arial" panose="020B0604020202020204" pitchFamily="34" charset="0"/>
              </a:rPr>
              <a:t> class within the </a:t>
            </a:r>
            <a:r>
              <a:rPr lang="en-US" b="0" i="1" dirty="0">
                <a:solidFill>
                  <a:srgbClr val="000000"/>
                </a:solidFill>
                <a:effectLst/>
                <a:latin typeface="Arial" panose="020B0604020202020204" pitchFamily="34" charset="0"/>
              </a:rPr>
              <a:t>.carousel-item</a:t>
            </a:r>
            <a:r>
              <a:rPr lang="en-US" b="0" i="0" dirty="0">
                <a:solidFill>
                  <a:srgbClr val="000000"/>
                </a:solidFill>
                <a:effectLst/>
                <a:latin typeface="Arial" panose="020B0604020202020204" pitchFamily="34" charset="0"/>
              </a:rPr>
              <a:t> class.</a:t>
            </a:r>
          </a:p>
          <a:p>
            <a:pPr algn="l"/>
            <a:r>
              <a:rPr lang="en-US" b="1" i="0" u="sng" dirty="0">
                <a:effectLst/>
                <a:latin typeface="Arial" panose="020B0604020202020204" pitchFamily="34" charset="0"/>
              </a:rPr>
              <a:t>Crossfade</a:t>
            </a:r>
          </a:p>
          <a:p>
            <a:pPr algn="just"/>
            <a:r>
              <a:rPr lang="en-US" b="0" i="0" dirty="0">
                <a:solidFill>
                  <a:srgbClr val="000000"/>
                </a:solidFill>
                <a:effectLst/>
                <a:latin typeface="Arial" panose="020B0604020202020204" pitchFamily="34" charset="0"/>
              </a:rPr>
              <a:t>You can add fade transition effect to animate the slides of carousel by using the </a:t>
            </a:r>
            <a:r>
              <a:rPr lang="en-US" b="0" i="1" dirty="0">
                <a:solidFill>
                  <a:srgbClr val="000000"/>
                </a:solidFill>
                <a:effectLst/>
                <a:latin typeface="Arial" panose="020B0604020202020204" pitchFamily="34" charset="0"/>
              </a:rPr>
              <a:t>.carousel-fade</a:t>
            </a:r>
            <a:r>
              <a:rPr lang="en-US" b="0" i="0" dirty="0">
                <a:solidFill>
                  <a:srgbClr val="000000"/>
                </a:solidFill>
                <a:effectLst/>
                <a:latin typeface="Arial" panose="020B0604020202020204" pitchFamily="34" charset="0"/>
              </a:rPr>
              <a:t> class</a:t>
            </a:r>
          </a:p>
          <a:p>
            <a:pPr algn="just"/>
            <a:endParaRPr lang="en-US" b="0" i="0" dirty="0">
              <a:solidFill>
                <a:srgbClr val="000000"/>
              </a:solidFill>
              <a:effectLst/>
              <a:latin typeface="Arial" panose="020B0604020202020204" pitchFamily="34" charset="0"/>
            </a:endParaRPr>
          </a:p>
          <a:p>
            <a:pPr marL="285750" indent="-285750" algn="just">
              <a:buFont typeface="Wingdings" panose="05000000000000000000" pitchFamily="2" charset="2"/>
              <a:buChar char="Ø"/>
            </a:pPr>
            <a:endParaRPr lang="en-US" b="0" i="0" dirty="0">
              <a:solidFill>
                <a:srgbClr val="000000"/>
              </a:solidFill>
              <a:effectLst/>
              <a:latin typeface="Arial" panose="020B0604020202020204" pitchFamily="34" charset="0"/>
            </a:endParaRPr>
          </a:p>
        </p:txBody>
      </p:sp>
      <p:sp>
        <p:nvSpPr>
          <p:cNvPr id="5" name="TextBox 4">
            <a:extLst>
              <a:ext uri="{FF2B5EF4-FFF2-40B4-BE49-F238E27FC236}">
                <a16:creationId xmlns:a16="http://schemas.microsoft.com/office/drawing/2014/main" id="{EDEB6005-0337-48AF-A93E-AC9F3B34E41C}"/>
              </a:ext>
            </a:extLst>
          </p:cNvPr>
          <p:cNvSpPr txBox="1"/>
          <p:nvPr/>
        </p:nvSpPr>
        <p:spPr>
          <a:xfrm>
            <a:off x="551769" y="3486250"/>
            <a:ext cx="11317675" cy="2769989"/>
          </a:xfrm>
          <a:prstGeom prst="rect">
            <a:avLst/>
          </a:prstGeom>
          <a:noFill/>
        </p:spPr>
        <p:txBody>
          <a:bodyPr wrap="square">
            <a:spAutoFit/>
          </a:bodyPr>
          <a:lstStyle/>
          <a:p>
            <a:pPr algn="l" fontAlgn="base"/>
            <a:r>
              <a:rPr lang="en-US" sz="2000" b="1" i="0" dirty="0">
                <a:solidFill>
                  <a:schemeClr val="accent2">
                    <a:lumMod val="60000"/>
                    <a:lumOff val="40000"/>
                  </a:schemeClr>
                </a:solidFill>
                <a:effectLst/>
                <a:latin typeface="-apple-system"/>
              </a:rPr>
              <a:t>Bootstrap Icons</a:t>
            </a:r>
          </a:p>
          <a:p>
            <a:pPr algn="l" fontAlgn="base"/>
            <a:r>
              <a:rPr lang="en-US" b="0" i="0" dirty="0">
                <a:solidFill>
                  <a:srgbClr val="414141"/>
                </a:solidFill>
                <a:effectLst/>
                <a:latin typeface="-apple-system"/>
              </a:rPr>
              <a:t>You can simply use the freely available font-awesome CDN link to include the font-awesome icons in your project. This CDN link basically points to a remote CSS file that includes all the necessary classes to generate variety of icons.</a:t>
            </a:r>
          </a:p>
          <a:p>
            <a:pPr algn="l" fontAlgn="base"/>
            <a:endParaRPr lang="en-US" b="0" i="0" dirty="0">
              <a:solidFill>
                <a:srgbClr val="414141"/>
              </a:solidFill>
              <a:effectLst/>
              <a:latin typeface="-apple-system"/>
            </a:endParaRPr>
          </a:p>
          <a:p>
            <a:pPr fontAlgn="base"/>
            <a:r>
              <a:rPr kumimoji="0" lang="en-US" altLang="en-US" sz="1800" b="0" i="0" u="none" strike="noStrike" cap="none" normalizeH="0" baseline="0" dirty="0">
                <a:ln>
                  <a:noFill/>
                </a:ln>
                <a:solidFill>
                  <a:srgbClr val="414141"/>
                </a:solidFill>
                <a:effectLst/>
                <a:latin typeface="-apple-system"/>
              </a:rPr>
              <a:t>To use font-awesome icons in your code you'll require an </a:t>
            </a:r>
            <a:r>
              <a:rPr kumimoji="0" lang="en-US" altLang="en-US" sz="1800" b="0" i="0" u="none" strike="noStrike" cap="none" normalizeH="0" baseline="0" dirty="0">
                <a:ln>
                  <a:noFill/>
                </a:ln>
                <a:solidFill>
                  <a:srgbClr val="1DB79F"/>
                </a:solidFill>
                <a:effectLst/>
                <a:latin typeface="Consolas" panose="020B0609020204030204" pitchFamily="49" charset="0"/>
                <a:hlinkClick r:id="rId2"/>
              </a:rPr>
              <a:t>&lt;</a:t>
            </a:r>
            <a:r>
              <a:rPr kumimoji="0" lang="en-US" altLang="en-US" sz="1800" b="0" i="0" u="none" strike="noStrike" cap="none" normalizeH="0" baseline="0" dirty="0" err="1">
                <a:ln>
                  <a:noFill/>
                </a:ln>
                <a:solidFill>
                  <a:srgbClr val="1DB79F"/>
                </a:solidFill>
                <a:effectLst/>
                <a:latin typeface="Consolas" panose="020B0609020204030204" pitchFamily="49" charset="0"/>
                <a:hlinkClick r:id="rId2"/>
              </a:rPr>
              <a:t>i</a:t>
            </a:r>
            <a:r>
              <a:rPr kumimoji="0" lang="en-US" altLang="en-US" sz="1800" b="0" i="0" u="none" strike="noStrike" cap="none" normalizeH="0" baseline="0" dirty="0">
                <a:ln>
                  <a:noFill/>
                </a:ln>
                <a:solidFill>
                  <a:srgbClr val="1DB79F"/>
                </a:solidFill>
                <a:effectLst/>
                <a:latin typeface="Consolas" panose="020B0609020204030204" pitchFamily="49" charset="0"/>
                <a:hlinkClick r:id="rId2"/>
              </a:rPr>
              <a:t>&gt;</a:t>
            </a:r>
            <a:r>
              <a:rPr kumimoji="0" lang="en-US" altLang="en-US" sz="1800" b="0" i="0" u="none" strike="noStrike" cap="none" normalizeH="0" baseline="0" dirty="0">
                <a:ln>
                  <a:noFill/>
                </a:ln>
                <a:solidFill>
                  <a:srgbClr val="414141"/>
                </a:solidFill>
                <a:effectLst/>
                <a:latin typeface="-apple-system"/>
              </a:rPr>
              <a:t> tag along with a base class </a:t>
            </a:r>
            <a:r>
              <a:rPr kumimoji="0" lang="en-US" altLang="en-US" sz="1800" b="0" i="0" u="none" strike="noStrike" cap="none" normalizeH="0" baseline="0" dirty="0">
                <a:ln>
                  <a:noFill/>
                </a:ln>
                <a:solidFill>
                  <a:srgbClr val="333333"/>
                </a:solidFill>
                <a:effectLst/>
                <a:latin typeface="Consolas" panose="020B0609020204030204" pitchFamily="49" charset="0"/>
              </a:rPr>
              <a:t>.fa</a:t>
            </a:r>
            <a:r>
              <a:rPr kumimoji="0" lang="en-US" altLang="en-US" sz="1800" b="0" i="0" u="none" strike="noStrike" cap="none" normalizeH="0" baseline="0" dirty="0">
                <a:ln>
                  <a:noFill/>
                </a:ln>
                <a:solidFill>
                  <a:srgbClr val="414141"/>
                </a:solidFill>
                <a:effectLst/>
                <a:latin typeface="-apple-system"/>
              </a:rPr>
              <a:t> and an individual icon class </a:t>
            </a:r>
            <a:r>
              <a:rPr kumimoji="0" lang="en-US" altLang="en-US" sz="1800" b="0" i="0" u="none" strike="noStrike" cap="none" normalizeH="0" baseline="0" dirty="0">
                <a:ln>
                  <a:noFill/>
                </a:ln>
                <a:solidFill>
                  <a:srgbClr val="333333"/>
                </a:solidFill>
                <a:effectLst/>
                <a:latin typeface="Consolas" panose="020B0609020204030204" pitchFamily="49" charset="0"/>
              </a:rPr>
              <a:t>.fa-*</a:t>
            </a:r>
            <a:r>
              <a:rPr kumimoji="0" lang="en-US" altLang="en-US" sz="1800" b="0" i="0" u="none" strike="noStrike" cap="none" normalizeH="0" baseline="0" dirty="0">
                <a:ln>
                  <a:noFill/>
                </a:ln>
                <a:solidFill>
                  <a:srgbClr val="414141"/>
                </a:solidFill>
                <a:effectLst/>
                <a:latin typeface="-apple-system"/>
              </a:rPr>
              <a:t>. The general syntax for using font-awesome icons is:</a:t>
            </a:r>
            <a:r>
              <a:rPr kumimoji="0" lang="en-US" altLang="en-US" sz="1050" b="0" i="0" u="none" strike="noStrike" cap="none" normalizeH="0" baseline="0" dirty="0">
                <a:ln>
                  <a:noFill/>
                </a:ln>
                <a:solidFill>
                  <a:schemeClr val="tx1"/>
                </a:solidFill>
                <a:effectLst/>
              </a:rPr>
              <a:t> </a:t>
            </a:r>
          </a:p>
          <a:p>
            <a:pPr fontAlgn="base"/>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l" fontAlgn="base"/>
            <a:r>
              <a:rPr lang="en-US" b="0" i="0" dirty="0">
                <a:solidFill>
                  <a:srgbClr val="000000"/>
                </a:solidFill>
                <a:effectLst/>
                <a:latin typeface="Consolas" panose="020B0609020204030204" pitchFamily="49" charset="0"/>
              </a:rPr>
              <a:t>&lt;</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class="fa fa-class-name"&gt;&lt;/</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&gt;</a:t>
            </a:r>
            <a:endParaRPr lang="en-US" b="1" dirty="0">
              <a:solidFill>
                <a:srgbClr val="262626"/>
              </a:solidFill>
              <a:latin typeface="-apple-system"/>
            </a:endParaRPr>
          </a:p>
          <a:p>
            <a:pPr algn="l" fontAlgn="base"/>
            <a:endParaRPr lang="en-US" b="1" i="0" dirty="0">
              <a:solidFill>
                <a:srgbClr val="262626"/>
              </a:solidFill>
              <a:effectLst/>
              <a:latin typeface="-apple-system"/>
            </a:endParaRPr>
          </a:p>
        </p:txBody>
      </p:sp>
      <p:sp>
        <p:nvSpPr>
          <p:cNvPr id="6" name="Rectangle 2">
            <a:extLst>
              <a:ext uri="{FF2B5EF4-FFF2-40B4-BE49-F238E27FC236}">
                <a16:creationId xmlns:a16="http://schemas.microsoft.com/office/drawing/2014/main" id="{349A5DC5-0084-4327-8F13-56F1DBA90FB6}"/>
              </a:ext>
            </a:extLst>
          </p:cNvPr>
          <p:cNvSpPr>
            <a:spLocks noChangeArrowheads="1"/>
          </p:cNvSpPr>
          <p:nvPr/>
        </p:nvSpPr>
        <p:spPr bwMode="auto">
          <a:xfrm>
            <a:off x="0" y="-184665"/>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4145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ED63-68A0-47F2-BC8C-5C5BD1152D32}"/>
              </a:ext>
            </a:extLst>
          </p:cNvPr>
          <p:cNvSpPr>
            <a:spLocks noGrp="1"/>
          </p:cNvSpPr>
          <p:nvPr>
            <p:ph type="title"/>
          </p:nvPr>
        </p:nvSpPr>
        <p:spPr/>
        <p:txBody>
          <a:bodyPr/>
          <a:lstStyle/>
          <a:p>
            <a:r>
              <a:rPr lang="en-US" b="0" i="0" dirty="0">
                <a:effectLst/>
                <a:latin typeface="Arial" panose="020B0604020202020204" pitchFamily="34" charset="0"/>
              </a:rPr>
              <a:t>Downloading Bootstrap 4</a:t>
            </a:r>
            <a:br>
              <a:rPr lang="en-US" b="0" i="0" dirty="0">
                <a:effectLst/>
                <a:latin typeface="Arial" panose="020B0604020202020204" pitchFamily="34" charset="0"/>
              </a:rPr>
            </a:br>
            <a:endParaRPr lang="en-US" dirty="0"/>
          </a:p>
        </p:txBody>
      </p:sp>
      <p:sp>
        <p:nvSpPr>
          <p:cNvPr id="4" name="TextBox 3">
            <a:extLst>
              <a:ext uri="{FF2B5EF4-FFF2-40B4-BE49-F238E27FC236}">
                <a16:creationId xmlns:a16="http://schemas.microsoft.com/office/drawing/2014/main" id="{3FDCB19A-CA85-4569-8374-A3C7B1A546E3}"/>
              </a:ext>
            </a:extLst>
          </p:cNvPr>
          <p:cNvSpPr txBox="1"/>
          <p:nvPr/>
        </p:nvSpPr>
        <p:spPr>
          <a:xfrm>
            <a:off x="677334" y="1376039"/>
            <a:ext cx="10446386" cy="4247317"/>
          </a:xfrm>
          <a:prstGeom prst="rect">
            <a:avLst/>
          </a:prstGeom>
          <a:noFill/>
        </p:spPr>
        <p:txBody>
          <a:bodyPr wrap="square">
            <a:spAutoFit/>
          </a:bodyPr>
          <a:lstStyle/>
          <a:p>
            <a:r>
              <a:rPr lang="en-US" b="0" i="0" dirty="0">
                <a:solidFill>
                  <a:srgbClr val="000000"/>
                </a:solidFill>
                <a:effectLst/>
                <a:latin typeface="Arial" panose="020B0604020202020204" pitchFamily="34" charset="0"/>
              </a:rPr>
              <a:t>You can download the Bootstrap 4 from </a:t>
            </a:r>
            <a:r>
              <a:rPr lang="en-US" b="0" i="0" u="none" strike="noStrike" dirty="0">
                <a:solidFill>
                  <a:srgbClr val="313131"/>
                </a:solidFill>
                <a:effectLst/>
                <a:latin typeface="Arial" panose="020B0604020202020204" pitchFamily="34" charset="0"/>
                <a:hlinkClick r:id="rId2"/>
              </a:rPr>
              <a:t>https://getbootstrap.com/docs/4.1/getting-started/download/</a:t>
            </a:r>
            <a:r>
              <a:rPr lang="en-US" b="0" i="0" dirty="0">
                <a:solidFill>
                  <a:srgbClr val="000000"/>
                </a:solidFill>
                <a:effectLst/>
                <a:latin typeface="Arial" panose="020B0604020202020204" pitchFamily="34" charset="0"/>
              </a:rPr>
              <a:t>.</a:t>
            </a:r>
          </a:p>
          <a:p>
            <a:pPr algn="just"/>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Here you can see two buttons −</a:t>
            </a:r>
          </a:p>
          <a:p>
            <a:pPr algn="just">
              <a:buFont typeface="Arial" panose="020B0604020202020204" pitchFamily="34" charset="0"/>
              <a:buChar char="•"/>
            </a:pPr>
            <a:r>
              <a:rPr lang="en-US" b="1" i="0" dirty="0">
                <a:solidFill>
                  <a:srgbClr val="000000"/>
                </a:solidFill>
                <a:effectLst/>
                <a:latin typeface="Arial" panose="020B0604020202020204" pitchFamily="34" charset="0"/>
              </a:rPr>
              <a:t>Download</a:t>
            </a:r>
            <a:r>
              <a:rPr lang="en-US" b="0" i="0" dirty="0">
                <a:solidFill>
                  <a:srgbClr val="000000"/>
                </a:solidFill>
                <a:effectLst/>
                <a:latin typeface="Arial" panose="020B0604020202020204" pitchFamily="34" charset="0"/>
              </a:rPr>
              <a:t> − Clicking this, you can download the precompiled and minified versions of Bootstrap's CSS and JavaScript. No documentation or original source code files are included.</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rPr>
              <a:t>Download Source</a:t>
            </a:r>
            <a:r>
              <a:rPr lang="en-US" b="0" i="0" dirty="0">
                <a:solidFill>
                  <a:srgbClr val="000000"/>
                </a:solidFill>
                <a:effectLst/>
                <a:latin typeface="Arial" panose="020B0604020202020204" pitchFamily="34" charset="0"/>
              </a:rPr>
              <a:t> − Clicking this, you can get the latest Bootstrap SCSS, JavaScript source code and documentation files.</a:t>
            </a:r>
          </a:p>
          <a:p>
            <a:pPr algn="just"/>
            <a:r>
              <a:rPr lang="en-US" b="0" i="0" dirty="0">
                <a:solidFill>
                  <a:srgbClr val="000000"/>
                </a:solidFill>
                <a:effectLst/>
                <a:latin typeface="Arial" panose="020B0604020202020204" pitchFamily="34" charset="0"/>
              </a:rPr>
              <a:t>For better understanding and ease of use, we shall use precompiled version of Bootstrap throughout the tutorial. As the files are complied and minified, you don't have to bother every time including separate files for individual functionality.</a:t>
            </a:r>
          </a:p>
          <a:p>
            <a:pPr algn="just"/>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Include the CDN versions of </a:t>
            </a:r>
            <a:r>
              <a:rPr lang="en-US" b="0" i="1" dirty="0">
                <a:solidFill>
                  <a:srgbClr val="000000"/>
                </a:solidFill>
                <a:effectLst/>
                <a:latin typeface="Arial" panose="020B0604020202020204" pitchFamily="34" charset="0"/>
              </a:rPr>
              <a:t>jQuery</a:t>
            </a:r>
            <a:r>
              <a:rPr lang="en-US" b="0" i="0" dirty="0">
                <a:solidFill>
                  <a:srgbClr val="000000"/>
                </a:solidFill>
                <a:effectLst/>
                <a:latin typeface="Arial" panose="020B0604020202020204" pitchFamily="34" charset="0"/>
              </a:rPr>
              <a:t> and </a:t>
            </a:r>
            <a:r>
              <a:rPr lang="en-US" b="0" i="1" dirty="0">
                <a:solidFill>
                  <a:srgbClr val="000000"/>
                </a:solidFill>
                <a:effectLst/>
                <a:latin typeface="Arial" panose="020B0604020202020204" pitchFamily="34" charset="0"/>
              </a:rPr>
              <a:t>Popper.js</a:t>
            </a:r>
            <a:r>
              <a:rPr lang="en-US" b="0" i="0" dirty="0">
                <a:solidFill>
                  <a:srgbClr val="000000"/>
                </a:solidFill>
                <a:effectLst/>
                <a:latin typeface="Arial" panose="020B0604020202020204" pitchFamily="34" charset="0"/>
              </a:rPr>
              <a:t> (Bootstrap 4 uses jQuery and Popper.js to make use of JavaScript components such as modals, tooltips, popovers </a:t>
            </a:r>
            <a:r>
              <a:rPr lang="en-US" b="0" i="0" dirty="0" err="1">
                <a:solidFill>
                  <a:srgbClr val="000000"/>
                </a:solidFill>
                <a:effectLst/>
                <a:latin typeface="Arial" panose="020B0604020202020204" pitchFamily="34" charset="0"/>
              </a:rPr>
              <a:t>etc</a:t>
            </a:r>
            <a:r>
              <a:rPr lang="en-US" b="0" i="0" dirty="0">
                <a:solidFill>
                  <a:srgbClr val="000000"/>
                </a:solidFill>
                <a:effectLst/>
                <a:latin typeface="Arial" panose="020B0604020202020204" pitchFamily="34" charset="0"/>
              </a:rPr>
              <a:t>) before the </a:t>
            </a:r>
            <a:r>
              <a:rPr lang="en-US" b="0" i="1" dirty="0">
                <a:solidFill>
                  <a:srgbClr val="000000"/>
                </a:solidFill>
                <a:effectLst/>
                <a:latin typeface="Arial" panose="020B0604020202020204" pitchFamily="34" charset="0"/>
              </a:rPr>
              <a:t>minified Bootstrap JavaScript</a:t>
            </a:r>
            <a:r>
              <a:rPr lang="en-US" b="0" i="0" dirty="0">
                <a:solidFill>
                  <a:srgbClr val="000000"/>
                </a:solidFill>
                <a:effectLst/>
                <a:latin typeface="Arial" panose="020B0604020202020204" pitchFamily="34" charset="0"/>
              </a:rPr>
              <a:t>, if you are using the compiled version of JavaScript.</a:t>
            </a:r>
            <a:endParaRPr lang="en-US" dirty="0"/>
          </a:p>
        </p:txBody>
      </p:sp>
    </p:spTree>
    <p:extLst>
      <p:ext uri="{BB962C8B-B14F-4D97-AF65-F5344CB8AC3E}">
        <p14:creationId xmlns:p14="http://schemas.microsoft.com/office/powerpoint/2010/main" val="2329136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A1D39-AA91-4384-BF04-1A56C16634EC}"/>
              </a:ext>
            </a:extLst>
          </p:cNvPr>
          <p:cNvSpPr>
            <a:spLocks noGrp="1"/>
          </p:cNvSpPr>
          <p:nvPr>
            <p:ph type="title"/>
          </p:nvPr>
        </p:nvSpPr>
        <p:spPr/>
        <p:txBody>
          <a:bodyPr/>
          <a:lstStyle/>
          <a:p>
            <a:r>
              <a:rPr lang="en-US" dirty="0"/>
              <a:t>Basic topic:</a:t>
            </a:r>
          </a:p>
        </p:txBody>
      </p:sp>
      <p:sp>
        <p:nvSpPr>
          <p:cNvPr id="4" name="TextBox 3">
            <a:extLst>
              <a:ext uri="{FF2B5EF4-FFF2-40B4-BE49-F238E27FC236}">
                <a16:creationId xmlns:a16="http://schemas.microsoft.com/office/drawing/2014/main" id="{09124A68-9C53-4BBA-8BBD-C605323D51D8}"/>
              </a:ext>
            </a:extLst>
          </p:cNvPr>
          <p:cNvSpPr txBox="1"/>
          <p:nvPr/>
        </p:nvSpPr>
        <p:spPr>
          <a:xfrm>
            <a:off x="551770" y="1544714"/>
            <a:ext cx="8596668" cy="4616648"/>
          </a:xfrm>
          <a:prstGeom prst="rect">
            <a:avLst/>
          </a:prstGeom>
          <a:noFill/>
        </p:spPr>
        <p:txBody>
          <a:bodyPr wrap="square">
            <a:spAutoFit/>
          </a:bodyPr>
          <a:lstStyle/>
          <a:p>
            <a:pPr algn="l"/>
            <a:r>
              <a:rPr lang="en-US" b="1" i="0" dirty="0">
                <a:solidFill>
                  <a:srgbClr val="000000"/>
                </a:solidFill>
                <a:effectLst/>
                <a:latin typeface="verdana" panose="020B0604030504040204" pitchFamily="34" charset="0"/>
              </a:rPr>
              <a:t>Containers:</a:t>
            </a:r>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container is used to wrap the website contents. There are two container classes.</a:t>
            </a:r>
          </a:p>
          <a:p>
            <a:pPr marL="285750" indent="-285750" algn="l">
              <a:buFont typeface="Wingdings" panose="05000000000000000000" pitchFamily="2" charset="2"/>
              <a:buChar char="q"/>
            </a:pPr>
            <a:r>
              <a:rPr lang="en-US" b="0" dirty="0">
                <a:solidFill>
                  <a:srgbClr val="000000"/>
                </a:solidFill>
                <a:effectLst/>
                <a:latin typeface="verdana" panose="020B0604030504040204" pitchFamily="34" charset="0"/>
              </a:rPr>
              <a:t>The</a:t>
            </a:r>
            <a:r>
              <a:rPr lang="en-US" b="1" dirty="0">
                <a:solidFill>
                  <a:srgbClr val="000000"/>
                </a:solidFill>
                <a:effectLst/>
                <a:latin typeface="verdana" panose="020B0604030504040204" pitchFamily="34" charset="0"/>
              </a:rPr>
              <a:t> .container class</a:t>
            </a:r>
            <a:r>
              <a:rPr lang="en-US" b="0" dirty="0">
                <a:solidFill>
                  <a:srgbClr val="000000"/>
                </a:solidFill>
                <a:effectLst/>
                <a:latin typeface="verdana" panose="020B0604030504040204" pitchFamily="34" charset="0"/>
              </a:rPr>
              <a:t> provides a responsive fixed width container.</a:t>
            </a:r>
          </a:p>
          <a:p>
            <a:pPr marL="285750" indent="-285750" algn="l">
              <a:buFont typeface="Wingdings" panose="05000000000000000000" pitchFamily="2" charset="2"/>
              <a:buChar char="q"/>
            </a:pPr>
            <a:r>
              <a:rPr lang="en-US" b="0" dirty="0">
                <a:solidFill>
                  <a:srgbClr val="000000"/>
                </a:solidFill>
                <a:effectLst/>
                <a:latin typeface="verdana" panose="020B0604030504040204" pitchFamily="34" charset="0"/>
              </a:rPr>
              <a:t>The </a:t>
            </a:r>
            <a:r>
              <a:rPr lang="en-US" b="1" dirty="0">
                <a:solidFill>
                  <a:srgbClr val="000000"/>
                </a:solidFill>
                <a:effectLst/>
                <a:latin typeface="verdana" panose="020B0604030504040204" pitchFamily="34" charset="0"/>
              </a:rPr>
              <a:t>.container-fluid</a:t>
            </a:r>
            <a:r>
              <a:rPr lang="en-US" b="0" dirty="0">
                <a:solidFill>
                  <a:srgbClr val="000000"/>
                </a:solidFill>
                <a:effectLst/>
                <a:latin typeface="verdana" panose="020B0604030504040204" pitchFamily="34" charset="0"/>
              </a:rPr>
              <a:t> class provides a full width container, spanning the entire width of the viewport.</a:t>
            </a:r>
          </a:p>
          <a:p>
            <a:pPr algn="l"/>
            <a:r>
              <a:rPr lang="en-US" sz="2400" b="1" i="0" dirty="0">
                <a:effectLst/>
                <a:latin typeface="erdana"/>
              </a:rPr>
              <a:t>Jumbotron:</a:t>
            </a:r>
          </a:p>
          <a:p>
            <a:pPr marL="285750" indent="-285750" algn="l">
              <a:buFont typeface="Wingdings" panose="05000000000000000000" pitchFamily="2" charset="2"/>
              <a:buChar char="q"/>
            </a:pPr>
            <a:r>
              <a:rPr lang="en-US" b="0" i="0" dirty="0">
                <a:solidFill>
                  <a:srgbClr val="000000"/>
                </a:solidFill>
                <a:effectLst/>
                <a:latin typeface="verdana" panose="020B0604030504040204" pitchFamily="34" charset="0"/>
              </a:rPr>
              <a:t>A Bootstrap jumbotron specifies a big box for getting extra attention to some special content or information. It is displayed as a grey box with rounded corners. It can also enlarge the font sizes of the text inside it.</a:t>
            </a:r>
          </a:p>
          <a:p>
            <a:pPr marL="285750" indent="-285750" algn="l">
              <a:buFont typeface="Wingdings" panose="05000000000000000000" pitchFamily="2" charset="2"/>
              <a:buChar char="q"/>
            </a:pPr>
            <a:r>
              <a:rPr lang="en-US" b="0" i="0" dirty="0">
                <a:solidFill>
                  <a:srgbClr val="000000"/>
                </a:solidFill>
                <a:effectLst/>
                <a:latin typeface="verdana" panose="020B0604030504040204" pitchFamily="34" charset="0"/>
              </a:rPr>
              <a:t>You can put any valid HTML or other Bootstrap elements/ classes inside a jumbotron.</a:t>
            </a:r>
          </a:p>
          <a:p>
            <a:pPr marL="285750" indent="-285750" algn="l">
              <a:buFont typeface="Wingdings" panose="05000000000000000000" pitchFamily="2" charset="2"/>
              <a:buChar char="q"/>
            </a:pPr>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class .jumbotron</a:t>
            </a:r>
            <a:r>
              <a:rPr lang="en-US" b="0" i="0" dirty="0">
                <a:solidFill>
                  <a:srgbClr val="000000"/>
                </a:solidFill>
                <a:effectLst/>
                <a:latin typeface="verdana" panose="020B0604030504040204" pitchFamily="34" charset="0"/>
              </a:rPr>
              <a:t> within the &lt;div&gt; element is used to create a jumbotron.</a:t>
            </a:r>
          </a:p>
          <a:p>
            <a:pPr algn="l"/>
            <a:endParaRPr lang="en-US"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6358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968A-2846-4A23-A6CB-337122F73EA8}"/>
              </a:ext>
            </a:extLst>
          </p:cNvPr>
          <p:cNvSpPr>
            <a:spLocks noGrp="1"/>
          </p:cNvSpPr>
          <p:nvPr>
            <p:ph type="title"/>
          </p:nvPr>
        </p:nvSpPr>
        <p:spPr>
          <a:xfrm>
            <a:off x="677334" y="609599"/>
            <a:ext cx="8596668" cy="1130423"/>
          </a:xfrm>
        </p:spPr>
        <p:txBody>
          <a:bodyPr>
            <a:normAutofit fontScale="90000"/>
          </a:bodyPr>
          <a:lstStyle/>
          <a:p>
            <a:r>
              <a:rPr lang="en-US" b="1" i="0" dirty="0">
                <a:solidFill>
                  <a:schemeClr val="accent1">
                    <a:lumMod val="75000"/>
                  </a:schemeClr>
                </a:solidFill>
                <a:effectLst/>
                <a:latin typeface="erdana"/>
              </a:rPr>
              <a:t>Grid System</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02E880E2-6AFC-4ED5-B996-46718DFF8250}"/>
              </a:ext>
            </a:extLst>
          </p:cNvPr>
          <p:cNvSpPr>
            <a:spLocks noGrp="1"/>
          </p:cNvSpPr>
          <p:nvPr>
            <p:ph idx="1"/>
          </p:nvPr>
        </p:nvSpPr>
        <p:spPr>
          <a:xfrm>
            <a:off x="677334" y="1296141"/>
            <a:ext cx="10659450" cy="4745222"/>
          </a:xfrm>
        </p:spPr>
        <p:txBody>
          <a:bodyPr>
            <a:normAutofit lnSpcReduction="10000"/>
          </a:bodyPr>
          <a:lstStyle/>
          <a:p>
            <a:pPr algn="l"/>
            <a:r>
              <a:rPr lang="en-US" b="0" i="0" dirty="0">
                <a:solidFill>
                  <a:srgbClr val="000000"/>
                </a:solidFill>
                <a:effectLst/>
                <a:latin typeface="verdana" panose="020B0604030504040204" pitchFamily="34" charset="0"/>
              </a:rPr>
              <a:t>The Bootstrap Grid System allows up to 12 columns across the page. You can use all 12 columns individually or you can groups the columns together to create wider columns.</a:t>
            </a:r>
          </a:p>
          <a:p>
            <a:pPr algn="l"/>
            <a:r>
              <a:rPr lang="en-US" b="0" i="0" dirty="0">
                <a:solidFill>
                  <a:srgbClr val="000000"/>
                </a:solidFill>
                <a:effectLst/>
                <a:latin typeface="verdana" panose="020B0604030504040204" pitchFamily="34" charset="0"/>
              </a:rPr>
              <a:t>Bootstrap Grid System is responsive and the columns are re-arranged automatically according to the screen size.</a:t>
            </a:r>
          </a:p>
          <a:p>
            <a:pPr marL="0" indent="0" algn="l">
              <a:buNone/>
            </a:pPr>
            <a:r>
              <a:rPr lang="en-US" b="1" i="0" dirty="0">
                <a:solidFill>
                  <a:schemeClr val="tx1"/>
                </a:solidFill>
                <a:effectLst/>
                <a:latin typeface="erdana"/>
              </a:rPr>
              <a:t>Grid Classes:</a:t>
            </a:r>
          </a:p>
          <a:p>
            <a:pPr algn="l"/>
            <a:r>
              <a:rPr lang="en-US" b="0" i="0" dirty="0">
                <a:solidFill>
                  <a:srgbClr val="000000"/>
                </a:solidFill>
                <a:effectLst/>
                <a:latin typeface="verdana" panose="020B0604030504040204" pitchFamily="34" charset="0"/>
              </a:rPr>
              <a:t>There are four classes in Bootstrap Grid System:</a:t>
            </a:r>
          </a:p>
          <a:p>
            <a:pPr algn="l">
              <a:buFont typeface="Wingdings" panose="05000000000000000000" pitchFamily="2" charset="2"/>
              <a:buChar char="q"/>
            </a:pPr>
            <a:r>
              <a:rPr lang="en-US" b="0" dirty="0" err="1">
                <a:solidFill>
                  <a:srgbClr val="000000"/>
                </a:solidFill>
                <a:effectLst/>
                <a:latin typeface="verdana" panose="020B0604030504040204" pitchFamily="34" charset="0"/>
              </a:rPr>
              <a:t>xs</a:t>
            </a:r>
            <a:r>
              <a:rPr lang="en-US" b="0" dirty="0">
                <a:solidFill>
                  <a:srgbClr val="000000"/>
                </a:solidFill>
                <a:effectLst/>
                <a:latin typeface="verdana" panose="020B0604030504040204" pitchFamily="34" charset="0"/>
              </a:rPr>
              <a:t> (for phones)</a:t>
            </a:r>
          </a:p>
          <a:p>
            <a:pPr algn="l">
              <a:buFont typeface="Wingdings" panose="05000000000000000000" pitchFamily="2" charset="2"/>
              <a:buChar char="q"/>
            </a:pPr>
            <a:r>
              <a:rPr lang="en-US" b="0" dirty="0" err="1">
                <a:solidFill>
                  <a:srgbClr val="000000"/>
                </a:solidFill>
                <a:effectLst/>
                <a:latin typeface="verdana" panose="020B0604030504040204" pitchFamily="34" charset="0"/>
              </a:rPr>
              <a:t>sm</a:t>
            </a:r>
            <a:r>
              <a:rPr lang="en-US" b="0" dirty="0">
                <a:solidFill>
                  <a:srgbClr val="000000"/>
                </a:solidFill>
                <a:effectLst/>
                <a:latin typeface="verdana" panose="020B0604030504040204" pitchFamily="34" charset="0"/>
              </a:rPr>
              <a:t> (for tablets)</a:t>
            </a:r>
          </a:p>
          <a:p>
            <a:pPr algn="l">
              <a:buFont typeface="Wingdings" panose="05000000000000000000" pitchFamily="2" charset="2"/>
              <a:buChar char="q"/>
            </a:pPr>
            <a:r>
              <a:rPr lang="en-US" b="0" dirty="0">
                <a:solidFill>
                  <a:srgbClr val="000000"/>
                </a:solidFill>
                <a:effectLst/>
                <a:latin typeface="verdana" panose="020B0604030504040204" pitchFamily="34" charset="0"/>
              </a:rPr>
              <a:t>md (for desktops)</a:t>
            </a:r>
          </a:p>
          <a:p>
            <a:pPr algn="l">
              <a:buFont typeface="Wingdings" panose="05000000000000000000" pitchFamily="2" charset="2"/>
              <a:buChar char="q"/>
            </a:pPr>
            <a:r>
              <a:rPr lang="en-US" b="0" dirty="0">
                <a:solidFill>
                  <a:srgbClr val="000000"/>
                </a:solidFill>
                <a:effectLst/>
                <a:latin typeface="verdana" panose="020B0604030504040204" pitchFamily="34" charset="0"/>
              </a:rPr>
              <a:t>lg (for larger desktops)</a:t>
            </a:r>
          </a:p>
          <a:p>
            <a:pPr algn="l"/>
            <a:r>
              <a:rPr lang="en-US" b="0" i="0" dirty="0">
                <a:solidFill>
                  <a:srgbClr val="000000"/>
                </a:solidFill>
                <a:effectLst/>
                <a:latin typeface="verdana" panose="020B0604030504040204" pitchFamily="34" charset="0"/>
              </a:rPr>
              <a:t>You can combine the above classes to create more dynamic and flexible layouts.</a:t>
            </a:r>
          </a:p>
          <a:p>
            <a:pPr marL="0" indent="0">
              <a:buNone/>
            </a:pPr>
            <a:br>
              <a:rPr lang="en-US" dirty="0"/>
            </a:br>
            <a:endParaRPr lang="en-US" dirty="0"/>
          </a:p>
        </p:txBody>
      </p:sp>
    </p:spTree>
    <p:extLst>
      <p:ext uri="{BB962C8B-B14F-4D97-AF65-F5344CB8AC3E}">
        <p14:creationId xmlns:p14="http://schemas.microsoft.com/office/powerpoint/2010/main" val="62970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A8E29D-FC6D-4980-B5DD-5BBB32B108E9}"/>
              </a:ext>
            </a:extLst>
          </p:cNvPr>
          <p:cNvSpPr txBox="1"/>
          <p:nvPr/>
        </p:nvSpPr>
        <p:spPr>
          <a:xfrm>
            <a:off x="417250" y="292963"/>
            <a:ext cx="11043822" cy="2308324"/>
          </a:xfrm>
          <a:prstGeom prst="rect">
            <a:avLst/>
          </a:prstGeom>
          <a:noFill/>
        </p:spPr>
        <p:txBody>
          <a:bodyPr wrap="square">
            <a:spAutoFit/>
          </a:bodyPr>
          <a:lstStyle/>
          <a:p>
            <a:pPr algn="l"/>
            <a:r>
              <a:rPr lang="en-US" b="0" i="0" dirty="0">
                <a:solidFill>
                  <a:srgbClr val="610B38"/>
                </a:solidFill>
                <a:effectLst/>
                <a:latin typeface="erdana"/>
              </a:rPr>
              <a:t>Bootstrap 4 Grid Classes</a:t>
            </a:r>
          </a:p>
          <a:p>
            <a:pPr algn="l"/>
            <a:r>
              <a:rPr lang="en-US" b="0" i="0" dirty="0">
                <a:solidFill>
                  <a:srgbClr val="000000"/>
                </a:solidFill>
                <a:effectLst/>
                <a:latin typeface="verdana" panose="020B0604030504040204" pitchFamily="34" charset="0"/>
              </a:rPr>
              <a:t>There are 5 classes in Bootstrap 4 grid system.</a:t>
            </a:r>
          </a:p>
          <a:p>
            <a:pPr marL="285750" indent="-285750" algn="l">
              <a:buFont typeface="Wingdings" panose="05000000000000000000" pitchFamily="2" charset="2"/>
              <a:buChar char="Ø"/>
            </a:pPr>
            <a:r>
              <a:rPr lang="en-US" b="1" dirty="0">
                <a:solidFill>
                  <a:srgbClr val="000000"/>
                </a:solidFill>
                <a:effectLst/>
                <a:latin typeface="verdana" panose="020B0604030504040204" pitchFamily="34" charset="0"/>
              </a:rPr>
              <a:t>.col-</a:t>
            </a:r>
            <a:r>
              <a:rPr lang="en-US" b="0" dirty="0">
                <a:solidFill>
                  <a:srgbClr val="000000"/>
                </a:solidFill>
                <a:effectLst/>
                <a:latin typeface="verdana" panose="020B0604030504040204" pitchFamily="34" charset="0"/>
              </a:rPr>
              <a:t> (extra small devices - screen width less than 576px)</a:t>
            </a:r>
          </a:p>
          <a:p>
            <a:pPr marL="285750" indent="-285750" algn="l">
              <a:buFont typeface="Wingdings" panose="05000000000000000000" pitchFamily="2" charset="2"/>
              <a:buChar char="Ø"/>
            </a:pPr>
            <a:r>
              <a:rPr lang="en-US" b="1" dirty="0">
                <a:solidFill>
                  <a:srgbClr val="000000"/>
                </a:solidFill>
                <a:effectLst/>
                <a:latin typeface="verdana" panose="020B0604030504040204" pitchFamily="34" charset="0"/>
              </a:rPr>
              <a:t>.col-</a:t>
            </a:r>
            <a:r>
              <a:rPr lang="en-US" b="1" dirty="0" err="1">
                <a:solidFill>
                  <a:srgbClr val="000000"/>
                </a:solidFill>
                <a:effectLst/>
                <a:latin typeface="verdana" panose="020B0604030504040204" pitchFamily="34" charset="0"/>
              </a:rPr>
              <a:t>sm</a:t>
            </a:r>
            <a:r>
              <a:rPr lang="en-US" b="1" dirty="0">
                <a:solidFill>
                  <a:srgbClr val="000000"/>
                </a:solidFill>
                <a:effectLst/>
                <a:latin typeface="verdana" panose="020B0604030504040204" pitchFamily="34" charset="0"/>
              </a:rPr>
              <a:t>-</a:t>
            </a:r>
            <a:r>
              <a:rPr lang="en-US" b="0" dirty="0">
                <a:solidFill>
                  <a:srgbClr val="000000"/>
                </a:solidFill>
                <a:effectLst/>
                <a:latin typeface="verdana" panose="020B0604030504040204" pitchFamily="34" charset="0"/>
              </a:rPr>
              <a:t> (small devices - screen width equal to or greater than 576px)</a:t>
            </a:r>
          </a:p>
          <a:p>
            <a:pPr marL="285750" indent="-285750" algn="l">
              <a:buFont typeface="Wingdings" panose="05000000000000000000" pitchFamily="2" charset="2"/>
              <a:buChar char="Ø"/>
            </a:pPr>
            <a:r>
              <a:rPr lang="en-US" b="1" dirty="0">
                <a:solidFill>
                  <a:srgbClr val="000000"/>
                </a:solidFill>
                <a:effectLst/>
                <a:latin typeface="verdana" panose="020B0604030504040204" pitchFamily="34" charset="0"/>
              </a:rPr>
              <a:t>.col-md-</a:t>
            </a:r>
            <a:r>
              <a:rPr lang="en-US" b="0" dirty="0">
                <a:solidFill>
                  <a:srgbClr val="000000"/>
                </a:solidFill>
                <a:effectLst/>
                <a:latin typeface="verdana" panose="020B0604030504040204" pitchFamily="34" charset="0"/>
              </a:rPr>
              <a:t> (medium devices - screen width equal to or greater than 768px)</a:t>
            </a:r>
          </a:p>
          <a:p>
            <a:pPr marL="285750" indent="-285750" algn="l">
              <a:buFont typeface="Wingdings" panose="05000000000000000000" pitchFamily="2" charset="2"/>
              <a:buChar char="Ø"/>
            </a:pPr>
            <a:r>
              <a:rPr lang="en-US" b="1" dirty="0">
                <a:solidFill>
                  <a:srgbClr val="000000"/>
                </a:solidFill>
                <a:effectLst/>
                <a:latin typeface="verdana" panose="020B0604030504040204" pitchFamily="34" charset="0"/>
              </a:rPr>
              <a:t>.col-lg-</a:t>
            </a:r>
            <a:r>
              <a:rPr lang="en-US" b="0" dirty="0">
                <a:solidFill>
                  <a:srgbClr val="000000"/>
                </a:solidFill>
                <a:effectLst/>
                <a:latin typeface="verdana" panose="020B0604030504040204" pitchFamily="34" charset="0"/>
              </a:rPr>
              <a:t> (large devices - screen width equal to or greater than 992px)</a:t>
            </a:r>
          </a:p>
          <a:p>
            <a:pPr marL="285750" indent="-285750" algn="l">
              <a:buFont typeface="Wingdings" panose="05000000000000000000" pitchFamily="2" charset="2"/>
              <a:buChar char="Ø"/>
            </a:pPr>
            <a:r>
              <a:rPr lang="en-US" b="1" dirty="0">
                <a:solidFill>
                  <a:srgbClr val="000000"/>
                </a:solidFill>
                <a:effectLst/>
                <a:latin typeface="verdana" panose="020B0604030504040204" pitchFamily="34" charset="0"/>
              </a:rPr>
              <a:t>.col-xl-</a:t>
            </a:r>
            <a:r>
              <a:rPr lang="en-US" b="0" dirty="0">
                <a:solidFill>
                  <a:srgbClr val="000000"/>
                </a:solidFill>
                <a:effectLst/>
                <a:latin typeface="verdana" panose="020B0604030504040204" pitchFamily="34" charset="0"/>
              </a:rPr>
              <a:t> (</a:t>
            </a:r>
            <a:r>
              <a:rPr lang="en-US" b="0" dirty="0" err="1">
                <a:solidFill>
                  <a:srgbClr val="000000"/>
                </a:solidFill>
                <a:effectLst/>
                <a:latin typeface="verdana" panose="020B0604030504040204" pitchFamily="34" charset="0"/>
              </a:rPr>
              <a:t>xlarge</a:t>
            </a:r>
            <a:r>
              <a:rPr lang="en-US" b="0" dirty="0">
                <a:solidFill>
                  <a:srgbClr val="000000"/>
                </a:solidFill>
                <a:effectLst/>
                <a:latin typeface="verdana" panose="020B0604030504040204" pitchFamily="34" charset="0"/>
              </a:rPr>
              <a:t> devices - screen width equal to or greater than 1200px)</a:t>
            </a:r>
          </a:p>
          <a:p>
            <a:pPr algn="l"/>
            <a:r>
              <a:rPr lang="en-US" b="0" i="0" dirty="0">
                <a:solidFill>
                  <a:srgbClr val="000000"/>
                </a:solidFill>
                <a:effectLst/>
                <a:latin typeface="verdana" panose="020B0604030504040204" pitchFamily="34" charset="0"/>
              </a:rPr>
              <a:t>You can also combine the above classes to create more dynamic and flexible layouts.</a:t>
            </a:r>
          </a:p>
        </p:txBody>
      </p:sp>
      <p:sp>
        <p:nvSpPr>
          <p:cNvPr id="5" name="TextBox 4">
            <a:extLst>
              <a:ext uri="{FF2B5EF4-FFF2-40B4-BE49-F238E27FC236}">
                <a16:creationId xmlns:a16="http://schemas.microsoft.com/office/drawing/2014/main" id="{A9C68D7D-4A88-490D-85A1-EFFE6D735462}"/>
              </a:ext>
            </a:extLst>
          </p:cNvPr>
          <p:cNvSpPr txBox="1"/>
          <p:nvPr/>
        </p:nvSpPr>
        <p:spPr>
          <a:xfrm>
            <a:off x="577049" y="2716567"/>
            <a:ext cx="10724225" cy="3908762"/>
          </a:xfrm>
          <a:prstGeom prst="rect">
            <a:avLst/>
          </a:prstGeom>
          <a:noFill/>
        </p:spPr>
        <p:txBody>
          <a:bodyPr wrap="square">
            <a:spAutoFit/>
          </a:bodyPr>
          <a:lstStyle/>
          <a:p>
            <a:pPr algn="l"/>
            <a:r>
              <a:rPr lang="en-US" sz="3200" b="1" i="0" dirty="0">
                <a:solidFill>
                  <a:schemeClr val="accent2">
                    <a:lumMod val="75000"/>
                  </a:schemeClr>
                </a:solidFill>
                <a:effectLst/>
                <a:latin typeface="erdana"/>
              </a:rPr>
              <a:t>Basic Table:</a:t>
            </a:r>
          </a:p>
          <a:p>
            <a:pPr algn="l"/>
            <a:r>
              <a:rPr lang="en-US" b="0" i="0" dirty="0">
                <a:solidFill>
                  <a:srgbClr val="000000"/>
                </a:solidFill>
                <a:effectLst/>
                <a:latin typeface="verdana" panose="020B0604030504040204" pitchFamily="34" charset="0"/>
              </a:rPr>
              <a:t>The basic Bootstrap table has a light padding and only horizontal dividers. The</a:t>
            </a:r>
            <a:r>
              <a:rPr lang="en-US" b="1" i="0" dirty="0">
                <a:solidFill>
                  <a:srgbClr val="000000"/>
                </a:solidFill>
                <a:effectLst/>
                <a:latin typeface="verdana" panose="020B0604030504040204" pitchFamily="34" charset="0"/>
              </a:rPr>
              <a:t> .table class</a:t>
            </a:r>
            <a:r>
              <a:rPr lang="en-US" b="0" i="0" dirty="0">
                <a:solidFill>
                  <a:srgbClr val="000000"/>
                </a:solidFill>
                <a:effectLst/>
                <a:latin typeface="verdana" panose="020B0604030504040204" pitchFamily="34" charset="0"/>
              </a:rPr>
              <a:t> is used to add basic styling to a table.</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a:t>
            </a:r>
            <a:r>
              <a:rPr lang="en-US" b="1" i="0" dirty="0">
                <a:effectLst/>
                <a:latin typeface="verdana" panose="020B0604030504040204" pitchFamily="34" charset="0"/>
              </a:rPr>
              <a:t>.table-striped class</a:t>
            </a:r>
            <a:r>
              <a:rPr lang="en-US" b="0" i="0" dirty="0">
                <a:solidFill>
                  <a:srgbClr val="000000"/>
                </a:solidFill>
                <a:effectLst/>
                <a:latin typeface="verdana" panose="020B0604030504040204" pitchFamily="34" charset="0"/>
              </a:rPr>
              <a:t> is used to add zebra-stripes to a table:</a:t>
            </a:r>
          </a:p>
          <a:p>
            <a:pPr algn="l"/>
            <a:r>
              <a:rPr lang="en-US" b="0" i="0" dirty="0">
                <a:solidFill>
                  <a:srgbClr val="000000"/>
                </a:solidFill>
                <a:effectLst/>
                <a:latin typeface="verdana" panose="020B0604030504040204" pitchFamily="34" charset="0"/>
              </a:rPr>
              <a:t>The </a:t>
            </a:r>
            <a:r>
              <a:rPr lang="en-US" b="1" i="0" dirty="0">
                <a:effectLst/>
                <a:latin typeface="verdana" panose="020B0604030504040204" pitchFamily="34" charset="0"/>
              </a:rPr>
              <a:t>.table-bordered class</a:t>
            </a:r>
            <a:r>
              <a:rPr lang="en-US" b="0" i="0" dirty="0">
                <a:solidFill>
                  <a:srgbClr val="000000"/>
                </a:solidFill>
                <a:effectLst/>
                <a:latin typeface="verdana" panose="020B0604030504040204" pitchFamily="34" charset="0"/>
              </a:rPr>
              <a:t> is used to add borders on all sides of the table and cells:</a:t>
            </a:r>
            <a:endParaRPr lang="en-US" dirty="0">
              <a:solidFill>
                <a:srgbClr val="000000"/>
              </a:solidFill>
              <a:latin typeface="verdana" panose="020B0604030504040204" pitchFamily="34" charset="0"/>
            </a:endParaRPr>
          </a:p>
          <a:p>
            <a:pPr algn="l"/>
            <a:r>
              <a:rPr lang="en-US" b="0" i="0" dirty="0">
                <a:solidFill>
                  <a:srgbClr val="000000"/>
                </a:solidFill>
                <a:effectLst/>
                <a:latin typeface="verdana" panose="020B0604030504040204" pitchFamily="34" charset="0"/>
              </a:rPr>
              <a:t>The </a:t>
            </a:r>
            <a:r>
              <a:rPr lang="en-US" b="1" i="0" dirty="0">
                <a:effectLst/>
                <a:latin typeface="verdana" panose="020B0604030504040204" pitchFamily="34" charset="0"/>
              </a:rPr>
              <a:t>.table-hover class</a:t>
            </a:r>
            <a:r>
              <a:rPr lang="en-US" b="0" i="0" dirty="0">
                <a:solidFill>
                  <a:srgbClr val="000000"/>
                </a:solidFill>
                <a:effectLst/>
                <a:latin typeface="verdana" panose="020B0604030504040204" pitchFamily="34" charset="0"/>
              </a:rPr>
              <a:t> is used to enable a hover state on table rows:</a:t>
            </a:r>
          </a:p>
          <a:p>
            <a:pPr algn="l"/>
            <a:r>
              <a:rPr lang="en-US" b="0" i="0" dirty="0">
                <a:solidFill>
                  <a:srgbClr val="000000"/>
                </a:solidFill>
                <a:effectLst/>
                <a:latin typeface="verdana" panose="020B0604030504040204" pitchFamily="34" charset="0"/>
              </a:rPr>
              <a:t>The </a:t>
            </a:r>
            <a:r>
              <a:rPr lang="en-US" b="1" i="0" dirty="0">
                <a:effectLst/>
                <a:latin typeface="verdana" panose="020B0604030504040204" pitchFamily="34" charset="0"/>
              </a:rPr>
              <a:t>.table-condensed class</a:t>
            </a:r>
            <a:r>
              <a:rPr lang="en-US" b="0" i="0" dirty="0">
                <a:solidFill>
                  <a:srgbClr val="000000"/>
                </a:solidFill>
                <a:effectLst/>
                <a:latin typeface="verdana" panose="020B0604030504040204" pitchFamily="34" charset="0"/>
              </a:rPr>
              <a:t> is used to make a table more compact by cutting cell padding in half:</a:t>
            </a:r>
          </a:p>
          <a:p>
            <a:pPr algn="l"/>
            <a:r>
              <a:rPr lang="en-US" b="1" i="0" dirty="0">
                <a:effectLst/>
                <a:latin typeface="erdana"/>
              </a:rPr>
              <a:t>Contextual classes:.</a:t>
            </a:r>
          </a:p>
          <a:p>
            <a:pPr algn="l"/>
            <a:r>
              <a:rPr lang="en-US" b="0" i="0" dirty="0">
                <a:solidFill>
                  <a:srgbClr val="000000"/>
                </a:solidFill>
                <a:effectLst/>
                <a:latin typeface="verdana" panose="020B0604030504040204" pitchFamily="34" charset="0"/>
              </a:rPr>
              <a:t>Contextual classes are used to color table rows (&lt;tr&gt;) or table cells (&lt;td&gt;):</a:t>
            </a:r>
          </a:p>
          <a:p>
            <a:pPr algn="l"/>
            <a:endParaRPr lang="en-US" dirty="0">
              <a:solidFill>
                <a:srgbClr val="000000"/>
              </a:solidFill>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55365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3B15-9805-47B9-BE3C-6098B7862926}"/>
              </a:ext>
            </a:extLst>
          </p:cNvPr>
          <p:cNvSpPr>
            <a:spLocks noGrp="1"/>
          </p:cNvSpPr>
          <p:nvPr>
            <p:ph type="title"/>
          </p:nvPr>
        </p:nvSpPr>
        <p:spPr>
          <a:xfrm>
            <a:off x="677334" y="609600"/>
            <a:ext cx="8596668" cy="713173"/>
          </a:xfrm>
        </p:spPr>
        <p:txBody>
          <a:bodyPr>
            <a:normAutofit fontScale="90000"/>
          </a:bodyPr>
          <a:lstStyle/>
          <a:p>
            <a:r>
              <a:rPr lang="en-US" b="0" i="0" dirty="0">
                <a:solidFill>
                  <a:schemeClr val="accent1">
                    <a:lumMod val="75000"/>
                  </a:schemeClr>
                </a:solidFill>
                <a:effectLst/>
                <a:latin typeface="Arial" panose="020B0604020202020204" pitchFamily="34" charset="0"/>
              </a:rPr>
              <a:t>Bootstrap 4 - Content</a:t>
            </a:r>
            <a:br>
              <a:rPr lang="en-US" b="0" i="0" dirty="0">
                <a:solidFill>
                  <a:srgbClr val="797979"/>
                </a:solidFill>
                <a:effectLst/>
                <a:latin typeface="Arial" panose="020B0604020202020204" pitchFamily="34" charset="0"/>
              </a:rPr>
            </a:br>
            <a:endParaRPr lang="en-US" dirty="0"/>
          </a:p>
        </p:txBody>
      </p:sp>
      <p:sp>
        <p:nvSpPr>
          <p:cNvPr id="4" name="TextBox 3">
            <a:extLst>
              <a:ext uri="{FF2B5EF4-FFF2-40B4-BE49-F238E27FC236}">
                <a16:creationId xmlns:a16="http://schemas.microsoft.com/office/drawing/2014/main" id="{CF663942-24F3-47BB-9EB6-0DF356401506}"/>
              </a:ext>
            </a:extLst>
          </p:cNvPr>
          <p:cNvSpPr txBox="1"/>
          <p:nvPr/>
        </p:nvSpPr>
        <p:spPr>
          <a:xfrm>
            <a:off x="677334" y="1722268"/>
            <a:ext cx="8471104" cy="646331"/>
          </a:xfrm>
          <a:prstGeom prst="rect">
            <a:avLst/>
          </a:prstGeom>
          <a:noFill/>
        </p:spPr>
        <p:txBody>
          <a:bodyPr wrap="square">
            <a:spAutoFit/>
          </a:bodyPr>
          <a:lstStyle/>
          <a:p>
            <a:r>
              <a:rPr lang="en-US" b="0" i="0" dirty="0">
                <a:solidFill>
                  <a:srgbClr val="000000"/>
                </a:solidFill>
                <a:effectLst/>
                <a:latin typeface="Arial" panose="020B0604020202020204" pitchFamily="34" charset="0"/>
              </a:rPr>
              <a:t>Bootstrap 4 uses collection of content methods for displaying the text, blocks of code, responsive images, data in a tabular format </a:t>
            </a:r>
            <a:r>
              <a:rPr lang="en-US" b="0" i="0" dirty="0" err="1">
                <a:solidFill>
                  <a:srgbClr val="000000"/>
                </a:solidFill>
                <a:effectLst/>
                <a:latin typeface="Arial" panose="020B0604020202020204" pitchFamily="34" charset="0"/>
              </a:rPr>
              <a:t>etc</a:t>
            </a:r>
            <a:r>
              <a:rPr lang="en-US" b="0" i="0" dirty="0">
                <a:solidFill>
                  <a:srgbClr val="000000"/>
                </a:solidFill>
                <a:effectLst/>
                <a:latin typeface="Arial" panose="020B0604020202020204" pitchFamily="34" charset="0"/>
              </a:rPr>
              <a:t> on the web page.</a:t>
            </a:r>
            <a:endParaRPr lang="en-US" dirty="0"/>
          </a:p>
        </p:txBody>
      </p:sp>
      <p:graphicFrame>
        <p:nvGraphicFramePr>
          <p:cNvPr id="5" name="Table 4">
            <a:extLst>
              <a:ext uri="{FF2B5EF4-FFF2-40B4-BE49-F238E27FC236}">
                <a16:creationId xmlns:a16="http://schemas.microsoft.com/office/drawing/2014/main" id="{5BB31E7F-A066-4C47-A8BC-F8C319FFEB9F}"/>
              </a:ext>
            </a:extLst>
          </p:cNvPr>
          <p:cNvGraphicFramePr>
            <a:graphicFrameLocks noGrp="1"/>
          </p:cNvGraphicFramePr>
          <p:nvPr>
            <p:extLst>
              <p:ext uri="{D42A27DB-BD31-4B8C-83A1-F6EECF244321}">
                <p14:modId xmlns:p14="http://schemas.microsoft.com/office/powerpoint/2010/main" val="2990310537"/>
              </p:ext>
            </p:extLst>
          </p:nvPr>
        </p:nvGraphicFramePr>
        <p:xfrm>
          <a:off x="914399" y="2432482"/>
          <a:ext cx="7075503" cy="3924885"/>
        </p:xfrm>
        <a:graphic>
          <a:graphicData uri="http://schemas.openxmlformats.org/drawingml/2006/table">
            <a:tbl>
              <a:tblPr/>
              <a:tblGrid>
                <a:gridCol w="435812">
                  <a:extLst>
                    <a:ext uri="{9D8B030D-6E8A-4147-A177-3AD203B41FA5}">
                      <a16:colId xmlns:a16="http://schemas.microsoft.com/office/drawing/2014/main" val="124781939"/>
                    </a:ext>
                  </a:extLst>
                </a:gridCol>
                <a:gridCol w="6639691">
                  <a:extLst>
                    <a:ext uri="{9D8B030D-6E8A-4147-A177-3AD203B41FA5}">
                      <a16:colId xmlns:a16="http://schemas.microsoft.com/office/drawing/2014/main" val="1685392347"/>
                    </a:ext>
                  </a:extLst>
                </a:gridCol>
              </a:tblGrid>
              <a:tr h="188450">
                <a:tc>
                  <a:txBody>
                    <a:bodyPr/>
                    <a:lstStyle/>
                    <a:p>
                      <a:pPr fontAlgn="t"/>
                      <a:r>
                        <a:rPr lang="en-US" sz="900" dirty="0" err="1">
                          <a:effectLst/>
                        </a:rPr>
                        <a:t>S.No</a:t>
                      </a:r>
                      <a:r>
                        <a:rPr lang="en-US" sz="900" dirty="0">
                          <a:effectLst/>
                        </a:rPr>
                        <a:t>.</a:t>
                      </a:r>
                    </a:p>
                  </a:txBody>
                  <a:tcPr marL="31176" marR="31176" marT="31176" marB="311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dirty="0">
                          <a:effectLst/>
                        </a:rPr>
                        <a:t>Methods &amp; Description</a:t>
                      </a:r>
                    </a:p>
                  </a:txBody>
                  <a:tcPr marL="31176" marR="31176" marT="31176" marB="311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543991754"/>
                  </a:ext>
                </a:extLst>
              </a:tr>
              <a:tr h="710312">
                <a:tc>
                  <a:txBody>
                    <a:bodyPr/>
                    <a:lstStyle/>
                    <a:p>
                      <a:pPr fontAlgn="t"/>
                      <a:r>
                        <a:rPr lang="en-US" sz="1400" dirty="0">
                          <a:effectLst/>
                        </a:rPr>
                        <a:t>1</a:t>
                      </a:r>
                    </a:p>
                  </a:txBody>
                  <a:tcPr marL="31176" marR="31176" marT="31176" marB="311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u="sng" strike="noStrike" dirty="0">
                          <a:solidFill>
                            <a:srgbClr val="313131"/>
                          </a:solidFill>
                          <a:effectLst/>
                        </a:rPr>
                        <a:t>Typography</a:t>
                      </a:r>
                      <a:endParaRPr lang="en-US" sz="1600" b="1" u="sng" dirty="0">
                        <a:solidFill>
                          <a:srgbClr val="000000"/>
                        </a:solidFill>
                        <a:effectLst/>
                      </a:endParaRPr>
                    </a:p>
                    <a:p>
                      <a:pPr algn="just" fontAlgn="t"/>
                      <a:r>
                        <a:rPr lang="en-US" sz="1600" dirty="0">
                          <a:solidFill>
                            <a:srgbClr val="000000"/>
                          </a:solidFill>
                          <a:effectLst/>
                        </a:rPr>
                        <a:t>The typography feature creates headings, paragraphs, lists and other inline elements.</a:t>
                      </a:r>
                    </a:p>
                  </a:txBody>
                  <a:tcPr marL="31176" marR="31176" marT="31176" marB="311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6506774"/>
                  </a:ext>
                </a:extLst>
              </a:tr>
              <a:tr h="710312">
                <a:tc>
                  <a:txBody>
                    <a:bodyPr/>
                    <a:lstStyle/>
                    <a:p>
                      <a:pPr fontAlgn="t"/>
                      <a:r>
                        <a:rPr lang="en-US" sz="1400" dirty="0">
                          <a:effectLst/>
                        </a:rPr>
                        <a:t>2</a:t>
                      </a:r>
                    </a:p>
                  </a:txBody>
                  <a:tcPr marL="31176" marR="31176" marT="31176" marB="311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u="sng" strike="noStrike" dirty="0">
                          <a:solidFill>
                            <a:srgbClr val="313131"/>
                          </a:solidFill>
                          <a:effectLst/>
                        </a:rPr>
                        <a:t>Code</a:t>
                      </a:r>
                      <a:endParaRPr lang="en-US" sz="1600" b="1" u="sng" dirty="0">
                        <a:solidFill>
                          <a:srgbClr val="000000"/>
                        </a:solidFill>
                        <a:effectLst/>
                      </a:endParaRPr>
                    </a:p>
                    <a:p>
                      <a:pPr algn="just" fontAlgn="t"/>
                      <a:r>
                        <a:rPr lang="en-US" sz="1600" dirty="0">
                          <a:solidFill>
                            <a:srgbClr val="000000"/>
                          </a:solidFill>
                          <a:effectLst/>
                        </a:rPr>
                        <a:t>It is used to display inline and multiline blocks of code in the document.</a:t>
                      </a:r>
                    </a:p>
                  </a:txBody>
                  <a:tcPr marL="31176" marR="31176" marT="31176" marB="311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1938623"/>
                  </a:ext>
                </a:extLst>
              </a:tr>
              <a:tr h="579846">
                <a:tc>
                  <a:txBody>
                    <a:bodyPr/>
                    <a:lstStyle/>
                    <a:p>
                      <a:pPr fontAlgn="t"/>
                      <a:r>
                        <a:rPr lang="en-US" sz="1400" dirty="0">
                          <a:effectLst/>
                        </a:rPr>
                        <a:t>3</a:t>
                      </a:r>
                    </a:p>
                  </a:txBody>
                  <a:tcPr marL="31176" marR="31176" marT="31176" marB="311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u="sng" strike="noStrike" dirty="0">
                          <a:solidFill>
                            <a:srgbClr val="313131"/>
                          </a:solidFill>
                          <a:effectLst/>
                        </a:rPr>
                        <a:t>Images</a:t>
                      </a:r>
                      <a:endParaRPr lang="en-US" sz="1600" b="1" u="sng" dirty="0">
                        <a:solidFill>
                          <a:srgbClr val="000000"/>
                        </a:solidFill>
                        <a:effectLst/>
                      </a:endParaRPr>
                    </a:p>
                    <a:p>
                      <a:pPr algn="just" fontAlgn="t"/>
                      <a:r>
                        <a:rPr lang="en-US" sz="1600" dirty="0">
                          <a:solidFill>
                            <a:srgbClr val="000000"/>
                          </a:solidFill>
                          <a:effectLst/>
                        </a:rPr>
                        <a:t>Bootstrap 4 provides support for images by using &lt;</a:t>
                      </a:r>
                      <a:r>
                        <a:rPr lang="en-US" sz="1600" dirty="0" err="1">
                          <a:solidFill>
                            <a:srgbClr val="000000"/>
                          </a:solidFill>
                          <a:effectLst/>
                        </a:rPr>
                        <a:t>img</a:t>
                      </a:r>
                      <a:r>
                        <a:rPr lang="en-US" sz="1600" dirty="0">
                          <a:solidFill>
                            <a:srgbClr val="000000"/>
                          </a:solidFill>
                          <a:effectLst/>
                        </a:rPr>
                        <a:t>&gt; tag.</a:t>
                      </a:r>
                    </a:p>
                  </a:txBody>
                  <a:tcPr marL="31176" marR="31176" marT="31176" marB="311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5062517"/>
                  </a:ext>
                </a:extLst>
              </a:tr>
              <a:tr h="579846">
                <a:tc>
                  <a:txBody>
                    <a:bodyPr/>
                    <a:lstStyle/>
                    <a:p>
                      <a:pPr fontAlgn="t"/>
                      <a:r>
                        <a:rPr lang="en-US" sz="1400" dirty="0">
                          <a:effectLst/>
                        </a:rPr>
                        <a:t>4</a:t>
                      </a:r>
                    </a:p>
                  </a:txBody>
                  <a:tcPr marL="31176" marR="31176" marT="31176" marB="311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u="sng" strike="noStrike" dirty="0">
                          <a:solidFill>
                            <a:srgbClr val="313131"/>
                          </a:solidFill>
                          <a:effectLst/>
                        </a:rPr>
                        <a:t>Tables</a:t>
                      </a:r>
                      <a:endParaRPr lang="en-US" sz="1600" b="1" u="sng" dirty="0">
                        <a:solidFill>
                          <a:srgbClr val="000000"/>
                        </a:solidFill>
                        <a:effectLst/>
                      </a:endParaRPr>
                    </a:p>
                    <a:p>
                      <a:pPr algn="just" fontAlgn="t"/>
                      <a:r>
                        <a:rPr lang="en-US" sz="1600" dirty="0">
                          <a:solidFill>
                            <a:srgbClr val="000000"/>
                          </a:solidFill>
                          <a:effectLst/>
                        </a:rPr>
                        <a:t>Tables are used for displaying the data in a tabular format.</a:t>
                      </a:r>
                    </a:p>
                  </a:txBody>
                  <a:tcPr marL="31176" marR="31176" marT="31176" marB="311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50581883"/>
                  </a:ext>
                </a:extLst>
              </a:tr>
              <a:tr h="840777">
                <a:tc>
                  <a:txBody>
                    <a:bodyPr/>
                    <a:lstStyle/>
                    <a:p>
                      <a:pPr fontAlgn="t"/>
                      <a:r>
                        <a:rPr lang="en-US" sz="1400" dirty="0">
                          <a:effectLst/>
                        </a:rPr>
                        <a:t>5</a:t>
                      </a:r>
                    </a:p>
                  </a:txBody>
                  <a:tcPr marL="31176" marR="31176" marT="31176" marB="311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u="sng" strike="noStrike" dirty="0">
                          <a:solidFill>
                            <a:srgbClr val="313131"/>
                          </a:solidFill>
                          <a:effectLst/>
                        </a:rPr>
                        <a:t>Figures</a:t>
                      </a:r>
                      <a:endParaRPr lang="en-US" sz="1600" b="1" u="sng" dirty="0">
                        <a:solidFill>
                          <a:srgbClr val="000000"/>
                        </a:solidFill>
                        <a:effectLst/>
                      </a:endParaRPr>
                    </a:p>
                    <a:p>
                      <a:pPr algn="just" fontAlgn="t"/>
                      <a:r>
                        <a:rPr lang="en-US" sz="1600" dirty="0">
                          <a:solidFill>
                            <a:srgbClr val="000000"/>
                          </a:solidFill>
                          <a:effectLst/>
                        </a:rPr>
                        <a:t>The figure element specifies the content along with related images with an optional caption.</a:t>
                      </a:r>
                    </a:p>
                  </a:txBody>
                  <a:tcPr marL="31176" marR="31176" marT="31176" marB="311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56889757"/>
                  </a:ext>
                </a:extLst>
              </a:tr>
            </a:tbl>
          </a:graphicData>
        </a:graphic>
      </p:graphicFrame>
    </p:spTree>
    <p:extLst>
      <p:ext uri="{BB962C8B-B14F-4D97-AF65-F5344CB8AC3E}">
        <p14:creationId xmlns:p14="http://schemas.microsoft.com/office/powerpoint/2010/main" val="902169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5AD1A5-05CA-4155-95C3-CBD9BD318F9C}"/>
              </a:ext>
            </a:extLst>
          </p:cNvPr>
          <p:cNvSpPr txBox="1"/>
          <p:nvPr/>
        </p:nvSpPr>
        <p:spPr>
          <a:xfrm>
            <a:off x="488272" y="443883"/>
            <a:ext cx="11070454" cy="7294305"/>
          </a:xfrm>
          <a:prstGeom prst="rect">
            <a:avLst/>
          </a:prstGeom>
          <a:noFill/>
        </p:spPr>
        <p:txBody>
          <a:bodyPr wrap="square">
            <a:spAutoFit/>
          </a:bodyPr>
          <a:lstStyle/>
          <a:p>
            <a:r>
              <a:rPr lang="en-US" b="1" i="0" u="sng" dirty="0">
                <a:solidFill>
                  <a:schemeClr val="accent1">
                    <a:lumMod val="75000"/>
                  </a:schemeClr>
                </a:solidFill>
                <a:effectLst/>
                <a:latin typeface="Arial" panose="020B0604020202020204" pitchFamily="34" charset="0"/>
              </a:rPr>
              <a:t>The typography :-</a:t>
            </a:r>
            <a:r>
              <a:rPr lang="en-US" b="0" i="0" dirty="0">
                <a:solidFill>
                  <a:srgbClr val="000000"/>
                </a:solidFill>
                <a:effectLst/>
                <a:latin typeface="Arial" panose="020B0604020202020204" pitchFamily="34" charset="0"/>
              </a:rPr>
              <a:t>feature creates headings, paragraphs, lists and other inline elements. It specifies how text elements should be rendered on the web page.</a:t>
            </a:r>
          </a:p>
          <a:p>
            <a:pPr algn="just"/>
            <a:r>
              <a:rPr lang="en-US" b="0" i="0" dirty="0">
                <a:solidFill>
                  <a:srgbClr val="000000"/>
                </a:solidFill>
                <a:effectLst/>
                <a:latin typeface="Arial" panose="020B0604020202020204" pitchFamily="34" charset="0"/>
              </a:rPr>
              <a:t>Let see each one of the feature of typography in the following sections.</a:t>
            </a:r>
          </a:p>
          <a:p>
            <a:pPr algn="l"/>
            <a:br>
              <a:rPr lang="en-US" dirty="0"/>
            </a:br>
            <a:r>
              <a:rPr lang="en-US" b="1" i="0" u="sng" dirty="0">
                <a:effectLst/>
                <a:latin typeface="Arial" panose="020B0604020202020204" pitchFamily="34" charset="0"/>
              </a:rPr>
              <a:t>Display Headings</a:t>
            </a:r>
          </a:p>
          <a:p>
            <a:pPr marL="342900" indent="-342900" algn="just">
              <a:buFont typeface="Wingdings" panose="05000000000000000000" pitchFamily="2" charset="2"/>
              <a:buChar char="Ø"/>
            </a:pPr>
            <a:r>
              <a:rPr lang="en-US" b="0" i="0" dirty="0">
                <a:solidFill>
                  <a:srgbClr val="000000"/>
                </a:solidFill>
                <a:effectLst/>
                <a:latin typeface="Arial" panose="020B0604020202020204" pitchFamily="34" charset="0"/>
              </a:rPr>
              <a:t>The display headings are used to display the text with larger font size and font weight than the normal headings by using 4 classes of display heading such as </a:t>
            </a:r>
            <a:r>
              <a:rPr lang="en-US" b="0" i="1" dirty="0">
                <a:solidFill>
                  <a:srgbClr val="000000"/>
                </a:solidFill>
                <a:effectLst/>
                <a:latin typeface="Arial" panose="020B0604020202020204" pitchFamily="34" charset="0"/>
              </a:rPr>
              <a:t>.display-1</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.display-2</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.display-3</a:t>
            </a:r>
            <a:r>
              <a:rPr lang="en-US" b="0" i="0" dirty="0">
                <a:solidFill>
                  <a:srgbClr val="000000"/>
                </a:solidFill>
                <a:effectLst/>
                <a:latin typeface="Arial" panose="020B0604020202020204" pitchFamily="34" charset="0"/>
              </a:rPr>
              <a:t>, and </a:t>
            </a:r>
            <a:r>
              <a:rPr lang="en-US" b="0" i="1" dirty="0">
                <a:solidFill>
                  <a:srgbClr val="000000"/>
                </a:solidFill>
                <a:effectLst/>
                <a:latin typeface="Arial" panose="020B0604020202020204" pitchFamily="34" charset="0"/>
              </a:rPr>
              <a:t>.display-4</a:t>
            </a:r>
            <a:r>
              <a:rPr lang="en-US" b="0" i="0" dirty="0">
                <a:solidFill>
                  <a:srgbClr val="000000"/>
                </a:solidFill>
                <a:effectLst/>
                <a:latin typeface="Arial" panose="020B0604020202020204" pitchFamily="34" charset="0"/>
              </a:rPr>
              <a:t>.</a:t>
            </a:r>
          </a:p>
          <a:p>
            <a:pPr algn="just"/>
            <a:endParaRPr lang="en-US" b="0" i="0" dirty="0">
              <a:solidFill>
                <a:srgbClr val="000000"/>
              </a:solidFill>
              <a:effectLst/>
              <a:latin typeface="Arial" panose="020B0604020202020204" pitchFamily="34" charset="0"/>
            </a:endParaRPr>
          </a:p>
          <a:p>
            <a:pPr algn="l"/>
            <a:r>
              <a:rPr lang="en-US" b="1" i="0" u="sng" dirty="0">
                <a:effectLst/>
                <a:latin typeface="Arial" panose="020B0604020202020204" pitchFamily="34" charset="0"/>
              </a:rPr>
              <a:t>Lead, Abbreviations, Blockquote and Marked Text</a:t>
            </a:r>
          </a:p>
          <a:p>
            <a:pPr marL="342900" indent="-342900" algn="just">
              <a:buFont typeface="Wingdings" panose="05000000000000000000" pitchFamily="2" charset="2"/>
              <a:buChar char="Ø"/>
            </a:pPr>
            <a:r>
              <a:rPr lang="en-US" b="0" i="0" dirty="0">
                <a:solidFill>
                  <a:srgbClr val="000000"/>
                </a:solidFill>
                <a:effectLst/>
                <a:latin typeface="Arial" panose="020B0604020202020204" pitchFamily="34" charset="0"/>
              </a:rPr>
              <a:t>Add some emphasis to a paragraph by using </a:t>
            </a:r>
            <a:r>
              <a:rPr lang="en-US" b="0" i="1" dirty="0">
                <a:solidFill>
                  <a:srgbClr val="000000"/>
                </a:solidFill>
                <a:effectLst/>
                <a:latin typeface="Arial" panose="020B0604020202020204" pitchFamily="34" charset="0"/>
              </a:rPr>
              <a:t>.lead</a:t>
            </a:r>
            <a:r>
              <a:rPr lang="en-US" b="0" i="0" dirty="0">
                <a:solidFill>
                  <a:srgbClr val="000000"/>
                </a:solidFill>
                <a:effectLst/>
                <a:latin typeface="Arial" panose="020B0604020202020204" pitchFamily="34" charset="0"/>
              </a:rPr>
              <a:t> class.</a:t>
            </a:r>
          </a:p>
          <a:p>
            <a:pPr marL="342900" indent="-342900" algn="just">
              <a:buFont typeface="Wingdings" panose="05000000000000000000" pitchFamily="2" charset="2"/>
              <a:buChar char="Ø"/>
            </a:pPr>
            <a:r>
              <a:rPr lang="en-US" b="0" i="0" dirty="0">
                <a:solidFill>
                  <a:srgbClr val="000000"/>
                </a:solidFill>
                <a:effectLst/>
                <a:latin typeface="Arial" panose="020B0604020202020204" pitchFamily="34" charset="0"/>
              </a:rPr>
              <a:t>The HTML &lt;</a:t>
            </a:r>
            <a:r>
              <a:rPr lang="en-US" b="0" i="0" dirty="0" err="1">
                <a:solidFill>
                  <a:srgbClr val="000000"/>
                </a:solidFill>
                <a:effectLst/>
                <a:latin typeface="Arial" panose="020B0604020202020204" pitchFamily="34" charset="0"/>
              </a:rPr>
              <a:t>abbr</a:t>
            </a:r>
            <a:r>
              <a:rPr lang="en-US" b="0" i="0" dirty="0">
                <a:solidFill>
                  <a:srgbClr val="000000"/>
                </a:solidFill>
                <a:effectLst/>
                <a:latin typeface="Arial" panose="020B0604020202020204" pitchFamily="34" charset="0"/>
              </a:rPr>
              <a:t>&gt; element provides markup for abbreviations or acronyms, like WWW or HTTP. It uses </a:t>
            </a:r>
            <a:r>
              <a:rPr lang="en-US" b="0" i="1" dirty="0">
                <a:solidFill>
                  <a:srgbClr val="000000"/>
                </a:solidFill>
                <a:effectLst/>
                <a:latin typeface="Arial" panose="020B0604020202020204" pitchFamily="34" charset="0"/>
              </a:rPr>
              <a:t>title</a:t>
            </a:r>
            <a:r>
              <a:rPr lang="en-US" b="0" i="0" dirty="0">
                <a:solidFill>
                  <a:srgbClr val="000000"/>
                </a:solidFill>
                <a:effectLst/>
                <a:latin typeface="Arial" panose="020B0604020202020204" pitchFamily="34" charset="0"/>
              </a:rPr>
              <a:t> attribute and display with a light dotted border along the bottom and reveals the full text on hover.</a:t>
            </a:r>
          </a:p>
          <a:p>
            <a:pPr marL="342900" indent="-342900" algn="just">
              <a:buFont typeface="Wingdings" panose="05000000000000000000" pitchFamily="2" charset="2"/>
              <a:buChar char="Ø"/>
            </a:pPr>
            <a:r>
              <a:rPr lang="en-US" b="0" i="0" dirty="0">
                <a:solidFill>
                  <a:srgbClr val="000000"/>
                </a:solidFill>
                <a:effectLst/>
                <a:latin typeface="Arial" panose="020B0604020202020204" pitchFamily="34" charset="0"/>
              </a:rPr>
              <a:t>You can quote the block of content in the document by using </a:t>
            </a:r>
            <a:r>
              <a:rPr lang="en-US" b="0" i="1" dirty="0">
                <a:solidFill>
                  <a:srgbClr val="000000"/>
                </a:solidFill>
                <a:effectLst/>
                <a:latin typeface="Arial" panose="020B0604020202020204" pitchFamily="34" charset="0"/>
              </a:rPr>
              <a:t>.blockquote</a:t>
            </a:r>
            <a:r>
              <a:rPr lang="en-US" b="0" i="0" dirty="0">
                <a:solidFill>
                  <a:srgbClr val="000000"/>
                </a:solidFill>
                <a:effectLst/>
                <a:latin typeface="Arial" panose="020B0604020202020204" pitchFamily="34" charset="0"/>
              </a:rPr>
              <a:t> class in the &lt;blockquote&gt; element.</a:t>
            </a:r>
          </a:p>
          <a:p>
            <a:pPr marL="342900" indent="-342900" algn="just">
              <a:buFont typeface="Wingdings" panose="05000000000000000000" pitchFamily="2" charset="2"/>
              <a:buChar char="Ø"/>
            </a:pPr>
            <a:r>
              <a:rPr lang="en-US" b="0" i="0" dirty="0">
                <a:solidFill>
                  <a:srgbClr val="000000"/>
                </a:solidFill>
                <a:effectLst/>
                <a:latin typeface="Arial" panose="020B0604020202020204" pitchFamily="34" charset="0"/>
              </a:rPr>
              <a:t>Use the &lt;mark&gt; element to make the text as marked or highlighted.</a:t>
            </a:r>
          </a:p>
          <a:p>
            <a:pPr algn="just"/>
            <a:endParaRPr lang="en-US" b="0" i="0" dirty="0">
              <a:solidFill>
                <a:srgbClr val="000000"/>
              </a:solidFill>
              <a:effectLst/>
              <a:latin typeface="Arial" panose="020B0604020202020204" pitchFamily="34" charset="0"/>
            </a:endParaRPr>
          </a:p>
          <a:p>
            <a:pPr algn="l"/>
            <a:r>
              <a:rPr lang="en-US" b="1" i="0" u="sng" dirty="0">
                <a:effectLst/>
                <a:latin typeface="Arial" panose="020B0604020202020204" pitchFamily="34" charset="0"/>
              </a:rPr>
              <a:t>Lists</a:t>
            </a:r>
          </a:p>
          <a:p>
            <a:pPr marL="342900" indent="-342900" algn="just">
              <a:buFont typeface="Wingdings" panose="05000000000000000000" pitchFamily="2" charset="2"/>
              <a:buChar char="Ø"/>
            </a:pPr>
            <a:r>
              <a:rPr lang="en-US" b="0" i="0" dirty="0">
                <a:solidFill>
                  <a:srgbClr val="000000"/>
                </a:solidFill>
                <a:effectLst/>
                <a:latin typeface="Arial" panose="020B0604020202020204" pitchFamily="34" charset="0"/>
              </a:rPr>
              <a:t>Bootstrap 4 provides various styles such as Unstyled, Inline, and Description list alignment lists.</a:t>
            </a:r>
          </a:p>
          <a:p>
            <a:pPr marL="342900" indent="-342900" algn="just">
              <a:buFont typeface="Wingdings" panose="05000000000000000000" pitchFamily="2" charset="2"/>
              <a:buChar char="Ø"/>
            </a:pPr>
            <a:r>
              <a:rPr lang="en-US" b="1" i="0" dirty="0">
                <a:solidFill>
                  <a:srgbClr val="000000"/>
                </a:solidFill>
                <a:effectLst/>
                <a:latin typeface="Arial" panose="020B0604020202020204" pitchFamily="34" charset="0"/>
              </a:rPr>
              <a:t>Unstyled</a:t>
            </a:r>
            <a:r>
              <a:rPr lang="en-US" b="0" i="0" dirty="0">
                <a:solidFill>
                  <a:srgbClr val="000000"/>
                </a:solidFill>
                <a:effectLst/>
                <a:latin typeface="Arial" panose="020B0604020202020204" pitchFamily="34" charset="0"/>
              </a:rPr>
              <a:t> − You can display the list by removing default </a:t>
            </a:r>
            <a:r>
              <a:rPr lang="en-US" b="0" i="1" dirty="0">
                <a:solidFill>
                  <a:srgbClr val="000000"/>
                </a:solidFill>
                <a:effectLst/>
                <a:latin typeface="Arial" panose="020B0604020202020204" pitchFamily="34" charset="0"/>
              </a:rPr>
              <a:t>list-style</a:t>
            </a:r>
            <a:r>
              <a:rPr lang="en-US" b="0" i="0" dirty="0">
                <a:solidFill>
                  <a:srgbClr val="000000"/>
                </a:solidFill>
                <a:effectLst/>
                <a:latin typeface="Arial" panose="020B0604020202020204" pitchFamily="34" charset="0"/>
              </a:rPr>
              <a:t> and left margin.</a:t>
            </a:r>
          </a:p>
          <a:p>
            <a:pPr marL="342900" indent="-342900" algn="just">
              <a:buFont typeface="Wingdings" panose="05000000000000000000" pitchFamily="2" charset="2"/>
              <a:buChar char="Ø"/>
            </a:pPr>
            <a:r>
              <a:rPr lang="en-US" b="1" i="0" dirty="0">
                <a:solidFill>
                  <a:srgbClr val="000000"/>
                </a:solidFill>
                <a:effectLst/>
                <a:latin typeface="Arial" panose="020B0604020202020204" pitchFamily="34" charset="0"/>
              </a:rPr>
              <a:t>Inline</a:t>
            </a:r>
            <a:r>
              <a:rPr lang="en-US" b="0" i="0" dirty="0">
                <a:solidFill>
                  <a:srgbClr val="000000"/>
                </a:solidFill>
                <a:effectLst/>
                <a:latin typeface="Arial" panose="020B0604020202020204" pitchFamily="34" charset="0"/>
              </a:rPr>
              <a:t> − You can also place all list items on a single line using the </a:t>
            </a:r>
            <a:r>
              <a:rPr lang="en-US" b="0" i="1" dirty="0">
                <a:solidFill>
                  <a:srgbClr val="000000"/>
                </a:solidFill>
                <a:effectLst/>
                <a:latin typeface="Arial" panose="020B0604020202020204" pitchFamily="34" charset="0"/>
              </a:rPr>
              <a:t>.list-inline</a:t>
            </a:r>
            <a:r>
              <a:rPr lang="en-US" b="0" i="0" dirty="0">
                <a:solidFill>
                  <a:srgbClr val="000000"/>
                </a:solidFill>
                <a:effectLst/>
                <a:latin typeface="Arial" panose="020B0604020202020204" pitchFamily="34" charset="0"/>
              </a:rPr>
              <a:t> and </a:t>
            </a:r>
            <a:r>
              <a:rPr lang="en-US" b="0" i="1" dirty="0">
                <a:solidFill>
                  <a:srgbClr val="000000"/>
                </a:solidFill>
                <a:effectLst/>
                <a:latin typeface="Arial" panose="020B0604020202020204" pitchFamily="34" charset="0"/>
              </a:rPr>
              <a:t>.list-inline-item</a:t>
            </a:r>
            <a:r>
              <a:rPr lang="en-US" b="0" i="0" dirty="0">
                <a:solidFill>
                  <a:srgbClr val="000000"/>
                </a:solidFill>
                <a:effectLst/>
                <a:latin typeface="Arial" panose="020B0604020202020204" pitchFamily="34" charset="0"/>
              </a:rPr>
              <a:t> classes.</a:t>
            </a:r>
          </a:p>
          <a:p>
            <a:pPr marL="342900" indent="-342900" algn="just">
              <a:buFont typeface="Wingdings" panose="05000000000000000000" pitchFamily="2" charset="2"/>
              <a:buChar char="Ø"/>
            </a:pPr>
            <a:r>
              <a:rPr lang="en-US" b="1" i="0" dirty="0">
                <a:solidFill>
                  <a:srgbClr val="000000"/>
                </a:solidFill>
                <a:effectLst/>
                <a:latin typeface="Arial" panose="020B0604020202020204" pitchFamily="34" charset="0"/>
              </a:rPr>
              <a:t>Description list alignment</a:t>
            </a:r>
            <a:r>
              <a:rPr lang="en-US" b="0" i="0" dirty="0">
                <a:solidFill>
                  <a:srgbClr val="000000"/>
                </a:solidFill>
                <a:effectLst/>
                <a:latin typeface="Arial" panose="020B0604020202020204" pitchFamily="34" charset="0"/>
              </a:rPr>
              <a:t> − You can display the terms and descriptions horizontally by using </a:t>
            </a:r>
            <a:r>
              <a:rPr lang="en-US" b="0" i="1" dirty="0">
                <a:solidFill>
                  <a:srgbClr val="000000"/>
                </a:solidFill>
                <a:effectLst/>
                <a:latin typeface="Arial" panose="020B0604020202020204" pitchFamily="34" charset="0"/>
              </a:rPr>
              <a:t>.row</a:t>
            </a:r>
            <a:r>
              <a:rPr lang="en-US" b="0" i="0" dirty="0">
                <a:solidFill>
                  <a:srgbClr val="000000"/>
                </a:solidFill>
                <a:effectLst/>
                <a:latin typeface="Arial" panose="020B0604020202020204" pitchFamily="34" charset="0"/>
              </a:rPr>
              <a:t> class to &lt;dl&gt; tag.</a:t>
            </a:r>
          </a:p>
          <a:p>
            <a:pPr algn="just"/>
            <a:endParaRPr lang="en-US" b="0" i="0" dirty="0">
              <a:solidFill>
                <a:srgbClr val="000000"/>
              </a:solidFill>
              <a:effectLst/>
              <a:latin typeface="Arial" panose="020B0604020202020204" pitchFamily="34" charset="0"/>
            </a:endParaRPr>
          </a:p>
          <a:p>
            <a:pPr algn="just"/>
            <a:endParaRPr lang="en-US"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33646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4C7A48-B39F-4099-B09A-6E9D109453D0}"/>
              </a:ext>
            </a:extLst>
          </p:cNvPr>
          <p:cNvSpPr txBox="1"/>
          <p:nvPr/>
        </p:nvSpPr>
        <p:spPr>
          <a:xfrm>
            <a:off x="426128" y="417249"/>
            <a:ext cx="11425561" cy="7294305"/>
          </a:xfrm>
          <a:prstGeom prst="rect">
            <a:avLst/>
          </a:prstGeom>
          <a:noFill/>
        </p:spPr>
        <p:txBody>
          <a:bodyPr wrap="square">
            <a:spAutoFit/>
          </a:bodyPr>
          <a:lstStyle/>
          <a:p>
            <a:pPr algn="just"/>
            <a:r>
              <a:rPr lang="en-US" b="1" i="0" u="sng" dirty="0">
                <a:solidFill>
                  <a:schemeClr val="accent1">
                    <a:lumMod val="75000"/>
                  </a:schemeClr>
                </a:solidFill>
                <a:effectLst/>
                <a:latin typeface="Arial" panose="020B0604020202020204" pitchFamily="34" charset="0"/>
              </a:rPr>
              <a:t>Code:-</a:t>
            </a:r>
            <a:r>
              <a:rPr lang="en-US" b="0" i="0" dirty="0">
                <a:solidFill>
                  <a:srgbClr val="000000"/>
                </a:solidFill>
                <a:effectLst/>
                <a:latin typeface="Arial" panose="020B0604020202020204" pitchFamily="34" charset="0"/>
              </a:rPr>
              <a:t>It is used to display inline and multiline blocks of code in the document.</a:t>
            </a:r>
          </a:p>
          <a:p>
            <a:pPr algn="l"/>
            <a:r>
              <a:rPr lang="en-US" b="0" i="0" dirty="0">
                <a:effectLst/>
                <a:latin typeface="Arial" panose="020B0604020202020204" pitchFamily="34" charset="0"/>
              </a:rPr>
              <a:t>Inline code and Code blocks</a:t>
            </a:r>
          </a:p>
          <a:p>
            <a:pPr algn="just"/>
            <a:r>
              <a:rPr lang="en-US" b="0" i="0" dirty="0">
                <a:solidFill>
                  <a:srgbClr val="000000"/>
                </a:solidFill>
                <a:effectLst/>
                <a:latin typeface="Arial" panose="020B0604020202020204" pitchFamily="34" charset="0"/>
              </a:rPr>
              <a:t>You can display the inline code snippet with help of &lt;code&gt; tag and to display the multiple lines of code, use the &lt;pre&gt; tag.</a:t>
            </a:r>
          </a:p>
          <a:p>
            <a:pPr algn="just"/>
            <a:endParaRPr lang="en-US" dirty="0">
              <a:solidFill>
                <a:srgbClr val="000000"/>
              </a:solidFill>
              <a:latin typeface="Arial" panose="020B0604020202020204" pitchFamily="34" charset="0"/>
            </a:endParaRPr>
          </a:p>
          <a:p>
            <a:pPr algn="l"/>
            <a:r>
              <a:rPr lang="en-US" b="0" i="0" dirty="0">
                <a:effectLst/>
                <a:latin typeface="Arial" panose="020B0604020202020204" pitchFamily="34" charset="0"/>
              </a:rPr>
              <a:t>Keyboard input and Sample Text</a:t>
            </a:r>
          </a:p>
          <a:p>
            <a:pPr algn="just"/>
            <a:r>
              <a:rPr lang="en-US" b="0" i="0" dirty="0">
                <a:solidFill>
                  <a:srgbClr val="000000"/>
                </a:solidFill>
                <a:effectLst/>
                <a:latin typeface="Arial" panose="020B0604020202020204" pitchFamily="34" charset="0"/>
              </a:rPr>
              <a:t>You can indicate the input via keyboard by using &lt;</a:t>
            </a:r>
            <a:r>
              <a:rPr lang="en-US" b="0" i="0" dirty="0" err="1">
                <a:solidFill>
                  <a:srgbClr val="000000"/>
                </a:solidFill>
                <a:effectLst/>
                <a:latin typeface="Arial" panose="020B0604020202020204" pitchFamily="34" charset="0"/>
              </a:rPr>
              <a:t>kbd</a:t>
            </a:r>
            <a:r>
              <a:rPr lang="en-US" b="0" i="0" dirty="0">
                <a:solidFill>
                  <a:srgbClr val="000000"/>
                </a:solidFill>
                <a:effectLst/>
                <a:latin typeface="Arial" panose="020B0604020202020204" pitchFamily="34" charset="0"/>
              </a:rPr>
              <a:t>&gt; tag and display the sample output of a program by using &lt;</a:t>
            </a:r>
            <a:r>
              <a:rPr lang="en-US" b="0" i="0" dirty="0" err="1">
                <a:solidFill>
                  <a:srgbClr val="000000"/>
                </a:solidFill>
                <a:effectLst/>
                <a:latin typeface="Arial" panose="020B0604020202020204" pitchFamily="34" charset="0"/>
              </a:rPr>
              <a:t>samp</a:t>
            </a:r>
            <a:r>
              <a:rPr lang="en-US" b="0" i="0" dirty="0">
                <a:solidFill>
                  <a:srgbClr val="000000"/>
                </a:solidFill>
                <a:effectLst/>
                <a:latin typeface="Arial" panose="020B0604020202020204" pitchFamily="34" charset="0"/>
              </a:rPr>
              <a:t>&gt; tag.</a:t>
            </a:r>
          </a:p>
          <a:p>
            <a:pPr algn="just"/>
            <a:endParaRPr lang="en-US" dirty="0">
              <a:solidFill>
                <a:srgbClr val="000000"/>
              </a:solidFill>
              <a:latin typeface="Arial" panose="020B0604020202020204" pitchFamily="34" charset="0"/>
            </a:endParaRPr>
          </a:p>
          <a:p>
            <a:pPr algn="just"/>
            <a:r>
              <a:rPr lang="en-US" b="1" u="sng" dirty="0">
                <a:solidFill>
                  <a:schemeClr val="accent1">
                    <a:lumMod val="75000"/>
                  </a:schemeClr>
                </a:solidFill>
                <a:latin typeface="Arial" panose="020B0604020202020204" pitchFamily="34" charset="0"/>
              </a:rPr>
              <a:t>I</a:t>
            </a:r>
            <a:r>
              <a:rPr lang="en-US" b="1" i="0" u="sng" dirty="0">
                <a:solidFill>
                  <a:schemeClr val="accent1">
                    <a:lumMod val="75000"/>
                  </a:schemeClr>
                </a:solidFill>
                <a:effectLst/>
                <a:latin typeface="Arial" panose="020B0604020202020204" pitchFamily="34" charset="0"/>
              </a:rPr>
              <a:t>mages</a:t>
            </a:r>
            <a:r>
              <a:rPr lang="en-US" b="0" i="0" dirty="0">
                <a:solidFill>
                  <a:srgbClr val="000000"/>
                </a:solidFill>
                <a:effectLst/>
                <a:latin typeface="Arial" panose="020B0604020202020204" pitchFamily="34" charset="0"/>
              </a:rPr>
              <a:t> Bootstrap 4 provides support for images by using &lt;</a:t>
            </a:r>
            <a:r>
              <a:rPr lang="en-US" b="0" i="0" dirty="0" err="1">
                <a:solidFill>
                  <a:srgbClr val="000000"/>
                </a:solidFill>
                <a:effectLst/>
                <a:latin typeface="Arial" panose="020B0604020202020204" pitchFamily="34" charset="0"/>
              </a:rPr>
              <a:t>img</a:t>
            </a:r>
            <a:r>
              <a:rPr lang="en-US" b="0" i="0" dirty="0">
                <a:solidFill>
                  <a:srgbClr val="000000"/>
                </a:solidFill>
                <a:effectLst/>
                <a:latin typeface="Arial" panose="020B0604020202020204" pitchFamily="34" charset="0"/>
              </a:rPr>
              <a:t>&gt; tag. It provides three classes that can be used to apply some simple styles to images −</a:t>
            </a:r>
          </a:p>
          <a:p>
            <a:pPr algn="just">
              <a:buFont typeface="Arial" panose="020B0604020202020204" pitchFamily="34" charset="0"/>
              <a:buChar char="•"/>
            </a:pPr>
            <a:r>
              <a:rPr lang="en-US" b="0" i="1" dirty="0">
                <a:solidFill>
                  <a:srgbClr val="000000"/>
                </a:solidFill>
                <a:effectLst/>
                <a:latin typeface="Arial" panose="020B0604020202020204" pitchFamily="34" charset="0"/>
              </a:rPr>
              <a:t>.rounded</a:t>
            </a:r>
            <a:r>
              <a:rPr lang="en-US" b="0" i="0" dirty="0">
                <a:solidFill>
                  <a:srgbClr val="000000"/>
                </a:solidFill>
                <a:effectLst/>
                <a:latin typeface="Arial" panose="020B0604020202020204" pitchFamily="34" charset="0"/>
              </a:rPr>
              <a:t> − You can make rounded corners to an image by using </a:t>
            </a:r>
            <a:r>
              <a:rPr lang="en-US" b="0" i="1" dirty="0">
                <a:solidFill>
                  <a:srgbClr val="000000"/>
                </a:solidFill>
                <a:effectLst/>
                <a:latin typeface="Arial" panose="020B0604020202020204" pitchFamily="34" charset="0"/>
              </a:rPr>
              <a:t>.rounded</a:t>
            </a:r>
            <a:r>
              <a:rPr lang="en-US" b="0" i="0" dirty="0">
                <a:solidFill>
                  <a:srgbClr val="000000"/>
                </a:solidFill>
                <a:effectLst/>
                <a:latin typeface="Arial" panose="020B0604020202020204" pitchFamily="34" charset="0"/>
              </a:rPr>
              <a:t> class.</a:t>
            </a:r>
          </a:p>
          <a:p>
            <a:pPr algn="just">
              <a:buFont typeface="Arial" panose="020B0604020202020204" pitchFamily="34" charset="0"/>
              <a:buChar char="•"/>
            </a:pPr>
            <a:r>
              <a:rPr lang="en-US" b="0" i="1" dirty="0">
                <a:solidFill>
                  <a:srgbClr val="000000"/>
                </a:solidFill>
                <a:effectLst/>
                <a:latin typeface="Arial" panose="020B0604020202020204" pitchFamily="34" charset="0"/>
              </a:rPr>
              <a:t>.</a:t>
            </a:r>
            <a:r>
              <a:rPr lang="en-US" i="1" dirty="0">
                <a:solidFill>
                  <a:srgbClr val="000000"/>
                </a:solidFill>
                <a:latin typeface="Arial" panose="020B0604020202020204" pitchFamily="34" charset="0"/>
              </a:rPr>
              <a:t>rounded</a:t>
            </a:r>
            <a:r>
              <a:rPr lang="en-US" b="0" i="1" dirty="0">
                <a:solidFill>
                  <a:srgbClr val="000000"/>
                </a:solidFill>
                <a:effectLst/>
                <a:latin typeface="Arial" panose="020B0604020202020204" pitchFamily="34" charset="0"/>
              </a:rPr>
              <a:t>-circle</a:t>
            </a:r>
            <a:r>
              <a:rPr lang="en-US" b="0" i="0" dirty="0">
                <a:solidFill>
                  <a:srgbClr val="000000"/>
                </a:solidFill>
                <a:effectLst/>
                <a:latin typeface="Arial" panose="020B0604020202020204" pitchFamily="34" charset="0"/>
              </a:rPr>
              <a:t> − You can make image as circle by using </a:t>
            </a:r>
            <a:r>
              <a:rPr lang="en-US" b="0" i="1" dirty="0">
                <a:solidFill>
                  <a:srgbClr val="000000"/>
                </a:solidFill>
                <a:effectLst/>
                <a:latin typeface="Arial" panose="020B0604020202020204" pitchFamily="34" charset="0"/>
              </a:rPr>
              <a:t>.rounded-circle</a:t>
            </a:r>
            <a:r>
              <a:rPr lang="en-US" b="0" i="0" dirty="0">
                <a:solidFill>
                  <a:srgbClr val="000000"/>
                </a:solidFill>
                <a:effectLst/>
                <a:latin typeface="Arial" panose="020B0604020202020204" pitchFamily="34" charset="0"/>
              </a:rPr>
              <a:t> class.</a:t>
            </a:r>
          </a:p>
          <a:p>
            <a:pPr algn="just">
              <a:buFont typeface="Arial" panose="020B0604020202020204" pitchFamily="34" charset="0"/>
              <a:buChar char="•"/>
            </a:pP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img</a:t>
            </a:r>
            <a:r>
              <a:rPr lang="en-US" b="0" i="1" dirty="0">
                <a:solidFill>
                  <a:srgbClr val="000000"/>
                </a:solidFill>
                <a:effectLst/>
                <a:latin typeface="Arial" panose="020B0604020202020204" pitchFamily="34" charset="0"/>
              </a:rPr>
              <a:t>-thumbnail</a:t>
            </a:r>
            <a:r>
              <a:rPr lang="en-US" b="0" i="0" dirty="0">
                <a:solidFill>
                  <a:srgbClr val="000000"/>
                </a:solidFill>
                <a:effectLst/>
                <a:latin typeface="Arial" panose="020B0604020202020204" pitchFamily="34" charset="0"/>
              </a:rPr>
              <a:t> − You can make image as thumbnail (rounded 1 pixel border) by using </a:t>
            </a: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img</a:t>
            </a:r>
            <a:r>
              <a:rPr lang="en-US" b="0" i="1" dirty="0">
                <a:solidFill>
                  <a:srgbClr val="000000"/>
                </a:solidFill>
                <a:effectLst/>
                <a:latin typeface="Arial" panose="020B0604020202020204" pitchFamily="34" charset="0"/>
              </a:rPr>
              <a:t>-thumbnail</a:t>
            </a:r>
            <a:r>
              <a:rPr lang="en-US" b="0" i="0" dirty="0">
                <a:solidFill>
                  <a:srgbClr val="000000"/>
                </a:solidFill>
                <a:effectLst/>
                <a:latin typeface="Arial" panose="020B0604020202020204" pitchFamily="34" charset="0"/>
              </a:rPr>
              <a:t> class.</a:t>
            </a:r>
          </a:p>
          <a:p>
            <a:pPr algn="l"/>
            <a:r>
              <a:rPr lang="en-US" b="1" i="0" dirty="0">
                <a:effectLst/>
                <a:latin typeface="Arial" panose="020B0604020202020204" pitchFamily="34" charset="0"/>
              </a:rPr>
              <a:t>Aligning Images</a:t>
            </a:r>
          </a:p>
          <a:p>
            <a:pPr algn="just"/>
            <a:r>
              <a:rPr lang="en-US" b="0" i="0" dirty="0">
                <a:solidFill>
                  <a:srgbClr val="000000"/>
                </a:solidFill>
                <a:effectLst/>
                <a:latin typeface="Arial" panose="020B0604020202020204" pitchFamily="34" charset="0"/>
              </a:rPr>
              <a:t>Image can be moved to the left by using </a:t>
            </a:r>
            <a:r>
              <a:rPr lang="en-US" b="0" i="1" dirty="0">
                <a:solidFill>
                  <a:srgbClr val="000000"/>
                </a:solidFill>
                <a:effectLst/>
                <a:latin typeface="Arial" panose="020B0604020202020204" pitchFamily="34" charset="0"/>
              </a:rPr>
              <a:t>.float-left</a:t>
            </a:r>
            <a:r>
              <a:rPr lang="en-US" b="0" i="0" dirty="0">
                <a:solidFill>
                  <a:srgbClr val="000000"/>
                </a:solidFill>
                <a:effectLst/>
                <a:latin typeface="Arial" panose="020B0604020202020204" pitchFamily="34" charset="0"/>
              </a:rPr>
              <a:t> class and to right by using </a:t>
            </a:r>
            <a:r>
              <a:rPr lang="en-US" b="0" i="1" dirty="0">
                <a:solidFill>
                  <a:srgbClr val="000000"/>
                </a:solidFill>
                <a:effectLst/>
                <a:latin typeface="Arial" panose="020B0604020202020204" pitchFamily="34" charset="0"/>
              </a:rPr>
              <a:t>.float-right</a:t>
            </a:r>
            <a:r>
              <a:rPr lang="en-US" b="0" i="0" dirty="0">
                <a:solidFill>
                  <a:srgbClr val="000000"/>
                </a:solidFill>
                <a:effectLst/>
                <a:latin typeface="Arial" panose="020B0604020202020204" pitchFamily="34" charset="0"/>
              </a:rPr>
              <a:t> class.</a:t>
            </a:r>
          </a:p>
          <a:p>
            <a:pPr algn="l"/>
            <a:r>
              <a:rPr lang="en-US" b="0" i="0" dirty="0">
                <a:effectLst/>
                <a:latin typeface="Arial" panose="020B0604020202020204" pitchFamily="34" charset="0"/>
              </a:rPr>
              <a:t>Centering Images</a:t>
            </a:r>
          </a:p>
          <a:p>
            <a:pPr algn="just"/>
            <a:r>
              <a:rPr lang="en-US" b="0" i="0" dirty="0">
                <a:solidFill>
                  <a:srgbClr val="000000"/>
                </a:solidFill>
                <a:effectLst/>
                <a:latin typeface="Arial" panose="020B0604020202020204" pitchFamily="34" charset="0"/>
              </a:rPr>
              <a:t>You can place an image in the center by using </a:t>
            </a:r>
            <a:r>
              <a:rPr lang="en-US" b="0" i="1" dirty="0">
                <a:solidFill>
                  <a:srgbClr val="000000"/>
                </a:solidFill>
                <a:effectLst/>
                <a:latin typeface="Arial" panose="020B0604020202020204" pitchFamily="34" charset="0"/>
              </a:rPr>
              <a:t>.mx-auto</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margin:auto</a:t>
            </a:r>
            <a:r>
              <a:rPr lang="en-US" b="0" i="0" dirty="0">
                <a:solidFill>
                  <a:srgbClr val="000000"/>
                </a:solidFill>
                <a:effectLst/>
                <a:latin typeface="Arial" panose="020B0604020202020204" pitchFamily="34" charset="0"/>
              </a:rPr>
              <a:t>) and </a:t>
            </a:r>
            <a:r>
              <a:rPr lang="en-US" b="0" i="1" dirty="0">
                <a:solidFill>
                  <a:srgbClr val="000000"/>
                </a:solidFill>
                <a:effectLst/>
                <a:latin typeface="Arial" panose="020B0604020202020204" pitchFamily="34" charset="0"/>
              </a:rPr>
              <a:t>.d-block</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display:block</a:t>
            </a:r>
            <a:r>
              <a:rPr lang="en-US" b="0" i="0" dirty="0">
                <a:solidFill>
                  <a:srgbClr val="000000"/>
                </a:solidFill>
                <a:effectLst/>
                <a:latin typeface="Arial" panose="020B0604020202020204" pitchFamily="34" charset="0"/>
              </a:rPr>
              <a:t>) classes.</a:t>
            </a:r>
          </a:p>
          <a:p>
            <a:pPr algn="l"/>
            <a:r>
              <a:rPr lang="en-US" b="1" i="0" dirty="0">
                <a:effectLst/>
                <a:latin typeface="Arial" panose="020B0604020202020204" pitchFamily="34" charset="0"/>
              </a:rPr>
              <a:t>Responsive Images</a:t>
            </a:r>
          </a:p>
          <a:p>
            <a:pPr algn="just"/>
            <a:r>
              <a:rPr lang="en-US" b="0" i="0" dirty="0">
                <a:solidFill>
                  <a:srgbClr val="000000"/>
                </a:solidFill>
                <a:effectLst/>
                <a:latin typeface="Arial" panose="020B0604020202020204" pitchFamily="34" charset="0"/>
              </a:rPr>
              <a:t>You can make the responsive images (automatically adjust to fit the size of the screen across devices) by using the </a:t>
            </a:r>
            <a:r>
              <a:rPr lang="en-US" b="0" i="1" dirty="0">
                <a:solidFill>
                  <a:srgbClr val="000000"/>
                </a:solidFill>
                <a:effectLst/>
                <a:latin typeface="Arial" panose="020B0604020202020204" pitchFamily="34" charset="0"/>
              </a:rPr>
              <a:t>.</a:t>
            </a:r>
            <a:r>
              <a:rPr lang="en-US" b="0" i="1" dirty="0" err="1">
                <a:solidFill>
                  <a:srgbClr val="000000"/>
                </a:solidFill>
                <a:effectLst/>
                <a:latin typeface="Arial" panose="020B0604020202020204" pitchFamily="34" charset="0"/>
              </a:rPr>
              <a:t>img</a:t>
            </a:r>
            <a:r>
              <a:rPr lang="en-US" b="0" i="1" dirty="0">
                <a:solidFill>
                  <a:srgbClr val="000000"/>
                </a:solidFill>
                <a:effectLst/>
                <a:latin typeface="Arial" panose="020B0604020202020204" pitchFamily="34" charset="0"/>
              </a:rPr>
              <a:t>-fluid</a:t>
            </a:r>
            <a:r>
              <a:rPr lang="en-US" b="0" i="0" dirty="0">
                <a:solidFill>
                  <a:srgbClr val="000000"/>
                </a:solidFill>
                <a:effectLst/>
                <a:latin typeface="Arial" panose="020B0604020202020204" pitchFamily="34" charset="0"/>
              </a:rPr>
              <a:t> class (provides </a:t>
            </a:r>
            <a:r>
              <a:rPr lang="en-US" b="0" i="1" dirty="0">
                <a:solidFill>
                  <a:srgbClr val="000000"/>
                </a:solidFill>
                <a:effectLst/>
                <a:latin typeface="Arial" panose="020B0604020202020204" pitchFamily="34" charset="0"/>
              </a:rPr>
              <a:t>max-width: 100%;</a:t>
            </a:r>
            <a:r>
              <a:rPr lang="en-US" b="0" i="0" dirty="0">
                <a:solidFill>
                  <a:srgbClr val="000000"/>
                </a:solidFill>
                <a:effectLst/>
                <a:latin typeface="Arial" panose="020B0604020202020204" pitchFamily="34" charset="0"/>
              </a:rPr>
              <a:t> and </a:t>
            </a:r>
            <a:r>
              <a:rPr lang="en-US" b="0" i="1" dirty="0">
                <a:solidFill>
                  <a:srgbClr val="000000"/>
                </a:solidFill>
                <a:effectLst/>
                <a:latin typeface="Arial" panose="020B0604020202020204" pitchFamily="34" charset="0"/>
              </a:rPr>
              <a:t>height: auto;</a:t>
            </a:r>
            <a:r>
              <a:rPr lang="en-US" b="0" i="0" dirty="0">
                <a:solidFill>
                  <a:srgbClr val="000000"/>
                </a:solidFill>
                <a:effectLst/>
                <a:latin typeface="Arial" panose="020B0604020202020204" pitchFamily="34" charset="0"/>
              </a:rPr>
              <a:t> to the image).</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endParaRPr lang="en-US" dirty="0">
              <a:solidFill>
                <a:srgbClr val="000000"/>
              </a:solidFill>
              <a:latin typeface="Arial" panose="020B0604020202020204" pitchFamily="34" charset="0"/>
            </a:endParaRPr>
          </a:p>
          <a:p>
            <a:pPr algn="just"/>
            <a:endParaRPr lang="en-US" b="0" i="0" dirty="0">
              <a:solidFill>
                <a:srgbClr val="000000"/>
              </a:solidFill>
              <a:effectLst/>
              <a:latin typeface="Arial" panose="020B0604020202020204" pitchFamily="34" charset="0"/>
            </a:endParaRPr>
          </a:p>
          <a:p>
            <a:pPr algn="just"/>
            <a:endParaRPr lang="en-US" b="0" i="0" dirty="0">
              <a:solidFill>
                <a:srgbClr val="000000"/>
              </a:solidFill>
              <a:effectLst/>
              <a:latin typeface="Arial" panose="020B0604020202020204" pitchFamily="34" charset="0"/>
            </a:endParaRPr>
          </a:p>
          <a:p>
            <a:pPr algn="just"/>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8598221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2776</TotalTime>
  <Words>4411</Words>
  <Application>Microsoft Office PowerPoint</Application>
  <PresentationFormat>Widescreen</PresentationFormat>
  <Paragraphs>385</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-apple-system</vt:lpstr>
      <vt:lpstr>Arial</vt:lpstr>
      <vt:lpstr>Consolas</vt:lpstr>
      <vt:lpstr>Courier New</vt:lpstr>
      <vt:lpstr>erdana</vt:lpstr>
      <vt:lpstr>Segoe UI</vt:lpstr>
      <vt:lpstr>Trebuchet MS</vt:lpstr>
      <vt:lpstr>Verdana</vt:lpstr>
      <vt:lpstr>Wingdings</vt:lpstr>
      <vt:lpstr>Wingdings 3</vt:lpstr>
      <vt:lpstr>Facet</vt:lpstr>
      <vt:lpstr>Bootstrap 4  </vt:lpstr>
      <vt:lpstr>Bootstrap Introduction</vt:lpstr>
      <vt:lpstr>Downloading Bootstrap 4 </vt:lpstr>
      <vt:lpstr>Basic topic:</vt:lpstr>
      <vt:lpstr>Grid System </vt:lpstr>
      <vt:lpstr>PowerPoint Presentation</vt:lpstr>
      <vt:lpstr>Bootstrap 4 - Content </vt:lpstr>
      <vt:lpstr>PowerPoint Presentation</vt:lpstr>
      <vt:lpstr>PowerPoint Presentation</vt:lpstr>
      <vt:lpstr>PowerPoint Presentation</vt:lpstr>
      <vt:lpstr>Images </vt:lpstr>
      <vt:lpstr>Forms </vt:lpstr>
      <vt:lpstr>PowerPoint Presentation</vt:lpstr>
      <vt:lpstr>Bootstrap 4 - Components</vt:lpstr>
      <vt:lpstr>PowerPoint Presentation</vt:lpstr>
      <vt:lpstr>Bootstrap Buttons </vt:lpstr>
      <vt:lpstr>PowerPoint Presentation</vt:lpstr>
      <vt:lpstr>The Alert: </vt:lpstr>
      <vt:lpstr>Basic Card</vt:lpstr>
      <vt:lpstr>Collapse</vt:lpstr>
      <vt:lpstr>Modal, Dropdowns</vt:lpstr>
      <vt:lpstr>Base Nav</vt:lpstr>
      <vt:lpstr>Basic Navbar </vt:lpstr>
      <vt:lpstr>Carousel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Nirmaan</dc:creator>
  <cp:lastModifiedBy>Nirmaan</cp:lastModifiedBy>
  <cp:revision>61</cp:revision>
  <dcterms:created xsi:type="dcterms:W3CDTF">2021-01-06T04:13:49Z</dcterms:created>
  <dcterms:modified xsi:type="dcterms:W3CDTF">2021-01-18T05:09:09Z</dcterms:modified>
</cp:coreProperties>
</file>