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314" r:id="rId22"/>
    <p:sldId id="277" r:id="rId23"/>
    <p:sldId id="281" r:id="rId24"/>
    <p:sldId id="282" r:id="rId25"/>
    <p:sldId id="283" r:id="rId26"/>
    <p:sldId id="284" r:id="rId27"/>
    <p:sldId id="285" r:id="rId28"/>
    <p:sldId id="321" r:id="rId29"/>
    <p:sldId id="287" r:id="rId30"/>
    <p:sldId id="278" r:id="rId31"/>
    <p:sldId id="288" r:id="rId32"/>
    <p:sldId id="279" r:id="rId33"/>
    <p:sldId id="307" r:id="rId34"/>
    <p:sldId id="309" r:id="rId35"/>
    <p:sldId id="310" r:id="rId36"/>
    <p:sldId id="311" r:id="rId37"/>
    <p:sldId id="312" r:id="rId38"/>
    <p:sldId id="313" r:id="rId39"/>
    <p:sldId id="315" r:id="rId40"/>
    <p:sldId id="316" r:id="rId41"/>
    <p:sldId id="317" r:id="rId42"/>
    <p:sldId id="318" r:id="rId43"/>
    <p:sldId id="319" r:id="rId44"/>
    <p:sldId id="320" r:id="rId45"/>
    <p:sldId id="289" r:id="rId46"/>
    <p:sldId id="290" r:id="rId47"/>
    <p:sldId id="25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5" autoAdjust="0"/>
    <p:restoredTop sz="94660"/>
  </p:normalViewPr>
  <p:slideViewPr>
    <p:cSldViewPr>
      <p:cViewPr varScale="1">
        <p:scale>
          <a:sx n="69" d="100"/>
          <a:sy n="69" d="100"/>
        </p:scale>
        <p:origin x="16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5F969-E314-4901-BA8E-964C0EB51EE9}" type="datetimeFigureOut">
              <a:rPr lang="en-US" smtClean="0"/>
              <a:pPr/>
              <a:t>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E4A1FB-B3DB-4378-930E-C36A7A91A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4A1FB-B3DB-4378-930E-C36A7A91AFAC}" type="slidenum">
              <a:rPr lang="en-US" smtClean="0"/>
              <a:pPr/>
              <a:t>1</a:t>
            </a:fld>
            <a:endParaRPr lang="en-US"/>
          </a:p>
        </p:txBody>
      </p:sp>
    </p:spTree>
    <p:extLst>
      <p:ext uri="{BB962C8B-B14F-4D97-AF65-F5344CB8AC3E}">
        <p14:creationId xmlns:p14="http://schemas.microsoft.com/office/powerpoint/2010/main" val="371453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4A1FB-B3DB-4378-930E-C36A7A91AFAC}" type="slidenum">
              <a:rPr lang="en-US" smtClean="0"/>
              <a:pPr/>
              <a:t>9</a:t>
            </a:fld>
            <a:endParaRPr lang="en-US"/>
          </a:p>
        </p:txBody>
      </p:sp>
    </p:spTree>
    <p:extLst>
      <p:ext uri="{BB962C8B-B14F-4D97-AF65-F5344CB8AC3E}">
        <p14:creationId xmlns:p14="http://schemas.microsoft.com/office/powerpoint/2010/main" val="1026423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E4A1FB-B3DB-4378-930E-C36A7A91AFAC}"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D9A742-7926-46DE-A4EB-5BC293C84182}"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D9A742-7926-46DE-A4EB-5BC293C84182}"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D9A742-7926-46DE-A4EB-5BC293C84182}"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D9A742-7926-46DE-A4EB-5BC293C84182}"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9A742-7926-46DE-A4EB-5BC293C84182}"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D9A742-7926-46DE-A4EB-5BC293C84182}" type="datetimeFigureOut">
              <a:rPr lang="en-US" smtClean="0"/>
              <a:pPr/>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D9A742-7926-46DE-A4EB-5BC293C84182}" type="datetimeFigureOut">
              <a:rPr lang="en-US" smtClean="0"/>
              <a:pPr/>
              <a:t>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D9A742-7926-46DE-A4EB-5BC293C84182}" type="datetimeFigureOut">
              <a:rPr lang="en-US" smtClean="0"/>
              <a:pPr/>
              <a:t>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9A742-7926-46DE-A4EB-5BC293C84182}" type="datetimeFigureOut">
              <a:rPr lang="en-US" smtClean="0"/>
              <a:pPr/>
              <a:t>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9A742-7926-46DE-A4EB-5BC293C84182}" type="datetimeFigureOut">
              <a:rPr lang="en-US" smtClean="0"/>
              <a:pPr/>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9A742-7926-46DE-A4EB-5BC293C84182}" type="datetimeFigureOut">
              <a:rPr lang="en-US" smtClean="0"/>
              <a:pPr/>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678DF-80AF-4EF8-8913-24217C9099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9A742-7926-46DE-A4EB-5BC293C84182}" type="datetimeFigureOut">
              <a:rPr lang="en-US" smtClean="0"/>
              <a:pPr/>
              <a:t>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678DF-80AF-4EF8-8913-24217C9099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b="1" dirty="0" smtClean="0"/>
              <a:t>Internet Banking Application</a:t>
            </a:r>
            <a:br>
              <a:rPr lang="en-US" b="1" dirty="0" smtClean="0"/>
            </a:br>
            <a:endParaRPr lang="en-US" b="1" dirty="0"/>
          </a:p>
        </p:txBody>
      </p:sp>
      <p:sp>
        <p:nvSpPr>
          <p:cNvPr id="3" name="Subtitle 2"/>
          <p:cNvSpPr>
            <a:spLocks noGrp="1"/>
          </p:cNvSpPr>
          <p:nvPr>
            <p:ph type="subTitle" idx="1"/>
          </p:nvPr>
        </p:nvSpPr>
        <p:spPr>
          <a:xfrm>
            <a:off x="533400" y="1752600"/>
            <a:ext cx="8153400" cy="4495800"/>
          </a:xfrm>
        </p:spPr>
        <p:txBody>
          <a:bodyPr>
            <a:normAutofit/>
          </a:bodyPr>
          <a:lstStyle/>
          <a:p>
            <a:pPr algn="l"/>
            <a:r>
              <a:rPr lang="en-US" b="1" dirty="0" smtClean="0">
                <a:solidFill>
                  <a:schemeClr val="tx1"/>
                </a:solidFill>
              </a:rPr>
              <a:t>What is mean by BFSI domain for Tester?</a:t>
            </a:r>
          </a:p>
          <a:p>
            <a:pPr algn="l"/>
            <a:r>
              <a:rPr lang="en-US" dirty="0" smtClean="0">
                <a:solidFill>
                  <a:schemeClr val="tx1"/>
                </a:solidFill>
              </a:rPr>
              <a:t>Banking </a:t>
            </a:r>
            <a:r>
              <a:rPr lang="en-US" dirty="0">
                <a:solidFill>
                  <a:schemeClr val="tx1"/>
                </a:solidFill>
              </a:rPr>
              <a:t>Domain Knowledge for Testers, </a:t>
            </a:r>
            <a:endParaRPr lang="en-US" dirty="0" smtClean="0">
              <a:solidFill>
                <a:schemeClr val="tx1"/>
              </a:solidFill>
            </a:endParaRPr>
          </a:p>
          <a:p>
            <a:pPr marL="971550" lvl="1" indent="-514350" algn="l">
              <a:buFont typeface="+mj-lt"/>
              <a:buAutoNum type="arabicPeriod"/>
            </a:pPr>
            <a:r>
              <a:rPr lang="en-US" dirty="0" smtClean="0">
                <a:solidFill>
                  <a:schemeClr val="tx1"/>
                </a:solidFill>
              </a:rPr>
              <a:t>What </a:t>
            </a:r>
            <a:r>
              <a:rPr lang="en-US" dirty="0">
                <a:solidFill>
                  <a:schemeClr val="tx1"/>
                </a:solidFill>
              </a:rPr>
              <a:t>is Banking, </a:t>
            </a:r>
            <a:endParaRPr lang="en-US" dirty="0" smtClean="0">
              <a:solidFill>
                <a:schemeClr val="tx1"/>
              </a:solidFill>
            </a:endParaRPr>
          </a:p>
          <a:p>
            <a:pPr marL="971550" lvl="1" indent="-514350" algn="l">
              <a:buFont typeface="+mj-lt"/>
              <a:buAutoNum type="arabicPeriod"/>
            </a:pPr>
            <a:r>
              <a:rPr lang="en-US" dirty="0" smtClean="0">
                <a:solidFill>
                  <a:schemeClr val="tx1"/>
                </a:solidFill>
              </a:rPr>
              <a:t>Types </a:t>
            </a:r>
            <a:r>
              <a:rPr lang="en-US" dirty="0">
                <a:solidFill>
                  <a:schemeClr val="tx1"/>
                </a:solidFill>
              </a:rPr>
              <a:t>of Banks, </a:t>
            </a:r>
            <a:endParaRPr lang="en-US" dirty="0" smtClean="0">
              <a:solidFill>
                <a:schemeClr val="tx1"/>
              </a:solidFill>
            </a:endParaRPr>
          </a:p>
          <a:p>
            <a:pPr marL="971550" lvl="1" indent="-514350" algn="l">
              <a:buFont typeface="+mj-lt"/>
              <a:buAutoNum type="arabicPeriod"/>
            </a:pPr>
            <a:r>
              <a:rPr lang="en-US" dirty="0" smtClean="0">
                <a:solidFill>
                  <a:schemeClr val="tx1"/>
                </a:solidFill>
              </a:rPr>
              <a:t>Types </a:t>
            </a:r>
            <a:r>
              <a:rPr lang="en-US" dirty="0">
                <a:solidFill>
                  <a:schemeClr val="tx1"/>
                </a:solidFill>
              </a:rPr>
              <a:t>of Bank Accounts, </a:t>
            </a:r>
            <a:endParaRPr lang="en-US" dirty="0" smtClean="0">
              <a:solidFill>
                <a:schemeClr val="tx1"/>
              </a:solidFill>
            </a:endParaRPr>
          </a:p>
          <a:p>
            <a:pPr marL="971550" lvl="1" indent="-514350" algn="l">
              <a:buFont typeface="+mj-lt"/>
              <a:buAutoNum type="arabicPeriod"/>
            </a:pPr>
            <a:r>
              <a:rPr lang="en-US" dirty="0" smtClean="0">
                <a:solidFill>
                  <a:schemeClr val="tx1"/>
                </a:solidFill>
              </a:rPr>
              <a:t>Types </a:t>
            </a:r>
            <a:r>
              <a:rPr lang="en-US" dirty="0">
                <a:solidFill>
                  <a:schemeClr val="tx1"/>
                </a:solidFill>
              </a:rPr>
              <a:t>of Banking Products, and </a:t>
            </a:r>
            <a:endParaRPr lang="en-US" dirty="0" smtClean="0">
              <a:solidFill>
                <a:schemeClr val="tx1"/>
              </a:solidFill>
            </a:endParaRPr>
          </a:p>
          <a:p>
            <a:pPr marL="971550" lvl="1" indent="-514350" algn="l">
              <a:buFont typeface="+mj-lt"/>
              <a:buAutoNum type="arabicPeriod"/>
            </a:pPr>
            <a:r>
              <a:rPr lang="en-US" dirty="0" smtClean="0">
                <a:solidFill>
                  <a:schemeClr val="tx1"/>
                </a:solidFill>
              </a:rPr>
              <a:t>Banking </a:t>
            </a:r>
            <a:r>
              <a:rPr lang="en-US" dirty="0">
                <a:solidFill>
                  <a:schemeClr val="tx1"/>
                </a:solidFill>
              </a:rPr>
              <a:t>Terms.</a:t>
            </a:r>
            <a:endParaRPr lang="en-US" b="1" dirty="0" smtClean="0">
              <a:solidFill>
                <a:schemeClr val="tx1"/>
              </a:solidFill>
            </a:endParaRP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a:bodyPr>
          <a:lstStyle/>
          <a:p>
            <a:pPr algn="l"/>
            <a:r>
              <a:rPr lang="en-US" dirty="0"/>
              <a:t>Fixed Deposit </a:t>
            </a:r>
            <a:r>
              <a:rPr lang="en-US" dirty="0" smtClean="0"/>
              <a:t>Account</a:t>
            </a:r>
            <a:endParaRPr lang="en-US" dirty="0"/>
          </a:p>
        </p:txBody>
      </p:sp>
      <p:sp>
        <p:nvSpPr>
          <p:cNvPr id="3" name="Content Placeholder 2"/>
          <p:cNvSpPr>
            <a:spLocks noGrp="1"/>
          </p:cNvSpPr>
          <p:nvPr>
            <p:ph idx="1"/>
          </p:nvPr>
        </p:nvSpPr>
        <p:spPr>
          <a:xfrm>
            <a:off x="0" y="1066800"/>
            <a:ext cx="9144000" cy="5486400"/>
          </a:xfrm>
        </p:spPr>
        <p:txBody>
          <a:bodyPr/>
          <a:lstStyle/>
          <a:p>
            <a:r>
              <a:rPr lang="en-US" dirty="0"/>
              <a:t>FD or a fixed deposit account is </a:t>
            </a:r>
            <a:r>
              <a:rPr lang="en-US" dirty="0" smtClean="0"/>
              <a:t>type </a:t>
            </a:r>
            <a:r>
              <a:rPr lang="en-US" dirty="0"/>
              <a:t>of account, the account holder needs to deposit a fixed amount of sum (as per their wish) for a fixed time period</a:t>
            </a:r>
            <a:endParaRPr lang="en-US" dirty="0" smtClean="0"/>
          </a:p>
          <a:p>
            <a:r>
              <a:rPr lang="en-US" dirty="0" smtClean="0"/>
              <a:t>Features:</a:t>
            </a:r>
          </a:p>
          <a:p>
            <a:pPr lvl="1"/>
            <a:r>
              <a:rPr lang="en-US" dirty="0"/>
              <a:t>this type of account, the account holder needs to deposit a fixed amount of sum (as per their wish) for a fixed time </a:t>
            </a:r>
            <a:r>
              <a:rPr lang="en-US" dirty="0" smtClean="0"/>
              <a:t>period</a:t>
            </a:r>
          </a:p>
          <a:p>
            <a:pPr lvl="1"/>
            <a:r>
              <a:rPr lang="en-US" dirty="0"/>
              <a:t>Banks pay interest on the fixed deposit account</a:t>
            </a:r>
          </a:p>
          <a:p>
            <a:pPr lvl="1"/>
            <a:r>
              <a:rPr lang="en-US" dirty="0"/>
              <a:t>Full repayment of the amount </a:t>
            </a:r>
            <a:r>
              <a:rPr lang="en-US" dirty="0" smtClean="0"/>
              <a:t>is not </a:t>
            </a:r>
            <a:r>
              <a:rPr lang="en-US" dirty="0"/>
              <a:t>available before the maturity </a:t>
            </a:r>
            <a:r>
              <a:rPr lang="en-US" dirty="0" smtClean="0"/>
              <a:t>date.</a:t>
            </a:r>
            <a:endParaRPr lang="en-US" dirty="0"/>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Certificates of deposit</a:t>
            </a:r>
          </a:p>
          <a:p>
            <a:pPr lvl="1"/>
            <a:r>
              <a:rPr lang="en-US" dirty="0" smtClean="0"/>
              <a:t>Before you invest in a certificate of deposit, it is necessary that you are entirely aware of what this money market instrument is all about</a:t>
            </a:r>
          </a:p>
          <a:p>
            <a:pPr lvl="1"/>
            <a:r>
              <a:rPr lang="en-US" dirty="0" smtClean="0"/>
              <a:t>type of savings </a:t>
            </a:r>
            <a:r>
              <a:rPr lang="en-US" b="1" dirty="0" smtClean="0"/>
              <a:t>account</a:t>
            </a:r>
            <a:r>
              <a:rPr lang="en-US" dirty="0" smtClean="0"/>
              <a:t> usually issued by commercial banks, which restricts your access to the money you invest but offers much higher interest rates than those associated with regular savings </a:t>
            </a:r>
            <a:r>
              <a:rPr lang="en-US" b="1" dirty="0" smtClean="0"/>
              <a:t>accounts</a:t>
            </a:r>
            <a:r>
              <a:rPr lang="en-US" dirty="0" smtClean="0"/>
              <a:t>.</a:t>
            </a:r>
          </a:p>
          <a:p>
            <a:pPr lvl="1"/>
            <a:r>
              <a:rPr lang="en-US" dirty="0" smtClean="0"/>
              <a:t>Mostly min limit is 1 lack… depend on bank.. </a:t>
            </a:r>
          </a:p>
          <a:p>
            <a:pPr lvl="1"/>
            <a:r>
              <a:rPr lang="en-US" dirty="0" smtClean="0"/>
              <a:t>Duration is also less as compared to fixed deposit account.</a:t>
            </a:r>
          </a:p>
          <a:p>
            <a:pPr lvl="1"/>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Types of Loans</a:t>
            </a:r>
            <a:endParaRPr lang="en-US" dirty="0"/>
          </a:p>
        </p:txBody>
      </p:sp>
      <p:sp>
        <p:nvSpPr>
          <p:cNvPr id="3" name="Content Placeholder 2"/>
          <p:cNvSpPr>
            <a:spLocks noGrp="1"/>
          </p:cNvSpPr>
          <p:nvPr>
            <p:ph idx="1"/>
          </p:nvPr>
        </p:nvSpPr>
        <p:spPr/>
        <p:txBody>
          <a:bodyPr/>
          <a:lstStyle/>
          <a:p>
            <a:r>
              <a:rPr lang="en-US" b="1" dirty="0" smtClean="0"/>
              <a:t>Personal Loan</a:t>
            </a:r>
          </a:p>
          <a:p>
            <a:r>
              <a:rPr lang="en-US" b="1" dirty="0" smtClean="0"/>
              <a:t>Home Loans</a:t>
            </a:r>
          </a:p>
          <a:p>
            <a:r>
              <a:rPr lang="en-US" b="1" dirty="0" smtClean="0"/>
              <a:t>Bank Loans against Property</a:t>
            </a:r>
          </a:p>
          <a:p>
            <a:r>
              <a:rPr lang="en-US" b="1" dirty="0" smtClean="0"/>
              <a:t>Business Loans:	</a:t>
            </a:r>
          </a:p>
          <a:p>
            <a:r>
              <a:rPr lang="en-US" b="1" dirty="0" smtClean="0"/>
              <a:t>Vehicle Loans:</a:t>
            </a:r>
          </a:p>
          <a:p>
            <a:r>
              <a:rPr lang="en-US" b="1" dirty="0" smtClean="0"/>
              <a:t>Education Loans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Business Day:</a:t>
            </a:r>
            <a:r>
              <a:rPr lang="en-US" dirty="0" smtClean="0"/>
              <a:t/>
            </a:r>
            <a:br>
              <a:rPr lang="en-US" dirty="0" smtClean="0"/>
            </a:br>
            <a:r>
              <a:rPr lang="en-US" dirty="0" smtClean="0"/>
              <a:t>Any day on which offices of a bank are open to the public for carrying on substantially all of the bank’s business.</a:t>
            </a:r>
          </a:p>
          <a:p>
            <a:endParaRPr lang="en-US" dirty="0" smtClean="0"/>
          </a:p>
          <a:p>
            <a:r>
              <a:rPr lang="en-US" dirty="0" err="1" smtClean="0"/>
              <a:t>Cheque</a:t>
            </a:r>
            <a:r>
              <a:rPr lang="en-US" dirty="0" smtClean="0"/>
              <a:t>  (future dated </a:t>
            </a:r>
            <a:r>
              <a:rPr lang="en-US" dirty="0" err="1" smtClean="0"/>
              <a:t>transaciton</a:t>
            </a:r>
            <a:r>
              <a:rPr lang="en-US" dirty="0" smtClean="0"/>
              <a:t> and BVT)</a:t>
            </a:r>
          </a:p>
          <a:p>
            <a:pPr>
              <a:buNone/>
            </a:pPr>
            <a:r>
              <a:rPr lang="en-US" dirty="0" smtClean="0"/>
              <a:t>	A written order instructing a financial institution to pay immediately on demand a specified amount of money from the check writer’s account to the person named on the check or, if a specific person is not named, to whoever bears the check to the institution for payment.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Cheque</a:t>
            </a:r>
            <a:r>
              <a:rPr lang="en-US" b="1" dirty="0" smtClean="0"/>
              <a:t> Truncation:</a:t>
            </a:r>
            <a:r>
              <a:rPr lang="en-US" dirty="0" smtClean="0"/>
              <a:t/>
            </a:r>
            <a:br>
              <a:rPr lang="en-US" dirty="0" smtClean="0"/>
            </a:br>
            <a:r>
              <a:rPr lang="en-US" dirty="0" smtClean="0"/>
              <a:t>The conversion of data on a </a:t>
            </a:r>
            <a:r>
              <a:rPr lang="en-US" dirty="0" err="1" smtClean="0"/>
              <a:t>Cheque</a:t>
            </a:r>
            <a:r>
              <a:rPr lang="en-US" dirty="0" smtClean="0"/>
              <a:t> into an electronic image after a </a:t>
            </a:r>
            <a:r>
              <a:rPr lang="en-US" dirty="0" err="1" smtClean="0"/>
              <a:t>cheque</a:t>
            </a:r>
            <a:r>
              <a:rPr lang="en-US" dirty="0" smtClean="0"/>
              <a:t> enters the processing system. </a:t>
            </a:r>
            <a:r>
              <a:rPr lang="en-US" dirty="0" err="1" smtClean="0"/>
              <a:t>Cheque</a:t>
            </a:r>
            <a:r>
              <a:rPr lang="en-US" dirty="0" smtClean="0"/>
              <a:t> truncation eliminates the need to return canceled checks to customers.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Internet Banking</a:t>
            </a:r>
            <a:endParaRPr lang="en-US" dirty="0"/>
          </a:p>
        </p:txBody>
      </p:sp>
      <p:sp>
        <p:nvSpPr>
          <p:cNvPr id="3" name="Content Placeholder 2"/>
          <p:cNvSpPr>
            <a:spLocks noGrp="1"/>
          </p:cNvSpPr>
          <p:nvPr>
            <p:ph idx="1"/>
          </p:nvPr>
        </p:nvSpPr>
        <p:spPr>
          <a:xfrm>
            <a:off x="381000" y="1524000"/>
            <a:ext cx="8229600" cy="4525963"/>
          </a:xfrm>
        </p:spPr>
        <p:txBody>
          <a:bodyPr>
            <a:normAutofit fontScale="85000" lnSpcReduction="20000"/>
          </a:bodyPr>
          <a:lstStyle/>
          <a:p>
            <a:r>
              <a:rPr lang="en-US" dirty="0" smtClean="0"/>
              <a:t>What is mean by Internet Banking</a:t>
            </a:r>
          </a:p>
          <a:p>
            <a:pPr>
              <a:buNone/>
            </a:pPr>
            <a:r>
              <a:rPr lang="en-US" dirty="0" smtClean="0"/>
              <a:t> It is  web based application in which transaction</a:t>
            </a:r>
          </a:p>
          <a:p>
            <a:pPr>
              <a:buNone/>
            </a:pPr>
            <a:r>
              <a:rPr lang="en-US" dirty="0" smtClean="0"/>
              <a:t>are conducted electronically</a:t>
            </a:r>
          </a:p>
          <a:p>
            <a:pPr>
              <a:buNone/>
            </a:pPr>
            <a:endParaRPr lang="en-US" dirty="0" smtClean="0"/>
          </a:p>
          <a:p>
            <a:r>
              <a:rPr lang="en-US" dirty="0" smtClean="0"/>
              <a:t>Core internet banking:</a:t>
            </a:r>
          </a:p>
          <a:p>
            <a:pPr>
              <a:buFont typeface="Wingdings" pitchFamily="2" charset="2"/>
              <a:buChar char="ü"/>
            </a:pPr>
            <a:r>
              <a:rPr lang="en-US" dirty="0" smtClean="0"/>
              <a:t>Core banking is a banking service provided by</a:t>
            </a:r>
          </a:p>
          <a:p>
            <a:pPr>
              <a:buNone/>
            </a:pPr>
            <a:r>
              <a:rPr lang="en-US" dirty="0" smtClean="0"/>
              <a:t>	Group of network bank branches where customer</a:t>
            </a:r>
          </a:p>
          <a:p>
            <a:pPr>
              <a:buNone/>
            </a:pPr>
            <a:r>
              <a:rPr lang="en-US" dirty="0" smtClean="0"/>
              <a:t>	may access their bank account and perform basic</a:t>
            </a:r>
          </a:p>
          <a:p>
            <a:pPr>
              <a:buNone/>
            </a:pPr>
            <a:r>
              <a:rPr lang="en-US" dirty="0" smtClean="0"/>
              <a:t>	transactions from any of the member branch office. </a:t>
            </a:r>
          </a:p>
          <a:p>
            <a:pPr>
              <a:buFont typeface="Wingdings" pitchFamily="2" charset="2"/>
              <a:buChar char="ü"/>
            </a:pPr>
            <a:r>
              <a:rPr lang="en-US" dirty="0" smtClean="0"/>
              <a:t>It is backend system that process the banking transaction across the various branches of the bank.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Internet banking has two parts.</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Retail Banking</a:t>
            </a:r>
          </a:p>
          <a:p>
            <a:pPr marL="514350" indent="-514350">
              <a:buAutoNum type="arabicParenR"/>
            </a:pPr>
            <a:r>
              <a:rPr lang="en-US" dirty="0" smtClean="0"/>
              <a:t>Corporate banking </a:t>
            </a:r>
          </a:p>
          <a:p>
            <a:pPr marL="514350" indent="-514350">
              <a:buNone/>
            </a:pPr>
            <a:endParaRPr lang="en-US" dirty="0" smtClean="0"/>
          </a:p>
          <a:p>
            <a:pPr marL="514350" indent="-514350">
              <a:buAutoNum type="arabicParenR"/>
            </a:pPr>
            <a:r>
              <a:rPr lang="en-US" dirty="0" smtClean="0"/>
              <a:t>Difference Retail Banking and Corporate Internet between Banking.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Char char="•"/>
            </a:pPr>
            <a:r>
              <a:rPr lang="en-US" dirty="0" smtClean="0"/>
              <a:t>Different types of modes of payment Transfer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Electronic Payment Transfer Products</a:t>
            </a:r>
          </a:p>
          <a:p>
            <a:pPr lvl="1"/>
            <a:r>
              <a:rPr lang="en-US" dirty="0" smtClean="0">
                <a:solidFill>
                  <a:srgbClr val="FF0000"/>
                </a:solidFill>
              </a:rPr>
              <a:t>NEFT (24/7) 1 to unlimited</a:t>
            </a:r>
          </a:p>
          <a:p>
            <a:pPr lvl="1"/>
            <a:r>
              <a:rPr lang="en-US" dirty="0" smtClean="0">
                <a:solidFill>
                  <a:srgbClr val="FF0000"/>
                </a:solidFill>
              </a:rPr>
              <a:t>RTGS ( 2 LAKH AND ABOVE)</a:t>
            </a:r>
          </a:p>
          <a:p>
            <a:pPr lvl="1"/>
            <a:r>
              <a:rPr lang="en-US" dirty="0" smtClean="0">
                <a:solidFill>
                  <a:srgbClr val="FF0000"/>
                </a:solidFill>
              </a:rPr>
              <a:t>IMPS ( 1 TO 5 LAKH )</a:t>
            </a:r>
          </a:p>
          <a:p>
            <a:pPr lvl="1"/>
            <a:r>
              <a:rPr lang="en-US" dirty="0" smtClean="0">
                <a:solidFill>
                  <a:srgbClr val="FF0000"/>
                </a:solidFill>
              </a:rPr>
              <a:t>IFT   (1 TO UNLIMITED)</a:t>
            </a:r>
          </a:p>
          <a:p>
            <a:r>
              <a:rPr lang="en-US" dirty="0" smtClean="0"/>
              <a:t>Paper Products</a:t>
            </a:r>
          </a:p>
          <a:p>
            <a:pPr lvl="1"/>
            <a:r>
              <a:rPr lang="en-US" dirty="0" err="1" smtClean="0"/>
              <a:t>Cheque</a:t>
            </a:r>
            <a:endParaRPr lang="en-US" dirty="0" smtClean="0"/>
          </a:p>
          <a:p>
            <a:pPr lvl="1"/>
            <a:r>
              <a:rPr lang="en-US" dirty="0" smtClean="0"/>
              <a:t>DD</a:t>
            </a:r>
          </a:p>
          <a:p>
            <a:pPr lvl="1"/>
            <a:r>
              <a:rPr lang="en-US" dirty="0" smtClean="0"/>
              <a:t>Cash</a:t>
            </a:r>
          </a:p>
          <a:p>
            <a:pPr>
              <a:buNone/>
            </a:pPr>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t>Carporate</a:t>
            </a:r>
            <a:r>
              <a:rPr lang="en-US" dirty="0" smtClean="0"/>
              <a:t> Internet banking payment transfer </a:t>
            </a:r>
            <a:r>
              <a:rPr lang="en-US" dirty="0" err="1" smtClean="0"/>
              <a:t>devided</a:t>
            </a:r>
            <a:r>
              <a:rPr lang="en-US" dirty="0" smtClean="0"/>
              <a:t> into thee parts.</a:t>
            </a:r>
            <a:endParaRPr lang="en-US" dirty="0"/>
          </a:p>
        </p:txBody>
      </p:sp>
      <p:sp>
        <p:nvSpPr>
          <p:cNvPr id="3" name="Content Placeholder 2"/>
          <p:cNvSpPr>
            <a:spLocks noGrp="1"/>
          </p:cNvSpPr>
          <p:nvPr>
            <p:ph idx="1"/>
          </p:nvPr>
        </p:nvSpPr>
        <p:spPr/>
        <p:txBody>
          <a:bodyPr/>
          <a:lstStyle/>
          <a:p>
            <a:pPr>
              <a:lnSpc>
                <a:spcPct val="250000"/>
              </a:lnSpc>
            </a:pPr>
            <a:r>
              <a:rPr lang="en-US" dirty="0" smtClean="0"/>
              <a:t>Onscreen </a:t>
            </a:r>
            <a:r>
              <a:rPr lang="en-US" dirty="0" smtClean="0">
                <a:solidFill>
                  <a:srgbClr val="FF0000"/>
                </a:solidFill>
              </a:rPr>
              <a:t>Individual</a:t>
            </a:r>
            <a:r>
              <a:rPr lang="en-US" dirty="0" smtClean="0"/>
              <a:t> Payments transfer</a:t>
            </a:r>
          </a:p>
          <a:p>
            <a:pPr>
              <a:lnSpc>
                <a:spcPct val="250000"/>
              </a:lnSpc>
            </a:pPr>
            <a:r>
              <a:rPr lang="en-US" dirty="0" smtClean="0"/>
              <a:t>Onscreen </a:t>
            </a:r>
            <a:r>
              <a:rPr lang="en-US" dirty="0" smtClean="0">
                <a:solidFill>
                  <a:srgbClr val="FF0000"/>
                </a:solidFill>
              </a:rPr>
              <a:t>bulk</a:t>
            </a:r>
            <a:r>
              <a:rPr lang="en-US" dirty="0" smtClean="0"/>
              <a:t> payment transfer</a:t>
            </a:r>
          </a:p>
          <a:p>
            <a:pPr>
              <a:lnSpc>
                <a:spcPct val="250000"/>
              </a:lnSpc>
            </a:pPr>
            <a:r>
              <a:rPr lang="en-US" dirty="0" smtClean="0">
                <a:solidFill>
                  <a:srgbClr val="FF0000"/>
                </a:solidFill>
              </a:rPr>
              <a:t>Bulk</a:t>
            </a:r>
            <a:r>
              <a:rPr lang="en-US" dirty="0" smtClean="0"/>
              <a:t> File upload</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mean by Internet Banking</a:t>
            </a:r>
            <a:endParaRPr lang="en-US" dirty="0"/>
          </a:p>
        </p:txBody>
      </p:sp>
      <p:sp>
        <p:nvSpPr>
          <p:cNvPr id="3" name="Content Placeholder 2"/>
          <p:cNvSpPr>
            <a:spLocks noGrp="1"/>
          </p:cNvSpPr>
          <p:nvPr>
            <p:ph idx="1"/>
          </p:nvPr>
        </p:nvSpPr>
        <p:spPr/>
        <p:txBody>
          <a:bodyPr/>
          <a:lstStyle/>
          <a:p>
            <a:r>
              <a:rPr lang="en-US" i="1" dirty="0" smtClean="0"/>
              <a:t>Internet banking makes use of electronic payment method that enables both the customers and financial institutions to pursue money transactions through the website or Web application.</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normAutofit fontScale="92500" lnSpcReduction="20000"/>
          </a:bodyPr>
          <a:lstStyle/>
          <a:p>
            <a:pPr marL="514350" indent="-514350">
              <a:buAutoNum type="alphaLcParenR"/>
            </a:pPr>
            <a:r>
              <a:rPr lang="en-US" b="1" dirty="0" smtClean="0"/>
              <a:t>Saving Banks</a:t>
            </a:r>
          </a:p>
          <a:p>
            <a:pPr marL="514350" indent="-514350">
              <a:buNone/>
            </a:pPr>
            <a:r>
              <a:rPr lang="en-US" b="1" dirty="0"/>
              <a:t>	</a:t>
            </a:r>
            <a:r>
              <a:rPr lang="en-US" b="1" dirty="0" smtClean="0"/>
              <a:t>	</a:t>
            </a:r>
            <a:r>
              <a:rPr lang="en-US" dirty="0"/>
              <a:t>A savings bank is a financial institution whose primary purpose is accepting savings deposits and paying interest on those deposits. </a:t>
            </a:r>
            <a:endParaRPr lang="en-US" dirty="0" smtClean="0"/>
          </a:p>
          <a:p>
            <a:pPr marL="514350" indent="-514350">
              <a:buNone/>
            </a:pPr>
            <a:r>
              <a:rPr lang="en-US" dirty="0" smtClean="0"/>
              <a:t> e..g SBI, Union bank of India, etc</a:t>
            </a:r>
          </a:p>
          <a:p>
            <a:pPr marL="514350" indent="-514350">
              <a:buNone/>
            </a:pPr>
            <a:endParaRPr lang="en-US" dirty="0"/>
          </a:p>
          <a:p>
            <a:pPr marL="514350" indent="-514350">
              <a:buNone/>
            </a:pPr>
            <a:r>
              <a:rPr lang="en-US" b="1" dirty="0"/>
              <a:t>b) Commercial Bank</a:t>
            </a:r>
          </a:p>
          <a:p>
            <a:pPr marL="514350" indent="-514350">
              <a:buNone/>
            </a:pPr>
            <a:r>
              <a:rPr lang="en-US" dirty="0"/>
              <a:t>	</a:t>
            </a:r>
            <a:r>
              <a:rPr lang="en-US" dirty="0" smtClean="0"/>
              <a:t>	</a:t>
            </a:r>
            <a:r>
              <a:rPr lang="en-US" dirty="0"/>
              <a:t>A commercial bank is a financial institution which accepts deposits from the public and gives loans for the purposes of consumption and investment to make profit</a:t>
            </a:r>
            <a:r>
              <a:rPr lang="en-US" dirty="0" smtClean="0"/>
              <a:t>.</a:t>
            </a:r>
          </a:p>
          <a:p>
            <a:pPr marL="514350" indent="-514350">
              <a:buNone/>
            </a:pPr>
            <a:r>
              <a:rPr lang="en-US" dirty="0" smtClean="0"/>
              <a:t>e..g </a:t>
            </a:r>
            <a:r>
              <a:rPr lang="en-US" dirty="0"/>
              <a:t>ICICI </a:t>
            </a:r>
            <a:r>
              <a:rPr lang="en-US" b="1" dirty="0"/>
              <a:t>Bank</a:t>
            </a:r>
            <a:r>
              <a:rPr lang="en-US" dirty="0"/>
              <a:t>, HDFC </a:t>
            </a:r>
            <a:r>
              <a:rPr lang="en-US" b="1" dirty="0"/>
              <a:t>Bank</a:t>
            </a:r>
            <a:r>
              <a:rPr lang="en-US" dirty="0"/>
              <a:t>, Axis </a:t>
            </a:r>
            <a:r>
              <a:rPr lang="en-US" b="1" dirty="0"/>
              <a:t>Bank</a:t>
            </a:r>
            <a:r>
              <a:rPr lang="en-US" dirty="0"/>
              <a:t>, Yes </a:t>
            </a:r>
            <a:r>
              <a:rPr lang="en-US" b="1" dirty="0"/>
              <a:t>Bank</a:t>
            </a:r>
            <a:r>
              <a:rPr lang="en-US" dirty="0"/>
              <a:t>, and </a:t>
            </a:r>
            <a:r>
              <a:rPr lang="en-US" dirty="0" err="1"/>
              <a:t>Kotak</a:t>
            </a:r>
            <a:r>
              <a:rPr lang="en-US" dirty="0"/>
              <a:t> Mahindra </a:t>
            </a:r>
            <a:r>
              <a:rPr lang="en-US" b="1" dirty="0"/>
              <a:t>Bank</a:t>
            </a:r>
            <a:r>
              <a:rPr lang="en-US" dirty="0"/>
              <a:t>.</a:t>
            </a:r>
            <a:endParaRPr lang="en-US" dirty="0" smtClean="0"/>
          </a:p>
          <a:p>
            <a:pPr marL="514350" indent="-51435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Internet Banking project flow</a:t>
            </a:r>
            <a:endParaRPr lang="en-US" dirty="0"/>
          </a:p>
        </p:txBody>
      </p:sp>
      <p:pic>
        <p:nvPicPr>
          <p:cNvPr id="5" name="Content Placeholder 4" descr="Internet banking flow.png"/>
          <p:cNvPicPr>
            <a:picLocks noGrp="1" noChangeAspect="1"/>
          </p:cNvPicPr>
          <p:nvPr>
            <p:ph idx="1"/>
          </p:nvPr>
        </p:nvPicPr>
        <p:blipFill>
          <a:blip r:embed="rId2" cstate="print"/>
          <a:stretch>
            <a:fillRect/>
          </a:stretch>
        </p:blipFill>
        <p:spPr>
          <a:xfrm>
            <a:off x="0" y="1634836"/>
            <a:ext cx="9144000" cy="52578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1219200" y="838200"/>
            <a:ext cx="6438911" cy="5622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200000"/>
              </a:lnSpc>
            </a:pPr>
            <a:r>
              <a:rPr lang="en-US" dirty="0" smtClean="0"/>
              <a:t>What is mean by Corporate internet Banking</a:t>
            </a:r>
          </a:p>
          <a:p>
            <a:pPr>
              <a:lnSpc>
                <a:spcPct val="200000"/>
              </a:lnSpc>
            </a:pPr>
            <a:r>
              <a:rPr lang="en-US" dirty="0" smtClean="0"/>
              <a:t>How it is different than Retail internet banking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Corporate banking there are two application</a:t>
            </a:r>
          </a:p>
          <a:p>
            <a:pPr lvl="1"/>
            <a:r>
              <a:rPr lang="en-US" dirty="0" smtClean="0"/>
              <a:t>Bank Side Application</a:t>
            </a:r>
          </a:p>
          <a:p>
            <a:pPr lvl="1"/>
            <a:r>
              <a:rPr lang="en-US" dirty="0" smtClean="0"/>
              <a:t>Customer side Application (BIB)</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pPr algn="l"/>
            <a:r>
              <a:rPr lang="en-US" dirty="0" smtClean="0"/>
              <a:t>In bank side application we perform below task</a:t>
            </a:r>
            <a:br>
              <a:rPr lang="en-US" dirty="0" smtClean="0"/>
            </a:b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Registered the customer </a:t>
            </a:r>
            <a:r>
              <a:rPr lang="en-US" dirty="0" smtClean="0">
                <a:solidFill>
                  <a:srgbClr val="FF0000"/>
                </a:solidFill>
              </a:rPr>
              <a:t>CIF</a:t>
            </a:r>
          </a:p>
          <a:p>
            <a:pPr marL="514350" indent="-514350">
              <a:buAutoNum type="arabicPeriod"/>
            </a:pPr>
            <a:r>
              <a:rPr lang="en-US" dirty="0" smtClean="0"/>
              <a:t>Mapping the payment product with the customer</a:t>
            </a:r>
          </a:p>
          <a:p>
            <a:pPr marL="514350" indent="-514350">
              <a:buAutoNum type="arabicPeriod"/>
            </a:pPr>
            <a:r>
              <a:rPr lang="en-US" dirty="0" smtClean="0"/>
              <a:t>Create file format for bulk file upload</a:t>
            </a:r>
          </a:p>
          <a:p>
            <a:pPr marL="514350" indent="-514350">
              <a:buAutoNum type="arabicPeriod"/>
            </a:pPr>
            <a:r>
              <a:rPr lang="en-US" dirty="0" smtClean="0"/>
              <a:t>Template design</a:t>
            </a:r>
          </a:p>
          <a:p>
            <a:pPr marL="514350" indent="-514350">
              <a:buAutoNum type="arabicPeriod"/>
            </a:pPr>
            <a:r>
              <a:rPr lang="en-US" dirty="0" smtClean="0"/>
              <a:t>Payment Advice</a:t>
            </a:r>
          </a:p>
          <a:p>
            <a:pPr marL="514350" indent="-514350">
              <a:buNone/>
            </a:pPr>
            <a:r>
              <a:rPr lang="en-US" dirty="0" smtClean="0"/>
              <a:t>We have to perform all above task to registered customer for Internet banking.</a:t>
            </a:r>
          </a:p>
          <a:p>
            <a:pPr marL="514350" indent="-514350">
              <a:buNone/>
            </a:pPr>
            <a:endParaRPr lang="en-US" dirty="0" smtClean="0"/>
          </a:p>
          <a:p>
            <a:pPr marL="514350" indent="-514350">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Other task to be perform in bank side application</a:t>
            </a:r>
            <a:br>
              <a:rPr lang="en-US" dirty="0" smtClean="0"/>
            </a:b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Payment Enquiry</a:t>
            </a:r>
          </a:p>
          <a:p>
            <a:r>
              <a:rPr lang="en-US" dirty="0" smtClean="0"/>
              <a:t>API related work ( Message Failure que)</a:t>
            </a:r>
          </a:p>
          <a:p>
            <a:r>
              <a:rPr lang="en-US" dirty="0" smtClean="0"/>
              <a:t>To check payment failure</a:t>
            </a:r>
          </a:p>
          <a:p>
            <a:r>
              <a:rPr lang="en-US" dirty="0" smtClean="0"/>
              <a:t>To modify the customer</a:t>
            </a:r>
          </a:p>
          <a:p>
            <a:r>
              <a:rPr lang="en-US" dirty="0" smtClean="0"/>
              <a:t>We can also perform the transaction by using bank side application</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fontScale="90000"/>
          </a:bodyPr>
          <a:lstStyle/>
          <a:p>
            <a:pPr algn="l"/>
            <a:r>
              <a:rPr lang="en-US" dirty="0" smtClean="0"/>
              <a:t>In Customer side application we perform below task</a:t>
            </a:r>
            <a:endParaRPr lang="en-US" dirty="0"/>
          </a:p>
        </p:txBody>
      </p:sp>
      <p:sp>
        <p:nvSpPr>
          <p:cNvPr id="3" name="Content Placeholder 2"/>
          <p:cNvSpPr>
            <a:spLocks noGrp="1"/>
          </p:cNvSpPr>
          <p:nvPr>
            <p:ph idx="1"/>
          </p:nvPr>
        </p:nvSpPr>
        <p:spPr/>
        <p:txBody>
          <a:bodyPr/>
          <a:lstStyle/>
          <a:p>
            <a:r>
              <a:rPr lang="en-US" dirty="0" smtClean="0"/>
              <a:t>Registered the corporate company</a:t>
            </a:r>
          </a:p>
          <a:p>
            <a:r>
              <a:rPr lang="en-US" dirty="0" smtClean="0"/>
              <a:t>Set the parameter to customer</a:t>
            </a:r>
          </a:p>
          <a:p>
            <a:r>
              <a:rPr lang="en-US" dirty="0" smtClean="0"/>
              <a:t>role</a:t>
            </a:r>
          </a:p>
          <a:p>
            <a:r>
              <a:rPr lang="en-US" dirty="0" smtClean="0"/>
              <a:t>Create Customer user </a:t>
            </a:r>
          </a:p>
          <a:p>
            <a:r>
              <a:rPr lang="en-US" dirty="0" smtClean="0"/>
              <a:t>Set Authorization Matrix</a:t>
            </a:r>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How we set Authorization Matrix</a:t>
            </a:r>
          </a:p>
          <a:p>
            <a:endParaRPr lang="en-US" dirty="0" smtClean="0"/>
          </a:p>
        </p:txBody>
      </p:sp>
      <p:graphicFrame>
        <p:nvGraphicFramePr>
          <p:cNvPr id="9" name="Table 8"/>
          <p:cNvGraphicFramePr>
            <a:graphicFrameLocks noGrp="1"/>
          </p:cNvGraphicFramePr>
          <p:nvPr>
            <p:extLst>
              <p:ext uri="{D42A27DB-BD31-4B8C-83A1-F6EECF244321}">
                <p14:modId xmlns:p14="http://schemas.microsoft.com/office/powerpoint/2010/main" val="95567842"/>
              </p:ext>
            </p:extLst>
          </p:nvPr>
        </p:nvGraphicFramePr>
        <p:xfrm>
          <a:off x="457200" y="2986881"/>
          <a:ext cx="7543800" cy="1752600"/>
        </p:xfrm>
        <a:graphic>
          <a:graphicData uri="http://schemas.openxmlformats.org/drawingml/2006/table">
            <a:tbl>
              <a:tblPr/>
              <a:tblGrid>
                <a:gridCol w="2175933">
                  <a:extLst>
                    <a:ext uri="{9D8B030D-6E8A-4147-A177-3AD203B41FA5}">
                      <a16:colId xmlns:a16="http://schemas.microsoft.com/office/drawing/2014/main" val="20000"/>
                    </a:ext>
                  </a:extLst>
                </a:gridCol>
                <a:gridCol w="1947333">
                  <a:extLst>
                    <a:ext uri="{9D8B030D-6E8A-4147-A177-3AD203B41FA5}">
                      <a16:colId xmlns:a16="http://schemas.microsoft.com/office/drawing/2014/main" val="20001"/>
                    </a:ext>
                  </a:extLst>
                </a:gridCol>
                <a:gridCol w="2125133">
                  <a:extLst>
                    <a:ext uri="{9D8B030D-6E8A-4147-A177-3AD203B41FA5}">
                      <a16:colId xmlns:a16="http://schemas.microsoft.com/office/drawing/2014/main" val="20002"/>
                    </a:ext>
                  </a:extLst>
                </a:gridCol>
                <a:gridCol w="1295401">
                  <a:extLst>
                    <a:ext uri="{9D8B030D-6E8A-4147-A177-3AD203B41FA5}">
                      <a16:colId xmlns:a16="http://schemas.microsoft.com/office/drawing/2014/main" val="20003"/>
                    </a:ext>
                  </a:extLst>
                </a:gridCol>
              </a:tblGrid>
              <a:tr h="447744">
                <a:tc>
                  <a:txBody>
                    <a:bodyPr/>
                    <a:lstStyle/>
                    <a:p>
                      <a:pPr algn="ctr" rtl="0" fontAlgn="t"/>
                      <a:r>
                        <a:rPr lang="en-US" sz="2000" b="1" i="0" u="none" strike="noStrike" dirty="0">
                          <a:solidFill>
                            <a:srgbClr val="000000"/>
                          </a:solidFill>
                          <a:latin typeface="Liberation Sans"/>
                        </a:rPr>
                        <a:t>User</a:t>
                      </a: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t"/>
                      <a:r>
                        <a:rPr lang="en-US" sz="2000" b="1" i="0" u="none" strike="noStrike" dirty="0">
                          <a:solidFill>
                            <a:srgbClr val="000000"/>
                          </a:solidFill>
                          <a:latin typeface="Liberation Sans"/>
                        </a:rPr>
                        <a:t>Role</a:t>
                      </a: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t"/>
                      <a:r>
                        <a:rPr lang="en-US" sz="2000" b="1" i="0" u="none" strike="noStrike" dirty="0">
                          <a:solidFill>
                            <a:srgbClr val="000000"/>
                          </a:solidFill>
                          <a:latin typeface="Liberation Sans"/>
                        </a:rPr>
                        <a:t>Limit</a:t>
                      </a: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t"/>
                      <a:r>
                        <a:rPr lang="en-US" sz="2000" b="1" i="0" u="none" strike="noStrike" dirty="0">
                          <a:solidFill>
                            <a:srgbClr val="000000"/>
                          </a:solidFill>
                          <a:latin typeface="Liberation Sans"/>
                        </a:rPr>
                        <a:t>Sequence</a:t>
                      </a: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34952">
                <a:tc>
                  <a:txBody>
                    <a:bodyPr/>
                    <a:lstStyle/>
                    <a:p>
                      <a:pPr algn="l" rtl="0" fontAlgn="t"/>
                      <a:r>
                        <a:rPr lang="en-US" sz="2000" b="0" i="0" u="none" strike="noStrike" dirty="0" smtClean="0">
                          <a:solidFill>
                            <a:srgbClr val="000000"/>
                          </a:solidFill>
                          <a:latin typeface="Liberation Sans"/>
                        </a:rPr>
                        <a:t>RAHUL</a:t>
                      </a:r>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l" rtl="0" fontAlgn="t"/>
                      <a:r>
                        <a:rPr lang="en-US" sz="2000" b="0" i="0" u="none" strike="noStrike" dirty="0" smtClean="0">
                          <a:solidFill>
                            <a:srgbClr val="000000"/>
                          </a:solidFill>
                          <a:latin typeface="Liberation Sans"/>
                        </a:rPr>
                        <a:t>Checker </a:t>
                      </a:r>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l" rtl="0" fontAlgn="t"/>
                      <a:r>
                        <a:rPr lang="en-US" sz="2000" b="0" i="0" u="none" strike="noStrike" dirty="0">
                          <a:solidFill>
                            <a:srgbClr val="000000"/>
                          </a:solidFill>
                          <a:latin typeface="Liberation Sans"/>
                        </a:rPr>
                        <a:t> </a:t>
                      </a:r>
                      <a:r>
                        <a:rPr lang="en-US" sz="2000" b="0" i="0" u="none" strike="noStrike" dirty="0" smtClean="0">
                          <a:solidFill>
                            <a:srgbClr val="000000"/>
                          </a:solidFill>
                          <a:latin typeface="Liberation Sans"/>
                        </a:rPr>
                        <a:t>1</a:t>
                      </a:r>
                      <a:r>
                        <a:rPr lang="en-US" sz="2000" b="0" i="0" u="none" strike="noStrike" baseline="0" dirty="0" smtClean="0">
                          <a:solidFill>
                            <a:srgbClr val="000000"/>
                          </a:solidFill>
                          <a:latin typeface="Liberation Sans"/>
                        </a:rPr>
                        <a:t> to 5 lakhs</a:t>
                      </a:r>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r" rtl="0" fontAlgn="t"/>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extLst>
                  <a:ext uri="{0D108BD9-81ED-4DB2-BD59-A6C34878D82A}">
                    <a16:rowId xmlns:a16="http://schemas.microsoft.com/office/drawing/2014/main" val="10001"/>
                  </a:ext>
                </a:extLst>
              </a:tr>
              <a:tr h="434952">
                <a:tc>
                  <a:txBody>
                    <a:bodyPr/>
                    <a:lstStyle/>
                    <a:p>
                      <a:pPr algn="l" rtl="0" fontAlgn="t"/>
                      <a:r>
                        <a:rPr lang="en-US" sz="2000" b="0" i="0" u="none" strike="noStrike" dirty="0" err="1" smtClean="0">
                          <a:solidFill>
                            <a:srgbClr val="000000"/>
                          </a:solidFill>
                          <a:latin typeface="Liberation Sans"/>
                        </a:rPr>
                        <a:t>Sharad</a:t>
                      </a:r>
                      <a:r>
                        <a:rPr lang="en-US" sz="2000" b="0" i="0" u="none" strike="noStrike" baseline="0" dirty="0" smtClean="0">
                          <a:solidFill>
                            <a:srgbClr val="000000"/>
                          </a:solidFill>
                          <a:latin typeface="Liberation Sans"/>
                        </a:rPr>
                        <a:t> sir</a:t>
                      </a:r>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l" rtl="0" fontAlgn="t"/>
                      <a:r>
                        <a:rPr lang="en-US" sz="2000" b="0" i="0" u="none" strike="noStrike" dirty="0" smtClean="0">
                          <a:solidFill>
                            <a:srgbClr val="000000"/>
                          </a:solidFill>
                          <a:latin typeface="Liberation Sans"/>
                        </a:rPr>
                        <a:t>Checker </a:t>
                      </a:r>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l" rtl="0" fontAlgn="t"/>
                      <a:r>
                        <a:rPr lang="en-US" sz="2000" b="0" i="0" u="none" strike="noStrike" dirty="0">
                          <a:solidFill>
                            <a:srgbClr val="000000"/>
                          </a:solidFill>
                          <a:latin typeface="Liberation Sans"/>
                        </a:rPr>
                        <a:t> </a:t>
                      </a:r>
                      <a:r>
                        <a:rPr lang="en-US" sz="2000" b="0" i="0" u="none" strike="noStrike" dirty="0" smtClean="0">
                          <a:solidFill>
                            <a:srgbClr val="000000"/>
                          </a:solidFill>
                          <a:latin typeface="Liberation Sans"/>
                        </a:rPr>
                        <a:t>5.1</a:t>
                      </a:r>
                      <a:r>
                        <a:rPr lang="en-US" sz="2000" b="0" i="0" u="none" strike="noStrike" baseline="0" dirty="0" smtClean="0">
                          <a:solidFill>
                            <a:srgbClr val="000000"/>
                          </a:solidFill>
                          <a:latin typeface="Liberation Sans"/>
                        </a:rPr>
                        <a:t> to 10 lakhs</a:t>
                      </a:r>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r" rtl="0" fontAlgn="t"/>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extLst>
                  <a:ext uri="{0D108BD9-81ED-4DB2-BD59-A6C34878D82A}">
                    <a16:rowId xmlns:a16="http://schemas.microsoft.com/office/drawing/2014/main" val="10002"/>
                  </a:ext>
                </a:extLst>
              </a:tr>
              <a:tr h="434952">
                <a:tc>
                  <a:txBody>
                    <a:bodyPr/>
                    <a:lstStyle/>
                    <a:p>
                      <a:pPr algn="l" rtl="0" fontAlgn="t"/>
                      <a:r>
                        <a:rPr lang="en-US" sz="2000" b="0" i="0" u="none" strike="noStrike" dirty="0" err="1" smtClean="0">
                          <a:solidFill>
                            <a:srgbClr val="000000"/>
                          </a:solidFill>
                          <a:latin typeface="Liberation Sans"/>
                        </a:rPr>
                        <a:t>Shubham</a:t>
                      </a:r>
                      <a:r>
                        <a:rPr lang="en-US" sz="2000" b="0" i="0" u="none" strike="noStrike" baseline="0" dirty="0" smtClean="0">
                          <a:solidFill>
                            <a:srgbClr val="000000"/>
                          </a:solidFill>
                          <a:latin typeface="Liberation Sans"/>
                        </a:rPr>
                        <a:t> sir</a:t>
                      </a: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l" rtl="0" fontAlgn="t"/>
                      <a:r>
                        <a:rPr lang="en-US" sz="2000" b="0" i="0" u="none" strike="noStrike" dirty="0" smtClean="0">
                          <a:solidFill>
                            <a:srgbClr val="000000"/>
                          </a:solidFill>
                          <a:latin typeface="Liberation Sans"/>
                        </a:rPr>
                        <a:t>Checker</a:t>
                      </a:r>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l" rtl="0" fontAlgn="t"/>
                      <a:r>
                        <a:rPr lang="en-US" sz="2000" b="0" i="0" u="none" strike="noStrike" dirty="0">
                          <a:solidFill>
                            <a:srgbClr val="000000"/>
                          </a:solidFill>
                          <a:latin typeface="Liberation Sans"/>
                        </a:rPr>
                        <a:t> </a:t>
                      </a:r>
                      <a:r>
                        <a:rPr lang="en-US" sz="2000" b="0" i="0" u="none" strike="noStrike" dirty="0" smtClean="0">
                          <a:solidFill>
                            <a:srgbClr val="000000"/>
                          </a:solidFill>
                          <a:latin typeface="Liberation Sans"/>
                        </a:rPr>
                        <a:t>10</a:t>
                      </a:r>
                      <a:r>
                        <a:rPr lang="en-US" sz="2000" b="0" i="0" u="none" strike="noStrike" baseline="0" dirty="0" smtClean="0">
                          <a:solidFill>
                            <a:srgbClr val="000000"/>
                          </a:solidFill>
                          <a:latin typeface="Liberation Sans"/>
                        </a:rPr>
                        <a:t> lakh onward</a:t>
                      </a:r>
                      <a:endParaRPr lang="en-US" sz="2000" b="0" i="0" u="none" strike="noStrike" dirty="0" smtClean="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tc>
                  <a:txBody>
                    <a:bodyPr/>
                    <a:lstStyle/>
                    <a:p>
                      <a:pPr algn="r" rtl="0" fontAlgn="t"/>
                      <a:endParaRPr lang="en-US" sz="2000" b="0" i="0" u="none" strike="noStrike" dirty="0">
                        <a:solidFill>
                          <a:srgbClr val="000000"/>
                        </a:solidFill>
                        <a:latin typeface="Liberation Sans"/>
                      </a:endParaRPr>
                    </a:p>
                  </a:txBody>
                  <a:tcPr marL="9446" marR="9446" marT="944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5"/>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side application :</a:t>
            </a:r>
            <a:endParaRPr lang="en-IN" dirty="0"/>
          </a:p>
        </p:txBody>
      </p:sp>
      <p:sp>
        <p:nvSpPr>
          <p:cNvPr id="3" name="Content Placeholder 2"/>
          <p:cNvSpPr>
            <a:spLocks noGrp="1"/>
          </p:cNvSpPr>
          <p:nvPr>
            <p:ph idx="1"/>
          </p:nvPr>
        </p:nvSpPr>
        <p:spPr/>
        <p:txBody>
          <a:bodyPr>
            <a:normAutofit fontScale="25000" lnSpcReduction="20000"/>
          </a:bodyPr>
          <a:lstStyle/>
          <a:p>
            <a:pPr marL="514350" indent="-514350">
              <a:buAutoNum type="arabicPeriod"/>
            </a:pPr>
            <a:r>
              <a:rPr lang="en-US" sz="6200" dirty="0" smtClean="0"/>
              <a:t>Account Information</a:t>
            </a:r>
          </a:p>
          <a:p>
            <a:pPr marL="514350" indent="-514350">
              <a:buAutoNum type="arabicPeriod"/>
            </a:pPr>
            <a:r>
              <a:rPr lang="en-US" sz="6200" dirty="0" smtClean="0"/>
              <a:t>Payment transfer </a:t>
            </a:r>
          </a:p>
          <a:p>
            <a:pPr marL="0" indent="0">
              <a:buNone/>
            </a:pPr>
            <a:r>
              <a:rPr lang="en-US" sz="6200" dirty="0" smtClean="0"/>
              <a:t>	Onscreen </a:t>
            </a:r>
            <a:r>
              <a:rPr lang="en-US" sz="6200" dirty="0" smtClean="0">
                <a:solidFill>
                  <a:srgbClr val="FF0000"/>
                </a:solidFill>
              </a:rPr>
              <a:t>Individual</a:t>
            </a:r>
            <a:r>
              <a:rPr lang="en-US" sz="6200" dirty="0" smtClean="0"/>
              <a:t> Payments transfer</a:t>
            </a:r>
          </a:p>
          <a:p>
            <a:pPr marL="0" indent="0">
              <a:buNone/>
            </a:pPr>
            <a:r>
              <a:rPr lang="en-US" sz="6200" dirty="0" smtClean="0"/>
              <a:t>	Onscreen </a:t>
            </a:r>
            <a:r>
              <a:rPr lang="en-US" sz="6200" dirty="0" smtClean="0">
                <a:solidFill>
                  <a:srgbClr val="FF0000"/>
                </a:solidFill>
              </a:rPr>
              <a:t>bulk</a:t>
            </a:r>
            <a:r>
              <a:rPr lang="en-US" sz="6200" dirty="0" smtClean="0"/>
              <a:t> payment transfer</a:t>
            </a:r>
          </a:p>
          <a:p>
            <a:pPr marL="0" indent="0">
              <a:buNone/>
            </a:pPr>
            <a:r>
              <a:rPr lang="en-US" sz="6200" dirty="0" smtClean="0">
                <a:solidFill>
                  <a:srgbClr val="FF0000"/>
                </a:solidFill>
              </a:rPr>
              <a:t>3. Bulk</a:t>
            </a:r>
            <a:r>
              <a:rPr lang="en-US" sz="6200" dirty="0" smtClean="0"/>
              <a:t> File upload</a:t>
            </a:r>
          </a:p>
          <a:p>
            <a:pPr marL="0" indent="0">
              <a:buNone/>
            </a:pPr>
            <a:r>
              <a:rPr lang="en-US" sz="6200" dirty="0" smtClean="0"/>
              <a:t>      a. To upload</a:t>
            </a:r>
          </a:p>
          <a:p>
            <a:pPr marL="0" indent="0">
              <a:buNone/>
            </a:pPr>
            <a:r>
              <a:rPr lang="en-US" sz="6200" dirty="0" smtClean="0"/>
              <a:t>      b. Check file status field</a:t>
            </a:r>
          </a:p>
          <a:p>
            <a:pPr marL="0" indent="0">
              <a:buNone/>
            </a:pPr>
            <a:r>
              <a:rPr lang="en-US" sz="6200" dirty="0" smtClean="0"/>
              <a:t>      c. Processed file</a:t>
            </a:r>
          </a:p>
          <a:p>
            <a:pPr marL="0" indent="0">
              <a:buNone/>
            </a:pPr>
            <a:r>
              <a:rPr lang="en-US" sz="6200" dirty="0" smtClean="0"/>
              <a:t>4. Transaction Inquiry:</a:t>
            </a:r>
          </a:p>
          <a:p>
            <a:pPr marL="0" indent="0">
              <a:buNone/>
            </a:pPr>
            <a:r>
              <a:rPr lang="en-US" sz="6200" dirty="0" smtClean="0"/>
              <a:t>        all payments transaction detail</a:t>
            </a:r>
          </a:p>
          <a:p>
            <a:pPr marL="0" indent="0">
              <a:buNone/>
            </a:pPr>
            <a:r>
              <a:rPr lang="en-US" sz="6200" dirty="0" smtClean="0"/>
              <a:t>5. Report Module:</a:t>
            </a:r>
          </a:p>
          <a:p>
            <a:pPr marL="0" indent="0">
              <a:buNone/>
            </a:pPr>
            <a:r>
              <a:rPr lang="en-US" sz="6200" dirty="0"/>
              <a:t> </a:t>
            </a:r>
            <a:r>
              <a:rPr lang="en-US" sz="6200" dirty="0" smtClean="0"/>
              <a:t>     daily transaction report </a:t>
            </a:r>
            <a:r>
              <a:rPr lang="en-US" sz="6200" dirty="0"/>
              <a:t>: PDF, EXCLE, TEXT</a:t>
            </a:r>
            <a:endParaRPr lang="en-US" sz="6200" dirty="0" smtClean="0"/>
          </a:p>
          <a:p>
            <a:pPr marL="0" indent="0">
              <a:buNone/>
            </a:pPr>
            <a:r>
              <a:rPr lang="en-US" sz="6200" dirty="0"/>
              <a:t> </a:t>
            </a:r>
            <a:r>
              <a:rPr lang="en-US" sz="6200" dirty="0" smtClean="0"/>
              <a:t>     Instrument printing report</a:t>
            </a:r>
            <a:r>
              <a:rPr lang="en-US" sz="6200" dirty="0"/>
              <a:t>: PDF, EXCLE, TEXT</a:t>
            </a:r>
            <a:endParaRPr lang="en-US" sz="6200" dirty="0" smtClean="0"/>
          </a:p>
          <a:p>
            <a:pPr marL="0" indent="0">
              <a:buNone/>
            </a:pPr>
            <a:r>
              <a:rPr lang="en-US" sz="6200" dirty="0"/>
              <a:t> </a:t>
            </a:r>
            <a:r>
              <a:rPr lang="en-US" sz="6200" dirty="0" smtClean="0"/>
              <a:t>     Instrument status repot: </a:t>
            </a:r>
            <a:r>
              <a:rPr lang="en-US" sz="6200" dirty="0"/>
              <a:t>: PDF, EXCLE, </a:t>
            </a:r>
            <a:r>
              <a:rPr lang="en-US" sz="6200" dirty="0" smtClean="0"/>
              <a:t>TEXT</a:t>
            </a:r>
          </a:p>
          <a:p>
            <a:pPr marL="0" indent="0">
              <a:buNone/>
            </a:pPr>
            <a:endParaRPr lang="en-US" sz="6200" dirty="0"/>
          </a:p>
          <a:p>
            <a:pPr marL="0" indent="0">
              <a:buNone/>
            </a:pPr>
            <a:r>
              <a:rPr lang="en-US" sz="6200" dirty="0" smtClean="0"/>
              <a:t>6. Notification maintenance</a:t>
            </a:r>
          </a:p>
          <a:p>
            <a:pPr marL="0" indent="0">
              <a:buNone/>
            </a:pPr>
            <a:r>
              <a:rPr lang="en-US" sz="6200" dirty="0" smtClean="0"/>
              <a:t>     MOBILE , email</a:t>
            </a:r>
          </a:p>
          <a:p>
            <a:pPr marL="0" indent="0">
              <a:buNone/>
            </a:pPr>
            <a:r>
              <a:rPr lang="en-US" sz="6200" dirty="0" smtClean="0"/>
              <a:t>7. Manage Payee</a:t>
            </a:r>
            <a:endParaRPr lang="en-US" sz="6200" dirty="0"/>
          </a:p>
          <a:p>
            <a:pPr marL="0" indent="0">
              <a:buNone/>
            </a:pPr>
            <a:endParaRPr lang="en-US" sz="6200" dirty="0" smtClean="0"/>
          </a:p>
          <a:p>
            <a:pPr marL="0" indent="0">
              <a:buNone/>
            </a:pPr>
            <a:r>
              <a:rPr lang="en-US" sz="4200" dirty="0" smtClean="0"/>
              <a:t>     </a:t>
            </a:r>
          </a:p>
          <a:p>
            <a:pPr marL="0" indent="0">
              <a:buNone/>
            </a:pPr>
            <a:endParaRPr lang="en-US" dirty="0"/>
          </a:p>
        </p:txBody>
      </p:sp>
    </p:spTree>
    <p:extLst>
      <p:ext uri="{BB962C8B-B14F-4D97-AF65-F5344CB8AC3E}">
        <p14:creationId xmlns:p14="http://schemas.microsoft.com/office/powerpoint/2010/main" val="1203896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l"/>
            <a:r>
              <a:rPr lang="en-US" dirty="0" smtClean="0"/>
              <a:t>End to End flow of payment Transaction.</a:t>
            </a:r>
            <a:br>
              <a:rPr lang="en-US" dirty="0" smtClean="0"/>
            </a:br>
            <a:endParaRPr lang="en-US" dirty="0"/>
          </a:p>
        </p:txBody>
      </p:sp>
      <p:pic>
        <p:nvPicPr>
          <p:cNvPr id="6" name="Content Placeholder 5" descr="Transaction flow.png"/>
          <p:cNvPicPr>
            <a:picLocks noGrp="1" noChangeAspect="1"/>
          </p:cNvPicPr>
          <p:nvPr>
            <p:ph idx="1"/>
          </p:nvPr>
        </p:nvPicPr>
        <p:blipFill>
          <a:blip r:embed="rId2" cstate="print"/>
          <a:stretch>
            <a:fillRect/>
          </a:stretch>
        </p:blipFill>
        <p:spPr>
          <a:xfrm>
            <a:off x="190500" y="1371600"/>
            <a:ext cx="8763000" cy="5715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b="1" dirty="0"/>
              <a:t>c) Industrial </a:t>
            </a:r>
            <a:r>
              <a:rPr lang="en-US" b="1" dirty="0" smtClean="0"/>
              <a:t>Banks	</a:t>
            </a:r>
          </a:p>
          <a:p>
            <a:pPr>
              <a:buNone/>
            </a:pPr>
            <a:r>
              <a:rPr lang="en-US" dirty="0" smtClean="0"/>
              <a:t>		</a:t>
            </a:r>
            <a:r>
              <a:rPr lang="en-US" dirty="0"/>
              <a:t>A bank is a financial institution that accepts deposits from the public and creates a demand deposit while simultaneously making loans. Lending activities can be directly performed by the bank or indirectly through capital </a:t>
            </a:r>
            <a:r>
              <a:rPr lang="en-US" dirty="0" smtClean="0"/>
              <a:t>markets</a:t>
            </a:r>
          </a:p>
          <a:p>
            <a:pPr>
              <a:buNone/>
            </a:pPr>
            <a:r>
              <a:rPr lang="en-US" dirty="0" smtClean="0"/>
              <a:t>  e…g IDBI, </a:t>
            </a:r>
            <a:r>
              <a:rPr lang="en-US" b="1" dirty="0"/>
              <a:t>Industrial</a:t>
            </a:r>
            <a:r>
              <a:rPr lang="en-US" dirty="0"/>
              <a:t> Finance Corporation (IFC</a:t>
            </a:r>
            <a:r>
              <a:rPr lang="en-US" dirty="0" smtClean="0"/>
              <a:t>)</a:t>
            </a:r>
          </a:p>
          <a:p>
            <a:pPr>
              <a:buNone/>
            </a:pPr>
            <a:r>
              <a:rPr lang="en-US" dirty="0"/>
              <a:t>	State Financial Corporations (SFCs)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b="1" dirty="0" smtClean="0"/>
              <a:t>Different Types Of Testing In Internet Banking Applications:</a:t>
            </a:r>
            <a:endParaRPr lang="en-US" dirty="0" smtClean="0"/>
          </a:p>
          <a:p>
            <a:r>
              <a:rPr lang="en-US" b="1" dirty="0" smtClean="0"/>
              <a:t>Usability testing</a:t>
            </a:r>
            <a:r>
              <a:rPr lang="en-US" dirty="0" smtClean="0"/>
              <a:t> – Internet banking application would be used by many users- some would be technically sound and others may lack technical skills. Application should be simple so that even people who are not so much into technical side should be able to handle the application well. Website need to be tested for simple and efficient design so that any user would be able to navigate through internet banking application without assistance.</a:t>
            </a:r>
          </a:p>
          <a:p>
            <a:r>
              <a:rPr lang="en-US" b="1" dirty="0" smtClean="0"/>
              <a:t>Security testing</a:t>
            </a:r>
            <a:r>
              <a:rPr lang="en-US" dirty="0" smtClean="0"/>
              <a:t> – Banking applications are the key targets of hackers and groups that commit fraudulent activities. Vulnerability scanning and penetration testing can reveal proliferation of defects and further system susceptibilities.</a:t>
            </a:r>
          </a:p>
          <a:p>
            <a:r>
              <a:rPr lang="en-US" b="1" dirty="0" smtClean="0">
                <a:solidFill>
                  <a:schemeClr val="accent2"/>
                </a:solidFill>
              </a:rPr>
              <a:t>Functional testing</a:t>
            </a:r>
            <a:r>
              <a:rPr lang="en-US" dirty="0" smtClean="0">
                <a:solidFill>
                  <a:schemeClr val="accent2"/>
                </a:solidFill>
              </a:rPr>
              <a:t> – functional testing encompasses checking for all the requirements and specifications</a:t>
            </a:r>
          </a:p>
          <a:p>
            <a:r>
              <a:rPr lang="en-US" b="1" dirty="0" smtClean="0"/>
              <a:t>Performance testing</a:t>
            </a:r>
            <a:r>
              <a:rPr lang="en-US" dirty="0" smtClean="0"/>
              <a:t> – Some days may have spike in banking activities – especially in festivals or period during which there is an offer. Performance failures can affect the reputation of the financial institution badly.</a:t>
            </a:r>
          </a:p>
          <a:p>
            <a:r>
              <a:rPr lang="en-US" b="1" dirty="0" smtClean="0">
                <a:solidFill>
                  <a:schemeClr val="accent2"/>
                </a:solidFill>
              </a:rPr>
              <a:t>Database testing</a:t>
            </a:r>
            <a:r>
              <a:rPr lang="en-US" dirty="0" smtClean="0">
                <a:solidFill>
                  <a:schemeClr val="accent2"/>
                </a:solidFill>
              </a:rPr>
              <a:t> – This needs to be done to make sure that ensure that data integrity, data migration, validation and rules testing is fine.</a:t>
            </a:r>
          </a:p>
          <a:p>
            <a:pPr>
              <a:buNone/>
            </a:pPr>
            <a:endParaRPr lang="en-US" dirty="0" smtClean="0">
              <a:solidFill>
                <a:schemeClr val="accent2"/>
              </a:solidFill>
            </a:endParaRP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Sample Test Cases For Net Banking Application:</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r>
              <a:rPr lang="en-US" dirty="0" smtClean="0"/>
              <a:t>Verify that user is able to login with valid username and password</a:t>
            </a:r>
          </a:p>
          <a:p>
            <a:r>
              <a:rPr lang="en-US" dirty="0" smtClean="0"/>
              <a:t>Verify that user is able to perform basic financial transactions</a:t>
            </a:r>
          </a:p>
          <a:p>
            <a:r>
              <a:rPr lang="en-US" dirty="0" smtClean="0"/>
              <a:t>Verify that user is able to add a beneficiary with valid name and account details</a:t>
            </a:r>
          </a:p>
          <a:p>
            <a:r>
              <a:rPr lang="en-US" dirty="0" smtClean="0"/>
              <a:t>Verify that user is able to make financial transactions to added beneficiary</a:t>
            </a:r>
          </a:p>
          <a:p>
            <a:r>
              <a:rPr lang="en-US" dirty="0" smtClean="0"/>
              <a:t>Verify that user is able to add decimal number into amount ( limited by 2 numbers)</a:t>
            </a:r>
          </a:p>
          <a:p>
            <a:r>
              <a:rPr lang="en-US" dirty="0" smtClean="0"/>
              <a:t>Verify that user is not able to add negative number into amount field.</a:t>
            </a:r>
          </a:p>
          <a:p>
            <a:r>
              <a:rPr lang="en-US" dirty="0" smtClean="0"/>
              <a:t>Verify that user is allowed to transfer money only if there is proper account balance.</a:t>
            </a:r>
          </a:p>
          <a:p>
            <a:r>
              <a:rPr lang="en-US" dirty="0" smtClean="0"/>
              <a:t>Verify that there is a confirmation check for financial transactions</a:t>
            </a:r>
          </a:p>
          <a:p>
            <a:r>
              <a:rPr lang="en-US" dirty="0" smtClean="0"/>
              <a:t>Verify that user is given an acknowledgment receipt upon successful financial transaction.</a:t>
            </a:r>
          </a:p>
          <a:p>
            <a:r>
              <a:rPr lang="en-US" dirty="0" smtClean="0"/>
              <a:t>Verify that user  is able to send money to multiple people</a:t>
            </a:r>
          </a:p>
          <a:p>
            <a:r>
              <a:rPr lang="en-US" dirty="0" smtClean="0"/>
              <a:t>Verify that user is allowed to change password</a:t>
            </a:r>
          </a:p>
          <a:p>
            <a:r>
              <a:rPr lang="en-US" dirty="0" smtClean="0"/>
              <a:t>Verify that account details reflect financial transactions also.</a:t>
            </a:r>
          </a:p>
          <a:p>
            <a:r>
              <a:rPr lang="en-US" dirty="0" smtClean="0"/>
              <a:t>Verify that user with invalid password is not allowed to login.</a:t>
            </a:r>
          </a:p>
          <a:p>
            <a:r>
              <a:rPr lang="en-US" dirty="0" smtClean="0"/>
              <a:t>Verify that after repeated attempts to login with incorrect password( as per the limits), user should be blocked.</a:t>
            </a:r>
          </a:p>
          <a:p>
            <a:r>
              <a:rPr lang="en-US" dirty="0" smtClean="0"/>
              <a:t>Verify that time-out feature is implemented</a:t>
            </a:r>
          </a:p>
          <a:p>
            <a:r>
              <a:rPr lang="en-US" dirty="0" smtClean="0"/>
              <a:t>Verify that if either of the username or password is blank, user is not allowed to login. User should be given an alert also.</a:t>
            </a:r>
          </a:p>
          <a:p>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7200" dirty="0" smtClean="0"/>
              <a:t>Questions  and answer</a:t>
            </a:r>
            <a:endParaRPr lang="en-US" sz="7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245167" y="304800"/>
            <a:ext cx="8898833"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60174" y="609600"/>
            <a:ext cx="8023652"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457200" y="381000"/>
            <a:ext cx="8229600" cy="5562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457200" y="0"/>
            <a:ext cx="8229600" cy="6400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609600" y="685800"/>
            <a:ext cx="8305799"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Grp="1" noChangeAspect="1" noChangeArrowheads="1"/>
          </p:cNvPicPr>
          <p:nvPr>
            <p:ph idx="1"/>
          </p:nvPr>
        </p:nvPicPr>
        <p:blipFill>
          <a:blip r:embed="rId2" cstate="print"/>
          <a:srcRect/>
          <a:stretch>
            <a:fillRect/>
          </a:stretch>
        </p:blipFill>
        <p:spPr bwMode="auto">
          <a:xfrm>
            <a:off x="457201" y="0"/>
            <a:ext cx="8229600"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152400"/>
            <a:ext cx="11277600" cy="7391399"/>
          </a:xfrm>
          <a:prstGeom prst="rect">
            <a:avLst/>
          </a:prstGeom>
        </p:spPr>
      </p:pic>
    </p:spTree>
    <p:extLst>
      <p:ext uri="{BB962C8B-B14F-4D97-AF65-F5344CB8AC3E}">
        <p14:creationId xmlns:p14="http://schemas.microsoft.com/office/powerpoint/2010/main" val="2887597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d) </a:t>
            </a:r>
            <a:r>
              <a:rPr lang="en-US" b="1" dirty="0" smtClean="0"/>
              <a:t>Agricultural Banks</a:t>
            </a:r>
          </a:p>
          <a:p>
            <a:pPr>
              <a:buNone/>
            </a:pPr>
            <a:r>
              <a:rPr lang="en-US" dirty="0"/>
              <a:t>	</a:t>
            </a:r>
            <a:r>
              <a:rPr lang="en-US" dirty="0" smtClean="0"/>
              <a:t>To </a:t>
            </a:r>
            <a:r>
              <a:rPr lang="en-US" dirty="0"/>
              <a:t>finance the agricultural sector. They also help in land development</a:t>
            </a:r>
            <a:r>
              <a:rPr lang="en-US" dirty="0" smtClean="0"/>
              <a:t>.</a:t>
            </a:r>
          </a:p>
          <a:p>
            <a:pPr>
              <a:buNone/>
            </a:pPr>
            <a:r>
              <a:rPr lang="en-US" dirty="0" smtClean="0"/>
              <a:t>	A </a:t>
            </a:r>
            <a:r>
              <a:rPr lang="en-US" dirty="0"/>
              <a:t>type of bank that lends money to farmers for longer periods of time and charges them less interest than other types of </a:t>
            </a:r>
            <a:r>
              <a:rPr lang="en-US" b="1" dirty="0" smtClean="0"/>
              <a:t>banks</a:t>
            </a:r>
            <a:endParaRPr lang="en-US" dirty="0" smtClean="0"/>
          </a:p>
          <a:p>
            <a:pPr>
              <a:buNone/>
            </a:pPr>
            <a:r>
              <a:rPr lang="en-US" dirty="0"/>
              <a:t> </a:t>
            </a:r>
            <a:r>
              <a:rPr lang="en-US" dirty="0" smtClean="0"/>
              <a:t>  e..g </a:t>
            </a:r>
          </a:p>
          <a:p>
            <a:pPr>
              <a:buNone/>
            </a:pPr>
            <a:endParaRPr lang="en-US" dirty="0"/>
          </a:p>
          <a:p>
            <a:pPr>
              <a:buNone/>
            </a:pPr>
            <a:r>
              <a:rPr lang="en-US" dirty="0" smtClean="0"/>
              <a:t>e) Central / Federal / National Bank</a:t>
            </a:r>
          </a:p>
          <a:p>
            <a:pPr>
              <a:buNone/>
            </a:pPr>
            <a:r>
              <a:rPr lang="en-US" dirty="0"/>
              <a:t> </a:t>
            </a:r>
            <a:r>
              <a:rPr lang="en-US" dirty="0" smtClean="0"/>
              <a:t>  </a:t>
            </a:r>
          </a:p>
          <a:p>
            <a:pPr>
              <a:buNone/>
            </a:pPr>
            <a:r>
              <a:rPr lang="en-US" dirty="0" smtClean="0"/>
              <a:t>e..g RBI</a:t>
            </a:r>
          </a:p>
          <a:p>
            <a:pPr>
              <a:buNone/>
            </a:pPr>
            <a:endParaRPr lang="en-US" dirty="0" smtClean="0"/>
          </a:p>
          <a:p>
            <a:pPr>
              <a:buNone/>
            </a:pPr>
            <a:endParaRPr lang="en-US" dirty="0"/>
          </a:p>
          <a:p>
            <a:pPr>
              <a:buNone/>
            </a:pPr>
            <a:r>
              <a:rPr lang="en-US" dirty="0"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304800"/>
            <a:ext cx="9220200" cy="7315200"/>
          </a:xfrm>
          <a:prstGeom prst="rect">
            <a:avLst/>
          </a:prstGeom>
        </p:spPr>
      </p:pic>
    </p:spTree>
    <p:extLst>
      <p:ext uri="{BB962C8B-B14F-4D97-AF65-F5344CB8AC3E}">
        <p14:creationId xmlns:p14="http://schemas.microsoft.com/office/powerpoint/2010/main" val="1756333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228600"/>
            <a:ext cx="9144000" cy="7315200"/>
          </a:xfrm>
          <a:prstGeom prst="rect">
            <a:avLst/>
          </a:prstGeom>
        </p:spPr>
      </p:pic>
    </p:spTree>
    <p:extLst>
      <p:ext uri="{BB962C8B-B14F-4D97-AF65-F5344CB8AC3E}">
        <p14:creationId xmlns:p14="http://schemas.microsoft.com/office/powerpoint/2010/main" val="696342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3575" y="-228600"/>
            <a:ext cx="13011150" cy="7315200"/>
          </a:xfrm>
          <a:prstGeom prst="rect">
            <a:avLst/>
          </a:prstGeom>
        </p:spPr>
      </p:pic>
    </p:spTree>
    <p:extLst>
      <p:ext uri="{BB962C8B-B14F-4D97-AF65-F5344CB8AC3E}">
        <p14:creationId xmlns:p14="http://schemas.microsoft.com/office/powerpoint/2010/main" val="4039004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1" y="-228600"/>
            <a:ext cx="11506201" cy="7315200"/>
          </a:xfrm>
          <a:prstGeom prst="rect">
            <a:avLst/>
          </a:prstGeom>
        </p:spPr>
      </p:pic>
    </p:spTree>
    <p:extLst>
      <p:ext uri="{BB962C8B-B14F-4D97-AF65-F5344CB8AC3E}">
        <p14:creationId xmlns:p14="http://schemas.microsoft.com/office/powerpoint/2010/main" val="38748005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3575" y="-381000"/>
            <a:ext cx="13011150" cy="7315200"/>
          </a:xfrm>
          <a:prstGeom prst="rect">
            <a:avLst/>
          </a:prstGeom>
        </p:spPr>
      </p:pic>
    </p:spTree>
    <p:extLst>
      <p:ext uri="{BB962C8B-B14F-4D97-AF65-F5344CB8AC3E}">
        <p14:creationId xmlns:p14="http://schemas.microsoft.com/office/powerpoint/2010/main" val="3598913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smtClean="0"/>
              <a:t>Interview Questions</a:t>
            </a:r>
            <a:endParaRPr lang="en-US" dirty="0"/>
          </a:p>
        </p:txBody>
      </p:sp>
      <p:sp>
        <p:nvSpPr>
          <p:cNvPr id="3" name="Content Placeholder 2"/>
          <p:cNvSpPr>
            <a:spLocks noGrp="1"/>
          </p:cNvSpPr>
          <p:nvPr>
            <p:ph idx="1"/>
          </p:nvPr>
        </p:nvSpPr>
        <p:spPr>
          <a:xfrm>
            <a:off x="381000" y="1630362"/>
            <a:ext cx="8229600" cy="4525963"/>
          </a:xfrm>
        </p:spPr>
        <p:txBody>
          <a:bodyPr/>
          <a:lstStyle/>
          <a:p>
            <a:pPr marL="514350" indent="-514350">
              <a:buAutoNum type="arabicPeriod"/>
            </a:pPr>
            <a:r>
              <a:rPr lang="en-US" dirty="0" smtClean="0"/>
              <a:t>What is your project?</a:t>
            </a:r>
          </a:p>
          <a:p>
            <a:pPr marL="514350" indent="-514350">
              <a:buAutoNum type="arabicPeriod"/>
            </a:pPr>
            <a:r>
              <a:rPr lang="en-US" dirty="0" smtClean="0"/>
              <a:t>What is mean by RTGS and NEFT? What is the difference between them</a:t>
            </a:r>
          </a:p>
          <a:p>
            <a:pPr marL="514350" indent="-514350">
              <a:buAutoNum type="arabicPeriod"/>
            </a:pPr>
            <a:r>
              <a:rPr lang="en-US" dirty="0" smtClean="0"/>
              <a:t>What are the Modules you work on?</a:t>
            </a:r>
          </a:p>
          <a:p>
            <a:pPr marL="514350" indent="-514350">
              <a:buAutoNum type="arabicPeriod"/>
            </a:pPr>
            <a:r>
              <a:rPr lang="en-US" dirty="0" smtClean="0"/>
              <a:t>What is mean by </a:t>
            </a:r>
            <a:r>
              <a:rPr lang="en-US" dirty="0" err="1" smtClean="0"/>
              <a:t>Authorisation</a:t>
            </a:r>
            <a:r>
              <a:rPr lang="en-US" dirty="0" smtClean="0"/>
              <a:t> Matrix? Why it needs and what are its type?</a:t>
            </a:r>
          </a:p>
          <a:p>
            <a:pPr marL="514350" indent="-514350">
              <a:buAutoNum type="arabicPeriod"/>
            </a:pPr>
            <a:r>
              <a:rPr lang="en-US" dirty="0" smtClean="0"/>
              <a:t>What is mean by maker and checker</a:t>
            </a:r>
          </a:p>
          <a:p>
            <a:pPr marL="514350" indent="-514350">
              <a:buAutoNum type="arabicPeriod"/>
            </a:pPr>
            <a:r>
              <a:rPr lang="en-US" dirty="0" smtClean="0"/>
              <a:t>What is the transaction flow?</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smtClean="0"/>
          </a:p>
          <a:p>
            <a:pPr marL="514350" indent="-514350">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7. Tell me any five scenarios on Fund transfer?</a:t>
            </a:r>
          </a:p>
          <a:p>
            <a:pPr marL="0" indent="0">
              <a:buNone/>
            </a:pPr>
            <a:r>
              <a:rPr lang="en-US" dirty="0" smtClean="0"/>
              <a:t>8. Explain the NEFT flow?  </a:t>
            </a:r>
          </a:p>
          <a:p>
            <a:pPr marL="0" indent="0">
              <a:buNone/>
            </a:pPr>
            <a:r>
              <a:rPr lang="en-US" dirty="0" smtClean="0"/>
              <a:t>9. What is the difference between </a:t>
            </a:r>
            <a:r>
              <a:rPr lang="en-US" dirty="0" err="1" smtClean="0"/>
              <a:t>carporate</a:t>
            </a:r>
            <a:r>
              <a:rPr lang="en-US" dirty="0" smtClean="0"/>
              <a:t>          banking and retail banking?</a:t>
            </a:r>
          </a:p>
          <a:p>
            <a:pPr marL="0" indent="0">
              <a:buNone/>
            </a:pPr>
            <a:r>
              <a:rPr lang="en-US" dirty="0" smtClean="0"/>
              <a:t>10. What is the difference between current account and saving account</a:t>
            </a:r>
          </a:p>
          <a:p>
            <a:pPr marL="0" indent="0">
              <a:buNone/>
            </a:pPr>
            <a:r>
              <a:rPr lang="en-US" dirty="0" smtClean="0"/>
              <a:t>11. What are the payment types?</a:t>
            </a:r>
          </a:p>
          <a:p>
            <a:pPr marL="0" indent="0">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Types of Banks</a:t>
            </a:r>
            <a:r>
              <a:rPr lang="en-US" b="1" dirty="0" smtClean="0"/>
              <a:t>:</a:t>
            </a:r>
            <a:endParaRPr lang="en-US" dirty="0"/>
          </a:p>
        </p:txBody>
      </p:sp>
      <p:sp>
        <p:nvSpPr>
          <p:cNvPr id="3" name="Content Placeholder 2"/>
          <p:cNvSpPr>
            <a:spLocks noGrp="1"/>
          </p:cNvSpPr>
          <p:nvPr>
            <p:ph idx="1"/>
          </p:nvPr>
        </p:nvSpPr>
        <p:spPr>
          <a:xfrm>
            <a:off x="457200" y="1371600"/>
            <a:ext cx="8229600" cy="4525963"/>
          </a:xfrm>
        </p:spPr>
        <p:txBody>
          <a:bodyPr>
            <a:normAutofit lnSpcReduction="10000"/>
          </a:bodyPr>
          <a:lstStyle/>
          <a:p>
            <a:pPr marL="514350" indent="-514350">
              <a:buAutoNum type="alphaLcParenR"/>
            </a:pPr>
            <a:r>
              <a:rPr lang="en-US" dirty="0"/>
              <a:t>Saving Banks</a:t>
            </a:r>
          </a:p>
          <a:p>
            <a:pPr marL="514350" indent="-514350">
              <a:buAutoNum type="alphaLcParenR"/>
            </a:pPr>
            <a:r>
              <a:rPr lang="en-US" dirty="0"/>
              <a:t>Commercial Banks</a:t>
            </a:r>
          </a:p>
          <a:p>
            <a:pPr marL="514350" indent="-514350">
              <a:buAutoNum type="alphaLcParenR"/>
            </a:pPr>
            <a:r>
              <a:rPr lang="en-US" dirty="0"/>
              <a:t>Agricultural Banks</a:t>
            </a:r>
          </a:p>
          <a:p>
            <a:pPr marL="514350" indent="-514350">
              <a:buAutoNum type="alphaLcParenR"/>
            </a:pPr>
            <a:r>
              <a:rPr lang="en-US" dirty="0"/>
              <a:t>Industrial Banks</a:t>
            </a:r>
          </a:p>
          <a:p>
            <a:pPr marL="514350" indent="-514350">
              <a:buAutoNum type="alphaLcParenR"/>
            </a:pPr>
            <a:r>
              <a:rPr lang="en-US" dirty="0"/>
              <a:t>Agricultural Banks</a:t>
            </a:r>
          </a:p>
          <a:p>
            <a:pPr marL="514350" indent="-514350">
              <a:buAutoNum type="alphaLcParenR"/>
            </a:pPr>
            <a:r>
              <a:rPr lang="en-US" dirty="0"/>
              <a:t>Central / Federal / National Bank</a:t>
            </a:r>
          </a:p>
          <a:p>
            <a:pPr marL="514350" indent="-514350">
              <a:buAutoNum type="alphaLcParenR"/>
            </a:pPr>
            <a:r>
              <a:rPr lang="en-US" dirty="0"/>
              <a:t>Co-operative Banks</a:t>
            </a:r>
          </a:p>
          <a:p>
            <a:pPr marL="514350" indent="-514350">
              <a:buAutoNum type="alphaLcParenR"/>
            </a:pPr>
            <a:r>
              <a:rPr lang="en-US" dirty="0"/>
              <a:t>Exchange Banks</a:t>
            </a:r>
          </a:p>
          <a:p>
            <a:pPr marL="514350" indent="-51435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f) Co-operative Banks</a:t>
            </a:r>
          </a:p>
          <a:p>
            <a:pPr>
              <a:buNone/>
            </a:pPr>
            <a:r>
              <a:rPr lang="en-US" dirty="0" smtClean="0"/>
              <a:t>	Co-Operative </a:t>
            </a:r>
            <a:r>
              <a:rPr lang="en-US" dirty="0"/>
              <a:t>Banks are small financial institutions that offer lending facilities to small businesses in both urban and non-urban regions. These are monitored and regulated by the Reserve Bank of India (RBI</a:t>
            </a:r>
            <a:r>
              <a:rPr lang="en-US" dirty="0" smtClean="0"/>
              <a:t>)</a:t>
            </a:r>
          </a:p>
          <a:p>
            <a:pPr>
              <a:buNone/>
            </a:pPr>
            <a:endParaRPr lang="en-US" dirty="0"/>
          </a:p>
          <a:p>
            <a:pPr>
              <a:buNone/>
            </a:pPr>
            <a:r>
              <a:rPr lang="en-US" dirty="0" smtClean="0"/>
              <a:t>g) Exchange Banks </a:t>
            </a:r>
          </a:p>
          <a:p>
            <a:pPr>
              <a:buNone/>
            </a:pPr>
            <a:r>
              <a:rPr lang="en-US" dirty="0" smtClean="0"/>
              <a:t>	Exchange </a:t>
            </a:r>
            <a:r>
              <a:rPr lang="en-US" dirty="0"/>
              <a:t>Banks are also called as foreign exchange banks and they are incorporated outside the country but carry out business in India.</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Types of Bank Accounts</a:t>
            </a:r>
            <a:r>
              <a:rPr lang="en-US" dirty="0"/>
              <a:t/>
            </a:r>
            <a:br>
              <a:rPr lang="en-US" dirty="0"/>
            </a:br>
            <a:endParaRPr lang="en-US" dirty="0"/>
          </a:p>
        </p:txBody>
      </p:sp>
      <p:sp>
        <p:nvSpPr>
          <p:cNvPr id="3" name="Content Placeholder 2"/>
          <p:cNvSpPr>
            <a:spLocks noGrp="1"/>
          </p:cNvSpPr>
          <p:nvPr>
            <p:ph idx="1"/>
          </p:nvPr>
        </p:nvSpPr>
        <p:spPr>
          <a:xfrm>
            <a:off x="381000" y="990600"/>
            <a:ext cx="8229600" cy="4525963"/>
          </a:xfrm>
        </p:spPr>
        <p:txBody>
          <a:bodyPr>
            <a:noAutofit/>
          </a:bodyPr>
          <a:lstStyle/>
          <a:p>
            <a:pPr>
              <a:lnSpc>
                <a:spcPct val="250000"/>
              </a:lnSpc>
              <a:buFont typeface="Wingdings" pitchFamily="2" charset="2"/>
              <a:buChar char="Ø"/>
            </a:pPr>
            <a:r>
              <a:rPr lang="en-US" sz="2000" b="1" dirty="0"/>
              <a:t>Savings </a:t>
            </a:r>
            <a:r>
              <a:rPr lang="en-US" sz="2000" b="1" dirty="0" smtClean="0"/>
              <a:t>accounts</a:t>
            </a:r>
          </a:p>
          <a:p>
            <a:pPr>
              <a:lnSpc>
                <a:spcPct val="250000"/>
              </a:lnSpc>
              <a:buFont typeface="Wingdings" pitchFamily="2" charset="2"/>
              <a:buChar char="Ø"/>
            </a:pPr>
            <a:r>
              <a:rPr lang="en-US" sz="2000" b="1" dirty="0" smtClean="0"/>
              <a:t>Current Accounts</a:t>
            </a:r>
          </a:p>
          <a:p>
            <a:pPr>
              <a:lnSpc>
                <a:spcPct val="250000"/>
              </a:lnSpc>
              <a:buFont typeface="Wingdings" pitchFamily="2" charset="2"/>
              <a:buChar char="Ø"/>
            </a:pPr>
            <a:r>
              <a:rPr lang="en-US" sz="2000" b="1" dirty="0"/>
              <a:t>Recurring Deposit </a:t>
            </a:r>
            <a:r>
              <a:rPr lang="en-US" sz="2000" b="1" dirty="0" smtClean="0"/>
              <a:t>Account</a:t>
            </a:r>
          </a:p>
          <a:p>
            <a:pPr>
              <a:lnSpc>
                <a:spcPct val="250000"/>
              </a:lnSpc>
              <a:buFont typeface="Wingdings" pitchFamily="2" charset="2"/>
              <a:buChar char="Ø"/>
            </a:pPr>
            <a:r>
              <a:rPr lang="en-US" sz="2000" b="1" dirty="0" smtClean="0"/>
              <a:t>Fixed </a:t>
            </a:r>
            <a:r>
              <a:rPr lang="en-US" sz="2000" b="1" dirty="0" err="1" smtClean="0"/>
              <a:t>Depostit</a:t>
            </a:r>
            <a:r>
              <a:rPr lang="en-US" sz="2000" b="1" dirty="0" smtClean="0"/>
              <a:t> Account</a:t>
            </a:r>
            <a:endParaRPr lang="en-US" sz="2000" b="1" dirty="0"/>
          </a:p>
          <a:p>
            <a:pPr>
              <a:lnSpc>
                <a:spcPct val="250000"/>
              </a:lnSpc>
              <a:buFont typeface="Wingdings" pitchFamily="2" charset="2"/>
              <a:buChar char="Ø"/>
            </a:pPr>
            <a:r>
              <a:rPr lang="en-US" sz="2000" b="1" dirty="0"/>
              <a:t>Certificates of </a:t>
            </a:r>
            <a:r>
              <a:rPr lang="en-US" sz="2000" b="1" dirty="0" smtClean="0"/>
              <a:t>deposit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pPr>
              <a:buNone/>
            </a:pPr>
            <a:r>
              <a:rPr lang="en-US" sz="4200" dirty="0" smtClean="0"/>
              <a:t>1.</a:t>
            </a:r>
            <a:r>
              <a:rPr lang="en-US" sz="4200" dirty="0"/>
              <a:t> </a:t>
            </a:r>
            <a:r>
              <a:rPr lang="en-US" sz="4200" dirty="0" smtClean="0"/>
              <a:t>Saving Account:</a:t>
            </a:r>
          </a:p>
          <a:p>
            <a:pPr>
              <a:buNone/>
            </a:pPr>
            <a:endParaRPr lang="en-US" dirty="0" smtClean="0"/>
          </a:p>
          <a:p>
            <a:pPr>
              <a:buFont typeface="Wingdings" pitchFamily="2" charset="2"/>
              <a:buChar char="Ø"/>
            </a:pPr>
            <a:r>
              <a:rPr lang="en-US" dirty="0" smtClean="0"/>
              <a:t>They </a:t>
            </a:r>
            <a:r>
              <a:rPr lang="en-US" dirty="0"/>
              <a:t>are for people who want to keep their money in a safe place and earn interest at the same time. We don’t need a lot of money to open a savings </a:t>
            </a:r>
            <a:r>
              <a:rPr lang="en-US" dirty="0" smtClean="0"/>
              <a:t>account.</a:t>
            </a:r>
          </a:p>
          <a:p>
            <a:pPr>
              <a:buFont typeface="Wingdings" pitchFamily="2" charset="2"/>
              <a:buChar char="Ø"/>
            </a:pPr>
            <a:r>
              <a:rPr lang="en-US" dirty="0"/>
              <a:t>F</a:t>
            </a:r>
            <a:r>
              <a:rPr lang="en-US" dirty="0" smtClean="0"/>
              <a:t>eatures </a:t>
            </a:r>
            <a:r>
              <a:rPr lang="en-US" dirty="0"/>
              <a:t>of the Savings </a:t>
            </a:r>
            <a:r>
              <a:rPr lang="en-US" dirty="0" smtClean="0"/>
              <a:t>account:</a:t>
            </a:r>
          </a:p>
          <a:p>
            <a:pPr lvl="1">
              <a:buFont typeface="Wingdings" pitchFamily="2" charset="2"/>
              <a:buChar char="ü"/>
            </a:pPr>
            <a:r>
              <a:rPr lang="en-US" sz="2600" dirty="0" smtClean="0"/>
              <a:t> </a:t>
            </a:r>
            <a:r>
              <a:rPr lang="en-US" sz="2600" dirty="0"/>
              <a:t>There is no limit to the number of times the account holder can deposit money in this account but there is a restriction on the number of times money can be withdrawn from this account. </a:t>
            </a:r>
            <a:endParaRPr lang="en-US" sz="2600" dirty="0" smtClean="0"/>
          </a:p>
          <a:p>
            <a:pPr lvl="1">
              <a:buFont typeface="Wingdings" pitchFamily="2" charset="2"/>
              <a:buChar char="ü"/>
            </a:pPr>
            <a:r>
              <a:rPr lang="en-US" sz="2600" dirty="0"/>
              <a:t>The rate of interest that an account holder get varies from 4% to 6% per annum</a:t>
            </a:r>
          </a:p>
          <a:p>
            <a:pPr lvl="1">
              <a:buFont typeface="Wingdings" pitchFamily="2" charset="2"/>
              <a:buChar char="ü"/>
            </a:pPr>
            <a:r>
              <a:rPr lang="en-US" sz="2600" dirty="0"/>
              <a:t>There is no minimum </a:t>
            </a:r>
            <a:r>
              <a:rPr lang="en-US" sz="2600" dirty="0" smtClean="0"/>
              <a:t>that </a:t>
            </a:r>
            <a:r>
              <a:rPr lang="en-US" sz="2600" dirty="0"/>
              <a:t>needs to be maintained for this type of an </a:t>
            </a:r>
            <a:r>
              <a:rPr lang="en-US" sz="2600" dirty="0" smtClean="0"/>
              <a:t>account balance</a:t>
            </a:r>
          </a:p>
          <a:p>
            <a:pPr lvl="1">
              <a:buFont typeface="Wingdings" pitchFamily="2" charset="2"/>
              <a:buChar char="ü"/>
            </a:pPr>
            <a:r>
              <a:rPr lang="en-US" sz="2600" dirty="0"/>
              <a:t>The savings bank account is mostly eligible for students, pensioners and working professionals</a:t>
            </a:r>
          </a:p>
          <a:p>
            <a:pPr lvl="1">
              <a:buNone/>
            </a:pPr>
            <a:endParaRPr lang="en-US" sz="2000" dirty="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143000"/>
          </a:xfrm>
        </p:spPr>
        <p:txBody>
          <a:bodyPr>
            <a:normAutofit/>
          </a:bodyPr>
          <a:lstStyle/>
          <a:p>
            <a:pPr algn="l"/>
            <a:r>
              <a:rPr lang="en-US" dirty="0" smtClean="0"/>
              <a:t>2. </a:t>
            </a:r>
            <a:r>
              <a:rPr lang="en-US" dirty="0"/>
              <a:t>Current Account</a:t>
            </a:r>
          </a:p>
        </p:txBody>
      </p:sp>
      <p:sp>
        <p:nvSpPr>
          <p:cNvPr id="3" name="Content Placeholder 2"/>
          <p:cNvSpPr>
            <a:spLocks noGrp="1"/>
          </p:cNvSpPr>
          <p:nvPr>
            <p:ph idx="1"/>
          </p:nvPr>
        </p:nvSpPr>
        <p:spPr>
          <a:xfrm>
            <a:off x="228600" y="990600"/>
            <a:ext cx="8915400" cy="5562600"/>
          </a:xfrm>
        </p:spPr>
        <p:txBody>
          <a:bodyPr>
            <a:normAutofit lnSpcReduction="10000"/>
          </a:bodyPr>
          <a:lstStyle/>
          <a:p>
            <a:pPr>
              <a:buFont typeface="Wingdings" pitchFamily="2" charset="2"/>
              <a:buChar char="Ø"/>
            </a:pPr>
            <a:r>
              <a:rPr lang="en-US" dirty="0"/>
              <a:t>The second type of bank account is the current bank account. These accounts are not used for the purpose of </a:t>
            </a:r>
            <a:r>
              <a:rPr lang="en-US" dirty="0" smtClean="0"/>
              <a:t>savings. Its main function is to satisfy the daily transaction.</a:t>
            </a:r>
          </a:p>
          <a:p>
            <a:pPr>
              <a:buFont typeface="Wingdings" pitchFamily="2" charset="2"/>
              <a:buChar char="Ø"/>
            </a:pPr>
            <a:r>
              <a:rPr lang="en-US" dirty="0" smtClean="0"/>
              <a:t>Features of the Current account:</a:t>
            </a:r>
          </a:p>
          <a:p>
            <a:pPr lvl="2">
              <a:buFont typeface="Wingdings" pitchFamily="2" charset="2"/>
              <a:buChar char="ü"/>
            </a:pPr>
            <a:r>
              <a:rPr lang="en-US" dirty="0" smtClean="0"/>
              <a:t>This type of bank account is mostly opened by businessmen. Associations, Institutions, Companies, Religious Institutions and other business-related works, the current account can be opened</a:t>
            </a:r>
          </a:p>
          <a:p>
            <a:pPr lvl="2">
              <a:buFont typeface="Wingdings" pitchFamily="2" charset="2"/>
              <a:buChar char="ü"/>
            </a:pPr>
            <a:r>
              <a:rPr lang="en-US" dirty="0" smtClean="0"/>
              <a:t>There is no fixed number of times that money can either be deposited or withdrawn from such accounts</a:t>
            </a:r>
          </a:p>
          <a:p>
            <a:pPr lvl="2">
              <a:buFont typeface="Wingdings" pitchFamily="2" charset="2"/>
              <a:buChar char="ü"/>
            </a:pPr>
            <a:r>
              <a:rPr lang="en-US" dirty="0" smtClean="0"/>
              <a:t>Overdraft facility is available for current bank accounts</a:t>
            </a:r>
          </a:p>
          <a:p>
            <a:pPr lvl="2">
              <a:buFont typeface="Wingdings" pitchFamily="2" charset="2"/>
              <a:buChar char="ü"/>
            </a:pPr>
            <a:r>
              <a:rPr lang="en-US" dirty="0" smtClean="0"/>
              <a:t>There is no interest that is paid on such accounts</a:t>
            </a:r>
          </a:p>
          <a:p>
            <a:pPr lvl="2">
              <a:buNone/>
            </a:pPr>
            <a:endParaRPr lang="en-US" dirty="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pPr algn="l"/>
            <a:r>
              <a:rPr lang="en-US" dirty="0"/>
              <a:t>Recurring Deposit </a:t>
            </a:r>
            <a:r>
              <a:rPr lang="en-US" dirty="0" smtClean="0"/>
              <a:t>Account</a:t>
            </a:r>
            <a:endParaRPr lang="en-US" dirty="0"/>
          </a:p>
        </p:txBody>
      </p:sp>
      <p:sp>
        <p:nvSpPr>
          <p:cNvPr id="3" name="Content Placeholder 2"/>
          <p:cNvSpPr>
            <a:spLocks noGrp="1"/>
          </p:cNvSpPr>
          <p:nvPr>
            <p:ph idx="1"/>
          </p:nvPr>
        </p:nvSpPr>
        <p:spPr>
          <a:xfrm>
            <a:off x="457200" y="990600"/>
            <a:ext cx="8229600" cy="5638800"/>
          </a:xfrm>
        </p:spPr>
        <p:txBody>
          <a:bodyPr>
            <a:normAutofit fontScale="47500" lnSpcReduction="20000"/>
          </a:bodyPr>
          <a:lstStyle/>
          <a:p>
            <a:pPr marL="514350" indent="-514350">
              <a:buFont typeface="Wingdings" pitchFamily="2" charset="2"/>
              <a:buChar char="Ø"/>
            </a:pPr>
            <a:r>
              <a:rPr lang="en-US" sz="4400" dirty="0"/>
              <a:t>Recurring Deposit account or RD account is </a:t>
            </a:r>
            <a:r>
              <a:rPr lang="en-US" sz="4400" dirty="0" smtClean="0"/>
              <a:t>a form </a:t>
            </a:r>
            <a:r>
              <a:rPr lang="en-US" sz="4400" dirty="0"/>
              <a:t>of account wherein the account holder needs to deposit a fixed amount every month until it reaches the fixed maturity date. </a:t>
            </a:r>
            <a:endParaRPr lang="en-US" sz="4400" dirty="0" smtClean="0"/>
          </a:p>
          <a:p>
            <a:pPr marL="514350" indent="-514350">
              <a:buNone/>
            </a:pPr>
            <a:endParaRPr lang="en-US" sz="4400" dirty="0" smtClean="0"/>
          </a:p>
          <a:p>
            <a:pPr marL="514350" indent="-514350">
              <a:buFont typeface="Wingdings" pitchFamily="2" charset="2"/>
              <a:buChar char="Ø"/>
            </a:pPr>
            <a:r>
              <a:rPr lang="en-US" sz="4400" dirty="0"/>
              <a:t>The features of the Recurring deposit </a:t>
            </a:r>
            <a:r>
              <a:rPr lang="en-US" sz="4400" dirty="0" smtClean="0"/>
              <a:t>account</a:t>
            </a:r>
          </a:p>
          <a:p>
            <a:pPr marL="1314450" lvl="2" indent="-514350">
              <a:buFont typeface="Wingdings" pitchFamily="2" charset="2"/>
              <a:buChar char="ü"/>
            </a:pPr>
            <a:r>
              <a:rPr lang="en-US" sz="4400" dirty="0" smtClean="0"/>
              <a:t>Any </a:t>
            </a:r>
            <a:r>
              <a:rPr lang="en-US" sz="4400" dirty="0"/>
              <a:t>individual or an Institution can open a recurring deposit account either separately or </a:t>
            </a:r>
            <a:r>
              <a:rPr lang="en-US" sz="4400" dirty="0" smtClean="0"/>
              <a:t>jointly</a:t>
            </a:r>
          </a:p>
          <a:p>
            <a:pPr marL="1314450" lvl="2" indent="-514350">
              <a:buFont typeface="Wingdings" pitchFamily="2" charset="2"/>
              <a:buChar char="ü"/>
            </a:pPr>
            <a:r>
              <a:rPr lang="en-US" sz="4400" dirty="0"/>
              <a:t>Periodic or monthly </a:t>
            </a:r>
            <a:r>
              <a:rPr lang="en-US" sz="4400" dirty="0" err="1"/>
              <a:t>instalments</a:t>
            </a:r>
            <a:r>
              <a:rPr lang="en-US" sz="4400" dirty="0"/>
              <a:t> that need to be added can be as low as </a:t>
            </a:r>
            <a:r>
              <a:rPr lang="en-US" sz="4400" dirty="0" smtClean="0"/>
              <a:t>Rs.500/- </a:t>
            </a:r>
            <a:r>
              <a:rPr lang="en-US" sz="4400" dirty="0"/>
              <a:t>or may vary from bank to bank</a:t>
            </a:r>
          </a:p>
          <a:p>
            <a:pPr marL="1314450" lvl="2" indent="-514350">
              <a:buFont typeface="Wingdings" pitchFamily="2" charset="2"/>
              <a:buChar char="ü"/>
            </a:pPr>
            <a:r>
              <a:rPr lang="en-US" sz="4400" dirty="0"/>
              <a:t>The range of months for which an RD account can be opened varies from 6 months to 120 months</a:t>
            </a:r>
          </a:p>
          <a:p>
            <a:pPr marL="1314450" lvl="2" indent="-514350">
              <a:buFont typeface="Wingdings" pitchFamily="2" charset="2"/>
              <a:buChar char="ü"/>
            </a:pPr>
            <a:r>
              <a:rPr lang="en-US" sz="4400" dirty="0"/>
              <a:t>The interest rate varies depending upon the bank you choose to open an account with</a:t>
            </a:r>
          </a:p>
          <a:p>
            <a:pPr marL="1314450" lvl="2" indent="-514350">
              <a:buFont typeface="Wingdings" pitchFamily="2" charset="2"/>
              <a:buChar char="ü"/>
            </a:pPr>
            <a:r>
              <a:rPr lang="en-US" sz="4400" dirty="0"/>
              <a:t>Premature withdrawal of the amount is permitted, provided a sum of amount is deducted as </a:t>
            </a:r>
            <a:r>
              <a:rPr lang="en-US" sz="4400" dirty="0" smtClean="0"/>
              <a:t>penalty</a:t>
            </a:r>
            <a:endParaRPr lang="en-US" sz="4400" dirty="0"/>
          </a:p>
          <a:p>
            <a:pPr marL="514350" indent="-514350">
              <a:buNone/>
            </a:pPr>
            <a:r>
              <a:rPr lang="en-US" sz="3400"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33487</TotalTime>
  <Words>1128</Words>
  <Application>Microsoft Office PowerPoint</Application>
  <PresentationFormat>On-screen Show (4:3)</PresentationFormat>
  <Paragraphs>238</Paragraphs>
  <Slides>47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Liberation Sans</vt:lpstr>
      <vt:lpstr>Wingdings</vt:lpstr>
      <vt:lpstr>Office Theme</vt:lpstr>
      <vt:lpstr>Internet Banking Application </vt:lpstr>
      <vt:lpstr>PowerPoint Presentation</vt:lpstr>
      <vt:lpstr>PowerPoint Presentation</vt:lpstr>
      <vt:lpstr>PowerPoint Presentation</vt:lpstr>
      <vt:lpstr>PowerPoint Presentation</vt:lpstr>
      <vt:lpstr>Types of Bank Accounts </vt:lpstr>
      <vt:lpstr>PowerPoint Presentation</vt:lpstr>
      <vt:lpstr>2. Current Account</vt:lpstr>
      <vt:lpstr>Recurring Deposit Account</vt:lpstr>
      <vt:lpstr>Fixed Deposit Account</vt:lpstr>
      <vt:lpstr>PowerPoint Presentation</vt:lpstr>
      <vt:lpstr>Types of Loans</vt:lpstr>
      <vt:lpstr>PowerPoint Presentation</vt:lpstr>
      <vt:lpstr>PowerPoint Presentation</vt:lpstr>
      <vt:lpstr>Internet Banking</vt:lpstr>
      <vt:lpstr>Internet banking has two parts.</vt:lpstr>
      <vt:lpstr>Different types of modes of payment Transfer</vt:lpstr>
      <vt:lpstr>Carporate Internet banking payment transfer devided into thee parts.</vt:lpstr>
      <vt:lpstr>What is mean by Internet Banking</vt:lpstr>
      <vt:lpstr>Internet Banking project flow</vt:lpstr>
      <vt:lpstr>PowerPoint Presentation</vt:lpstr>
      <vt:lpstr>PowerPoint Presentation</vt:lpstr>
      <vt:lpstr>PowerPoint Presentation</vt:lpstr>
      <vt:lpstr>In bank side application we perform below task </vt:lpstr>
      <vt:lpstr>Other task to be perform in bank side application </vt:lpstr>
      <vt:lpstr>In Customer side application we perform below task</vt:lpstr>
      <vt:lpstr>PowerPoint Presentation</vt:lpstr>
      <vt:lpstr>Customer side application :</vt:lpstr>
      <vt:lpstr>End to End flow of payment Transaction. </vt:lpstr>
      <vt:lpstr>PowerPoint Presentation</vt:lpstr>
      <vt:lpstr>Sample Test Cases For Net Banking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Interview Questions</vt:lpstr>
      <vt:lpstr>PowerPoint Presentation</vt:lpstr>
      <vt:lpstr>Types of Banks: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Banking Applicaton </dc:title>
  <dc:creator>JD</dc:creator>
  <cp:lastModifiedBy>Admin</cp:lastModifiedBy>
  <cp:revision>227</cp:revision>
  <dcterms:created xsi:type="dcterms:W3CDTF">2021-06-26T07:05:07Z</dcterms:created>
  <dcterms:modified xsi:type="dcterms:W3CDTF">2022-02-26T15:07:10Z</dcterms:modified>
</cp:coreProperties>
</file>