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1"/>
  </p:sldMasterIdLst>
  <p:sldIdLst>
    <p:sldId id="273" r:id="rId2"/>
    <p:sldId id="256" r:id="rId3"/>
    <p:sldId id="263" r:id="rId4"/>
    <p:sldId id="264" r:id="rId5"/>
    <p:sldId id="265" r:id="rId6"/>
    <p:sldId id="261" r:id="rId7"/>
    <p:sldId id="257" r:id="rId8"/>
    <p:sldId id="266" r:id="rId9"/>
    <p:sldId id="267" r:id="rId10"/>
    <p:sldId id="268" r:id="rId11"/>
    <p:sldId id="269" r:id="rId12"/>
    <p:sldId id="274"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F8A306-45F1-45BA-A487-5CFCD5579D96}"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4AC8CC9-B0C8-4CF5-A6E6-8E5C88DC36C9}" type="slidenum">
              <a:rPr lang="en-IN" smtClean="0"/>
              <a:t>‹#›</a:t>
            </a:fld>
            <a:endParaRPr lang="en-IN"/>
          </a:p>
        </p:txBody>
      </p:sp>
    </p:spTree>
    <p:extLst>
      <p:ext uri="{BB962C8B-B14F-4D97-AF65-F5344CB8AC3E}">
        <p14:creationId xmlns:p14="http://schemas.microsoft.com/office/powerpoint/2010/main" val="63620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F8A306-45F1-45BA-A487-5CFCD5579D96}"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AC8CC9-B0C8-4CF5-A6E6-8E5C88DC36C9}" type="slidenum">
              <a:rPr lang="en-IN" smtClean="0"/>
              <a:t>‹#›</a:t>
            </a:fld>
            <a:endParaRPr lang="en-IN"/>
          </a:p>
        </p:txBody>
      </p:sp>
    </p:spTree>
    <p:extLst>
      <p:ext uri="{BB962C8B-B14F-4D97-AF65-F5344CB8AC3E}">
        <p14:creationId xmlns:p14="http://schemas.microsoft.com/office/powerpoint/2010/main" val="353696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F8A306-45F1-45BA-A487-5CFCD5579D96}"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AC8CC9-B0C8-4CF5-A6E6-8E5C88DC36C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711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F8A306-45F1-45BA-A487-5CFCD5579D96}"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AC8CC9-B0C8-4CF5-A6E6-8E5C88DC36C9}" type="slidenum">
              <a:rPr lang="en-IN" smtClean="0"/>
              <a:t>‹#›</a:t>
            </a:fld>
            <a:endParaRPr lang="en-IN"/>
          </a:p>
        </p:txBody>
      </p:sp>
    </p:spTree>
    <p:extLst>
      <p:ext uri="{BB962C8B-B14F-4D97-AF65-F5344CB8AC3E}">
        <p14:creationId xmlns:p14="http://schemas.microsoft.com/office/powerpoint/2010/main" val="2851309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F8A306-45F1-45BA-A487-5CFCD5579D96}"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AC8CC9-B0C8-4CF5-A6E6-8E5C88DC36C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5622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F8A306-45F1-45BA-A487-5CFCD5579D96}"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AC8CC9-B0C8-4CF5-A6E6-8E5C88DC36C9}" type="slidenum">
              <a:rPr lang="en-IN" smtClean="0"/>
              <a:t>‹#›</a:t>
            </a:fld>
            <a:endParaRPr lang="en-IN"/>
          </a:p>
        </p:txBody>
      </p:sp>
    </p:spTree>
    <p:extLst>
      <p:ext uri="{BB962C8B-B14F-4D97-AF65-F5344CB8AC3E}">
        <p14:creationId xmlns:p14="http://schemas.microsoft.com/office/powerpoint/2010/main" val="350228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8A306-45F1-45BA-A487-5CFCD5579D96}"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AC8CC9-B0C8-4CF5-A6E6-8E5C88DC36C9}" type="slidenum">
              <a:rPr lang="en-IN" smtClean="0"/>
              <a:t>‹#›</a:t>
            </a:fld>
            <a:endParaRPr lang="en-IN"/>
          </a:p>
        </p:txBody>
      </p:sp>
    </p:spTree>
    <p:extLst>
      <p:ext uri="{BB962C8B-B14F-4D97-AF65-F5344CB8AC3E}">
        <p14:creationId xmlns:p14="http://schemas.microsoft.com/office/powerpoint/2010/main" val="3570457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8A306-45F1-45BA-A487-5CFCD5579D96}"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AC8CC9-B0C8-4CF5-A6E6-8E5C88DC36C9}" type="slidenum">
              <a:rPr lang="en-IN" smtClean="0"/>
              <a:t>‹#›</a:t>
            </a:fld>
            <a:endParaRPr lang="en-IN"/>
          </a:p>
        </p:txBody>
      </p:sp>
    </p:spTree>
    <p:extLst>
      <p:ext uri="{BB962C8B-B14F-4D97-AF65-F5344CB8AC3E}">
        <p14:creationId xmlns:p14="http://schemas.microsoft.com/office/powerpoint/2010/main" val="345197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8A306-45F1-45BA-A487-5CFCD5579D96}"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AC8CC9-B0C8-4CF5-A6E6-8E5C88DC36C9}" type="slidenum">
              <a:rPr lang="en-IN" smtClean="0"/>
              <a:t>‹#›</a:t>
            </a:fld>
            <a:endParaRPr lang="en-IN"/>
          </a:p>
        </p:txBody>
      </p:sp>
    </p:spTree>
    <p:extLst>
      <p:ext uri="{BB962C8B-B14F-4D97-AF65-F5344CB8AC3E}">
        <p14:creationId xmlns:p14="http://schemas.microsoft.com/office/powerpoint/2010/main" val="310042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F8A306-45F1-45BA-A487-5CFCD5579D96}"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AC8CC9-B0C8-4CF5-A6E6-8E5C88DC36C9}" type="slidenum">
              <a:rPr lang="en-IN" smtClean="0"/>
              <a:t>‹#›</a:t>
            </a:fld>
            <a:endParaRPr lang="en-IN"/>
          </a:p>
        </p:txBody>
      </p:sp>
    </p:spTree>
    <p:extLst>
      <p:ext uri="{BB962C8B-B14F-4D97-AF65-F5344CB8AC3E}">
        <p14:creationId xmlns:p14="http://schemas.microsoft.com/office/powerpoint/2010/main" val="269686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F8A306-45F1-45BA-A487-5CFCD5579D96}"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4AC8CC9-B0C8-4CF5-A6E6-8E5C88DC36C9}" type="slidenum">
              <a:rPr lang="en-IN" smtClean="0"/>
              <a:t>‹#›</a:t>
            </a:fld>
            <a:endParaRPr lang="en-IN"/>
          </a:p>
        </p:txBody>
      </p:sp>
    </p:spTree>
    <p:extLst>
      <p:ext uri="{BB962C8B-B14F-4D97-AF65-F5344CB8AC3E}">
        <p14:creationId xmlns:p14="http://schemas.microsoft.com/office/powerpoint/2010/main" val="319922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8A306-45F1-45BA-A487-5CFCD5579D96}"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4AC8CC9-B0C8-4CF5-A6E6-8E5C88DC36C9}" type="slidenum">
              <a:rPr lang="en-IN" smtClean="0"/>
              <a:t>‹#›</a:t>
            </a:fld>
            <a:endParaRPr lang="en-IN"/>
          </a:p>
        </p:txBody>
      </p:sp>
    </p:spTree>
    <p:extLst>
      <p:ext uri="{BB962C8B-B14F-4D97-AF65-F5344CB8AC3E}">
        <p14:creationId xmlns:p14="http://schemas.microsoft.com/office/powerpoint/2010/main" val="44430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F8A306-45F1-45BA-A487-5CFCD5579D96}" type="datetimeFigureOut">
              <a:rPr lang="en-IN" smtClean="0"/>
              <a:t>08-08-2024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4AC8CC9-B0C8-4CF5-A6E6-8E5C88DC36C9}" type="slidenum">
              <a:rPr lang="en-IN" smtClean="0"/>
              <a:t>‹#›</a:t>
            </a:fld>
            <a:endParaRPr lang="en-IN"/>
          </a:p>
        </p:txBody>
      </p:sp>
    </p:spTree>
    <p:extLst>
      <p:ext uri="{BB962C8B-B14F-4D97-AF65-F5344CB8AC3E}">
        <p14:creationId xmlns:p14="http://schemas.microsoft.com/office/powerpoint/2010/main" val="288204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8A306-45F1-45BA-A487-5CFCD5579D96}" type="datetimeFigureOut">
              <a:rPr lang="en-IN" smtClean="0"/>
              <a:t>08-08-2024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4AC8CC9-B0C8-4CF5-A6E6-8E5C88DC36C9}" type="slidenum">
              <a:rPr lang="en-IN" smtClean="0"/>
              <a:t>‹#›</a:t>
            </a:fld>
            <a:endParaRPr lang="en-IN"/>
          </a:p>
        </p:txBody>
      </p:sp>
    </p:spTree>
    <p:extLst>
      <p:ext uri="{BB962C8B-B14F-4D97-AF65-F5344CB8AC3E}">
        <p14:creationId xmlns:p14="http://schemas.microsoft.com/office/powerpoint/2010/main" val="393986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F8A306-45F1-45BA-A487-5CFCD5579D96}"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4AC8CC9-B0C8-4CF5-A6E6-8E5C88DC36C9}" type="slidenum">
              <a:rPr lang="en-IN" smtClean="0"/>
              <a:t>‹#›</a:t>
            </a:fld>
            <a:endParaRPr lang="en-IN"/>
          </a:p>
        </p:txBody>
      </p:sp>
    </p:spTree>
    <p:extLst>
      <p:ext uri="{BB962C8B-B14F-4D97-AF65-F5344CB8AC3E}">
        <p14:creationId xmlns:p14="http://schemas.microsoft.com/office/powerpoint/2010/main" val="317954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F8A306-45F1-45BA-A487-5CFCD5579D96}"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AC8CC9-B0C8-4CF5-A6E6-8E5C88DC36C9}" type="slidenum">
              <a:rPr lang="en-IN" smtClean="0"/>
              <a:t>‹#›</a:t>
            </a:fld>
            <a:endParaRPr lang="en-IN"/>
          </a:p>
        </p:txBody>
      </p:sp>
    </p:spTree>
    <p:extLst>
      <p:ext uri="{BB962C8B-B14F-4D97-AF65-F5344CB8AC3E}">
        <p14:creationId xmlns:p14="http://schemas.microsoft.com/office/powerpoint/2010/main" val="3825950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0F8A306-45F1-45BA-A487-5CFCD5579D96}" type="datetimeFigureOut">
              <a:rPr lang="en-IN" smtClean="0"/>
              <a:t>08-08-2024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4AC8CC9-B0C8-4CF5-A6E6-8E5C88DC36C9}" type="slidenum">
              <a:rPr lang="en-IN" smtClean="0"/>
              <a:t>‹#›</a:t>
            </a:fld>
            <a:endParaRPr lang="en-IN"/>
          </a:p>
        </p:txBody>
      </p:sp>
    </p:spTree>
    <p:extLst>
      <p:ext uri="{BB962C8B-B14F-4D97-AF65-F5344CB8AC3E}">
        <p14:creationId xmlns:p14="http://schemas.microsoft.com/office/powerpoint/2010/main" val="246219905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8.xml"/><Relationship Id="rId1" Type="http://schemas.openxmlformats.org/officeDocument/2006/relationships/themeOverride" Target="../theme/themeOverride1.xml"/><Relationship Id="rId5" Type="http://schemas.openxmlformats.org/officeDocument/2006/relationships/image" Target="../media/image11.png"/><Relationship Id="rId4" Type="http://schemas.openxmlformats.org/officeDocument/2006/relationships/hyperlink" Target="https://www.diggita.it/story.php?title=Che_cosa_e_la_capacita_di_problem_solving_e_perche_e_importante_coltivarl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8.xml"/><Relationship Id="rId1" Type="http://schemas.openxmlformats.org/officeDocument/2006/relationships/themeOverride" Target="../theme/themeOverride2.xml"/><Relationship Id="rId5" Type="http://schemas.openxmlformats.org/officeDocument/2006/relationships/image" Target="../media/image13.png"/><Relationship Id="rId4" Type="http://schemas.openxmlformats.org/officeDocument/2006/relationships/hyperlink" Target="https://www.flickr.com/photos/141573413@N04/42099499622"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mimitreschaudreviews.blogspot.com/2016/01/" TargetMode="External"/><Relationship Id="rId7" Type="http://schemas.openxmlformats.org/officeDocument/2006/relationships/hyperlink" Target="https://commons.wikimedia.org/wiki/File:Bouchon_Restaurant_Lyon_001_(Trishhhh).jpg" TargetMode="Externa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hyperlink" Target="https://www.flickr.com/photos/cogdog/38128053536/"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hyperlink" Target="https://commons.wikimedia.org/wiki/Category:Microsoft_Excel_logo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772CF3-1879-82C6-3650-614815B15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692077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ACB0-C3CA-ED3C-C6B0-F6B7BF4DBD6E}"/>
              </a:ext>
            </a:extLst>
          </p:cNvPr>
          <p:cNvSpPr>
            <a:spLocks noGrp="1"/>
          </p:cNvSpPr>
          <p:nvPr>
            <p:ph type="title"/>
          </p:nvPr>
        </p:nvSpPr>
        <p:spPr>
          <a:xfrm>
            <a:off x="3808412" y="-244167"/>
            <a:ext cx="3505199" cy="871794"/>
          </a:xfrm>
        </p:spPr>
        <p:txBody>
          <a:bodyPr>
            <a:normAutofit/>
          </a:bodyPr>
          <a:lstStyle/>
          <a:p>
            <a:r>
              <a:rPr lang="en-IN" sz="3200" b="1" dirty="0">
                <a:highlight>
                  <a:srgbClr val="FFFF00"/>
                </a:highlight>
              </a:rPr>
              <a:t>Power</a:t>
            </a:r>
            <a:r>
              <a:rPr lang="en-IN" sz="3200" b="1" dirty="0">
                <a:solidFill>
                  <a:srgbClr val="FF0000"/>
                </a:solidFill>
              </a:rPr>
              <a:t>Bi</a:t>
            </a:r>
            <a:r>
              <a:rPr lang="en-IN" sz="3200" b="1" dirty="0"/>
              <a:t> Analysis</a:t>
            </a:r>
          </a:p>
        </p:txBody>
      </p:sp>
      <p:pic>
        <p:nvPicPr>
          <p:cNvPr id="13" name="Content Placeholder 12">
            <a:extLst>
              <a:ext uri="{FF2B5EF4-FFF2-40B4-BE49-F238E27FC236}">
                <a16:creationId xmlns:a16="http://schemas.microsoft.com/office/drawing/2014/main" id="{A86E3956-1CF8-C4E0-686E-F96BA28E9921}"/>
              </a:ext>
            </a:extLst>
          </p:cNvPr>
          <p:cNvPicPr>
            <a:picLocks noGrp="1" noChangeAspect="1"/>
          </p:cNvPicPr>
          <p:nvPr>
            <p:ph idx="1"/>
          </p:nvPr>
        </p:nvPicPr>
        <p:blipFill>
          <a:blip r:embed="rId3">
            <a:alphaModFix amt="70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185652" y="143372"/>
            <a:ext cx="622760" cy="412938"/>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sp>
        <p:nvSpPr>
          <p:cNvPr id="11" name="Rectangle 3">
            <a:extLst>
              <a:ext uri="{FF2B5EF4-FFF2-40B4-BE49-F238E27FC236}">
                <a16:creationId xmlns:a16="http://schemas.microsoft.com/office/drawing/2014/main" id="{60C09DC8-94F9-24D1-3B77-FC9D470BB64F}"/>
              </a:ext>
            </a:extLst>
          </p:cNvPr>
          <p:cNvSpPr>
            <a:spLocks noGrp="1" noChangeArrowheads="1"/>
          </p:cNvSpPr>
          <p:nvPr>
            <p:ph type="body" sz="half" idx="2"/>
          </p:nvPr>
        </p:nvSpPr>
        <p:spPr bwMode="auto">
          <a:xfrm>
            <a:off x="1756908" y="585093"/>
            <a:ext cx="916789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1600" dirty="0">
                <a:solidFill>
                  <a:schemeClr val="tx1">
                    <a:lumMod val="85000"/>
                    <a:lumOff val="15000"/>
                  </a:schemeClr>
                </a:solidFill>
                <a:ea typeface="+mj-ea"/>
                <a:cs typeface="+mj-cs"/>
              </a:rPr>
              <a:t>Made</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600" dirty="0">
                <a:solidFill>
                  <a:schemeClr val="tx1">
                    <a:lumMod val="85000"/>
                    <a:lumOff val="15000"/>
                  </a:schemeClr>
                </a:solidFill>
                <a:ea typeface="+mj-ea"/>
                <a:cs typeface="+mj-cs"/>
              </a:rPr>
              <a:t>interactive dashboards in Power BI to show and analyze Zomato restaurant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1600" dirty="0">
                <a:solidFill>
                  <a:schemeClr val="tx1">
                    <a:lumMod val="85000"/>
                    <a:lumOff val="15000"/>
                  </a:schemeClr>
                </a:solidFill>
                <a:ea typeface="+mj-ea"/>
                <a:cs typeface="+mj-cs"/>
              </a:rPr>
              <a:t>Created visuals to explore trends in location, ratings, price range, and cuisine.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1600" dirty="0">
                <a:solidFill>
                  <a:schemeClr val="tx1">
                    <a:lumMod val="85000"/>
                    <a:lumOff val="15000"/>
                  </a:schemeClr>
                </a:solidFill>
                <a:ea typeface="+mj-ea"/>
                <a:cs typeface="+mj-cs"/>
              </a:rPr>
              <a:t>Added slicers, filters, and drill-down features for easy data exploration. </a:t>
            </a:r>
          </a:p>
        </p:txBody>
      </p:sp>
      <p:pic>
        <p:nvPicPr>
          <p:cNvPr id="8" name="Picture 7">
            <a:extLst>
              <a:ext uri="{FF2B5EF4-FFF2-40B4-BE49-F238E27FC236}">
                <a16:creationId xmlns:a16="http://schemas.microsoft.com/office/drawing/2014/main" id="{43694E72-DF1B-7DAD-BAF4-268CED0E5732}"/>
              </a:ext>
            </a:extLst>
          </p:cNvPr>
          <p:cNvPicPr>
            <a:picLocks noChangeAspect="1"/>
          </p:cNvPicPr>
          <p:nvPr/>
        </p:nvPicPr>
        <p:blipFill>
          <a:blip r:embed="rId5"/>
          <a:stretch>
            <a:fillRect/>
          </a:stretch>
        </p:blipFill>
        <p:spPr>
          <a:xfrm>
            <a:off x="1263894" y="1563329"/>
            <a:ext cx="10825316" cy="52946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567190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3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ACB0-C3CA-ED3C-C6B0-F6B7BF4DBD6E}"/>
              </a:ext>
            </a:extLst>
          </p:cNvPr>
          <p:cNvSpPr>
            <a:spLocks noGrp="1"/>
          </p:cNvSpPr>
          <p:nvPr>
            <p:ph type="title"/>
          </p:nvPr>
        </p:nvSpPr>
        <p:spPr>
          <a:xfrm>
            <a:off x="3808412" y="-244167"/>
            <a:ext cx="3505199" cy="871794"/>
          </a:xfrm>
        </p:spPr>
        <p:txBody>
          <a:bodyPr>
            <a:normAutofit/>
          </a:bodyPr>
          <a:lstStyle/>
          <a:p>
            <a:r>
              <a:rPr lang="en-IN" sz="3200" b="1" dirty="0">
                <a:solidFill>
                  <a:srgbClr val="0070C0"/>
                </a:solidFill>
              </a:rPr>
              <a:t>Tableau</a:t>
            </a:r>
            <a:r>
              <a:rPr lang="en-IN" sz="3200" b="1" dirty="0"/>
              <a:t> Analysis</a:t>
            </a:r>
          </a:p>
        </p:txBody>
      </p:sp>
      <p:pic>
        <p:nvPicPr>
          <p:cNvPr id="10" name="Content Placeholder 9">
            <a:extLst>
              <a:ext uri="{FF2B5EF4-FFF2-40B4-BE49-F238E27FC236}">
                <a16:creationId xmlns:a16="http://schemas.microsoft.com/office/drawing/2014/main" id="{2D935222-93C7-A8FF-052E-9400F23A6A03}"/>
              </a:ext>
            </a:extLst>
          </p:cNvPr>
          <p:cNvPicPr>
            <a:picLocks noGrp="1" noChangeAspect="1"/>
          </p:cNvPicPr>
          <p:nvPr>
            <p:ph idx="1"/>
          </p:nvPr>
        </p:nvPicPr>
        <p:blipFill>
          <a:blip r:embed="rId3">
            <a:alphaModFix amt="85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53912" y="155313"/>
            <a:ext cx="554500" cy="447734"/>
          </a:xfrm>
          <a:effectLst>
            <a:innerShdw blurRad="114300">
              <a:prstClr val="black"/>
            </a:innerShdw>
          </a:effectLst>
          <a:scene3d>
            <a:camera prst="obliqueTopLeft"/>
            <a:lightRig rig="threePt" dir="t"/>
          </a:scene3d>
          <a:sp3d>
            <a:bevelT/>
          </a:sp3d>
        </p:spPr>
      </p:pic>
      <p:sp>
        <p:nvSpPr>
          <p:cNvPr id="4" name="Rectangle 2">
            <a:extLst>
              <a:ext uri="{FF2B5EF4-FFF2-40B4-BE49-F238E27FC236}">
                <a16:creationId xmlns:a16="http://schemas.microsoft.com/office/drawing/2014/main" id="{243DA0FC-4D29-4843-C347-CA7E451466D4}"/>
              </a:ext>
            </a:extLst>
          </p:cNvPr>
          <p:cNvSpPr>
            <a:spLocks noGrp="1" noChangeArrowheads="1"/>
          </p:cNvSpPr>
          <p:nvPr>
            <p:ph type="body" sz="half" idx="2"/>
          </p:nvPr>
        </p:nvSpPr>
        <p:spPr bwMode="auto">
          <a:xfrm>
            <a:off x="1678705" y="191730"/>
            <a:ext cx="10346147" cy="114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fontAlgn="base">
              <a:lnSpc>
                <a:spcPct val="100000"/>
              </a:lnSpc>
              <a:buSzTx/>
              <a:buFont typeface="Wingdings" panose="05000000000000000000" pitchFamily="2" charset="2"/>
              <a:buChar char="ü"/>
              <a:tabLst/>
            </a:pPr>
            <a:r>
              <a:rPr lang="en-US" altLang="en-US" sz="1600" dirty="0">
                <a:solidFill>
                  <a:schemeClr val="tx1">
                    <a:lumMod val="85000"/>
                    <a:lumOff val="15000"/>
                  </a:schemeClr>
                </a:solidFill>
                <a:ea typeface="+mj-ea"/>
                <a:cs typeface="+mj-cs"/>
              </a:rPr>
              <a:t>Used</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600" dirty="0">
                <a:solidFill>
                  <a:schemeClr val="tx1">
                    <a:lumMod val="85000"/>
                    <a:lumOff val="15000"/>
                  </a:schemeClr>
                </a:solidFill>
                <a:ea typeface="+mj-ea"/>
                <a:cs typeface="+mj-cs"/>
              </a:rPr>
              <a:t>Tableau to create visuals and analyze Zomato restaurant data.</a:t>
            </a:r>
          </a:p>
          <a:p>
            <a:pPr marL="285750" marR="0" lvl="0" indent="-285750" fontAlgn="base">
              <a:lnSpc>
                <a:spcPct val="100000"/>
              </a:lnSpc>
              <a:buSzTx/>
              <a:buFont typeface="Wingdings" panose="05000000000000000000" pitchFamily="2" charset="2"/>
              <a:buChar char="ü"/>
              <a:tabLst/>
            </a:pPr>
            <a:r>
              <a:rPr lang="en-US" altLang="en-US" sz="1600" dirty="0">
                <a:solidFill>
                  <a:schemeClr val="tx1">
                    <a:lumMod val="85000"/>
                    <a:lumOff val="15000"/>
                  </a:schemeClr>
                </a:solidFill>
                <a:ea typeface="+mj-ea"/>
                <a:cs typeface="+mj-cs"/>
              </a:rPr>
              <a:t>Made interactive dashboards to show trends in cuisine, city, ratings, and price range.</a:t>
            </a:r>
          </a:p>
        </p:txBody>
      </p:sp>
      <p:pic>
        <p:nvPicPr>
          <p:cNvPr id="5" name="Picture 4">
            <a:extLst>
              <a:ext uri="{FF2B5EF4-FFF2-40B4-BE49-F238E27FC236}">
                <a16:creationId xmlns:a16="http://schemas.microsoft.com/office/drawing/2014/main" id="{36B3FEEC-951C-7F19-CBEA-A1197FE20B73}"/>
              </a:ext>
            </a:extLst>
          </p:cNvPr>
          <p:cNvPicPr>
            <a:picLocks noChangeAspect="1"/>
          </p:cNvPicPr>
          <p:nvPr/>
        </p:nvPicPr>
        <p:blipFill>
          <a:blip r:embed="rId5">
            <a:alphaModFix amt="85000"/>
          </a:blip>
          <a:stretch>
            <a:fillRect/>
          </a:stretch>
        </p:blipFill>
        <p:spPr>
          <a:xfrm>
            <a:off x="1415846" y="1455174"/>
            <a:ext cx="10609006" cy="531925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781248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3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8E37-65E8-99FD-3330-87BC1A6945A3}"/>
              </a:ext>
            </a:extLst>
          </p:cNvPr>
          <p:cNvSpPr>
            <a:spLocks noGrp="1"/>
          </p:cNvSpPr>
          <p:nvPr>
            <p:ph type="title"/>
          </p:nvPr>
        </p:nvSpPr>
        <p:spPr>
          <a:xfrm>
            <a:off x="4323402" y="0"/>
            <a:ext cx="8911687" cy="1280890"/>
          </a:xfrm>
        </p:spPr>
        <p:txBody>
          <a:bodyPr>
            <a:normAutofit/>
          </a:bodyPr>
          <a:lstStyle/>
          <a:p>
            <a:r>
              <a:rPr lang="en-IN" b="1" dirty="0">
                <a:solidFill>
                  <a:srgbClr val="00B0F0"/>
                </a:solidFill>
              </a:rPr>
              <a:t>SQL</a:t>
            </a:r>
            <a:r>
              <a:rPr lang="en-IN" b="1" dirty="0"/>
              <a:t> Queries</a:t>
            </a:r>
            <a:br>
              <a:rPr lang="en-IN" b="1" dirty="0"/>
            </a:br>
            <a:endParaRPr lang="en-IN" b="1" dirty="0">
              <a:latin typeface="+mn-lt"/>
            </a:endParaRPr>
          </a:p>
        </p:txBody>
      </p:sp>
      <p:sp>
        <p:nvSpPr>
          <p:cNvPr id="3" name="Content Placeholder 2">
            <a:extLst>
              <a:ext uri="{FF2B5EF4-FFF2-40B4-BE49-F238E27FC236}">
                <a16:creationId xmlns:a16="http://schemas.microsoft.com/office/drawing/2014/main" id="{F6E14280-2ED5-43FE-F5B8-771E76AC89E5}"/>
              </a:ext>
            </a:extLst>
          </p:cNvPr>
          <p:cNvSpPr>
            <a:spLocks noGrp="1"/>
          </p:cNvSpPr>
          <p:nvPr>
            <p:ph idx="1"/>
          </p:nvPr>
        </p:nvSpPr>
        <p:spPr>
          <a:xfrm>
            <a:off x="1657964" y="640445"/>
            <a:ext cx="10455377" cy="1189703"/>
          </a:xfrm>
        </p:spPr>
        <p:txBody>
          <a:bodyPr>
            <a:normAutofit fontScale="85000" lnSpcReduction="20000"/>
          </a:bodyPr>
          <a:lstStyle/>
          <a:p>
            <a:pPr fontAlgn="base"/>
            <a:r>
              <a:rPr lang="en-US" altLang="en-US" sz="2000" dirty="0"/>
              <a:t>Ran</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2000" dirty="0"/>
              <a:t>SQL queries to get and work with data from the database.</a:t>
            </a:r>
          </a:p>
          <a:p>
            <a:pPr fontAlgn="base"/>
            <a:r>
              <a:rPr lang="en-US" altLang="en-US" sz="2000" dirty="0"/>
              <a:t>Measured things like the number of restaurants in each city, trends in openings, average ratings, and average prices.</a:t>
            </a:r>
          </a:p>
          <a:p>
            <a:pPr fontAlgn="base"/>
            <a:r>
              <a:rPr lang="en-US" altLang="en-US" sz="2000" dirty="0"/>
              <a:t>Combined data from different tables using SQL joins and subqueries for better analysis. </a:t>
            </a:r>
          </a:p>
        </p:txBody>
      </p:sp>
      <p:pic>
        <p:nvPicPr>
          <p:cNvPr id="7" name="Picture 6">
            <a:extLst>
              <a:ext uri="{FF2B5EF4-FFF2-40B4-BE49-F238E27FC236}">
                <a16:creationId xmlns:a16="http://schemas.microsoft.com/office/drawing/2014/main" id="{5079939C-68C8-EB8A-5187-E053D9C7E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368" y="137404"/>
            <a:ext cx="423034" cy="423034"/>
          </a:xfrm>
          <a:prstGeom prst="rect">
            <a:avLst/>
          </a:prstGeom>
        </p:spPr>
      </p:pic>
      <p:pic>
        <p:nvPicPr>
          <p:cNvPr id="9" name="Picture 8">
            <a:extLst>
              <a:ext uri="{FF2B5EF4-FFF2-40B4-BE49-F238E27FC236}">
                <a16:creationId xmlns:a16="http://schemas.microsoft.com/office/drawing/2014/main" id="{5C21A886-81EC-EA0E-028D-FAE4AACF9E1C}"/>
              </a:ext>
            </a:extLst>
          </p:cNvPr>
          <p:cNvPicPr>
            <a:picLocks noChangeAspect="1"/>
          </p:cNvPicPr>
          <p:nvPr/>
        </p:nvPicPr>
        <p:blipFill rotWithShape="1">
          <a:blip r:embed="rId3">
            <a:extLst>
              <a:ext uri="{28A0092B-C50C-407E-A947-70E740481C1C}">
                <a14:useLocalDpi xmlns:a14="http://schemas.microsoft.com/office/drawing/2010/main" val="0"/>
              </a:ext>
            </a:extLst>
          </a:blip>
          <a:srcRect l="12500" t="16328" r="17370" b="29739"/>
          <a:stretch/>
        </p:blipFill>
        <p:spPr>
          <a:xfrm>
            <a:off x="1750142" y="2082652"/>
            <a:ext cx="10078064" cy="4642385"/>
          </a:xfrm>
          <a:prstGeom prst="rect">
            <a:avLst/>
          </a:prstGeom>
          <a:solidFill>
            <a:srgbClr val="FFFFFF">
              <a:shade val="85000"/>
            </a:srgbClr>
          </a:solidFill>
          <a:ln w="88900" cap="sq">
            <a:solidFill>
              <a:srgbClr val="FFFFFF"/>
            </a:solidFill>
            <a:miter lim="800000"/>
          </a:ln>
          <a:effectLst>
            <a:outerShdw blurRad="63500" sx="102000" sy="102000" algn="ctr" rotWithShape="0">
              <a:prstClr val="black">
                <a:alpha val="40000"/>
              </a:prstClr>
            </a:outerShdw>
          </a:effectLst>
          <a:scene3d>
            <a:camera prst="obliqueTopLef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66494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AEE6AD-5F21-2283-AD79-A45433607CA9}"/>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723102" y="403123"/>
            <a:ext cx="9924505" cy="6154993"/>
          </a:xfrm>
          <a:prstGeom prst="rect">
            <a:avLst/>
          </a:prstGeom>
          <a:ln>
            <a:noFill/>
          </a:ln>
          <a:effectLst>
            <a:softEdge rad="112500"/>
          </a:effectLst>
        </p:spPr>
      </p:pic>
      <p:sp>
        <p:nvSpPr>
          <p:cNvPr id="2" name="Title 1">
            <a:extLst>
              <a:ext uri="{FF2B5EF4-FFF2-40B4-BE49-F238E27FC236}">
                <a16:creationId xmlns:a16="http://schemas.microsoft.com/office/drawing/2014/main" id="{CE172786-5D13-B8AF-3744-29FE97DA54AE}"/>
              </a:ext>
            </a:extLst>
          </p:cNvPr>
          <p:cNvSpPr>
            <a:spLocks noGrp="1"/>
          </p:cNvSpPr>
          <p:nvPr>
            <p:ph type="title"/>
          </p:nvPr>
        </p:nvSpPr>
        <p:spPr>
          <a:xfrm>
            <a:off x="2189803" y="643775"/>
            <a:ext cx="8911687" cy="1280890"/>
          </a:xfrm>
        </p:spPr>
        <p:txBody>
          <a:bodyPr/>
          <a:lstStyle/>
          <a:p>
            <a:r>
              <a:rPr lang="en-IN" sz="4000" b="1" dirty="0">
                <a:solidFill>
                  <a:schemeClr val="tx1">
                    <a:lumMod val="75000"/>
                    <a:lumOff val="25000"/>
                  </a:schemeClr>
                </a:solidFill>
                <a:latin typeface="+mn-lt"/>
                <a:ea typeface="+mn-ea"/>
                <a:cs typeface="+mn-cs"/>
              </a:rPr>
              <a:t>Conclusion</a:t>
            </a:r>
          </a:p>
        </p:txBody>
      </p:sp>
      <p:sp>
        <p:nvSpPr>
          <p:cNvPr id="3" name="Content Placeholder 2">
            <a:extLst>
              <a:ext uri="{FF2B5EF4-FFF2-40B4-BE49-F238E27FC236}">
                <a16:creationId xmlns:a16="http://schemas.microsoft.com/office/drawing/2014/main" id="{AE12AACE-A204-C87F-3708-88458B721D20}"/>
              </a:ext>
            </a:extLst>
          </p:cNvPr>
          <p:cNvSpPr>
            <a:spLocks noGrp="1"/>
          </p:cNvSpPr>
          <p:nvPr>
            <p:ph idx="1"/>
          </p:nvPr>
        </p:nvSpPr>
        <p:spPr>
          <a:xfrm>
            <a:off x="2459149" y="1818968"/>
            <a:ext cx="8915400" cy="3777622"/>
          </a:xfrm>
        </p:spPr>
        <p:txBody>
          <a:bodyPr>
            <a:normAutofit/>
          </a:bodyPr>
          <a:lstStyle/>
          <a:p>
            <a:endParaRPr lang="en-US" sz="2000" dirty="0"/>
          </a:p>
          <a:p>
            <a:r>
              <a:rPr lang="en-US" sz="2000" dirty="0"/>
              <a:t>The Zomato Restaurants Analysis project offers important insights into the restaurant industry. Using advanced analytics and visualization tools, we've gathered information that can help make better decisions and strategies in the industry. The detailed analysis and visuals in this report provide a clear understanding of restaurant trends and customer preferences, supporting data-driven decision-making in the restaurant business.</a:t>
            </a:r>
          </a:p>
          <a:p>
            <a:pPr marL="0" indent="0">
              <a:buNone/>
            </a:pPr>
            <a:endParaRPr lang="en-IN" sz="2000" dirty="0"/>
          </a:p>
        </p:txBody>
      </p:sp>
    </p:spTree>
    <p:extLst>
      <p:ext uri="{BB962C8B-B14F-4D97-AF65-F5344CB8AC3E}">
        <p14:creationId xmlns:p14="http://schemas.microsoft.com/office/powerpoint/2010/main" val="27557863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1548D7-EECF-594D-2040-7CA47632EF12}"/>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723102" y="403123"/>
            <a:ext cx="9924505" cy="6154993"/>
          </a:xfrm>
          <a:prstGeom prst="rect">
            <a:avLst/>
          </a:prstGeom>
          <a:ln>
            <a:noFill/>
          </a:ln>
          <a:effectLst>
            <a:softEdge rad="112500"/>
          </a:effectLst>
        </p:spPr>
      </p:pic>
      <p:sp>
        <p:nvSpPr>
          <p:cNvPr id="2" name="Title 1">
            <a:extLst>
              <a:ext uri="{FF2B5EF4-FFF2-40B4-BE49-F238E27FC236}">
                <a16:creationId xmlns:a16="http://schemas.microsoft.com/office/drawing/2014/main" id="{9B7A9DFC-BDC4-F439-EBBC-382F698E352E}"/>
              </a:ext>
            </a:extLst>
          </p:cNvPr>
          <p:cNvSpPr>
            <a:spLocks noGrp="1"/>
          </p:cNvSpPr>
          <p:nvPr>
            <p:ph type="title"/>
          </p:nvPr>
        </p:nvSpPr>
        <p:spPr>
          <a:xfrm>
            <a:off x="1848465" y="633466"/>
            <a:ext cx="8911687" cy="1280890"/>
          </a:xfrm>
        </p:spPr>
        <p:txBody>
          <a:bodyPr>
            <a:normAutofit/>
          </a:bodyPr>
          <a:lstStyle/>
          <a:p>
            <a:r>
              <a:rPr lang="en-IN" sz="4000" b="1" dirty="0">
                <a:solidFill>
                  <a:schemeClr val="tx1">
                    <a:lumMod val="75000"/>
                    <a:lumOff val="25000"/>
                  </a:schemeClr>
                </a:solidFill>
                <a:latin typeface="+mn-lt"/>
                <a:ea typeface="+mn-ea"/>
                <a:cs typeface="+mn-cs"/>
              </a:rPr>
              <a:t>Suggestions</a:t>
            </a:r>
          </a:p>
        </p:txBody>
      </p:sp>
      <p:sp>
        <p:nvSpPr>
          <p:cNvPr id="5" name="Rectangle 2">
            <a:extLst>
              <a:ext uri="{FF2B5EF4-FFF2-40B4-BE49-F238E27FC236}">
                <a16:creationId xmlns:a16="http://schemas.microsoft.com/office/drawing/2014/main" id="{476BBAB3-F2C5-3595-DE58-1846CBDA1901}"/>
              </a:ext>
            </a:extLst>
          </p:cNvPr>
          <p:cNvSpPr>
            <a:spLocks noGrp="1" noChangeArrowheads="1"/>
          </p:cNvSpPr>
          <p:nvPr>
            <p:ph idx="1"/>
          </p:nvPr>
        </p:nvSpPr>
        <p:spPr bwMode="auto">
          <a:xfrm>
            <a:off x="1848465" y="1469447"/>
            <a:ext cx="1014689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solidFill>
                  <a:schemeClr val="tx1"/>
                </a:solidFill>
              </a:rPr>
              <a:t>Consider increasing the number of restaurants listed in the most populated areas to better meet demand and attract more users.</a:t>
            </a:r>
          </a:p>
          <a:p>
            <a:pPr defTabSz="914400" eaLnBrk="0" fontAlgn="base" hangingPunct="0">
              <a:spcBef>
                <a:spcPct val="0"/>
              </a:spcBef>
              <a:spcAft>
                <a:spcPct val="0"/>
              </a:spcAft>
              <a:buClrTx/>
            </a:pPr>
            <a:endParaRPr lang="en-US" altLang="en-US" dirty="0">
              <a:solidFill>
                <a:schemeClr val="tx1"/>
              </a:solidFill>
            </a:endParaRPr>
          </a:p>
          <a:p>
            <a:pPr defTabSz="914400" eaLnBrk="0" fontAlgn="base" hangingPunct="0">
              <a:spcBef>
                <a:spcPct val="0"/>
              </a:spcBef>
              <a:spcAft>
                <a:spcPct val="0"/>
              </a:spcAft>
              <a:buClrTx/>
            </a:pPr>
            <a:r>
              <a:rPr lang="en-US" altLang="en-US" dirty="0">
                <a:solidFill>
                  <a:schemeClr val="tx1"/>
                </a:solidFill>
              </a:rPr>
              <a:t>Improve the user interface to make it easier for users to find and review restaurants, focusing on the most popular and highly rated options.</a:t>
            </a:r>
          </a:p>
          <a:p>
            <a:pPr defTabSz="914400" eaLnBrk="0" fontAlgn="base" hangingPunct="0">
              <a:spcBef>
                <a:spcPct val="0"/>
              </a:spcBef>
              <a:spcAft>
                <a:spcPct val="0"/>
              </a:spcAft>
              <a:buClrTx/>
            </a:pPr>
            <a:endParaRPr lang="en-US" altLang="en-US" dirty="0">
              <a:solidFill>
                <a:schemeClr val="tx1"/>
              </a:solidFill>
            </a:endParaRPr>
          </a:p>
          <a:p>
            <a:pPr defTabSz="914400" eaLnBrk="0" fontAlgn="base" hangingPunct="0">
              <a:spcBef>
                <a:spcPct val="0"/>
              </a:spcBef>
              <a:spcAft>
                <a:spcPct val="0"/>
              </a:spcAft>
              <a:buClrTx/>
            </a:pPr>
            <a:r>
              <a:rPr lang="en-US" altLang="en-US" dirty="0">
                <a:solidFill>
                  <a:schemeClr val="tx1"/>
                </a:solidFill>
              </a:rPr>
              <a:t>Highlight and promote restaurants with high ratings and positive reviews to attract more users and encourage repeat visits.</a:t>
            </a:r>
          </a:p>
          <a:p>
            <a:pPr defTabSz="914400" eaLnBrk="0" fontAlgn="base" hangingPunct="0">
              <a:spcBef>
                <a:spcPct val="0"/>
              </a:spcBef>
              <a:spcAft>
                <a:spcPct val="0"/>
              </a:spcAft>
              <a:buClrTx/>
            </a:pPr>
            <a:endParaRPr lang="en-US" altLang="en-US" dirty="0">
              <a:solidFill>
                <a:schemeClr val="tx1"/>
              </a:solidFill>
            </a:endParaRPr>
          </a:p>
          <a:p>
            <a:pPr defTabSz="914400" eaLnBrk="0" fontAlgn="base" hangingPunct="0">
              <a:spcBef>
                <a:spcPct val="0"/>
              </a:spcBef>
              <a:spcAft>
                <a:spcPct val="0"/>
              </a:spcAft>
              <a:buClrTx/>
            </a:pPr>
            <a:r>
              <a:rPr lang="en-US" altLang="en-US" dirty="0">
                <a:solidFill>
                  <a:schemeClr val="tx1"/>
                </a:solidFill>
              </a:rPr>
              <a:t>Continue to gather detailed data on customer preferences and dining trends to provide more personalized recommendations and insights.</a:t>
            </a:r>
          </a:p>
          <a:p>
            <a:pPr marL="0" indent="0" defTabSz="914400" eaLnBrk="0" fontAlgn="base" hangingPunct="0">
              <a:spcBef>
                <a:spcPct val="0"/>
              </a:spcBef>
              <a:spcAft>
                <a:spcPct val="0"/>
              </a:spcAft>
              <a:buClrTx/>
              <a:buNone/>
            </a:pPr>
            <a:endParaRPr lang="en-US" altLang="en-US" dirty="0">
              <a:solidFill>
                <a:schemeClr val="tx1"/>
              </a:solidFill>
            </a:endParaRPr>
          </a:p>
          <a:p>
            <a:pPr defTabSz="914400" eaLnBrk="0" fontAlgn="base" hangingPunct="0">
              <a:spcBef>
                <a:spcPct val="0"/>
              </a:spcBef>
              <a:spcAft>
                <a:spcPct val="0"/>
              </a:spcAft>
              <a:buClrTx/>
            </a:pPr>
            <a:r>
              <a:rPr lang="en-US" altLang="en-US" dirty="0">
                <a:solidFill>
                  <a:schemeClr val="tx1"/>
                </a:solidFill>
              </a:rPr>
              <a:t>Identify and promote trending cuisines and popular dining locations to attract a larger audience and increase user engagement.</a:t>
            </a:r>
          </a:p>
          <a:p>
            <a:pPr defTabSz="914400" eaLnBrk="0" fontAlgn="base" hangingPunct="0">
              <a:spcBef>
                <a:spcPct val="0"/>
              </a:spcBef>
              <a:spcAft>
                <a:spcPct val="0"/>
              </a:spcAft>
              <a:buClrTx/>
            </a:pPr>
            <a:endParaRPr lang="en-US" altLang="en-US" dirty="0">
              <a:solidFill>
                <a:schemeClr val="tx1"/>
              </a:solidFill>
            </a:endParaRPr>
          </a:p>
          <a:p>
            <a:pPr defTabSz="914400" eaLnBrk="0" fontAlgn="base" hangingPunct="0">
              <a:spcBef>
                <a:spcPct val="0"/>
              </a:spcBef>
              <a:spcAft>
                <a:spcPct val="0"/>
              </a:spcAft>
              <a:buClrTx/>
            </a:pPr>
            <a:r>
              <a:rPr lang="en-US" altLang="en-US" dirty="0">
                <a:solidFill>
                  <a:schemeClr val="tx1"/>
                </a:solidFill>
              </a:rPr>
              <a:t>Improve the filtering and search capabilities for different price ranges to cater to diverse customer budgets and preferences.</a:t>
            </a:r>
          </a:p>
        </p:txBody>
      </p:sp>
    </p:spTree>
    <p:extLst>
      <p:ext uri="{BB962C8B-B14F-4D97-AF65-F5344CB8AC3E}">
        <p14:creationId xmlns:p14="http://schemas.microsoft.com/office/powerpoint/2010/main" val="326581893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F1DFFB-4D8F-9F4C-428C-5ABA547BB975}"/>
              </a:ext>
            </a:extLst>
          </p:cNvPr>
          <p:cNvSpPr/>
          <p:nvPr/>
        </p:nvSpPr>
        <p:spPr>
          <a:xfrm>
            <a:off x="3180489" y="1249343"/>
            <a:ext cx="5831021" cy="4339650"/>
          </a:xfrm>
          <a:prstGeom prst="rect">
            <a:avLst/>
          </a:prstGeom>
          <a:noFill/>
          <a:effectLst>
            <a:innerShdw blurRad="114300">
              <a:prstClr val="black"/>
            </a:innerShdw>
          </a:effectLst>
        </p:spPr>
        <p:txBody>
          <a:bodyPr wrap="square" lIns="91440" tIns="45720" rIns="91440" bIns="45720">
            <a:spAutoFit/>
          </a:bodyPr>
          <a:lstStyle/>
          <a:p>
            <a:pPr algn="ctr"/>
            <a:r>
              <a:rPr lang="en-US" sz="13800" b="1" spc="50" dirty="0">
                <a:ln w="0"/>
                <a:solidFill>
                  <a:srgbClr val="C00000"/>
                </a:solidFill>
                <a:effectLst>
                  <a:innerShdw blurRad="63500" dist="50800" dir="13500000">
                    <a:srgbClr val="000000">
                      <a:alpha val="50000"/>
                    </a:srgbClr>
                  </a:innerShdw>
                </a:effectLst>
              </a:rPr>
              <a:t>Thank </a:t>
            </a:r>
          </a:p>
          <a:p>
            <a:pPr algn="ctr"/>
            <a:r>
              <a:rPr lang="en-US" sz="13800" b="1" spc="50" dirty="0">
                <a:ln w="0"/>
                <a:solidFill>
                  <a:srgbClr val="C00000"/>
                </a:solidFill>
                <a:effectLst>
                  <a:innerShdw blurRad="63500" dist="50800" dir="13500000">
                    <a:srgbClr val="000000">
                      <a:alpha val="50000"/>
                    </a:srgbClr>
                  </a:innerShdw>
                </a:effectLst>
              </a:rPr>
              <a:t>You</a:t>
            </a:r>
          </a:p>
        </p:txBody>
      </p:sp>
    </p:spTree>
    <p:extLst>
      <p:ext uri="{BB962C8B-B14F-4D97-AF65-F5344CB8AC3E}">
        <p14:creationId xmlns:p14="http://schemas.microsoft.com/office/powerpoint/2010/main" val="64343131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A3531D4-5430-29CE-6542-DD59E7EFFBF4}"/>
              </a:ext>
            </a:extLst>
          </p:cNvPr>
          <p:cNvPicPr>
            <a:picLocks noChangeAspect="1"/>
          </p:cNvPicPr>
          <p:nvPr/>
        </p:nvPicPr>
        <p:blipFill>
          <a:blip r:embed="rId2">
            <a:alphaModFix amt="8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825" y="29499"/>
            <a:ext cx="12398477" cy="6858000"/>
          </a:xfrm>
          <a:prstGeom prst="rect">
            <a:avLst/>
          </a:prstGeom>
        </p:spPr>
      </p:pic>
      <p:sp>
        <p:nvSpPr>
          <p:cNvPr id="24" name="TextBox 23">
            <a:extLst>
              <a:ext uri="{FF2B5EF4-FFF2-40B4-BE49-F238E27FC236}">
                <a16:creationId xmlns:a16="http://schemas.microsoft.com/office/drawing/2014/main" id="{A44BB8A1-6A3C-1D2B-4704-13745D06BD3E}"/>
              </a:ext>
            </a:extLst>
          </p:cNvPr>
          <p:cNvSpPr txBox="1"/>
          <p:nvPr/>
        </p:nvSpPr>
        <p:spPr>
          <a:xfrm>
            <a:off x="3571308" y="2202775"/>
            <a:ext cx="8514737" cy="2400657"/>
          </a:xfrm>
          <a:prstGeom prst="rect">
            <a:avLst/>
          </a:prstGeom>
          <a:solidFill>
            <a:srgbClr val="C00000"/>
          </a:solidFill>
          <a:ln>
            <a:noFill/>
          </a:ln>
          <a:effectLst>
            <a:glow rad="101600">
              <a:srgbClr val="C00000">
                <a:alpha val="60000"/>
              </a:srgbClr>
            </a:glow>
            <a:innerShdw blurRad="114300">
              <a:prstClr val="black"/>
            </a:innerShdw>
          </a:effectLst>
          <a:scene3d>
            <a:camera prst="obliqueTopLeft"/>
            <a:lightRig rig="threePt" dir="t"/>
          </a:scene3d>
        </p:spPr>
        <p:style>
          <a:lnRef idx="0">
            <a:scrgbClr r="0" g="0" b="0"/>
          </a:lnRef>
          <a:fillRef idx="0">
            <a:scrgbClr r="0" g="0" b="0"/>
          </a:fillRef>
          <a:effectRef idx="0">
            <a:scrgbClr r="0" g="0" b="0"/>
          </a:effectRef>
          <a:fontRef idx="minor">
            <a:schemeClr val="lt1"/>
          </a:fontRef>
        </p:style>
        <p:txBody>
          <a:bodyPr wrap="square" rtlCol="0">
            <a:spAutoFit/>
          </a:bodyPr>
          <a:lstStyle/>
          <a:p>
            <a:pPr algn="l"/>
            <a:endParaRPr lang="en-IN" sz="15000" b="1" dirty="0">
              <a:solidFill>
                <a:schemeClr val="bg1"/>
              </a:solidFill>
            </a:endParaRPr>
          </a:p>
        </p:txBody>
      </p:sp>
      <p:pic>
        <p:nvPicPr>
          <p:cNvPr id="11" name="Picture 10">
            <a:extLst>
              <a:ext uri="{FF2B5EF4-FFF2-40B4-BE49-F238E27FC236}">
                <a16:creationId xmlns:a16="http://schemas.microsoft.com/office/drawing/2014/main" id="{15EC13E0-BFC1-812E-8CC9-CC92402CBC2D}"/>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2563" t="-3121" r="-3149" b="3121"/>
          <a:stretch/>
        </p:blipFill>
        <p:spPr>
          <a:xfrm>
            <a:off x="243605" y="2228672"/>
            <a:ext cx="3190052" cy="2294168"/>
          </a:xfrm>
          <a:prstGeom prst="rect">
            <a:avLst/>
          </a:prstGeom>
          <a:solidFill>
            <a:srgbClr val="FFFFFF">
              <a:shade val="85000"/>
            </a:srgbClr>
          </a:solidFill>
          <a:ln w="190500" cap="rnd">
            <a:solidFill>
              <a:srgbClr val="C00000"/>
            </a:solidFill>
          </a:ln>
          <a:effectLst>
            <a:glow rad="101600">
              <a:srgbClr val="C00000">
                <a:alpha val="60000"/>
              </a:srgbClr>
            </a:glow>
            <a:innerShdw blurRad="114300">
              <a:prstClr val="black"/>
            </a:innerShdw>
          </a:effectLst>
          <a:scene3d>
            <a:camera prst="orthographicFront"/>
            <a:lightRig rig="twoPt" dir="t">
              <a:rot lat="0" lon="0" rev="7800000"/>
            </a:lightRig>
          </a:scene3d>
          <a:sp3d contourW="6350">
            <a:bevelT w="50800" h="16510" prst="riblet"/>
            <a:contourClr>
              <a:srgbClr val="C0C0C0"/>
            </a:contourClr>
          </a:sp3d>
        </p:spPr>
      </p:pic>
      <p:sp>
        <p:nvSpPr>
          <p:cNvPr id="12" name="TextBox 11">
            <a:extLst>
              <a:ext uri="{FF2B5EF4-FFF2-40B4-BE49-F238E27FC236}">
                <a16:creationId xmlns:a16="http://schemas.microsoft.com/office/drawing/2014/main" id="{1F6FD6CC-7103-8332-57C5-5B4A5C224EBD}"/>
              </a:ext>
            </a:extLst>
          </p:cNvPr>
          <p:cNvSpPr txBox="1"/>
          <p:nvPr/>
        </p:nvSpPr>
        <p:spPr>
          <a:xfrm>
            <a:off x="3606821" y="2279718"/>
            <a:ext cx="8514737" cy="2246769"/>
          </a:xfrm>
          <a:prstGeom prst="rect">
            <a:avLst/>
          </a:prstGeom>
          <a:solidFill>
            <a:srgbClr val="C00000"/>
          </a:solidFill>
          <a:ln>
            <a:noFill/>
          </a:ln>
          <a:effectLst>
            <a:glow rad="101600">
              <a:srgbClr val="C00000">
                <a:alpha val="60000"/>
              </a:srgbClr>
            </a:glow>
            <a:innerShdw blurRad="114300">
              <a:prstClr val="black"/>
            </a:innerShdw>
          </a:effectLst>
          <a:scene3d>
            <a:camera prst="obliqueTopLeft"/>
            <a:lightRig rig="threePt" dir="t"/>
          </a:scene3d>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IN" sz="14000" b="1" dirty="0">
                <a:solidFill>
                  <a:schemeClr val="bg1"/>
                </a:solidFill>
                <a:latin typeface="Rockwell Extra Bold" panose="02060903040505020403" pitchFamily="18" charset="0"/>
              </a:rPr>
              <a:t>Zomato</a:t>
            </a:r>
          </a:p>
        </p:txBody>
      </p:sp>
      <p:sp>
        <p:nvSpPr>
          <p:cNvPr id="13" name="TextBox 12">
            <a:extLst>
              <a:ext uri="{FF2B5EF4-FFF2-40B4-BE49-F238E27FC236}">
                <a16:creationId xmlns:a16="http://schemas.microsoft.com/office/drawing/2014/main" id="{C736EDB4-2A1B-D937-C4FE-359A8AAAA422}"/>
              </a:ext>
            </a:extLst>
          </p:cNvPr>
          <p:cNvSpPr txBox="1"/>
          <p:nvPr/>
        </p:nvSpPr>
        <p:spPr>
          <a:xfrm>
            <a:off x="68825" y="1177130"/>
            <a:ext cx="5879691" cy="769441"/>
          </a:xfrm>
          <a:prstGeom prst="rect">
            <a:avLst/>
          </a:prstGeom>
          <a:noFill/>
        </p:spPr>
        <p:txBody>
          <a:bodyPr wrap="square" rtlCol="0">
            <a:spAutoFit/>
          </a:bodyPr>
          <a:lstStyle/>
          <a:p>
            <a:r>
              <a:rPr lang="en-IN" sz="4400" b="1" dirty="0">
                <a:solidFill>
                  <a:schemeClr val="bg1"/>
                </a:solidFill>
              </a:rPr>
              <a:t>A Presentation on</a:t>
            </a:r>
          </a:p>
        </p:txBody>
      </p:sp>
      <p:sp>
        <p:nvSpPr>
          <p:cNvPr id="15" name="TextBox 14">
            <a:extLst>
              <a:ext uri="{FF2B5EF4-FFF2-40B4-BE49-F238E27FC236}">
                <a16:creationId xmlns:a16="http://schemas.microsoft.com/office/drawing/2014/main" id="{68C1CE4F-676F-09C6-CC87-31FF5A766F6F}"/>
              </a:ext>
            </a:extLst>
          </p:cNvPr>
          <p:cNvSpPr txBox="1"/>
          <p:nvPr/>
        </p:nvSpPr>
        <p:spPr>
          <a:xfrm>
            <a:off x="5948516" y="4754167"/>
            <a:ext cx="6589813" cy="830997"/>
          </a:xfrm>
          <a:prstGeom prst="rect">
            <a:avLst/>
          </a:prstGeom>
          <a:noFill/>
        </p:spPr>
        <p:txBody>
          <a:bodyPr wrap="square">
            <a:spAutoFit/>
          </a:bodyPr>
          <a:lstStyle/>
          <a:p>
            <a:r>
              <a:rPr lang="en-IN" sz="4800" b="1" dirty="0">
                <a:solidFill>
                  <a:schemeClr val="bg1"/>
                </a:solidFill>
              </a:rPr>
              <a:t>Restaurants Analysis</a:t>
            </a:r>
          </a:p>
        </p:txBody>
      </p:sp>
      <p:pic>
        <p:nvPicPr>
          <p:cNvPr id="17" name="Picture 16">
            <a:extLst>
              <a:ext uri="{FF2B5EF4-FFF2-40B4-BE49-F238E27FC236}">
                <a16:creationId xmlns:a16="http://schemas.microsoft.com/office/drawing/2014/main" id="{C40628E7-B35D-F9A5-DAA3-98A065FE3200}"/>
              </a:ext>
            </a:extLst>
          </p:cNvPr>
          <p:cNvPicPr>
            <a:picLocks noChangeAspect="1"/>
          </p:cNvPicPr>
          <p:nvPr/>
        </p:nvPicPr>
        <p:blipFill>
          <a:blip r:embed="rId6">
            <a:alphaModFix amt="5000"/>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743768" y="2379406"/>
            <a:ext cx="2204627" cy="2047397"/>
          </a:xfrm>
          <a:prstGeom prst="rect">
            <a:avLst/>
          </a:prstGeom>
        </p:spPr>
      </p:pic>
    </p:spTree>
    <p:extLst>
      <p:ext uri="{BB962C8B-B14F-4D97-AF65-F5344CB8AC3E}">
        <p14:creationId xmlns:p14="http://schemas.microsoft.com/office/powerpoint/2010/main" val="2129893420"/>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40F8A0-15E9-CD25-0738-5C0F526B7975}"/>
              </a:ext>
            </a:extLst>
          </p:cNvPr>
          <p:cNvSpPr txBox="1"/>
          <p:nvPr/>
        </p:nvSpPr>
        <p:spPr>
          <a:xfrm>
            <a:off x="4572000" y="4500562"/>
            <a:ext cx="3048000" cy="230832"/>
          </a:xfrm>
          <a:prstGeom prst="rect">
            <a:avLst/>
          </a:prstGeom>
          <a:noFill/>
        </p:spPr>
        <p:txBody>
          <a:bodyPr wrap="square" rtlCol="0">
            <a:spAutoFit/>
          </a:bodyPr>
          <a:lstStyle/>
          <a:p>
            <a:endParaRPr lang="en-IN" sz="900" dirty="0"/>
          </a:p>
        </p:txBody>
      </p:sp>
      <p:sp>
        <p:nvSpPr>
          <p:cNvPr id="7" name="TextBox 6">
            <a:extLst>
              <a:ext uri="{FF2B5EF4-FFF2-40B4-BE49-F238E27FC236}">
                <a16:creationId xmlns:a16="http://schemas.microsoft.com/office/drawing/2014/main" id="{CF7B37A1-D19A-1675-F289-6ACF0F62B727}"/>
              </a:ext>
            </a:extLst>
          </p:cNvPr>
          <p:cNvSpPr txBox="1"/>
          <p:nvPr/>
        </p:nvSpPr>
        <p:spPr>
          <a:xfrm>
            <a:off x="952500" y="6858000"/>
            <a:ext cx="10287000" cy="230832"/>
          </a:xfrm>
          <a:prstGeom prst="rect">
            <a:avLst/>
          </a:prstGeom>
          <a:noFill/>
        </p:spPr>
        <p:txBody>
          <a:bodyPr wrap="square" rtlCol="0">
            <a:spAutoFit/>
          </a:bodyPr>
          <a:lstStyle/>
          <a:p>
            <a:endParaRPr lang="en-IN" sz="900" dirty="0"/>
          </a:p>
        </p:txBody>
      </p:sp>
      <p:sp>
        <p:nvSpPr>
          <p:cNvPr id="8" name="TextBox 7">
            <a:extLst>
              <a:ext uri="{FF2B5EF4-FFF2-40B4-BE49-F238E27FC236}">
                <a16:creationId xmlns:a16="http://schemas.microsoft.com/office/drawing/2014/main" id="{407BDB0B-63E0-361B-48A4-32467A6CA2B8}"/>
              </a:ext>
            </a:extLst>
          </p:cNvPr>
          <p:cNvSpPr txBox="1"/>
          <p:nvPr/>
        </p:nvSpPr>
        <p:spPr>
          <a:xfrm>
            <a:off x="2472813" y="1187506"/>
            <a:ext cx="7467600" cy="830997"/>
          </a:xfrm>
          <a:prstGeom prst="rect">
            <a:avLst/>
          </a:prstGeom>
          <a:noFill/>
        </p:spPr>
        <p:txBody>
          <a:bodyPr wrap="square" rtlCol="0">
            <a:spAutoFit/>
          </a:bodyPr>
          <a:lstStyle/>
          <a:p>
            <a:r>
              <a:rPr lang="en-IN" sz="4800" b="1" dirty="0">
                <a:solidFill>
                  <a:srgbClr val="FF0000"/>
                </a:solidFill>
              </a:rPr>
              <a:t>Submitted by- </a:t>
            </a:r>
            <a:r>
              <a:rPr lang="en-IN" sz="4800" b="1" dirty="0">
                <a:solidFill>
                  <a:srgbClr val="00B050"/>
                </a:solidFill>
              </a:rPr>
              <a:t>Group 3</a:t>
            </a:r>
          </a:p>
        </p:txBody>
      </p:sp>
      <p:sp>
        <p:nvSpPr>
          <p:cNvPr id="9" name="TextBox 8">
            <a:extLst>
              <a:ext uri="{FF2B5EF4-FFF2-40B4-BE49-F238E27FC236}">
                <a16:creationId xmlns:a16="http://schemas.microsoft.com/office/drawing/2014/main" id="{034BAEB1-B940-0865-ED42-29AC112CC9D5}"/>
              </a:ext>
            </a:extLst>
          </p:cNvPr>
          <p:cNvSpPr txBox="1"/>
          <p:nvPr/>
        </p:nvSpPr>
        <p:spPr>
          <a:xfrm>
            <a:off x="3342968" y="2387746"/>
            <a:ext cx="4689987" cy="2092881"/>
          </a:xfrm>
          <a:prstGeom prst="rect">
            <a:avLst/>
          </a:prstGeom>
          <a:noFill/>
        </p:spPr>
        <p:txBody>
          <a:bodyPr wrap="square" rtlCol="0">
            <a:spAutoFit/>
          </a:bodyPr>
          <a:lstStyle/>
          <a:p>
            <a:endParaRPr lang="en-IN" b="1" dirty="0">
              <a:solidFill>
                <a:schemeClr val="tx1">
                  <a:lumMod val="75000"/>
                  <a:lumOff val="25000"/>
                </a:schemeClr>
              </a:solidFill>
            </a:endParaRPr>
          </a:p>
          <a:p>
            <a:pPr marL="457200" indent="-457200">
              <a:buFont typeface="Wingdings" panose="05000000000000000000" pitchFamily="2" charset="2"/>
              <a:buChar char="ü"/>
            </a:pPr>
            <a:r>
              <a:rPr lang="en-IN" sz="2800" b="1" dirty="0">
                <a:solidFill>
                  <a:schemeClr val="tx1">
                    <a:lumMod val="75000"/>
                    <a:lumOff val="25000"/>
                  </a:schemeClr>
                </a:solidFill>
              </a:rPr>
              <a:t>Akshay Sarkate</a:t>
            </a:r>
          </a:p>
          <a:p>
            <a:pPr marL="457200" indent="-457200">
              <a:buFont typeface="Wingdings" panose="05000000000000000000" pitchFamily="2" charset="2"/>
              <a:buChar char="ü"/>
            </a:pPr>
            <a:r>
              <a:rPr lang="en-IN" sz="2800" b="1" dirty="0">
                <a:solidFill>
                  <a:schemeClr val="tx1">
                    <a:lumMod val="75000"/>
                    <a:lumOff val="25000"/>
                  </a:schemeClr>
                </a:solidFill>
              </a:rPr>
              <a:t>Vaishnavi Ambhore</a:t>
            </a:r>
          </a:p>
          <a:p>
            <a:pPr marL="457200" indent="-457200">
              <a:buFont typeface="Wingdings" panose="05000000000000000000" pitchFamily="2" charset="2"/>
              <a:buChar char="ü"/>
            </a:pPr>
            <a:r>
              <a:rPr lang="en-IN" sz="2800" b="1" dirty="0">
                <a:solidFill>
                  <a:schemeClr val="tx1">
                    <a:lumMod val="75000"/>
                    <a:lumOff val="25000"/>
                  </a:schemeClr>
                </a:solidFill>
              </a:rPr>
              <a:t>Sagar Desai</a:t>
            </a:r>
          </a:p>
          <a:p>
            <a:pPr marL="457200" indent="-457200">
              <a:buFont typeface="Wingdings" panose="05000000000000000000" pitchFamily="2" charset="2"/>
              <a:buChar char="ü"/>
            </a:pPr>
            <a:r>
              <a:rPr lang="en-IN" sz="2800" b="1" dirty="0">
                <a:solidFill>
                  <a:schemeClr val="tx1">
                    <a:lumMod val="75000"/>
                    <a:lumOff val="25000"/>
                  </a:schemeClr>
                </a:solidFill>
              </a:rPr>
              <a:t>Ujjwala N</a:t>
            </a:r>
            <a:endParaRPr lang="en-IN" sz="2800" b="1" dirty="0"/>
          </a:p>
        </p:txBody>
      </p:sp>
      <p:sp>
        <p:nvSpPr>
          <p:cNvPr id="12" name="TextBox 11">
            <a:extLst>
              <a:ext uri="{FF2B5EF4-FFF2-40B4-BE49-F238E27FC236}">
                <a16:creationId xmlns:a16="http://schemas.microsoft.com/office/drawing/2014/main" id="{3B46423C-6586-9602-B72C-B4053771F805}"/>
              </a:ext>
            </a:extLst>
          </p:cNvPr>
          <p:cNvSpPr txBox="1"/>
          <p:nvPr/>
        </p:nvSpPr>
        <p:spPr>
          <a:xfrm>
            <a:off x="3124200" y="5100637"/>
            <a:ext cx="5943600" cy="230832"/>
          </a:xfrm>
          <a:prstGeom prst="rect">
            <a:avLst/>
          </a:prstGeom>
          <a:noFill/>
        </p:spPr>
        <p:txBody>
          <a:bodyPr wrap="square" rtlCol="0">
            <a:spAutoFit/>
          </a:bodyPr>
          <a:lstStyle/>
          <a:p>
            <a:endParaRPr lang="en-IN" sz="900" dirty="0"/>
          </a:p>
        </p:txBody>
      </p:sp>
      <p:pic>
        <p:nvPicPr>
          <p:cNvPr id="14" name="Picture 13">
            <a:extLst>
              <a:ext uri="{FF2B5EF4-FFF2-40B4-BE49-F238E27FC236}">
                <a16:creationId xmlns:a16="http://schemas.microsoft.com/office/drawing/2014/main" id="{01FC40D7-B9BB-1466-D7B7-C37472BFF55B}"/>
              </a:ext>
            </a:extLst>
          </p:cNvPr>
          <p:cNvPicPr>
            <a:picLocks noChangeAspect="1"/>
          </p:cNvPicPr>
          <p:nvPr/>
        </p:nvPicPr>
        <p:blipFill rotWithShape="1">
          <a:blip r:embed="rId2">
            <a:extLst>
              <a:ext uri="{28A0092B-C50C-407E-A947-70E740481C1C}">
                <a14:useLocalDpi xmlns:a14="http://schemas.microsoft.com/office/drawing/2010/main" val="0"/>
              </a:ext>
            </a:extLst>
          </a:blip>
          <a:srcRect b="9491"/>
          <a:stretch/>
        </p:blipFill>
        <p:spPr>
          <a:xfrm>
            <a:off x="7865807" y="4074520"/>
            <a:ext cx="3549444" cy="2513897"/>
          </a:xfrm>
          <a:prstGeom prst="ellipse">
            <a:avLst/>
          </a:prstGeom>
          <a:ln>
            <a:noFill/>
          </a:ln>
          <a:effectLst>
            <a:softEdge rad="112500"/>
          </a:effectLst>
        </p:spPr>
      </p:pic>
    </p:spTree>
    <p:extLst>
      <p:ext uri="{BB962C8B-B14F-4D97-AF65-F5344CB8AC3E}">
        <p14:creationId xmlns:p14="http://schemas.microsoft.com/office/powerpoint/2010/main" val="52423217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7A7C17-07A0-55C1-C40B-3D7D8FB5F6F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845673" y="351503"/>
            <a:ext cx="9924505" cy="6154993"/>
          </a:xfrm>
          <a:prstGeom prst="rect">
            <a:avLst/>
          </a:prstGeom>
          <a:ln>
            <a:noFill/>
          </a:ln>
          <a:effectLst>
            <a:softEdge rad="112500"/>
          </a:effectLst>
        </p:spPr>
      </p:pic>
      <p:sp>
        <p:nvSpPr>
          <p:cNvPr id="2" name="Title 1">
            <a:extLst>
              <a:ext uri="{FF2B5EF4-FFF2-40B4-BE49-F238E27FC236}">
                <a16:creationId xmlns:a16="http://schemas.microsoft.com/office/drawing/2014/main" id="{A4DF3BC1-F64B-F204-677F-A1104E5FFF8D}"/>
              </a:ext>
            </a:extLst>
          </p:cNvPr>
          <p:cNvSpPr>
            <a:spLocks noGrp="1"/>
          </p:cNvSpPr>
          <p:nvPr>
            <p:ph type="title"/>
          </p:nvPr>
        </p:nvSpPr>
        <p:spPr>
          <a:xfrm>
            <a:off x="1737518" y="602107"/>
            <a:ext cx="8911687" cy="1280890"/>
          </a:xfrm>
        </p:spPr>
        <p:txBody>
          <a:bodyPr>
            <a:normAutofit/>
          </a:bodyPr>
          <a:lstStyle/>
          <a:p>
            <a:r>
              <a:rPr lang="en-IN" sz="4000" b="1" dirty="0"/>
              <a:t>Introduction</a:t>
            </a:r>
          </a:p>
        </p:txBody>
      </p:sp>
      <p:sp>
        <p:nvSpPr>
          <p:cNvPr id="3" name="Content Placeholder 2">
            <a:extLst>
              <a:ext uri="{FF2B5EF4-FFF2-40B4-BE49-F238E27FC236}">
                <a16:creationId xmlns:a16="http://schemas.microsoft.com/office/drawing/2014/main" id="{30B0A776-2A2B-0C35-E127-2A75296C4CF4}"/>
              </a:ext>
            </a:extLst>
          </p:cNvPr>
          <p:cNvSpPr>
            <a:spLocks noGrp="1"/>
          </p:cNvSpPr>
          <p:nvPr>
            <p:ph idx="1"/>
          </p:nvPr>
        </p:nvSpPr>
        <p:spPr/>
        <p:txBody>
          <a:bodyPr>
            <a:normAutofit/>
          </a:bodyPr>
          <a:lstStyle/>
          <a:p>
            <a:r>
              <a:rPr lang="en-US" sz="2000" dirty="0"/>
              <a:t>The Zomato Restaurants Analysis project aims to thoroughly analyze restaurant data from Zomato, a popular platform for finding and reviewing restaurants. This report gives a clear and detailed look at the project's goals, the methods used, the findings from the analysis, the implications of these findings, and the conclusions drawn. We will explore how the data was collected and processed, what the analysis revealed about restaurant trends and performance, and what these results mean for understanding the restaurant industry better.</a:t>
            </a:r>
            <a:endParaRPr lang="en-IN" sz="2000" dirty="0"/>
          </a:p>
        </p:txBody>
      </p:sp>
    </p:spTree>
    <p:extLst>
      <p:ext uri="{BB962C8B-B14F-4D97-AF65-F5344CB8AC3E}">
        <p14:creationId xmlns:p14="http://schemas.microsoft.com/office/powerpoint/2010/main" val="209188975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F5F6E6-014E-1F0A-B16E-3CD97C5E2A56}"/>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57316" y="0"/>
            <a:ext cx="12034684" cy="6754761"/>
          </a:xfrm>
          <a:prstGeom prst="rect">
            <a:avLst/>
          </a:prstGeom>
          <a:ln>
            <a:noFill/>
          </a:ln>
          <a:effectLst>
            <a:softEdge rad="112500"/>
          </a:effectLst>
        </p:spPr>
      </p:pic>
      <p:sp>
        <p:nvSpPr>
          <p:cNvPr id="2" name="Title 1">
            <a:extLst>
              <a:ext uri="{FF2B5EF4-FFF2-40B4-BE49-F238E27FC236}">
                <a16:creationId xmlns:a16="http://schemas.microsoft.com/office/drawing/2014/main" id="{B6198BA7-ACFC-ED13-81F6-CDF4DA6A35D0}"/>
              </a:ext>
            </a:extLst>
          </p:cNvPr>
          <p:cNvSpPr>
            <a:spLocks noGrp="1"/>
          </p:cNvSpPr>
          <p:nvPr>
            <p:ph type="title"/>
          </p:nvPr>
        </p:nvSpPr>
        <p:spPr/>
        <p:txBody>
          <a:bodyPr>
            <a:normAutofit/>
          </a:bodyPr>
          <a:lstStyle/>
          <a:p>
            <a:r>
              <a:rPr lang="en-IN" sz="4000" b="1" dirty="0"/>
              <a:t>About </a:t>
            </a:r>
            <a:r>
              <a:rPr lang="en-IN" sz="4000" b="1" dirty="0">
                <a:solidFill>
                  <a:srgbClr val="FF0000"/>
                </a:solidFill>
              </a:rPr>
              <a:t>Zomato</a:t>
            </a:r>
          </a:p>
        </p:txBody>
      </p:sp>
      <p:sp>
        <p:nvSpPr>
          <p:cNvPr id="3" name="Content Placeholder 2">
            <a:extLst>
              <a:ext uri="{FF2B5EF4-FFF2-40B4-BE49-F238E27FC236}">
                <a16:creationId xmlns:a16="http://schemas.microsoft.com/office/drawing/2014/main" id="{83378DF1-EABC-5014-076E-B97FD74E2698}"/>
              </a:ext>
            </a:extLst>
          </p:cNvPr>
          <p:cNvSpPr>
            <a:spLocks noGrp="1"/>
          </p:cNvSpPr>
          <p:nvPr>
            <p:ph idx="1"/>
          </p:nvPr>
        </p:nvSpPr>
        <p:spPr/>
        <p:txBody>
          <a:bodyPr>
            <a:normAutofit/>
          </a:bodyPr>
          <a:lstStyle/>
          <a:p>
            <a:endParaRPr lang="en-US" sz="2000" dirty="0"/>
          </a:p>
          <a:p>
            <a:r>
              <a:rPr lang="en-US" sz="2000" dirty="0"/>
              <a:t>Zomato is a leading online platform that helps users discover and review restaurants. It provides detailed information about restaurants, including menus, photos, and user reviews. Zomato's extensive database and user-generated content make it a valuable resource for both diners and restaurant owners.</a:t>
            </a:r>
          </a:p>
          <a:p>
            <a:endParaRPr lang="en-IN" sz="2000" dirty="0"/>
          </a:p>
        </p:txBody>
      </p:sp>
    </p:spTree>
    <p:extLst>
      <p:ext uri="{BB962C8B-B14F-4D97-AF65-F5344CB8AC3E}">
        <p14:creationId xmlns:p14="http://schemas.microsoft.com/office/powerpoint/2010/main" val="35470546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BD094F5-7565-10B4-CE4D-DE03993812C1}"/>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57316" y="0"/>
            <a:ext cx="12034684" cy="6754761"/>
          </a:xfrm>
          <a:prstGeom prst="rect">
            <a:avLst/>
          </a:prstGeom>
          <a:ln>
            <a:noFill/>
          </a:ln>
          <a:effectLst>
            <a:softEdge rad="112500"/>
          </a:effectLst>
        </p:spPr>
      </p:pic>
      <p:sp>
        <p:nvSpPr>
          <p:cNvPr id="2" name="Title 1">
            <a:extLst>
              <a:ext uri="{FF2B5EF4-FFF2-40B4-BE49-F238E27FC236}">
                <a16:creationId xmlns:a16="http://schemas.microsoft.com/office/drawing/2014/main" id="{53C3292A-F2A8-72FC-F302-C124D5DEA8D0}"/>
              </a:ext>
            </a:extLst>
          </p:cNvPr>
          <p:cNvSpPr>
            <a:spLocks noGrp="1"/>
          </p:cNvSpPr>
          <p:nvPr>
            <p:ph type="title"/>
          </p:nvPr>
        </p:nvSpPr>
        <p:spPr>
          <a:xfrm>
            <a:off x="1723102" y="572883"/>
            <a:ext cx="10515600" cy="1325563"/>
          </a:xfrm>
        </p:spPr>
        <p:txBody>
          <a:bodyPr>
            <a:normAutofit/>
          </a:bodyPr>
          <a:lstStyle/>
          <a:p>
            <a:r>
              <a:rPr lang="en-IN" sz="4000" b="1" dirty="0">
                <a:solidFill>
                  <a:schemeClr val="tx1">
                    <a:lumMod val="75000"/>
                    <a:lumOff val="25000"/>
                  </a:schemeClr>
                </a:solidFill>
                <a:latin typeface="+mn-lt"/>
                <a:ea typeface="+mn-ea"/>
                <a:cs typeface="+mn-cs"/>
              </a:rPr>
              <a:t>Overview</a:t>
            </a:r>
          </a:p>
        </p:txBody>
      </p:sp>
      <p:sp>
        <p:nvSpPr>
          <p:cNvPr id="3" name="Content Placeholder 2">
            <a:extLst>
              <a:ext uri="{FF2B5EF4-FFF2-40B4-BE49-F238E27FC236}">
                <a16:creationId xmlns:a16="http://schemas.microsoft.com/office/drawing/2014/main" id="{1F3B5266-7665-9F96-DE28-3FFF8AD4B821}"/>
              </a:ext>
            </a:extLst>
          </p:cNvPr>
          <p:cNvSpPr>
            <a:spLocks noGrp="1"/>
          </p:cNvSpPr>
          <p:nvPr>
            <p:ph idx="1"/>
          </p:nvPr>
        </p:nvSpPr>
        <p:spPr>
          <a:xfrm>
            <a:off x="1723102" y="2408902"/>
            <a:ext cx="10291917" cy="3876215"/>
          </a:xfrm>
        </p:spPr>
        <p:txBody>
          <a:bodyPr>
            <a:normAutofit/>
          </a:bodyPr>
          <a:lstStyle/>
          <a:p>
            <a:r>
              <a:rPr lang="en-US" sz="2000" dirty="0"/>
              <a:t>This project involves a comprehensive analysis of Zomato restaurant data using advanced Excel functions, SQL queries, and interactive dashboards created with Power BI and Tableau. </a:t>
            </a:r>
          </a:p>
          <a:p>
            <a:r>
              <a:rPr lang="en-US" sz="2000" dirty="0"/>
              <a:t>The primary objective is to extract valuable insights into restaurant industry trends related to location, opening trends, ratings, and price ranges</a:t>
            </a:r>
          </a:p>
          <a:p>
            <a:endParaRPr lang="en-IN" sz="2000" dirty="0"/>
          </a:p>
        </p:txBody>
      </p:sp>
    </p:spTree>
    <p:extLst>
      <p:ext uri="{BB962C8B-B14F-4D97-AF65-F5344CB8AC3E}">
        <p14:creationId xmlns:p14="http://schemas.microsoft.com/office/powerpoint/2010/main" val="37037722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1EEAA9-5CD6-BF59-76A4-96A3063608D8}"/>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723102" y="403123"/>
            <a:ext cx="9924505" cy="6154993"/>
          </a:xfrm>
          <a:prstGeom prst="rect">
            <a:avLst/>
          </a:prstGeom>
          <a:ln>
            <a:noFill/>
          </a:ln>
          <a:effectLst>
            <a:softEdge rad="112500"/>
          </a:effectLst>
        </p:spPr>
      </p:pic>
      <p:sp>
        <p:nvSpPr>
          <p:cNvPr id="2" name="Title 1">
            <a:extLst>
              <a:ext uri="{FF2B5EF4-FFF2-40B4-BE49-F238E27FC236}">
                <a16:creationId xmlns:a16="http://schemas.microsoft.com/office/drawing/2014/main" id="{4D88C993-FF69-7717-B2F4-F3A03D1965F8}"/>
              </a:ext>
            </a:extLst>
          </p:cNvPr>
          <p:cNvSpPr>
            <a:spLocks noGrp="1"/>
          </p:cNvSpPr>
          <p:nvPr>
            <p:ph type="title"/>
          </p:nvPr>
        </p:nvSpPr>
        <p:spPr>
          <a:xfrm>
            <a:off x="1708023" y="569049"/>
            <a:ext cx="7888262" cy="1202611"/>
          </a:xfrm>
        </p:spPr>
        <p:txBody>
          <a:bodyPr>
            <a:noAutofit/>
          </a:bodyPr>
          <a:lstStyle/>
          <a:p>
            <a:r>
              <a:rPr lang="en-IN" sz="4000" b="1" dirty="0">
                <a:solidFill>
                  <a:schemeClr val="tx1">
                    <a:lumMod val="75000"/>
                    <a:lumOff val="25000"/>
                  </a:schemeClr>
                </a:solidFill>
                <a:latin typeface="+mn-lt"/>
                <a:ea typeface="+mn-ea"/>
                <a:cs typeface="+mn-cs"/>
              </a:rPr>
              <a:t>Objectives</a:t>
            </a:r>
            <a:endParaRPr lang="en-IN" sz="2000" b="1" dirty="0">
              <a:solidFill>
                <a:schemeClr val="tx1">
                  <a:lumMod val="75000"/>
                  <a:lumOff val="25000"/>
                </a:schemeClr>
              </a:solidFill>
              <a:latin typeface="+mn-lt"/>
              <a:ea typeface="+mn-ea"/>
              <a:cs typeface="+mn-cs"/>
            </a:endParaRPr>
          </a:p>
        </p:txBody>
      </p:sp>
      <p:sp>
        <p:nvSpPr>
          <p:cNvPr id="5" name="Rectangle 2">
            <a:extLst>
              <a:ext uri="{FF2B5EF4-FFF2-40B4-BE49-F238E27FC236}">
                <a16:creationId xmlns:a16="http://schemas.microsoft.com/office/drawing/2014/main" id="{466E636B-995D-DAC0-B1DD-06E5996B0CDA}"/>
              </a:ext>
            </a:extLst>
          </p:cNvPr>
          <p:cNvSpPr>
            <a:spLocks noGrp="1" noChangeArrowheads="1"/>
          </p:cNvSpPr>
          <p:nvPr>
            <p:ph idx="1"/>
          </p:nvPr>
        </p:nvSpPr>
        <p:spPr bwMode="auto">
          <a:xfrm>
            <a:off x="2025445" y="1981510"/>
            <a:ext cx="10726993" cy="3980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r>
              <a:rPr lang="en-US" dirty="0"/>
              <a:t>Develop various charts that show data based on cuisines, city, and ratings.</a:t>
            </a:r>
          </a:p>
          <a:p>
            <a:pPr fontAlgn="base"/>
            <a:r>
              <a:rPr lang="en-US" dirty="0"/>
              <a:t>Construct a Calendar Table using the </a:t>
            </a:r>
            <a:r>
              <a:rPr lang="en-US" dirty="0" err="1"/>
              <a:t>Datekey</a:t>
            </a:r>
            <a:r>
              <a:rPr lang="en-US" dirty="0"/>
              <a:t> column.</a:t>
            </a:r>
          </a:p>
          <a:p>
            <a:pPr fontAlgn="base"/>
            <a:r>
              <a:rPr lang="en-US" dirty="0"/>
              <a:t>Create a comprehensive Country Map Table.</a:t>
            </a:r>
          </a:p>
          <a:p>
            <a:pPr fontAlgn="base"/>
            <a:r>
              <a:rPr lang="en-US" dirty="0"/>
              <a:t>Compute the number of restaurants based on average ratings.</a:t>
            </a:r>
          </a:p>
          <a:p>
            <a:pPr fontAlgn="base"/>
            <a:r>
              <a:rPr lang="en-US" dirty="0"/>
              <a:t>Calculate the number of restaurants opening by year, quarter, and month.</a:t>
            </a:r>
          </a:p>
          <a:p>
            <a:pPr fontAlgn="base"/>
            <a:r>
              <a:rPr lang="en-US" dirty="0"/>
              <a:t>Determine the number of restaurants in each city and country.</a:t>
            </a:r>
          </a:p>
          <a:p>
            <a:pPr fontAlgn="base"/>
            <a:r>
              <a:rPr lang="en-US" dirty="0"/>
              <a:t>Generate price buckets based on average prices and count the restaurants in each bucket.</a:t>
            </a:r>
          </a:p>
          <a:p>
            <a:pPr fontAlgn="base"/>
            <a:r>
              <a:rPr lang="en-US" dirty="0"/>
              <a:t>Calculate the percentage of restaurants that offer table bookings.</a:t>
            </a:r>
          </a:p>
          <a:p>
            <a:pPr fontAlgn="base"/>
            <a:r>
              <a:rPr lang="en-US" dirty="0"/>
              <a:t>Determine the percentage of restaurants that provide online delivery</a:t>
            </a:r>
            <a:r>
              <a:rPr lang="en-US" sz="2400" b="1" dirty="0">
                <a:latin typeface="-apple-system"/>
              </a:rPr>
              <a:t>.</a:t>
            </a:r>
            <a:endParaRPr lang="en-US" altLang="en-US" sz="2400" b="1" dirty="0">
              <a:solidFill>
                <a:schemeClr val="tx1"/>
              </a:solidFill>
              <a:latin typeface="-apple-system"/>
            </a:endParaRPr>
          </a:p>
        </p:txBody>
      </p:sp>
    </p:spTree>
    <p:extLst>
      <p:ext uri="{BB962C8B-B14F-4D97-AF65-F5344CB8AC3E}">
        <p14:creationId xmlns:p14="http://schemas.microsoft.com/office/powerpoint/2010/main" val="113000919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AE6DA9-6524-CD74-6AED-085888ED9A5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1723102" y="403123"/>
            <a:ext cx="9924505" cy="6154993"/>
          </a:xfrm>
          <a:prstGeom prst="rect">
            <a:avLst/>
          </a:prstGeom>
          <a:ln>
            <a:noFill/>
          </a:ln>
          <a:effectLst>
            <a:softEdge rad="112500"/>
          </a:effectLst>
        </p:spPr>
      </p:pic>
      <p:sp>
        <p:nvSpPr>
          <p:cNvPr id="2" name="Title 1">
            <a:extLst>
              <a:ext uri="{FF2B5EF4-FFF2-40B4-BE49-F238E27FC236}">
                <a16:creationId xmlns:a16="http://schemas.microsoft.com/office/drawing/2014/main" id="{4C0E9EA2-2F99-EB14-2D8F-3E2EFC0103FF}"/>
              </a:ext>
            </a:extLst>
          </p:cNvPr>
          <p:cNvSpPr>
            <a:spLocks noGrp="1"/>
          </p:cNvSpPr>
          <p:nvPr>
            <p:ph type="title"/>
          </p:nvPr>
        </p:nvSpPr>
        <p:spPr>
          <a:xfrm>
            <a:off x="1904667" y="584781"/>
            <a:ext cx="8911687" cy="1280890"/>
          </a:xfrm>
        </p:spPr>
        <p:txBody>
          <a:bodyPr>
            <a:normAutofit/>
          </a:bodyPr>
          <a:lstStyle/>
          <a:p>
            <a:r>
              <a:rPr lang="en-US" sz="4000" b="1" dirty="0">
                <a:solidFill>
                  <a:schemeClr val="tx1">
                    <a:lumMod val="75000"/>
                    <a:lumOff val="25000"/>
                  </a:schemeClr>
                </a:solidFill>
                <a:latin typeface="+mn-lt"/>
                <a:ea typeface="+mn-ea"/>
                <a:cs typeface="+mn-cs"/>
              </a:rPr>
              <a:t>Methodology</a:t>
            </a:r>
            <a:endParaRPr lang="en-IN" sz="4000" b="1" dirty="0">
              <a:solidFill>
                <a:schemeClr val="tx1">
                  <a:lumMod val="75000"/>
                  <a:lumOff val="25000"/>
                </a:schemeClr>
              </a:solidFill>
              <a:latin typeface="+mn-lt"/>
              <a:ea typeface="+mn-ea"/>
              <a:cs typeface="+mn-cs"/>
            </a:endParaRPr>
          </a:p>
        </p:txBody>
      </p:sp>
      <p:sp>
        <p:nvSpPr>
          <p:cNvPr id="3" name="Content Placeholder 2">
            <a:extLst>
              <a:ext uri="{FF2B5EF4-FFF2-40B4-BE49-F238E27FC236}">
                <a16:creationId xmlns:a16="http://schemas.microsoft.com/office/drawing/2014/main" id="{9AFD3AE2-71BB-7414-A204-FAFAB4B3901F}"/>
              </a:ext>
            </a:extLst>
          </p:cNvPr>
          <p:cNvSpPr>
            <a:spLocks noGrp="1"/>
          </p:cNvSpPr>
          <p:nvPr>
            <p:ph idx="1"/>
          </p:nvPr>
        </p:nvSpPr>
        <p:spPr/>
        <p:txBody>
          <a:bodyPr>
            <a:normAutofit/>
          </a:bodyPr>
          <a:lstStyle/>
          <a:p>
            <a:r>
              <a:rPr lang="en-US" sz="2000" dirty="0"/>
              <a:t>The approach includes:</a:t>
            </a:r>
          </a:p>
          <a:p>
            <a:endParaRPr lang="en-US" sz="2000" dirty="0"/>
          </a:p>
          <a:p>
            <a:pPr>
              <a:buFont typeface="Wingdings" panose="05000000000000000000" pitchFamily="2" charset="2"/>
              <a:buChar char="ü"/>
            </a:pPr>
            <a:r>
              <a:rPr lang="en-US" sz="2000" dirty="0"/>
              <a:t>Extracting and cleaning data with Excel and SQL.</a:t>
            </a:r>
          </a:p>
          <a:p>
            <a:pPr>
              <a:buFont typeface="Wingdings" panose="05000000000000000000" pitchFamily="2" charset="2"/>
              <a:buChar char="ü"/>
            </a:pPr>
            <a:r>
              <a:rPr lang="en-US" sz="2000" dirty="0"/>
              <a:t>Analyzing data using advanced Excel functions and SQL queries.</a:t>
            </a:r>
          </a:p>
          <a:p>
            <a:pPr>
              <a:buFont typeface="Wingdings" panose="05000000000000000000" pitchFamily="2" charset="2"/>
              <a:buChar char="ü"/>
            </a:pPr>
            <a:r>
              <a:rPr lang="en-US" sz="2000" dirty="0"/>
              <a:t>Creating interactive dashboards and visualizations with Power BI and Tableau.</a:t>
            </a:r>
          </a:p>
          <a:p>
            <a:endParaRPr lang="en-IN" sz="2000" dirty="0"/>
          </a:p>
        </p:txBody>
      </p:sp>
    </p:spTree>
    <p:extLst>
      <p:ext uri="{BB962C8B-B14F-4D97-AF65-F5344CB8AC3E}">
        <p14:creationId xmlns:p14="http://schemas.microsoft.com/office/powerpoint/2010/main" val="164516428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ACB0-C3CA-ED3C-C6B0-F6B7BF4DBD6E}"/>
              </a:ext>
            </a:extLst>
          </p:cNvPr>
          <p:cNvSpPr>
            <a:spLocks noGrp="1"/>
          </p:cNvSpPr>
          <p:nvPr>
            <p:ph type="title"/>
          </p:nvPr>
        </p:nvSpPr>
        <p:spPr>
          <a:xfrm>
            <a:off x="4506503" y="-254000"/>
            <a:ext cx="3505199" cy="871794"/>
          </a:xfrm>
        </p:spPr>
        <p:txBody>
          <a:bodyPr>
            <a:normAutofit/>
          </a:bodyPr>
          <a:lstStyle/>
          <a:p>
            <a:r>
              <a:rPr lang="en-IN" sz="3200" b="1" dirty="0">
                <a:solidFill>
                  <a:srgbClr val="00B050"/>
                </a:solidFill>
              </a:rPr>
              <a:t>Excel</a:t>
            </a:r>
            <a:r>
              <a:rPr lang="en-IN" sz="3200" b="1" dirty="0"/>
              <a:t> Analysis</a:t>
            </a:r>
          </a:p>
        </p:txBody>
      </p:sp>
      <p:sp>
        <p:nvSpPr>
          <p:cNvPr id="4" name="Text Placeholder 3">
            <a:extLst>
              <a:ext uri="{FF2B5EF4-FFF2-40B4-BE49-F238E27FC236}">
                <a16:creationId xmlns:a16="http://schemas.microsoft.com/office/drawing/2014/main" id="{FAC9B13A-17EE-6C74-8122-6670C8715CE2}"/>
              </a:ext>
            </a:extLst>
          </p:cNvPr>
          <p:cNvSpPr>
            <a:spLocks noGrp="1"/>
          </p:cNvSpPr>
          <p:nvPr>
            <p:ph type="body" sz="half" idx="2"/>
          </p:nvPr>
        </p:nvSpPr>
        <p:spPr>
          <a:xfrm>
            <a:off x="1704309" y="714477"/>
            <a:ext cx="10300878" cy="1232310"/>
          </a:xfrm>
        </p:spPr>
        <p:txBody>
          <a:bodyPr>
            <a:noAutofit/>
          </a:bodyPr>
          <a:lstStyle/>
          <a:p>
            <a:pPr marL="742950" lvl="1" indent="-285750">
              <a:buFont typeface="Wingdings" panose="05000000000000000000" pitchFamily="2" charset="2"/>
              <a:buChar char="ü"/>
            </a:pPr>
            <a:r>
              <a:rPr lang="en-US" sz="1400" dirty="0">
                <a:solidFill>
                  <a:schemeClr val="tx1">
                    <a:lumMod val="85000"/>
                    <a:lumOff val="15000"/>
                  </a:schemeClr>
                </a:solidFill>
                <a:ea typeface="+mj-ea"/>
                <a:cs typeface="+mj-cs"/>
              </a:rPr>
              <a:t>Used advanced Excel functions to clean, manage, and visualize data.</a:t>
            </a:r>
          </a:p>
          <a:p>
            <a:pPr marL="742950" lvl="1" indent="-285750">
              <a:buFont typeface="Wingdings" panose="05000000000000000000" pitchFamily="2" charset="2"/>
              <a:buChar char="ü"/>
            </a:pPr>
            <a:r>
              <a:rPr lang="en-US" sz="1400" dirty="0">
                <a:solidFill>
                  <a:schemeClr val="tx1">
                    <a:lumMod val="85000"/>
                    <a:lumOff val="15000"/>
                  </a:schemeClr>
                </a:solidFill>
                <a:ea typeface="+mj-ea"/>
                <a:cs typeface="+mj-cs"/>
              </a:rPr>
              <a:t>Created charts and graphs to show restaurant data by location, ratings, price range, and cuisine.</a:t>
            </a:r>
          </a:p>
          <a:p>
            <a:pPr marL="742950" lvl="1" indent="-285750">
              <a:buFont typeface="Wingdings" panose="05000000000000000000" pitchFamily="2" charset="2"/>
              <a:buChar char="ü"/>
            </a:pPr>
            <a:r>
              <a:rPr lang="en-US" sz="1400" dirty="0">
                <a:solidFill>
                  <a:schemeClr val="tx1">
                    <a:lumMod val="85000"/>
                    <a:lumOff val="15000"/>
                  </a:schemeClr>
                </a:solidFill>
                <a:ea typeface="+mj-ea"/>
                <a:cs typeface="+mj-cs"/>
              </a:rPr>
              <a:t>Analyzed data to find trends and patterns.</a:t>
            </a:r>
            <a:endParaRPr lang="en-IN" sz="1400" dirty="0">
              <a:solidFill>
                <a:schemeClr val="tx1">
                  <a:lumMod val="85000"/>
                  <a:lumOff val="15000"/>
                </a:schemeClr>
              </a:solidFill>
              <a:ea typeface="+mj-ea"/>
              <a:cs typeface="+mj-cs"/>
            </a:endParaRPr>
          </a:p>
        </p:txBody>
      </p:sp>
      <p:pic>
        <p:nvPicPr>
          <p:cNvPr id="6" name="Content Placeholder 4">
            <a:extLst>
              <a:ext uri="{FF2B5EF4-FFF2-40B4-BE49-F238E27FC236}">
                <a16:creationId xmlns:a16="http://schemas.microsoft.com/office/drawing/2014/main" id="{4EEBFDA5-66AF-8BF8-97FC-AFB41755E80B}"/>
              </a:ext>
            </a:extLst>
          </p:cNvPr>
          <p:cNvPicPr>
            <a:picLocks noGrp="1" noChangeAspect="1"/>
          </p:cNvPicPr>
          <p:nvPr>
            <p:ph idx="1"/>
          </p:nvPr>
        </p:nvPicPr>
        <p:blipFill>
          <a:blip r:embed="rId2"/>
          <a:stretch>
            <a:fillRect/>
          </a:stretch>
        </p:blipFill>
        <p:spPr>
          <a:xfrm>
            <a:off x="1527328" y="2064774"/>
            <a:ext cx="10409033" cy="4611329"/>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1D2EC9E2-9698-CCDE-CC88-83E16ECA329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016990" y="181897"/>
            <a:ext cx="489513" cy="381499"/>
          </a:xfrm>
          <a:prstGeom prst="rect">
            <a:avLst/>
          </a:prstGeom>
        </p:spPr>
      </p:pic>
    </p:spTree>
    <p:extLst>
      <p:ext uri="{BB962C8B-B14F-4D97-AF65-F5344CB8AC3E}">
        <p14:creationId xmlns:p14="http://schemas.microsoft.com/office/powerpoint/2010/main" val="720503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drape"/>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443</TotalTime>
  <Words>707</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Century Gothic</vt:lpstr>
      <vt:lpstr>Rockwell Extra Bold</vt:lpstr>
      <vt:lpstr>Wingdings</vt:lpstr>
      <vt:lpstr>Wingdings 3</vt:lpstr>
      <vt:lpstr>Wisp</vt:lpstr>
      <vt:lpstr>PowerPoint Presentation</vt:lpstr>
      <vt:lpstr>PowerPoint Presentation</vt:lpstr>
      <vt:lpstr>PowerPoint Presentation</vt:lpstr>
      <vt:lpstr>Introduction</vt:lpstr>
      <vt:lpstr>About Zomato</vt:lpstr>
      <vt:lpstr>Overview</vt:lpstr>
      <vt:lpstr>Objectives</vt:lpstr>
      <vt:lpstr>Methodology</vt:lpstr>
      <vt:lpstr>Excel Analysis</vt:lpstr>
      <vt:lpstr>PowerBi Analysis</vt:lpstr>
      <vt:lpstr>Tableau Analysis</vt:lpstr>
      <vt:lpstr>SQL Queries </vt:lpstr>
      <vt:lpstr>Conclusion</vt:lpstr>
      <vt:lpstr>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Sagar Desai</dc:creator>
  <cp:lastModifiedBy>Sagar Desai</cp:lastModifiedBy>
  <cp:revision>11</cp:revision>
  <dcterms:created xsi:type="dcterms:W3CDTF">2024-08-07T19:16:04Z</dcterms:created>
  <dcterms:modified xsi:type="dcterms:W3CDTF">2024-08-08T09:28:54Z</dcterms:modified>
</cp:coreProperties>
</file>