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27"/>
  </p:notesMasterIdLst>
  <p:sldIdLst>
    <p:sldId id="269" r:id="rId3"/>
    <p:sldId id="257" r:id="rId4"/>
    <p:sldId id="259" r:id="rId5"/>
    <p:sldId id="261" r:id="rId6"/>
    <p:sldId id="275" r:id="rId7"/>
    <p:sldId id="286" r:id="rId8"/>
    <p:sldId id="262" r:id="rId9"/>
    <p:sldId id="268" r:id="rId10"/>
    <p:sldId id="292" r:id="rId11"/>
    <p:sldId id="263" r:id="rId12"/>
    <p:sldId id="285" r:id="rId13"/>
    <p:sldId id="264" r:id="rId14"/>
    <p:sldId id="271" r:id="rId15"/>
    <p:sldId id="270" r:id="rId16"/>
    <p:sldId id="287" r:id="rId17"/>
    <p:sldId id="282" r:id="rId18"/>
    <p:sldId id="280" r:id="rId19"/>
    <p:sldId id="284" r:id="rId20"/>
    <p:sldId id="288" r:id="rId21"/>
    <p:sldId id="291" r:id="rId22"/>
    <p:sldId id="273" r:id="rId23"/>
    <p:sldId id="289" r:id="rId24"/>
    <p:sldId id="276" r:id="rId25"/>
    <p:sldId id="26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1C88B"/>
    <a:srgbClr val="003635"/>
    <a:srgbClr val="005856"/>
    <a:srgbClr val="FE9202"/>
    <a:srgbClr val="FF2549"/>
    <a:srgbClr val="1D3A00"/>
    <a:srgbClr val="007033"/>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52" autoAdjust="0"/>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custT="1"/>
      <dgm:spPr>
        <a:solidFill>
          <a:schemeClr val="tx1">
            <a:lumMod val="75000"/>
            <a:lumOff val="25000"/>
          </a:schemeClr>
        </a:solidFill>
      </dgm:spPr>
      <dgm:t>
        <a:bodyPr/>
        <a:lstStyle/>
        <a:p>
          <a:r>
            <a:rPr lang="en-US" sz="2000" dirty="0"/>
            <a:t>Data Integration</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a:solidFill>
          <a:schemeClr val="bg1">
            <a:lumMod val="75000"/>
          </a:schemeClr>
        </a:solidFill>
        <a:ln>
          <a:solidFill>
            <a:schemeClr val="bg1"/>
          </a:solidFill>
        </a:ln>
      </dgm:spPr>
      <dgm:t>
        <a:bodyPr/>
        <a:lstStyle/>
        <a:p>
          <a:r>
            <a:rPr lang="en-US" dirty="0"/>
            <a:t>Importing Libraries</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a:solidFill>
          <a:schemeClr val="bg1">
            <a:lumMod val="75000"/>
          </a:schemeClr>
        </a:solidFill>
        <a:ln>
          <a:solidFill>
            <a:schemeClr val="bg1"/>
          </a:solidFill>
        </a:ln>
      </dgm:spPr>
      <dgm:t>
        <a:bodyPr/>
        <a:lstStyle/>
        <a:p>
          <a:r>
            <a:rPr lang="en-US" dirty="0"/>
            <a:t>Creating Data Frame</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custT="1"/>
      <dgm:spPr>
        <a:solidFill>
          <a:schemeClr val="tx1">
            <a:lumMod val="65000"/>
            <a:lumOff val="35000"/>
          </a:schemeClr>
        </a:solidFill>
      </dgm:spPr>
      <dgm:t>
        <a:bodyPr/>
        <a:lstStyle/>
        <a:p>
          <a:r>
            <a:rPr lang="en-US" sz="2000" dirty="0"/>
            <a:t>Data Cleaning</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a:solidFill>
          <a:schemeClr val="bg1">
            <a:lumMod val="85000"/>
            <a:alpha val="90000"/>
          </a:schemeClr>
        </a:solidFill>
        <a:ln>
          <a:solidFill>
            <a:schemeClr val="bg1"/>
          </a:solidFill>
        </a:ln>
      </dgm:spPr>
      <dgm:t>
        <a:bodyPr/>
        <a:lstStyle/>
        <a:p>
          <a:r>
            <a:rPr lang="en-US" dirty="0"/>
            <a:t>Handling Missing Data</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custT="1"/>
      <dgm:spPr>
        <a:solidFill>
          <a:schemeClr val="tx1">
            <a:lumMod val="75000"/>
            <a:lumOff val="25000"/>
          </a:schemeClr>
        </a:solidFill>
      </dgm:spPr>
      <dgm:t>
        <a:bodyPr/>
        <a:lstStyle/>
        <a:p>
          <a:r>
            <a:rPr lang="en-US" sz="2000" dirty="0"/>
            <a:t>Data Transformation</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a:solidFill>
          <a:schemeClr val="bg1">
            <a:lumMod val="85000"/>
            <a:alpha val="90000"/>
          </a:schemeClr>
        </a:solidFill>
        <a:ln>
          <a:solidFill>
            <a:schemeClr val="bg1"/>
          </a:solidFill>
        </a:ln>
      </dgm:spPr>
      <dgm:t>
        <a:bodyPr/>
        <a:lstStyle/>
        <a:p>
          <a:r>
            <a:rPr lang="en-US" dirty="0" smtClean="0"/>
            <a:t>Feature Engineering</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20B4998E-B8D0-4268-B3C6-D89033CAB11A}">
      <dgm:prSet phldrT="[Text]"/>
      <dgm:spPr>
        <a:solidFill>
          <a:schemeClr val="bg1">
            <a:lumMod val="85000"/>
            <a:alpha val="90000"/>
          </a:schemeClr>
        </a:solidFill>
        <a:ln>
          <a:solidFill>
            <a:schemeClr val="bg1"/>
          </a:solidFill>
        </a:ln>
      </dgm:spPr>
      <dgm:t>
        <a:bodyPr/>
        <a:lstStyle/>
        <a:p>
          <a:r>
            <a:rPr lang="en-US" dirty="0" smtClean="0"/>
            <a:t>Label Encoding</a:t>
          </a:r>
          <a:endParaRPr lang="en-US" dirty="0"/>
        </a:p>
      </dgm:t>
    </dgm:pt>
    <dgm:pt modelId="{84ACCAF1-9968-4DDF-8148-A423E2DDA2BC}" type="parTrans" cxnId="{9DE92FDD-C22C-4A1A-97E3-0A2D151CF78D}">
      <dgm:prSet/>
      <dgm:spPr/>
      <dgm:t>
        <a:bodyPr/>
        <a:lstStyle/>
        <a:p>
          <a:endParaRPr lang="en-IN"/>
        </a:p>
      </dgm:t>
    </dgm:pt>
    <dgm:pt modelId="{70F1AE8F-80CC-477B-ADFA-8EAB91A8C3E0}" type="sibTrans" cxnId="{9DE92FDD-C22C-4A1A-97E3-0A2D151CF78D}">
      <dgm:prSet/>
      <dgm:spPr/>
      <dgm:t>
        <a:bodyPr/>
        <a:lstStyle/>
        <a:p>
          <a:endParaRPr lang="en-IN"/>
        </a:p>
      </dgm:t>
    </dgm:pt>
    <dgm:pt modelId="{E15E269E-BB2F-4FDB-8319-D50F96BCC929}">
      <dgm:prSet phldrT="[Text]"/>
      <dgm:spPr>
        <a:solidFill>
          <a:schemeClr val="bg1">
            <a:lumMod val="85000"/>
            <a:alpha val="90000"/>
          </a:schemeClr>
        </a:solidFill>
        <a:ln>
          <a:solidFill>
            <a:schemeClr val="bg1"/>
          </a:solidFill>
        </a:ln>
      </dgm:spPr>
      <dgm:t>
        <a:bodyPr/>
        <a:lstStyle/>
        <a:p>
          <a:r>
            <a:rPr lang="en-US" dirty="0" smtClean="0"/>
            <a:t>Handling Outliers</a:t>
          </a:r>
          <a:endParaRPr lang="en-US" dirty="0"/>
        </a:p>
      </dgm:t>
    </dgm:pt>
    <dgm:pt modelId="{DA5CCA1F-C6AA-4B56-B440-3EC787AF5B04}" type="parTrans" cxnId="{D9230681-82EC-499A-8C5E-85303EEB6D34}">
      <dgm:prSet/>
      <dgm:spPr/>
      <dgm:t>
        <a:bodyPr/>
        <a:lstStyle/>
        <a:p>
          <a:endParaRPr lang="en-IN"/>
        </a:p>
      </dgm:t>
    </dgm:pt>
    <dgm:pt modelId="{59E9B004-4C67-4F29-B506-CB5BBF31B6B1}" type="sibTrans" cxnId="{D9230681-82EC-499A-8C5E-85303EEB6D34}">
      <dgm:prSet/>
      <dgm:spPr/>
      <dgm:t>
        <a:bodyPr/>
        <a:lstStyle/>
        <a:p>
          <a:endParaRPr lang="en-IN"/>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IN"/>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ScaleY="81137">
        <dgm:presLayoutVars>
          <dgm:bulletEnabled val="1"/>
        </dgm:presLayoutVars>
      </dgm:prSet>
      <dgm:spPr/>
      <dgm:t>
        <a:bodyPr/>
        <a:lstStyle/>
        <a:p>
          <a:endParaRPr lang="en-IN"/>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IN"/>
        </a:p>
      </dgm:t>
    </dgm:pt>
    <dgm:pt modelId="{E18C6CF4-EDEB-4539-A36D-E0355B626199}" type="pres">
      <dgm:prSet presAssocID="{FB986F71-3126-4196-BD30-74AEDC39A1CA}" presName="parentNode1" presStyleLbl="node1" presStyleIdx="0" presStyleCnt="3" custScaleX="108826" custScaleY="120978">
        <dgm:presLayoutVars>
          <dgm:chMax val="1"/>
          <dgm:bulletEnabled val="1"/>
        </dgm:presLayoutVars>
      </dgm:prSet>
      <dgm:spPr/>
      <dgm:t>
        <a:bodyPr/>
        <a:lstStyle/>
        <a:p>
          <a:endParaRPr lang="en-IN"/>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IN"/>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custScaleX="113220" custScaleY="85076" custLinFactNeighborX="-457" custLinFactNeighborY="-3323">
        <dgm:presLayoutVars>
          <dgm:bulletEnabled val="1"/>
        </dgm:presLayoutVars>
      </dgm:prSet>
      <dgm:spPr/>
      <dgm:t>
        <a:bodyPr/>
        <a:lstStyle/>
        <a:p>
          <a:endParaRPr lang="en-IN"/>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IN"/>
        </a:p>
      </dgm:t>
    </dgm:pt>
    <dgm:pt modelId="{029D1FDE-4DD7-4FA5-8C70-0C747477B66C}" type="pres">
      <dgm:prSet presAssocID="{F6D27D1B-CDCB-481F-B8FA-AB31B2A119DE}" presName="parentNode2" presStyleLbl="node1" presStyleIdx="1" presStyleCnt="3" custScaleX="105815" custScaleY="112336">
        <dgm:presLayoutVars>
          <dgm:chMax val="0"/>
          <dgm:bulletEnabled val="1"/>
        </dgm:presLayoutVars>
      </dgm:prSet>
      <dgm:spPr/>
      <dgm:t>
        <a:bodyPr/>
        <a:lstStyle/>
        <a:p>
          <a:endParaRPr lang="en-IN"/>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IN"/>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custScaleX="109816" custScaleY="82010">
        <dgm:presLayoutVars>
          <dgm:bulletEnabled val="1"/>
        </dgm:presLayoutVars>
      </dgm:prSet>
      <dgm:spPr/>
      <dgm:t>
        <a:bodyPr/>
        <a:lstStyle/>
        <a:p>
          <a:endParaRPr lang="en-IN"/>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IN"/>
        </a:p>
      </dgm:t>
    </dgm:pt>
    <dgm:pt modelId="{047F5837-10E2-4FFC-A492-DB8A19EF48CA}" type="pres">
      <dgm:prSet presAssocID="{58828492-5CEF-4AFE-95CB-5D7E6A18158B}" presName="parentNode1" presStyleLbl="node1" presStyleIdx="2" presStyleCnt="3" custScaleX="121042" custScaleY="119536">
        <dgm:presLayoutVars>
          <dgm:chMax val="1"/>
          <dgm:bulletEnabled val="1"/>
        </dgm:presLayoutVars>
      </dgm:prSet>
      <dgm:spPr/>
      <dgm:t>
        <a:bodyPr/>
        <a:lstStyle/>
        <a:p>
          <a:endParaRPr lang="en-IN"/>
        </a:p>
      </dgm:t>
    </dgm:pt>
    <dgm:pt modelId="{7D6A154D-27BB-4CCE-9250-BCDD2CD5C383}" type="pres">
      <dgm:prSet presAssocID="{58828492-5CEF-4AFE-95CB-5D7E6A18158B}" presName="connSite1" presStyleCnt="0"/>
      <dgm:spPr/>
    </dgm:pt>
  </dgm:ptLst>
  <dgm:cxnLst>
    <dgm:cxn modelId="{1423FC72-83C7-4510-8021-28EAEA493E68}" srcId="{0E9DE493-19D7-4EC9-97C9-5F26233F1106}" destId="{FB986F71-3126-4196-BD30-74AEDC39A1CA}" srcOrd="0" destOrd="0" parTransId="{9B3CE34A-9B3E-4D5F-94E0-DFBB94FF5A03}" sibTransId="{D0B150DF-3AA4-454C-8652-25880449C422}"/>
    <dgm:cxn modelId="{7A9DA0CB-9C18-4C4F-A354-2BD8D839BF0A}" type="presOf" srcId="{7AEB6639-3258-49E8-8B1F-B4A9C61922BE}" destId="{DC2A0ADB-DCE3-4BF4-9952-0394865777AC}" srcOrd="0" destOrd="0" presId="urn:microsoft.com/office/officeart/2005/8/layout/hProcess4"/>
    <dgm:cxn modelId="{240CC2C0-6653-4824-BDEF-B1E9B7E9D023}" type="presOf" srcId="{68838C34-4D02-49F8-ADD7-BFA90D87B7EA}" destId="{843715D2-C2C2-41EB-BDA3-21230FBA46DB}" srcOrd="1" destOrd="0" presId="urn:microsoft.com/office/officeart/2005/8/layout/hProcess4"/>
    <dgm:cxn modelId="{D166818C-1BC9-4A76-B5D0-E74FD9B73D98}" type="presOf" srcId="{20B4998E-B8D0-4268-B3C6-D89033CAB11A}" destId="{843715D2-C2C2-41EB-BDA3-21230FBA46DB}" srcOrd="1" destOrd="1" presId="urn:microsoft.com/office/officeart/2005/8/layout/hProcess4"/>
    <dgm:cxn modelId="{B38B50BA-27BA-4F43-B6E6-2E8DA121E45A}" type="presOf" srcId="{BF381BD4-48DC-48BF-8C18-C307CDD4D490}" destId="{96015622-8A46-45CF-A72A-2856B699B374}" srcOrd="0" destOrd="1" presId="urn:microsoft.com/office/officeart/2005/8/layout/hProcess4"/>
    <dgm:cxn modelId="{D9230681-82EC-499A-8C5E-85303EEB6D34}" srcId="{F6D27D1B-CDCB-481F-B8FA-AB31B2A119DE}" destId="{E15E269E-BB2F-4FDB-8319-D50F96BCC929}" srcOrd="1" destOrd="0" parTransId="{DA5CCA1F-C6AA-4B56-B440-3EC787AF5B04}" sibTransId="{59E9B004-4C67-4F29-B506-CB5BBF31B6B1}"/>
    <dgm:cxn modelId="{26F00CC9-9F57-4EA3-948A-5F006924A85D}" type="presOf" srcId="{68838C34-4D02-49F8-ADD7-BFA90D87B7EA}" destId="{69C28D3B-E083-42DF-9EA0-916CA12125A9}" srcOrd="0" destOrd="0" presId="urn:microsoft.com/office/officeart/2005/8/layout/hProcess4"/>
    <dgm:cxn modelId="{CA9E375D-7099-4F52-AF1E-1F79088885E4}" type="presOf" srcId="{20B4998E-B8D0-4268-B3C6-D89033CAB11A}" destId="{69C28D3B-E083-42DF-9EA0-916CA12125A9}" srcOrd="0" destOrd="1" presId="urn:microsoft.com/office/officeart/2005/8/layout/hProcess4"/>
    <dgm:cxn modelId="{A2317125-F8EE-459B-9420-BD65318D9C7F}" type="presOf" srcId="{0B00F5A8-A0EF-4111-9D86-004317B4F49E}" destId="{67FFE978-6FBE-4424-80BE-B9E4B4DD0695}" srcOrd="1" destOrd="0"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9697051F-8A83-4E86-8F74-A9F47A25BE01}" type="presOf" srcId="{FB986F71-3126-4196-BD30-74AEDC39A1CA}" destId="{E18C6CF4-EDEB-4539-A36D-E0355B626199}" srcOrd="0" destOrd="0" presId="urn:microsoft.com/office/officeart/2005/8/layout/hProcess4"/>
    <dgm:cxn modelId="{4BB76E7D-A399-4023-ACAA-C793B44716FA}" type="presOf" srcId="{D0B150DF-3AA4-454C-8652-25880449C422}" destId="{6A63D16E-EEE6-4267-97EA-5AD7D2BC4E84}" srcOrd="0" destOrd="0" presId="urn:microsoft.com/office/officeart/2005/8/layout/hProcess4"/>
    <dgm:cxn modelId="{5501B298-AB12-40DF-A08F-2FCE29D9ACEA}" type="presOf" srcId="{BF381BD4-48DC-48BF-8C18-C307CDD4D490}" destId="{BFE859F2-A9E8-4F95-9161-8EC68F2D30C4}" srcOrd="1" destOrd="1" presId="urn:microsoft.com/office/officeart/2005/8/layout/hProcess4"/>
    <dgm:cxn modelId="{FFFB9DB4-6A30-460A-8601-11E0348F671D}" type="presOf" srcId="{AB2E8498-CC81-452F-A895-08F3845AA347}" destId="{BFE859F2-A9E8-4F95-9161-8EC68F2D30C4}" srcOrd="1"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B9680F92-7708-41E7-A164-8EEFC983C5B6}" type="presOf" srcId="{0E9DE493-19D7-4EC9-97C9-5F26233F1106}" destId="{3960CFF8-4383-4382-8D6D-F2A00F508E8D}" srcOrd="0" destOrd="0" presId="urn:microsoft.com/office/officeart/2005/8/layout/hProcess4"/>
    <dgm:cxn modelId="{9DE92FDD-C22C-4A1A-97E3-0A2D151CF78D}" srcId="{58828492-5CEF-4AFE-95CB-5D7E6A18158B}" destId="{20B4998E-B8D0-4268-B3C6-D89033CAB11A}" srcOrd="1" destOrd="0" parTransId="{84ACCAF1-9968-4DDF-8148-A423E2DDA2BC}" sibTransId="{70F1AE8F-80CC-477B-ADFA-8EAB91A8C3E0}"/>
    <dgm:cxn modelId="{B603EB75-66D6-4E2F-96C1-C2B4A1F54AC4}" type="presOf" srcId="{F6D27D1B-CDCB-481F-B8FA-AB31B2A119DE}" destId="{029D1FDE-4DD7-4FA5-8C70-0C747477B66C}" srcOrd="0" destOrd="0" presId="urn:microsoft.com/office/officeart/2005/8/layout/hProcess4"/>
    <dgm:cxn modelId="{9A935DF6-337D-43B8-8C78-4589C6F039A6}" type="presOf" srcId="{E15E269E-BB2F-4FDB-8319-D50F96BCC929}" destId="{E83793B4-2C5C-4D90-82FA-E5EE4745664D}" srcOrd="0" destOrd="1" presId="urn:microsoft.com/office/officeart/2005/8/layout/hProcess4"/>
    <dgm:cxn modelId="{BE0043D6-B9DC-49A0-8C39-153532000070}" type="presOf" srcId="{0B00F5A8-A0EF-4111-9D86-004317B4F49E}" destId="{E83793B4-2C5C-4D90-82FA-E5EE4745664D}" srcOrd="0" destOrd="0" presId="urn:microsoft.com/office/officeart/2005/8/layout/hProcess4"/>
    <dgm:cxn modelId="{BB660FC1-74DF-4F44-A49F-947461C3B1DF}" type="presOf" srcId="{58828492-5CEF-4AFE-95CB-5D7E6A18158B}" destId="{047F5837-10E2-4FFC-A492-DB8A19EF48CA}" srcOrd="0"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86F910E7-C9D0-48E5-A3A3-C70127E96FC1}" srcId="{F6D27D1B-CDCB-481F-B8FA-AB31B2A119DE}" destId="{0B00F5A8-A0EF-4111-9D86-004317B4F49E}" srcOrd="0" destOrd="0" parTransId="{EC916B99-8D26-4265-B7BE-BB461C68DA5C}" sibTransId="{CE48C676-980A-4BAC-A3C8-9ABC315DAE51}"/>
    <dgm:cxn modelId="{4602E737-8CC8-4C9C-984E-D57B16FF106F}" type="presOf" srcId="{E15E269E-BB2F-4FDB-8319-D50F96BCC929}" destId="{67FFE978-6FBE-4424-80BE-B9E4B4DD0695}" srcOrd="1" destOrd="1"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8B1A35E5-F1A2-4988-9304-A750EF7523AE}" type="presOf" srcId="{AB2E8498-CC81-452F-A895-08F3845AA347}" destId="{96015622-8A46-45CF-A72A-2856B699B374}"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38F77036-E57D-47D5-BD99-D802AB9EB08F}" type="presParOf" srcId="{3960CFF8-4383-4382-8D6D-F2A00F508E8D}" destId="{366CFF54-5C8F-47F9-BFD8-D9AF3EADDA3E}" srcOrd="0" destOrd="0" presId="urn:microsoft.com/office/officeart/2005/8/layout/hProcess4"/>
    <dgm:cxn modelId="{8B2C1AF7-E9DF-4E96-B550-48B419C28F68}" type="presParOf" srcId="{3960CFF8-4383-4382-8D6D-F2A00F508E8D}" destId="{13688FBD-4079-41FE-A6A2-B5B0F293E6BF}" srcOrd="1" destOrd="0" presId="urn:microsoft.com/office/officeart/2005/8/layout/hProcess4"/>
    <dgm:cxn modelId="{9E7549E7-59AE-49AF-BC02-5EC2D911AD9F}" type="presParOf" srcId="{3960CFF8-4383-4382-8D6D-F2A00F508E8D}" destId="{224851B6-C14D-49DE-883B-A13003DA4601}" srcOrd="2" destOrd="0" presId="urn:microsoft.com/office/officeart/2005/8/layout/hProcess4"/>
    <dgm:cxn modelId="{03719663-8470-403B-8272-41835003F173}" type="presParOf" srcId="{224851B6-C14D-49DE-883B-A13003DA4601}" destId="{1439717B-283C-48FF-AF62-1990F52B6512}" srcOrd="0" destOrd="0" presId="urn:microsoft.com/office/officeart/2005/8/layout/hProcess4"/>
    <dgm:cxn modelId="{99552523-6253-47D1-AB70-765061285CA5}" type="presParOf" srcId="{1439717B-283C-48FF-AF62-1990F52B6512}" destId="{BCCE6711-D1D8-4B2C-917E-41AB5A6114A8}" srcOrd="0" destOrd="0" presId="urn:microsoft.com/office/officeart/2005/8/layout/hProcess4"/>
    <dgm:cxn modelId="{A2D30543-3FCA-4D19-B905-656BFED347E0}" type="presParOf" srcId="{1439717B-283C-48FF-AF62-1990F52B6512}" destId="{96015622-8A46-45CF-A72A-2856B699B374}" srcOrd="1" destOrd="0" presId="urn:microsoft.com/office/officeart/2005/8/layout/hProcess4"/>
    <dgm:cxn modelId="{E09BE2AB-BBAE-46AB-B5DA-4A53157E6D9E}" type="presParOf" srcId="{1439717B-283C-48FF-AF62-1990F52B6512}" destId="{BFE859F2-A9E8-4F95-9161-8EC68F2D30C4}" srcOrd="2" destOrd="0" presId="urn:microsoft.com/office/officeart/2005/8/layout/hProcess4"/>
    <dgm:cxn modelId="{75F7B966-6FE7-4F77-A1C8-2FF86AD709C0}" type="presParOf" srcId="{1439717B-283C-48FF-AF62-1990F52B6512}" destId="{E18C6CF4-EDEB-4539-A36D-E0355B626199}" srcOrd="3" destOrd="0" presId="urn:microsoft.com/office/officeart/2005/8/layout/hProcess4"/>
    <dgm:cxn modelId="{31F19925-DA81-416E-88D6-FEB42E7D73CD}" type="presParOf" srcId="{1439717B-283C-48FF-AF62-1990F52B6512}" destId="{D9FCD5E9-9E94-4534-BAB4-3DB8EB44E7D0}" srcOrd="4" destOrd="0" presId="urn:microsoft.com/office/officeart/2005/8/layout/hProcess4"/>
    <dgm:cxn modelId="{62EC2ED3-62AB-4F87-B0DE-AEAAF40D013C}" type="presParOf" srcId="{224851B6-C14D-49DE-883B-A13003DA4601}" destId="{6A63D16E-EEE6-4267-97EA-5AD7D2BC4E84}" srcOrd="1" destOrd="0" presId="urn:microsoft.com/office/officeart/2005/8/layout/hProcess4"/>
    <dgm:cxn modelId="{095D4F48-83CC-410C-8670-8EE02CE6BA5B}" type="presParOf" srcId="{224851B6-C14D-49DE-883B-A13003DA4601}" destId="{59BAED1E-A4FE-4FA3-8716-57917AF47F38}" srcOrd="2" destOrd="0" presId="urn:microsoft.com/office/officeart/2005/8/layout/hProcess4"/>
    <dgm:cxn modelId="{C34B8140-BA3E-4034-BBEE-AC6E42EAFC95}" type="presParOf" srcId="{59BAED1E-A4FE-4FA3-8716-57917AF47F38}" destId="{5C833856-7FAF-4B27-932C-67C7D08339F2}" srcOrd="0" destOrd="0" presId="urn:microsoft.com/office/officeart/2005/8/layout/hProcess4"/>
    <dgm:cxn modelId="{DA27196E-F03C-4F14-B37F-46C6160BBB31}" type="presParOf" srcId="{59BAED1E-A4FE-4FA3-8716-57917AF47F38}" destId="{E83793B4-2C5C-4D90-82FA-E5EE4745664D}" srcOrd="1" destOrd="0" presId="urn:microsoft.com/office/officeart/2005/8/layout/hProcess4"/>
    <dgm:cxn modelId="{BA84BA06-ADE1-451B-9265-2A1742740278}" type="presParOf" srcId="{59BAED1E-A4FE-4FA3-8716-57917AF47F38}" destId="{67FFE978-6FBE-4424-80BE-B9E4B4DD0695}" srcOrd="2" destOrd="0" presId="urn:microsoft.com/office/officeart/2005/8/layout/hProcess4"/>
    <dgm:cxn modelId="{6A2CD711-1373-4C57-B17E-D12B757388CF}" type="presParOf" srcId="{59BAED1E-A4FE-4FA3-8716-57917AF47F38}" destId="{029D1FDE-4DD7-4FA5-8C70-0C747477B66C}" srcOrd="3" destOrd="0" presId="urn:microsoft.com/office/officeart/2005/8/layout/hProcess4"/>
    <dgm:cxn modelId="{55E3A034-7E11-4A08-9BE6-B936BB508F8B}" type="presParOf" srcId="{59BAED1E-A4FE-4FA3-8716-57917AF47F38}" destId="{C2556EF6-41FF-46C6-8829-911BFA533FFE}" srcOrd="4" destOrd="0" presId="urn:microsoft.com/office/officeart/2005/8/layout/hProcess4"/>
    <dgm:cxn modelId="{54FD2B28-B72C-4E59-BFD8-93EF80BC5B14}" type="presParOf" srcId="{224851B6-C14D-49DE-883B-A13003DA4601}" destId="{DC2A0ADB-DCE3-4BF4-9952-0394865777AC}" srcOrd="3" destOrd="0" presId="urn:microsoft.com/office/officeart/2005/8/layout/hProcess4"/>
    <dgm:cxn modelId="{89893331-52AF-405A-8151-E6007620C96F}" type="presParOf" srcId="{224851B6-C14D-49DE-883B-A13003DA4601}" destId="{A874A3A3-A340-4ABC-99B5-7529D4415335}" srcOrd="4" destOrd="0" presId="urn:microsoft.com/office/officeart/2005/8/layout/hProcess4"/>
    <dgm:cxn modelId="{534789CC-1106-4034-82AA-8C6D9134C7D8}" type="presParOf" srcId="{A874A3A3-A340-4ABC-99B5-7529D4415335}" destId="{14032C0B-60AE-432B-A713-F993D1C4BA8F}" srcOrd="0" destOrd="0" presId="urn:microsoft.com/office/officeart/2005/8/layout/hProcess4"/>
    <dgm:cxn modelId="{A82A0D50-04F8-47DD-B2AD-1CE8187E6228}" type="presParOf" srcId="{A874A3A3-A340-4ABC-99B5-7529D4415335}" destId="{69C28D3B-E083-42DF-9EA0-916CA12125A9}" srcOrd="1" destOrd="0" presId="urn:microsoft.com/office/officeart/2005/8/layout/hProcess4"/>
    <dgm:cxn modelId="{AB46D728-D6F2-4E12-9E3A-579BEC45AABB}" type="presParOf" srcId="{A874A3A3-A340-4ABC-99B5-7529D4415335}" destId="{843715D2-C2C2-41EB-BDA3-21230FBA46DB}" srcOrd="2" destOrd="0" presId="urn:microsoft.com/office/officeart/2005/8/layout/hProcess4"/>
    <dgm:cxn modelId="{E14B91BF-C675-449A-8F48-57C504555BA5}" type="presParOf" srcId="{A874A3A3-A340-4ABC-99B5-7529D4415335}" destId="{047F5837-10E2-4FFC-A492-DB8A19EF48CA}" srcOrd="3" destOrd="0" presId="urn:microsoft.com/office/officeart/2005/8/layout/hProcess4"/>
    <dgm:cxn modelId="{22C84117-8ADD-45C7-88B1-0C552D00B808}"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8142" y="3259394"/>
            <a:ext cx="7879110" cy="891026"/>
          </a:xfrm>
          <a:noFill/>
          <a:effectLst>
            <a:outerShdw blurRad="50800" dist="38100" dir="2700000" algn="tl" rotWithShape="0">
              <a:prstClr val="black">
                <a:alpha val="40000"/>
              </a:prstClr>
            </a:outerShdw>
          </a:effectLst>
        </p:spPr>
        <p:txBody>
          <a:bodyPr>
            <a:normAutofit/>
          </a:bodyPr>
          <a:lstStyle>
            <a:lvl1pPr algn="l">
              <a:defRPr sz="3600">
                <a:solidFill>
                  <a:srgbClr val="FF0000"/>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987216" y="4194665"/>
            <a:ext cx="7865066"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2" y="2571750"/>
            <a:ext cx="7635250" cy="1585096"/>
          </a:xfrm>
          <a:noFill/>
          <a:effectLst>
            <a:outerShdw blurRad="50800" dist="38100" dir="2700000" algn="tl" rotWithShape="0">
              <a:prstClr val="black">
                <a:alpha val="40000"/>
              </a:prstClr>
            </a:outerShdw>
          </a:effectLst>
        </p:spPr>
        <p:txBody>
          <a:bodyPr>
            <a:normAutofit/>
          </a:bodyPr>
          <a:lstStyle>
            <a:lvl1pPr algn="r">
              <a:defRPr sz="3600">
                <a:solidFill>
                  <a:srgbClr val="FF006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1" y="1778410"/>
            <a:ext cx="7635251" cy="75030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989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763525"/>
          </a:xfrm>
        </p:spPr>
        <p:txBody>
          <a:bodyPr>
            <a:normAutofit/>
          </a:bodyPr>
          <a:lstStyle>
            <a:lvl1pPr algn="r">
              <a:defRPr sz="3600"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350111"/>
            <a:ext cx="822960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392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143130"/>
            <a:ext cx="6405375" cy="903587"/>
          </a:xfrm>
        </p:spPr>
        <p:txBody>
          <a:bodyPr>
            <a:normAutofit/>
          </a:bodyPr>
          <a:lstStyle>
            <a:lvl1pPr algn="l">
              <a:defRPr sz="360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85437"/>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997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0997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173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463" y="128469"/>
            <a:ext cx="8075311" cy="1068935"/>
          </a:xfrm>
        </p:spPr>
        <p:txBody>
          <a:bodyPr>
            <a:normAutofit/>
          </a:bodyPr>
          <a:lstStyle>
            <a:lvl1pPr algn="r">
              <a:defRPr sz="3600" u="none"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0850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54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24336"/>
            <a:ext cx="8246070" cy="763526"/>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20877"/>
            <a:ext cx="8246070" cy="374144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7529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689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6445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972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17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5"/>
            <a:ext cx="6260905"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05283"/>
            <a:ext cx="8093365"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8/24/2023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6051394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adgets360.com/" TargetMode="External"/><Relationship Id="rId2" Type="http://schemas.openxmlformats.org/officeDocument/2006/relationships/hyperlink" Target="https://www.kaggle.com/datasets/pratikgarai/mobile-phone-specifications-and-prices?resource=download"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grayscl/>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55770" y="2571750"/>
            <a:ext cx="4886560" cy="1832460"/>
          </a:xfrm>
        </p:spPr>
        <p:txBody>
          <a:bodyPr>
            <a:normAutofit fontScale="90000"/>
          </a:bodyPr>
          <a:lstStyle/>
          <a:p>
            <a:pPr algn="ctr"/>
            <a:r>
              <a:rPr lang="en-US" sz="4000" b="1" dirty="0" smtClean="0">
                <a:solidFill>
                  <a:schemeClr val="tx1">
                    <a:lumMod val="85000"/>
                    <a:lumOff val="15000"/>
                  </a:schemeClr>
                </a:solidFill>
                <a:latin typeface="Algerian" panose="04020705040A02060702" pitchFamily="82" charset="0"/>
              </a:rPr>
              <a:t>Smart Phone </a:t>
            </a:r>
            <a:r>
              <a:rPr lang="en-US" sz="4000" b="1" dirty="0" smtClean="0">
                <a:solidFill>
                  <a:schemeClr val="tx1">
                    <a:lumMod val="85000"/>
                    <a:lumOff val="15000"/>
                  </a:schemeClr>
                </a:solidFill>
                <a:latin typeface="Algerian" panose="04020705040A02060702" pitchFamily="82" charset="0"/>
              </a:rPr>
              <a:t/>
            </a:r>
            <a:br>
              <a:rPr lang="en-US" sz="4000" b="1" dirty="0" smtClean="0">
                <a:solidFill>
                  <a:schemeClr val="tx1">
                    <a:lumMod val="85000"/>
                    <a:lumOff val="15000"/>
                  </a:schemeClr>
                </a:solidFill>
                <a:latin typeface="Algerian" panose="04020705040A02060702" pitchFamily="82" charset="0"/>
              </a:rPr>
            </a:br>
            <a:r>
              <a:rPr lang="en-US" sz="4000" b="1" dirty="0" smtClean="0">
                <a:solidFill>
                  <a:schemeClr val="tx1">
                    <a:lumMod val="85000"/>
                    <a:lumOff val="15000"/>
                  </a:schemeClr>
                </a:solidFill>
                <a:latin typeface="Algerian" panose="04020705040A02060702" pitchFamily="82" charset="0"/>
              </a:rPr>
              <a:t>Price Prediction</a:t>
            </a:r>
            <a:r>
              <a:rPr lang="en-US" dirty="0"/>
              <a:t/>
            </a:r>
            <a:br>
              <a:rPr lang="en-US" dirty="0"/>
            </a:br>
            <a:endParaRPr lang="en-US" dirty="0"/>
          </a:p>
        </p:txBody>
      </p:sp>
    </p:spTree>
    <p:extLst>
      <p:ext uri="{BB962C8B-B14F-4D97-AF65-F5344CB8AC3E}">
        <p14:creationId xmlns:p14="http://schemas.microsoft.com/office/powerpoint/2010/main" val="3721114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7" y="116283"/>
            <a:ext cx="6616604" cy="725349"/>
          </a:xfrm>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MODEL DEVELOPMENT</a:t>
            </a:r>
            <a:endParaRPr lang="en-IN" sz="3400" b="1" u="sng" dirty="0">
              <a:solidFill>
                <a:schemeClr val="bg1"/>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a:xfrm>
            <a:off x="2586836" y="641448"/>
            <a:ext cx="6260905" cy="3673604"/>
          </a:xfrm>
        </p:spPr>
        <p:txBody>
          <a:bodyPr>
            <a:normAutofit fontScale="25000" lnSpcReduction="20000"/>
          </a:bodyPr>
          <a:lstStyle/>
          <a:p>
            <a:pPr marL="0" indent="0">
              <a:buNone/>
            </a:pPr>
            <a:endParaRPr lang="en-IN" sz="6400" dirty="0" smtClean="0"/>
          </a:p>
          <a:p>
            <a:r>
              <a:rPr lang="en-IN" sz="7200" dirty="0" smtClean="0"/>
              <a:t>This </a:t>
            </a:r>
            <a:r>
              <a:rPr lang="en-IN" sz="7200" dirty="0"/>
              <a:t>is a Regression problem as the target variable is continuous. </a:t>
            </a:r>
            <a:r>
              <a:rPr lang="en-US" sz="7200" dirty="0"/>
              <a:t>Hence, various regression algorithms were applied to the dataset to determine the most suitable model.</a:t>
            </a:r>
            <a:endParaRPr lang="en-IN" sz="7200" dirty="0"/>
          </a:p>
          <a:p>
            <a:r>
              <a:rPr lang="en-IN" sz="7200" dirty="0" smtClean="0"/>
              <a:t>The </a:t>
            </a:r>
            <a:r>
              <a:rPr lang="en-IN" sz="7200" dirty="0"/>
              <a:t>first step in creating a model is to extract the required features for training from the dataset and assigning the parameter that is to be the target variable.</a:t>
            </a:r>
          </a:p>
          <a:p>
            <a:r>
              <a:rPr lang="en-IN" sz="7200" dirty="0"/>
              <a:t>The data is then portioned into two for the purpose of training the model and testing it. A test size of 0.2 implies that 80% of the data is assigned to train the prediction model and the rest is utilized to measure the quality of the developed model.</a:t>
            </a:r>
          </a:p>
          <a:p>
            <a:r>
              <a:rPr lang="en-IN" sz="7200" dirty="0"/>
              <a:t>Algorithms used to develop the model</a:t>
            </a:r>
          </a:p>
          <a:p>
            <a:pPr marL="0" indent="0">
              <a:buNone/>
            </a:pPr>
            <a:r>
              <a:rPr lang="en-IN" sz="6400" dirty="0"/>
              <a:t>	Linear Regression</a:t>
            </a:r>
          </a:p>
          <a:p>
            <a:pPr marL="0" indent="0">
              <a:buNone/>
            </a:pPr>
            <a:r>
              <a:rPr lang="en-IN" sz="6400" dirty="0"/>
              <a:t>	Decision </a:t>
            </a:r>
            <a:r>
              <a:rPr lang="en-IN" sz="6400" dirty="0" smtClean="0"/>
              <a:t>Tree </a:t>
            </a:r>
            <a:r>
              <a:rPr lang="en-IN" sz="6400" dirty="0" err="1" smtClean="0"/>
              <a:t>Regressor</a:t>
            </a:r>
            <a:endParaRPr lang="en-IN" sz="6400" dirty="0"/>
          </a:p>
          <a:p>
            <a:pPr marL="0" indent="0">
              <a:buNone/>
            </a:pPr>
            <a:r>
              <a:rPr lang="en-IN" sz="6400" dirty="0"/>
              <a:t>	Random </a:t>
            </a:r>
            <a:r>
              <a:rPr lang="en-IN" sz="6400" dirty="0" smtClean="0"/>
              <a:t>Forest </a:t>
            </a:r>
            <a:r>
              <a:rPr lang="en-IN" sz="6400" dirty="0" err="1" smtClean="0"/>
              <a:t>Regressor</a:t>
            </a:r>
            <a:endParaRPr lang="en-IN" sz="6400" dirty="0"/>
          </a:p>
          <a:p>
            <a:pPr marL="0" indent="0">
              <a:buNone/>
            </a:pPr>
            <a:r>
              <a:rPr lang="en-US" sz="6400" dirty="0"/>
              <a:t>                    KNN</a:t>
            </a:r>
          </a:p>
          <a:p>
            <a:pPr marL="0" indent="0">
              <a:buNone/>
            </a:pPr>
            <a:r>
              <a:rPr lang="en-US" sz="6400" dirty="0"/>
              <a:t>                  </a:t>
            </a:r>
            <a:r>
              <a:rPr lang="en-US" sz="6400" dirty="0" smtClean="0"/>
              <a:t>  </a:t>
            </a:r>
            <a:r>
              <a:rPr lang="en-US" sz="6400" dirty="0" err="1" smtClean="0"/>
              <a:t>XGBoost</a:t>
            </a:r>
            <a:r>
              <a:rPr lang="en-US" sz="6400" dirty="0" smtClean="0"/>
              <a:t> </a:t>
            </a:r>
            <a:r>
              <a:rPr lang="en-US" sz="6400" dirty="0" err="1" smtClean="0"/>
              <a:t>Regressor</a:t>
            </a:r>
            <a:endParaRPr lang="en-IN" sz="6400" dirty="0"/>
          </a:p>
          <a:p>
            <a:endParaRPr lang="en-IN" dirty="0"/>
          </a:p>
        </p:txBody>
      </p:sp>
    </p:spTree>
    <p:extLst>
      <p:ext uri="{BB962C8B-B14F-4D97-AF65-F5344CB8AC3E}">
        <p14:creationId xmlns:p14="http://schemas.microsoft.com/office/powerpoint/2010/main" val="394824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a:solidFill>
                  <a:schemeClr val="bg1"/>
                </a:solidFill>
                <a:latin typeface="Algerian" panose="04020705040A02060702" pitchFamily="82" charset="0"/>
                <a:cs typeface="Arial" panose="020B0604020202020204" pitchFamily="34" charset="0"/>
              </a:rPr>
              <a:t>MODEL DEVELOPMENT</a:t>
            </a:r>
            <a:endParaRPr lang="en-IN" sz="3400" dirty="0">
              <a:solidFill>
                <a:schemeClr val="bg1"/>
              </a:solidFill>
            </a:endParaRPr>
          </a:p>
        </p:txBody>
      </p:sp>
      <p:sp>
        <p:nvSpPr>
          <p:cNvPr id="3" name="Content Placeholder 2"/>
          <p:cNvSpPr>
            <a:spLocks noGrp="1"/>
          </p:cNvSpPr>
          <p:nvPr>
            <p:ph idx="1"/>
          </p:nvPr>
        </p:nvSpPr>
        <p:spPr>
          <a:xfrm>
            <a:off x="2535628" y="1006524"/>
            <a:ext cx="6260905" cy="3865399"/>
          </a:xfrm>
        </p:spPr>
        <p:txBody>
          <a:bodyPr>
            <a:normAutofit fontScale="85000" lnSpcReduction="10000"/>
          </a:bodyPr>
          <a:lstStyle/>
          <a:p>
            <a:pPr marL="0" indent="0">
              <a:buNone/>
            </a:pPr>
            <a:endParaRPr lang="en-IN" sz="1900" dirty="0" smtClean="0">
              <a:solidFill>
                <a:schemeClr val="accent6">
                  <a:lumMod val="75000"/>
                </a:schemeClr>
              </a:solidFill>
              <a:latin typeface="Cambria" panose="02040503050406030204" pitchFamily="18" charset="0"/>
              <a:ea typeface="Cambria" panose="02040503050406030204" pitchFamily="18" charset="0"/>
            </a:endParaRPr>
          </a:p>
          <a:p>
            <a:pPr marL="0" indent="0">
              <a:buNone/>
            </a:pPr>
            <a:r>
              <a:rPr lang="en-IN" sz="1900" dirty="0" smtClean="0">
                <a:solidFill>
                  <a:schemeClr val="accent6">
                    <a:lumMod val="75000"/>
                  </a:schemeClr>
                </a:solidFill>
                <a:latin typeface="Cambria" panose="02040503050406030204" pitchFamily="18" charset="0"/>
                <a:ea typeface="Cambria" panose="02040503050406030204" pitchFamily="18" charset="0"/>
              </a:rPr>
              <a:t>1</a:t>
            </a:r>
            <a:r>
              <a:rPr lang="en-IN" sz="1900" u="sng" dirty="0" smtClean="0">
                <a:solidFill>
                  <a:schemeClr val="accent6">
                    <a:lumMod val="75000"/>
                  </a:schemeClr>
                </a:solidFill>
                <a:latin typeface="Cambria" panose="02040503050406030204" pitchFamily="18" charset="0"/>
                <a:ea typeface="Cambria" panose="02040503050406030204" pitchFamily="18" charset="0"/>
              </a:rPr>
              <a:t>. </a:t>
            </a:r>
            <a:r>
              <a:rPr lang="en-IN" sz="1900" b="1" u="sng" dirty="0" smtClean="0">
                <a:solidFill>
                  <a:schemeClr val="accent6">
                    <a:lumMod val="75000"/>
                  </a:schemeClr>
                </a:solidFill>
                <a:latin typeface="Cambria" panose="02040503050406030204" pitchFamily="18" charset="0"/>
                <a:ea typeface="Cambria" panose="02040503050406030204" pitchFamily="18" charset="0"/>
              </a:rPr>
              <a:t>Linear Regression</a:t>
            </a:r>
            <a:r>
              <a:rPr lang="en-IN" sz="1900" dirty="0" smtClean="0">
                <a:latin typeface="Cambria" panose="02040503050406030204" pitchFamily="18" charset="0"/>
                <a:ea typeface="Cambria" panose="02040503050406030204" pitchFamily="18" charset="0"/>
              </a:rPr>
              <a:t>: </a:t>
            </a:r>
            <a:r>
              <a:rPr lang="en-IN" sz="1900" dirty="0" smtClean="0"/>
              <a:t>The </a:t>
            </a:r>
            <a:r>
              <a:rPr lang="en-IN" sz="1900" dirty="0"/>
              <a:t>Linear Regression </a:t>
            </a:r>
            <a:r>
              <a:rPr lang="en-IN" sz="1900" dirty="0" smtClean="0"/>
              <a:t>model was developed and evaluated using metrics such as </a:t>
            </a:r>
            <a:r>
              <a:rPr lang="en-IN" sz="1900" dirty="0"/>
              <a:t>their </a:t>
            </a:r>
            <a:r>
              <a:rPr lang="en-IN" sz="1900" dirty="0" smtClean="0"/>
              <a:t>mean absolute error</a:t>
            </a:r>
            <a:r>
              <a:rPr lang="en-IN" sz="1900" dirty="0"/>
              <a:t>, </a:t>
            </a:r>
            <a:r>
              <a:rPr lang="en-IN" sz="1900" dirty="0" smtClean="0"/>
              <a:t>mean absolute percentage error</a:t>
            </a:r>
            <a:r>
              <a:rPr lang="en-IN" sz="1900" dirty="0"/>
              <a:t>, </a:t>
            </a:r>
            <a:r>
              <a:rPr lang="en-IN" sz="1900" dirty="0" smtClean="0"/>
              <a:t>mean squared error</a:t>
            </a:r>
            <a:r>
              <a:rPr lang="en-IN" sz="1900" dirty="0"/>
              <a:t>, </a:t>
            </a:r>
            <a:r>
              <a:rPr lang="en-IN" sz="1900" dirty="0" smtClean="0"/>
              <a:t>root mean squared error</a:t>
            </a:r>
            <a:r>
              <a:rPr lang="en-IN" sz="1900" dirty="0"/>
              <a:t>, </a:t>
            </a:r>
            <a:r>
              <a:rPr lang="en-IN" sz="1900" dirty="0" smtClean="0"/>
              <a:t>r-squared</a:t>
            </a:r>
            <a:r>
              <a:rPr lang="en-IN" sz="1900" dirty="0"/>
              <a:t> </a:t>
            </a:r>
            <a:r>
              <a:rPr lang="en-IN" sz="1900" dirty="0" smtClean="0"/>
              <a:t>value.</a:t>
            </a:r>
            <a:endParaRPr lang="en-IN" sz="1900" dirty="0"/>
          </a:p>
          <a:p>
            <a:pPr marL="0" indent="0">
              <a:buNone/>
            </a:pPr>
            <a:r>
              <a:rPr lang="en-IN" sz="1900" dirty="0" smtClean="0">
                <a:solidFill>
                  <a:schemeClr val="accent6">
                    <a:lumMod val="75000"/>
                  </a:schemeClr>
                </a:solidFill>
                <a:latin typeface="Cambria" panose="02040503050406030204" pitchFamily="18" charset="0"/>
                <a:ea typeface="Cambria" panose="02040503050406030204" pitchFamily="18" charset="0"/>
              </a:rPr>
              <a:t>2. </a:t>
            </a:r>
            <a:r>
              <a:rPr lang="en-IN" sz="1900" b="1" u="sng" dirty="0" smtClean="0">
                <a:solidFill>
                  <a:schemeClr val="accent6">
                    <a:lumMod val="75000"/>
                  </a:schemeClr>
                </a:solidFill>
                <a:latin typeface="Cambria" panose="02040503050406030204" pitchFamily="18" charset="0"/>
                <a:ea typeface="Cambria" panose="02040503050406030204" pitchFamily="18" charset="0"/>
              </a:rPr>
              <a:t>Decision Tree</a:t>
            </a:r>
            <a:r>
              <a:rPr lang="en-IN" sz="1900" dirty="0" smtClean="0">
                <a:latin typeface="Cambria" panose="02040503050406030204" pitchFamily="18" charset="0"/>
                <a:ea typeface="Cambria" panose="02040503050406030204" pitchFamily="18" charset="0"/>
              </a:rPr>
              <a:t>: </a:t>
            </a:r>
            <a:r>
              <a:rPr lang="en-IN" sz="1900" dirty="0" smtClean="0"/>
              <a:t>The Decision Tree Model built was tuned with the following parameters </a:t>
            </a:r>
            <a:r>
              <a:rPr lang="en-IN" sz="1900" dirty="0" err="1" smtClean="0"/>
              <a:t>max_depth</a:t>
            </a:r>
            <a:r>
              <a:rPr lang="en-IN" sz="1900" dirty="0" smtClean="0"/>
              <a:t>, </a:t>
            </a:r>
            <a:r>
              <a:rPr lang="en-IN" sz="1900" dirty="0" err="1" smtClean="0"/>
              <a:t>min_samples_split</a:t>
            </a:r>
            <a:r>
              <a:rPr lang="en-IN" sz="1900" dirty="0" smtClean="0"/>
              <a:t>, </a:t>
            </a:r>
            <a:r>
              <a:rPr lang="en-IN" sz="1900" dirty="0" err="1" smtClean="0"/>
              <a:t>min_samples_leaf</a:t>
            </a:r>
            <a:r>
              <a:rPr lang="en-IN" sz="1900" dirty="0" smtClean="0"/>
              <a:t>.</a:t>
            </a:r>
            <a:endParaRPr lang="en-IN" sz="1900" dirty="0"/>
          </a:p>
          <a:p>
            <a:pPr marL="0" indent="0">
              <a:buNone/>
            </a:pPr>
            <a:r>
              <a:rPr lang="en-IN" sz="1900" dirty="0" smtClean="0">
                <a:solidFill>
                  <a:schemeClr val="accent6">
                    <a:lumMod val="75000"/>
                  </a:schemeClr>
                </a:solidFill>
                <a:latin typeface="Cambria" panose="02040503050406030204" pitchFamily="18" charset="0"/>
                <a:ea typeface="Cambria" panose="02040503050406030204" pitchFamily="18" charset="0"/>
              </a:rPr>
              <a:t>3. </a:t>
            </a:r>
            <a:r>
              <a:rPr lang="en-IN" sz="1900" b="1" u="sng" dirty="0" smtClean="0">
                <a:solidFill>
                  <a:schemeClr val="accent6">
                    <a:lumMod val="75000"/>
                  </a:schemeClr>
                </a:solidFill>
                <a:latin typeface="Cambria" panose="02040503050406030204" pitchFamily="18" charset="0"/>
                <a:ea typeface="Cambria" panose="02040503050406030204" pitchFamily="18" charset="0"/>
              </a:rPr>
              <a:t>Random Forest</a:t>
            </a:r>
            <a:r>
              <a:rPr lang="en-IN" sz="1900" dirty="0" smtClean="0">
                <a:latin typeface="Cambria" panose="02040503050406030204" pitchFamily="18" charset="0"/>
                <a:ea typeface="Cambria" panose="02040503050406030204" pitchFamily="18" charset="0"/>
              </a:rPr>
              <a:t>: </a:t>
            </a:r>
            <a:r>
              <a:rPr lang="en-IN" sz="1900" dirty="0" smtClean="0"/>
              <a:t>The Random Forest Model built </a:t>
            </a:r>
            <a:r>
              <a:rPr lang="en-IN" sz="1900" dirty="0"/>
              <a:t>was tuned with the following parameters </a:t>
            </a:r>
            <a:r>
              <a:rPr lang="en-IN" sz="1900" dirty="0" err="1" smtClean="0"/>
              <a:t>n_estimators</a:t>
            </a:r>
            <a:r>
              <a:rPr lang="en-IN" sz="1900" dirty="0" smtClean="0"/>
              <a:t>, </a:t>
            </a:r>
            <a:r>
              <a:rPr lang="en-IN" sz="1900" dirty="0" err="1" smtClean="0"/>
              <a:t>max_depth</a:t>
            </a:r>
            <a:r>
              <a:rPr lang="en-IN" sz="1900" dirty="0"/>
              <a:t>, </a:t>
            </a:r>
            <a:r>
              <a:rPr lang="en-IN" sz="1900" dirty="0" err="1"/>
              <a:t>min_samples_split</a:t>
            </a:r>
            <a:r>
              <a:rPr lang="en-IN" sz="1900" dirty="0"/>
              <a:t>, </a:t>
            </a:r>
            <a:r>
              <a:rPr lang="en-IN" sz="1900" dirty="0" err="1"/>
              <a:t>min_samples_leaf</a:t>
            </a:r>
            <a:r>
              <a:rPr lang="en-IN" sz="1900" dirty="0"/>
              <a:t>, </a:t>
            </a:r>
            <a:r>
              <a:rPr lang="en-IN" sz="1900" dirty="0" err="1" smtClean="0"/>
              <a:t>max_features</a:t>
            </a:r>
            <a:r>
              <a:rPr lang="en-IN" sz="1900" dirty="0"/>
              <a:t>, </a:t>
            </a:r>
            <a:r>
              <a:rPr lang="en-IN" sz="1900" dirty="0" smtClean="0"/>
              <a:t>bootstrap.</a:t>
            </a:r>
            <a:endParaRPr lang="en-IN" sz="1900" dirty="0"/>
          </a:p>
          <a:p>
            <a:pPr marL="0" indent="0">
              <a:buNone/>
            </a:pPr>
            <a:r>
              <a:rPr lang="en-US" sz="1900" dirty="0" smtClean="0">
                <a:solidFill>
                  <a:schemeClr val="accent6">
                    <a:lumMod val="75000"/>
                  </a:schemeClr>
                </a:solidFill>
                <a:latin typeface="Cambria" panose="02040503050406030204" pitchFamily="18" charset="0"/>
                <a:ea typeface="Cambria" panose="02040503050406030204" pitchFamily="18" charset="0"/>
              </a:rPr>
              <a:t>4. </a:t>
            </a:r>
            <a:r>
              <a:rPr lang="en-US" sz="1900" b="1" u="sng" dirty="0" smtClean="0">
                <a:solidFill>
                  <a:schemeClr val="accent6">
                    <a:lumMod val="75000"/>
                  </a:schemeClr>
                </a:solidFill>
                <a:latin typeface="Cambria" panose="02040503050406030204" pitchFamily="18" charset="0"/>
                <a:ea typeface="Cambria" panose="02040503050406030204" pitchFamily="18" charset="0"/>
              </a:rPr>
              <a:t>KNN</a:t>
            </a:r>
            <a:r>
              <a:rPr lang="en-US" sz="1900" dirty="0" smtClean="0">
                <a:latin typeface="Cambria" panose="02040503050406030204" pitchFamily="18" charset="0"/>
                <a:ea typeface="Cambria" panose="02040503050406030204" pitchFamily="18" charset="0"/>
              </a:rPr>
              <a:t>: </a:t>
            </a:r>
            <a:r>
              <a:rPr lang="en-IN" sz="1900" dirty="0"/>
              <a:t>The </a:t>
            </a:r>
            <a:r>
              <a:rPr lang="en-IN" sz="1900" dirty="0" smtClean="0"/>
              <a:t>KNN Model </a:t>
            </a:r>
            <a:r>
              <a:rPr lang="en-IN" sz="1900" dirty="0"/>
              <a:t>built was tuned with the following parameters </a:t>
            </a:r>
            <a:r>
              <a:rPr lang="en-IN" sz="1900" dirty="0" err="1" smtClean="0"/>
              <a:t>n_neighbors</a:t>
            </a:r>
            <a:r>
              <a:rPr lang="en-IN" sz="1900" dirty="0" smtClean="0"/>
              <a:t>, p, algorithm.</a:t>
            </a:r>
            <a:endParaRPr lang="en-US" sz="1900" dirty="0"/>
          </a:p>
          <a:p>
            <a:pPr marL="0" indent="0">
              <a:buNone/>
            </a:pPr>
            <a:r>
              <a:rPr lang="en-US" sz="1900" dirty="0" smtClean="0">
                <a:solidFill>
                  <a:schemeClr val="accent6">
                    <a:lumMod val="75000"/>
                  </a:schemeClr>
                </a:solidFill>
                <a:latin typeface="Cambria" panose="02040503050406030204" pitchFamily="18" charset="0"/>
                <a:ea typeface="Cambria" panose="02040503050406030204" pitchFamily="18" charset="0"/>
              </a:rPr>
              <a:t>5. </a:t>
            </a:r>
            <a:r>
              <a:rPr lang="en-US" sz="1900" b="1" u="sng" dirty="0" err="1" smtClean="0">
                <a:solidFill>
                  <a:schemeClr val="accent6">
                    <a:lumMod val="75000"/>
                  </a:schemeClr>
                </a:solidFill>
                <a:latin typeface="Cambria" panose="02040503050406030204" pitchFamily="18" charset="0"/>
                <a:ea typeface="Cambria" panose="02040503050406030204" pitchFamily="18" charset="0"/>
              </a:rPr>
              <a:t>XGBoost</a:t>
            </a:r>
            <a:r>
              <a:rPr lang="en-US" sz="1900" dirty="0" smtClean="0">
                <a:latin typeface="Cambria" panose="02040503050406030204" pitchFamily="18" charset="0"/>
                <a:ea typeface="Cambria" panose="02040503050406030204" pitchFamily="18" charset="0"/>
              </a:rPr>
              <a:t>: </a:t>
            </a:r>
            <a:r>
              <a:rPr lang="en-IN" sz="1900" dirty="0" smtClean="0"/>
              <a:t>The </a:t>
            </a:r>
            <a:r>
              <a:rPr lang="en-IN" sz="1900" dirty="0" err="1" smtClean="0"/>
              <a:t>XGBoost</a:t>
            </a:r>
            <a:r>
              <a:rPr lang="en-IN" sz="1900" dirty="0" smtClean="0"/>
              <a:t> Model </a:t>
            </a:r>
            <a:r>
              <a:rPr lang="en-IN" sz="1900" dirty="0"/>
              <a:t>built was tuned with the following parameters </a:t>
            </a:r>
            <a:r>
              <a:rPr lang="en-IN" sz="1900" dirty="0" err="1"/>
              <a:t>n_estimators</a:t>
            </a:r>
            <a:r>
              <a:rPr lang="en-IN" sz="1900" dirty="0"/>
              <a:t>, </a:t>
            </a:r>
            <a:r>
              <a:rPr lang="en-IN" sz="1900" dirty="0" err="1"/>
              <a:t>max_depth</a:t>
            </a:r>
            <a:r>
              <a:rPr lang="en-IN" sz="1900" dirty="0"/>
              <a:t>, </a:t>
            </a:r>
            <a:r>
              <a:rPr lang="en-IN" sz="1900" dirty="0" err="1" smtClean="0"/>
              <a:t>max_leaves</a:t>
            </a:r>
            <a:r>
              <a:rPr lang="en-IN" sz="1900" dirty="0"/>
              <a:t>, </a:t>
            </a:r>
            <a:r>
              <a:rPr lang="en-IN" sz="1900" dirty="0" err="1" smtClean="0"/>
              <a:t>learning_rate</a:t>
            </a:r>
            <a:r>
              <a:rPr lang="en-IN" sz="1900" dirty="0" smtClean="0"/>
              <a:t>.</a:t>
            </a:r>
            <a:endParaRPr lang="en-IN" sz="1900" dirty="0"/>
          </a:p>
          <a:p>
            <a:endParaRPr lang="en-IN" dirty="0"/>
          </a:p>
        </p:txBody>
      </p:sp>
    </p:spTree>
    <p:extLst>
      <p:ext uri="{BB962C8B-B14F-4D97-AF65-F5344CB8AC3E}">
        <p14:creationId xmlns:p14="http://schemas.microsoft.com/office/powerpoint/2010/main" val="928521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MODEL EVALUATION</a:t>
            </a:r>
            <a:endParaRPr lang="en-IN" sz="3400" b="1" u="sng" dirty="0">
              <a:solidFill>
                <a:schemeClr val="bg1"/>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IN" sz="2000" dirty="0" smtClean="0"/>
          </a:p>
          <a:p>
            <a:r>
              <a:rPr lang="en-IN" sz="2000" dirty="0" smtClean="0"/>
              <a:t>After </a:t>
            </a:r>
            <a:r>
              <a:rPr lang="en-IN" sz="2000" dirty="0"/>
              <a:t>the Models were built, their </a:t>
            </a:r>
            <a:r>
              <a:rPr lang="en-IN" sz="2000" dirty="0" smtClean="0"/>
              <a:t>performances </a:t>
            </a:r>
            <a:r>
              <a:rPr lang="en-IN" sz="2000" dirty="0"/>
              <a:t>were measured </a:t>
            </a:r>
            <a:r>
              <a:rPr lang="en-IN" sz="2000" dirty="0" smtClean="0"/>
              <a:t>with their </a:t>
            </a:r>
            <a:r>
              <a:rPr lang="en-IN" sz="2000" dirty="0"/>
              <a:t>Mean Absolute Error, Mean Absolute Percentage Error, Mean Squared Error, Root Mean Squared Error, </a:t>
            </a:r>
            <a:r>
              <a:rPr lang="en-IN" sz="2000" dirty="0" smtClean="0"/>
              <a:t>R-Squared</a:t>
            </a:r>
            <a:r>
              <a:rPr lang="en-IN" sz="2000" dirty="0"/>
              <a:t> </a:t>
            </a:r>
            <a:r>
              <a:rPr lang="en-IN" sz="2000" dirty="0" smtClean="0"/>
              <a:t>and Accuracy score.</a:t>
            </a:r>
            <a:endParaRPr lang="en-IN" sz="2000" dirty="0"/>
          </a:p>
          <a:p>
            <a:r>
              <a:rPr lang="en-US" sz="2000" dirty="0"/>
              <a:t>After evaluating the performance of all the models, it was observed that the Random Forest </a:t>
            </a:r>
            <a:r>
              <a:rPr lang="en-US" sz="2000" dirty="0" err="1"/>
              <a:t>Regressor</a:t>
            </a:r>
            <a:r>
              <a:rPr lang="en-US" sz="2000" dirty="0"/>
              <a:t> algorithm </a:t>
            </a:r>
            <a:r>
              <a:rPr lang="en-US" sz="2000" dirty="0" smtClean="0"/>
              <a:t>achieved the highest </a:t>
            </a:r>
            <a:r>
              <a:rPr lang="en-US" sz="2000" dirty="0"/>
              <a:t>accuracy compared to the other </a:t>
            </a:r>
            <a:r>
              <a:rPr lang="en-US" sz="2000" dirty="0" smtClean="0"/>
              <a:t>models</a:t>
            </a:r>
            <a:r>
              <a:rPr lang="en-US" sz="2000" dirty="0"/>
              <a:t> </a:t>
            </a:r>
            <a:r>
              <a:rPr lang="en-US" sz="2000" dirty="0" smtClean="0"/>
              <a:t>followed by the Decision Tree </a:t>
            </a:r>
            <a:r>
              <a:rPr lang="en-US" sz="2000" dirty="0" err="1" smtClean="0"/>
              <a:t>Regressor</a:t>
            </a:r>
            <a:r>
              <a:rPr lang="en-US" sz="2000" dirty="0" smtClean="0"/>
              <a:t>.</a:t>
            </a:r>
            <a:endParaRPr lang="en-IN" sz="2000" dirty="0"/>
          </a:p>
          <a:p>
            <a:endParaRPr lang="en-IN" dirty="0"/>
          </a:p>
        </p:txBody>
      </p:sp>
    </p:spTree>
    <p:extLst>
      <p:ext uri="{BB962C8B-B14F-4D97-AF65-F5344CB8AC3E}">
        <p14:creationId xmlns:p14="http://schemas.microsoft.com/office/powerpoint/2010/main" val="1910147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a:solidFill>
                  <a:schemeClr val="bg1"/>
                </a:solidFill>
                <a:latin typeface="Algerian" panose="04020705040A02060702" pitchFamily="82" charset="0"/>
                <a:cs typeface="Arial" panose="020B0604020202020204" pitchFamily="34" charset="0"/>
              </a:rPr>
              <a:t>MODEL EVALUATION</a:t>
            </a:r>
            <a:endParaRPr lang="en-IN" sz="3400" dirty="0">
              <a:solidFill>
                <a:schemeClr val="bg1"/>
              </a:solidFill>
            </a:endParaRPr>
          </a:p>
        </p:txBody>
      </p:sp>
      <p:sp>
        <p:nvSpPr>
          <p:cNvPr id="7" name="Rectangle 6"/>
          <p:cNvSpPr/>
          <p:nvPr/>
        </p:nvSpPr>
        <p:spPr>
          <a:xfrm>
            <a:off x="2344989" y="1075164"/>
            <a:ext cx="5336439" cy="369332"/>
          </a:xfrm>
          <a:prstGeom prst="rect">
            <a:avLst/>
          </a:prstGeom>
        </p:spPr>
        <p:txBody>
          <a:bodyPr wrap="square">
            <a:spAutoFit/>
          </a:bodyPr>
          <a:lstStyle/>
          <a:p>
            <a:r>
              <a:rPr lang="en-US" dirty="0">
                <a:solidFill>
                  <a:schemeClr val="bg1"/>
                </a:solidFill>
                <a:latin typeface="Cambria" panose="02040503050406030204" pitchFamily="18" charset="0"/>
                <a:ea typeface="Cambria" panose="02040503050406030204" pitchFamily="18" charset="0"/>
              </a:rPr>
              <a:t>Model Evaluation based on Mean Absolute </a:t>
            </a:r>
            <a:r>
              <a:rPr lang="en-US" dirty="0" smtClean="0">
                <a:solidFill>
                  <a:schemeClr val="bg1"/>
                </a:solidFill>
                <a:latin typeface="Cambria" panose="02040503050406030204" pitchFamily="18" charset="0"/>
                <a:ea typeface="Cambria" panose="02040503050406030204" pitchFamily="18" charset="0"/>
              </a:rPr>
              <a:t>Error</a:t>
            </a:r>
          </a:p>
        </p:txBody>
      </p:sp>
      <p:sp>
        <p:nvSpPr>
          <p:cNvPr id="8" name="TextBox 7"/>
          <p:cNvSpPr txBox="1"/>
          <p:nvPr/>
        </p:nvSpPr>
        <p:spPr>
          <a:xfrm>
            <a:off x="6757723" y="3138294"/>
            <a:ext cx="2055571" cy="1631216"/>
          </a:xfrm>
          <a:prstGeom prst="rect">
            <a:avLst/>
          </a:prstGeom>
          <a:noFill/>
        </p:spPr>
        <p:txBody>
          <a:bodyPr wrap="square" rtlCol="0">
            <a:spAutoFit/>
          </a:bodyPr>
          <a:lstStyle/>
          <a:p>
            <a:pPr algn="ctr"/>
            <a:r>
              <a:rPr lang="en-US" sz="1400" dirty="0">
                <a:solidFill>
                  <a:schemeClr val="bg1"/>
                </a:solidFill>
                <a:latin typeface="Cambria" panose="02040503050406030204" pitchFamily="18" charset="0"/>
                <a:ea typeface="Cambria" panose="02040503050406030204" pitchFamily="18" charset="0"/>
              </a:rPr>
              <a:t>Amongst all the models built, the </a:t>
            </a:r>
            <a:r>
              <a:rPr lang="en-US" sz="1400" dirty="0" smtClean="0">
                <a:solidFill>
                  <a:schemeClr val="bg1"/>
                </a:solidFill>
                <a:latin typeface="Cambria" panose="02040503050406030204" pitchFamily="18" charset="0"/>
                <a:ea typeface="Cambria" panose="02040503050406030204" pitchFamily="18" charset="0"/>
              </a:rPr>
              <a:t>KNN has the </a:t>
            </a:r>
            <a:r>
              <a:rPr lang="en-US" sz="1400" dirty="0">
                <a:solidFill>
                  <a:schemeClr val="bg1"/>
                </a:solidFill>
                <a:latin typeface="Cambria" panose="02040503050406030204" pitchFamily="18" charset="0"/>
                <a:ea typeface="Cambria" panose="02040503050406030204" pitchFamily="18" charset="0"/>
              </a:rPr>
              <a:t>least  </a:t>
            </a:r>
            <a:r>
              <a:rPr lang="en-US" sz="1400" dirty="0" smtClean="0">
                <a:solidFill>
                  <a:schemeClr val="bg1"/>
                </a:solidFill>
                <a:latin typeface="Cambria" panose="02040503050406030204" pitchFamily="18" charset="0"/>
                <a:ea typeface="Cambria" panose="02040503050406030204" pitchFamily="18" charset="0"/>
              </a:rPr>
              <a:t>Mean </a:t>
            </a:r>
            <a:r>
              <a:rPr lang="en-US" sz="1400" dirty="0">
                <a:solidFill>
                  <a:schemeClr val="bg1"/>
                </a:solidFill>
                <a:latin typeface="Cambria" panose="02040503050406030204" pitchFamily="18" charset="0"/>
                <a:ea typeface="Cambria" panose="02040503050406030204" pitchFamily="18" charset="0"/>
              </a:rPr>
              <a:t>Absolute Error followed by Random Forest </a:t>
            </a:r>
            <a:r>
              <a:rPr lang="en-US" sz="1400" dirty="0" err="1">
                <a:solidFill>
                  <a:schemeClr val="bg1"/>
                </a:solidFill>
                <a:latin typeface="Cambria" panose="02040503050406030204" pitchFamily="18" charset="0"/>
                <a:ea typeface="Cambria" panose="02040503050406030204" pitchFamily="18" charset="0"/>
              </a:rPr>
              <a:t>Regressor</a:t>
            </a:r>
            <a:r>
              <a:rPr lang="en-US" sz="1400" dirty="0">
                <a:solidFill>
                  <a:schemeClr val="bg1"/>
                </a:solidFill>
                <a:latin typeface="Cambria" panose="02040503050406030204" pitchFamily="18" charset="0"/>
                <a:ea typeface="Cambria" panose="02040503050406030204" pitchFamily="18" charset="0"/>
              </a:rPr>
              <a:t> and </a:t>
            </a:r>
            <a:r>
              <a:rPr lang="en-US" sz="1400" dirty="0" err="1" smtClean="0">
                <a:solidFill>
                  <a:schemeClr val="bg1"/>
                </a:solidFill>
                <a:latin typeface="Cambria" panose="02040503050406030204" pitchFamily="18" charset="0"/>
                <a:ea typeface="Cambria" panose="02040503050406030204" pitchFamily="18" charset="0"/>
              </a:rPr>
              <a:t>XGBoost</a:t>
            </a:r>
            <a:r>
              <a:rPr lang="en-US" sz="1400" dirty="0" smtClean="0">
                <a:solidFill>
                  <a:schemeClr val="bg1"/>
                </a:solidFill>
                <a:latin typeface="Cambria" panose="02040503050406030204" pitchFamily="18" charset="0"/>
                <a:ea typeface="Cambria" panose="02040503050406030204" pitchFamily="18" charset="0"/>
              </a:rPr>
              <a:t> </a:t>
            </a:r>
            <a:r>
              <a:rPr lang="en-US" sz="1400" dirty="0" err="1" smtClean="0">
                <a:solidFill>
                  <a:schemeClr val="bg1"/>
                </a:solidFill>
                <a:latin typeface="Cambria" panose="02040503050406030204" pitchFamily="18" charset="0"/>
                <a:ea typeface="Cambria" panose="02040503050406030204" pitchFamily="18" charset="0"/>
              </a:rPr>
              <a:t>Regressor</a:t>
            </a:r>
            <a:r>
              <a:rPr lang="en-US" sz="1600" dirty="0" smtClean="0">
                <a:solidFill>
                  <a:schemeClr val="bg1"/>
                </a:solidFill>
                <a:latin typeface="Cambria" panose="02040503050406030204" pitchFamily="18" charset="0"/>
                <a:ea typeface="Cambria" panose="02040503050406030204" pitchFamily="18" charset="0"/>
              </a:rPr>
              <a:t>.</a:t>
            </a:r>
            <a:endParaRPr lang="en-IN" sz="1600" dirty="0">
              <a:solidFill>
                <a:schemeClr val="bg1"/>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2537925" y="1591497"/>
            <a:ext cx="3902849" cy="3302372"/>
          </a:xfrm>
          <a:prstGeom prst="rect">
            <a:avLst/>
          </a:prstGeom>
        </p:spPr>
      </p:pic>
      <p:pic>
        <p:nvPicPr>
          <p:cNvPr id="9" name="Picture 8"/>
          <p:cNvPicPr>
            <a:picLocks noChangeAspect="1"/>
          </p:cNvPicPr>
          <p:nvPr/>
        </p:nvPicPr>
        <p:blipFill>
          <a:blip r:embed="rId3"/>
          <a:stretch>
            <a:fillRect/>
          </a:stretch>
        </p:blipFill>
        <p:spPr>
          <a:xfrm>
            <a:off x="6825082" y="1591497"/>
            <a:ext cx="1877568" cy="1503278"/>
          </a:xfrm>
          <a:prstGeom prst="rect">
            <a:avLst/>
          </a:prstGeom>
        </p:spPr>
      </p:pic>
    </p:spTree>
    <p:extLst>
      <p:ext uri="{BB962C8B-B14F-4D97-AF65-F5344CB8AC3E}">
        <p14:creationId xmlns:p14="http://schemas.microsoft.com/office/powerpoint/2010/main" val="529819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85" y="232333"/>
            <a:ext cx="6260905" cy="725349"/>
          </a:xfrm>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MODEL ACCURACY</a:t>
            </a:r>
            <a:endParaRPr lang="en-IN" sz="3400" b="1" u="sng" dirty="0">
              <a:solidFill>
                <a:schemeClr val="bg1"/>
              </a:solidFill>
              <a:latin typeface="Algerian" panose="04020705040A02060702" pitchFamily="82" charset="0"/>
              <a:cs typeface="Arial" panose="020B0604020202020204" pitchFamily="34" charset="0"/>
            </a:endParaRPr>
          </a:p>
        </p:txBody>
      </p:sp>
      <p:sp>
        <p:nvSpPr>
          <p:cNvPr id="6" name="Rectangle 5"/>
          <p:cNvSpPr/>
          <p:nvPr/>
        </p:nvSpPr>
        <p:spPr>
          <a:xfrm>
            <a:off x="2286166" y="1098985"/>
            <a:ext cx="4507795" cy="1169551"/>
          </a:xfrm>
          <a:prstGeom prst="rect">
            <a:avLst/>
          </a:prstGeom>
        </p:spPr>
        <p:txBody>
          <a:bodyPr wrap="square">
            <a:spAutoFit/>
          </a:bodyPr>
          <a:lstStyle/>
          <a:p>
            <a:pPr algn="ctr"/>
            <a:r>
              <a:rPr lang="en-US" sz="1400" dirty="0" smtClean="0">
                <a:solidFill>
                  <a:schemeClr val="bg1"/>
                </a:solidFill>
                <a:latin typeface="Cambria" panose="02040503050406030204" pitchFamily="18" charset="0"/>
                <a:ea typeface="Cambria" panose="02040503050406030204" pitchFamily="18" charset="0"/>
              </a:rPr>
              <a:t>Amongst all the models built the Accuracy of the Random Forest </a:t>
            </a:r>
            <a:r>
              <a:rPr lang="en-US" sz="1400" dirty="0" err="1" smtClean="0">
                <a:solidFill>
                  <a:schemeClr val="bg1"/>
                </a:solidFill>
                <a:latin typeface="Cambria" panose="02040503050406030204" pitchFamily="18" charset="0"/>
                <a:ea typeface="Cambria" panose="02040503050406030204" pitchFamily="18" charset="0"/>
              </a:rPr>
              <a:t>Regressor</a:t>
            </a:r>
            <a:r>
              <a:rPr lang="en-US" sz="1400" dirty="0" smtClean="0">
                <a:solidFill>
                  <a:schemeClr val="bg1"/>
                </a:solidFill>
                <a:latin typeface="Cambria" panose="02040503050406030204" pitchFamily="18" charset="0"/>
                <a:ea typeface="Cambria" panose="02040503050406030204" pitchFamily="18" charset="0"/>
              </a:rPr>
              <a:t> is the highest which is approximately 63%, followed by Decision Tree </a:t>
            </a:r>
            <a:r>
              <a:rPr lang="en-US" sz="1400" dirty="0" err="1" smtClean="0">
                <a:solidFill>
                  <a:schemeClr val="bg1"/>
                </a:solidFill>
                <a:latin typeface="Cambria" panose="02040503050406030204" pitchFamily="18" charset="0"/>
                <a:ea typeface="Cambria" panose="02040503050406030204" pitchFamily="18" charset="0"/>
              </a:rPr>
              <a:t>Regressor</a:t>
            </a:r>
            <a:r>
              <a:rPr lang="en-US" sz="1400" dirty="0" smtClean="0">
                <a:solidFill>
                  <a:schemeClr val="bg1"/>
                </a:solidFill>
                <a:latin typeface="Cambria" panose="02040503050406030204" pitchFamily="18" charset="0"/>
                <a:ea typeface="Cambria" panose="02040503050406030204" pitchFamily="18" charset="0"/>
              </a:rPr>
              <a:t> which is approximately 60%. The accuracy of KNN and </a:t>
            </a:r>
            <a:r>
              <a:rPr lang="en-US" sz="1400" dirty="0" err="1" smtClean="0">
                <a:solidFill>
                  <a:schemeClr val="bg1"/>
                </a:solidFill>
                <a:latin typeface="Cambria" panose="02040503050406030204" pitchFamily="18" charset="0"/>
                <a:ea typeface="Cambria" panose="02040503050406030204" pitchFamily="18" charset="0"/>
              </a:rPr>
              <a:t>XGBoost</a:t>
            </a:r>
            <a:r>
              <a:rPr lang="en-US" sz="1400" dirty="0" smtClean="0">
                <a:solidFill>
                  <a:schemeClr val="bg1"/>
                </a:solidFill>
                <a:latin typeface="Cambria" panose="02040503050406030204" pitchFamily="18" charset="0"/>
                <a:ea typeface="Cambria" panose="02040503050406030204" pitchFamily="18" charset="0"/>
              </a:rPr>
              <a:t> </a:t>
            </a:r>
            <a:r>
              <a:rPr lang="en-US" sz="1400" dirty="0" err="1" smtClean="0">
                <a:solidFill>
                  <a:schemeClr val="bg1"/>
                </a:solidFill>
                <a:latin typeface="Cambria" panose="02040503050406030204" pitchFamily="18" charset="0"/>
                <a:ea typeface="Cambria" panose="02040503050406030204" pitchFamily="18" charset="0"/>
              </a:rPr>
              <a:t>Regressor</a:t>
            </a:r>
            <a:r>
              <a:rPr lang="en-US" sz="1400" dirty="0" smtClean="0">
                <a:solidFill>
                  <a:schemeClr val="bg1"/>
                </a:solidFill>
                <a:latin typeface="Cambria" panose="02040503050406030204" pitchFamily="18" charset="0"/>
                <a:ea typeface="Cambria" panose="02040503050406030204" pitchFamily="18" charset="0"/>
              </a:rPr>
              <a:t> are approximately the same.</a:t>
            </a:r>
            <a:endParaRPr lang="en-IN" sz="1400" dirty="0">
              <a:solidFill>
                <a:schemeClr val="bg1"/>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stretch>
            <a:fillRect/>
          </a:stretch>
        </p:blipFill>
        <p:spPr>
          <a:xfrm>
            <a:off x="2333844" y="2483981"/>
            <a:ext cx="6574388" cy="2458313"/>
          </a:xfrm>
          <a:prstGeom prst="rect">
            <a:avLst/>
          </a:prstGeom>
        </p:spPr>
      </p:pic>
      <p:pic>
        <p:nvPicPr>
          <p:cNvPr id="4" name="Picture 3"/>
          <p:cNvPicPr>
            <a:picLocks noChangeAspect="1"/>
          </p:cNvPicPr>
          <p:nvPr/>
        </p:nvPicPr>
        <p:blipFill>
          <a:blip r:embed="rId3"/>
          <a:stretch>
            <a:fillRect/>
          </a:stretch>
        </p:blipFill>
        <p:spPr>
          <a:xfrm>
            <a:off x="6793961" y="987170"/>
            <a:ext cx="2053779" cy="1355508"/>
          </a:xfrm>
          <a:prstGeom prst="rect">
            <a:avLst/>
          </a:prstGeom>
        </p:spPr>
      </p:pic>
    </p:spTree>
    <p:extLst>
      <p:ext uri="{BB962C8B-B14F-4D97-AF65-F5344CB8AC3E}">
        <p14:creationId xmlns:p14="http://schemas.microsoft.com/office/powerpoint/2010/main" val="994090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a:solidFill>
                  <a:schemeClr val="bg1"/>
                </a:solidFill>
                <a:latin typeface="Algerian" panose="04020705040A02060702" pitchFamily="82" charset="0"/>
                <a:cs typeface="Arial" panose="020B0604020202020204" pitchFamily="34" charset="0"/>
              </a:rPr>
              <a:t>VIsuALization</a:t>
            </a:r>
            <a:endParaRPr lang="en-IN" dirty="0">
              <a:solidFill>
                <a:schemeClr val="bg1"/>
              </a:solidFill>
            </a:endParaRPr>
          </a:p>
        </p:txBody>
      </p:sp>
      <p:sp>
        <p:nvSpPr>
          <p:cNvPr id="5" name="Rectangle 4"/>
          <p:cNvSpPr/>
          <p:nvPr/>
        </p:nvSpPr>
        <p:spPr>
          <a:xfrm>
            <a:off x="134893" y="1101813"/>
            <a:ext cx="2011680" cy="369332"/>
          </a:xfrm>
          <a:prstGeom prst="rect">
            <a:avLst/>
          </a:prstGeom>
        </p:spPr>
        <p:txBody>
          <a:bodyPr wrap="square">
            <a:spAutoFit/>
          </a:bodyPr>
          <a:lstStyle/>
          <a:p>
            <a:pPr algn="ctr"/>
            <a:r>
              <a:rPr lang="en-US" dirty="0" smtClean="0">
                <a:solidFill>
                  <a:schemeClr val="bg1"/>
                </a:solidFill>
                <a:latin typeface="Constantia" panose="02030602050306030303" pitchFamily="18" charset="0"/>
                <a:ea typeface="Cambria" panose="02040503050406030204" pitchFamily="18" charset="0"/>
              </a:rPr>
              <a:t>1. DISTRIBUTION</a:t>
            </a:r>
            <a:endParaRPr lang="en-IN" dirty="0">
              <a:solidFill>
                <a:schemeClr val="bg1"/>
              </a:solidFill>
              <a:latin typeface="Constantia" panose="02030602050306030303" pitchFamily="18" charset="0"/>
              <a:ea typeface="Cambria" panose="02040503050406030204" pitchFamily="18" charset="0"/>
            </a:endParaRPr>
          </a:p>
        </p:txBody>
      </p:sp>
      <p:sp>
        <p:nvSpPr>
          <p:cNvPr id="6" name="Rectangle 5"/>
          <p:cNvSpPr/>
          <p:nvPr/>
        </p:nvSpPr>
        <p:spPr>
          <a:xfrm>
            <a:off x="52522" y="1471145"/>
            <a:ext cx="2176422" cy="3785652"/>
          </a:xfrm>
          <a:prstGeom prst="rect">
            <a:avLst/>
          </a:prstGeom>
        </p:spPr>
        <p:txBody>
          <a:bodyPr wrap="square">
            <a:spAutoFit/>
          </a:bodyPr>
          <a:lstStyle/>
          <a:p>
            <a:pPr marL="171450" indent="-171450">
              <a:buFont typeface="Wingdings" panose="05000000000000000000" pitchFamily="2" charset="2"/>
              <a:buChar char="§"/>
            </a:pPr>
            <a:r>
              <a:rPr lang="en-IN" sz="1200" dirty="0">
                <a:solidFill>
                  <a:schemeClr val="bg1"/>
                </a:solidFill>
              </a:rPr>
              <a:t>M</a:t>
            </a:r>
            <a:r>
              <a:rPr lang="en-US" sz="1200" dirty="0" err="1" smtClean="0">
                <a:solidFill>
                  <a:schemeClr val="bg1"/>
                </a:solidFill>
              </a:rPr>
              <a:t>ajority</a:t>
            </a:r>
            <a:r>
              <a:rPr lang="en-US" sz="1200" dirty="0" smtClean="0">
                <a:solidFill>
                  <a:schemeClr val="bg1"/>
                </a:solidFill>
              </a:rPr>
              <a:t> </a:t>
            </a:r>
            <a:r>
              <a:rPr lang="en-US" sz="1200" dirty="0">
                <a:solidFill>
                  <a:schemeClr val="bg1"/>
                </a:solidFill>
              </a:rPr>
              <a:t>of the phones have a Battery Capacity between 2000-3000 </a:t>
            </a:r>
            <a:r>
              <a:rPr lang="en-US" sz="1200" dirty="0" err="1">
                <a:solidFill>
                  <a:schemeClr val="bg1"/>
                </a:solidFill>
              </a:rPr>
              <a:t>mAh</a:t>
            </a:r>
            <a:r>
              <a:rPr lang="en-US" sz="1200" dirty="0" smtClean="0">
                <a:solidFill>
                  <a:schemeClr val="bg1"/>
                </a:solidFill>
              </a:rPr>
              <a:t>.</a:t>
            </a:r>
          </a:p>
          <a:p>
            <a:pPr marL="171450" indent="-171450">
              <a:buFont typeface="Wingdings" panose="05000000000000000000" pitchFamily="2" charset="2"/>
              <a:buChar char="§"/>
            </a:pPr>
            <a:r>
              <a:rPr lang="en-US" sz="1200" dirty="0" smtClean="0">
                <a:solidFill>
                  <a:schemeClr val="bg1"/>
                </a:solidFill>
              </a:rPr>
              <a:t>Majority </a:t>
            </a:r>
            <a:r>
              <a:rPr lang="en-US" sz="1200" dirty="0">
                <a:solidFill>
                  <a:schemeClr val="bg1"/>
                </a:solidFill>
              </a:rPr>
              <a:t>of the phones have a Screen Size between 5 to 6 inches</a:t>
            </a:r>
            <a:r>
              <a:rPr lang="en-US" sz="1200" dirty="0" smtClean="0">
                <a:solidFill>
                  <a:schemeClr val="bg1"/>
                </a:solidFill>
              </a:rPr>
              <a:t>.</a:t>
            </a:r>
          </a:p>
          <a:p>
            <a:pPr marL="171450" indent="-171450">
              <a:buFont typeface="Wingdings" panose="05000000000000000000" pitchFamily="2" charset="2"/>
              <a:buChar char="§"/>
            </a:pPr>
            <a:r>
              <a:rPr lang="en-US" sz="1200" dirty="0">
                <a:solidFill>
                  <a:schemeClr val="bg1"/>
                </a:solidFill>
              </a:rPr>
              <a:t>Majority of the phones have a Screen Size between 5 to 6 inches</a:t>
            </a:r>
            <a:r>
              <a:rPr lang="en-US" sz="1200" dirty="0" smtClean="0">
                <a:solidFill>
                  <a:schemeClr val="bg1"/>
                </a:solidFill>
              </a:rPr>
              <a:t>.</a:t>
            </a:r>
          </a:p>
          <a:p>
            <a:pPr marL="171450" indent="-171450">
              <a:buFont typeface="Wingdings" panose="05000000000000000000" pitchFamily="2" charset="2"/>
              <a:buChar char="§"/>
            </a:pPr>
            <a:r>
              <a:rPr lang="en-US" sz="1200" dirty="0" smtClean="0">
                <a:solidFill>
                  <a:schemeClr val="bg1"/>
                </a:solidFill>
              </a:rPr>
              <a:t>Majority </a:t>
            </a:r>
            <a:r>
              <a:rPr lang="en-US" sz="1200" dirty="0">
                <a:solidFill>
                  <a:schemeClr val="bg1"/>
                </a:solidFill>
              </a:rPr>
              <a:t>of the phones have a RAM Size between 500-4000 MB</a:t>
            </a:r>
            <a:r>
              <a:rPr lang="en-US" sz="1200" dirty="0" smtClean="0">
                <a:solidFill>
                  <a:schemeClr val="bg1"/>
                </a:solidFill>
              </a:rPr>
              <a:t>.</a:t>
            </a:r>
          </a:p>
          <a:p>
            <a:pPr marL="171450" indent="-171450">
              <a:buFont typeface="Wingdings" panose="05000000000000000000" pitchFamily="2" charset="2"/>
              <a:buChar char="§"/>
            </a:pPr>
            <a:r>
              <a:rPr lang="en-US" sz="1200" dirty="0" smtClean="0">
                <a:solidFill>
                  <a:schemeClr val="bg1"/>
                </a:solidFill>
              </a:rPr>
              <a:t>Majority </a:t>
            </a:r>
            <a:r>
              <a:rPr lang="en-US" sz="1200" dirty="0">
                <a:solidFill>
                  <a:schemeClr val="bg1"/>
                </a:solidFill>
              </a:rPr>
              <a:t>of the phones have an Internal Storage between 0.064- 64 GB</a:t>
            </a:r>
            <a:r>
              <a:rPr lang="en-US" sz="1200" dirty="0" smtClean="0">
                <a:solidFill>
                  <a:schemeClr val="bg1"/>
                </a:solidFill>
              </a:rPr>
              <a:t>.</a:t>
            </a:r>
          </a:p>
          <a:p>
            <a:pPr marL="171450" indent="-171450">
              <a:buFont typeface="Wingdings" panose="05000000000000000000" pitchFamily="2" charset="2"/>
              <a:buChar char="§"/>
            </a:pPr>
            <a:r>
              <a:rPr lang="en-US" sz="1200" dirty="0">
                <a:solidFill>
                  <a:schemeClr val="bg1"/>
                </a:solidFill>
              </a:rPr>
              <a:t>Majority of the phones </a:t>
            </a:r>
            <a:r>
              <a:rPr lang="en-US" sz="1200" dirty="0" smtClean="0">
                <a:solidFill>
                  <a:schemeClr val="bg1"/>
                </a:solidFill>
              </a:rPr>
              <a:t>have Rear camera between 5-20 </a:t>
            </a:r>
            <a:r>
              <a:rPr lang="en-US" sz="1200" dirty="0" err="1" smtClean="0">
                <a:solidFill>
                  <a:schemeClr val="bg1"/>
                </a:solidFill>
              </a:rPr>
              <a:t>MegaPixels</a:t>
            </a:r>
            <a:r>
              <a:rPr lang="en-US" sz="1200" dirty="0" smtClean="0">
                <a:solidFill>
                  <a:schemeClr val="bg1"/>
                </a:solidFill>
              </a:rPr>
              <a:t> and Front camera between 5-10 </a:t>
            </a:r>
            <a:r>
              <a:rPr lang="en-US" sz="1200" dirty="0" err="1" smtClean="0">
                <a:solidFill>
                  <a:schemeClr val="bg1"/>
                </a:solidFill>
              </a:rPr>
              <a:t>MegaPixels</a:t>
            </a:r>
            <a:r>
              <a:rPr lang="en-US" sz="1200" dirty="0" smtClean="0">
                <a:solidFill>
                  <a:schemeClr val="bg1"/>
                </a:solidFill>
              </a:rPr>
              <a:t>.</a:t>
            </a:r>
            <a:endParaRPr lang="en-US" sz="1200" dirty="0">
              <a:solidFill>
                <a:schemeClr val="bg1"/>
              </a:solidFill>
            </a:endParaRPr>
          </a:p>
          <a:p>
            <a:pPr marL="171450" indent="-171450">
              <a:buFont typeface="Wingdings" panose="05000000000000000000" pitchFamily="2" charset="2"/>
              <a:buChar char="§"/>
            </a:pPr>
            <a:endParaRPr lang="en-US" sz="1200" dirty="0">
              <a:solidFill>
                <a:schemeClr val="bg1"/>
              </a:solidFill>
            </a:endParaRPr>
          </a:p>
        </p:txBody>
      </p:sp>
      <p:pic>
        <p:nvPicPr>
          <p:cNvPr id="7" name="Picture 6"/>
          <p:cNvPicPr>
            <a:picLocks noChangeAspect="1"/>
          </p:cNvPicPr>
          <p:nvPr/>
        </p:nvPicPr>
        <p:blipFill>
          <a:blip r:embed="rId2"/>
          <a:stretch>
            <a:fillRect/>
          </a:stretch>
        </p:blipFill>
        <p:spPr>
          <a:xfrm>
            <a:off x="2267107" y="1192378"/>
            <a:ext cx="6703083" cy="3780148"/>
          </a:xfrm>
          <a:prstGeom prst="rect">
            <a:avLst/>
          </a:prstGeom>
        </p:spPr>
      </p:pic>
    </p:spTree>
    <p:extLst>
      <p:ext uri="{BB962C8B-B14F-4D97-AF65-F5344CB8AC3E}">
        <p14:creationId xmlns:p14="http://schemas.microsoft.com/office/powerpoint/2010/main" val="1252123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a:solidFill>
                  <a:schemeClr val="bg1"/>
                </a:solidFill>
                <a:latin typeface="Algerian" panose="04020705040A02060702" pitchFamily="82" charset="0"/>
                <a:cs typeface="Arial" panose="020B0604020202020204" pitchFamily="34" charset="0"/>
              </a:rPr>
              <a:t>VIsuALization</a:t>
            </a:r>
            <a:endParaRPr lang="en-IN" dirty="0">
              <a:solidFill>
                <a:schemeClr val="bg1"/>
              </a:solidFill>
            </a:endParaRPr>
          </a:p>
        </p:txBody>
      </p:sp>
      <p:sp>
        <p:nvSpPr>
          <p:cNvPr id="6" name="TextBox 5"/>
          <p:cNvSpPr txBox="1"/>
          <p:nvPr/>
        </p:nvSpPr>
        <p:spPr>
          <a:xfrm>
            <a:off x="457198" y="1625535"/>
            <a:ext cx="2333547" cy="1169551"/>
          </a:xfrm>
          <a:prstGeom prst="rect">
            <a:avLst/>
          </a:prstGeom>
          <a:noFill/>
        </p:spPr>
        <p:txBody>
          <a:bodyPr wrap="square" rtlCol="0">
            <a:spAutoFit/>
          </a:bodyPr>
          <a:lstStyle/>
          <a:p>
            <a:pPr algn="ctr"/>
            <a:r>
              <a:rPr lang="en-US" sz="1400" dirty="0" smtClean="0">
                <a:solidFill>
                  <a:schemeClr val="bg1"/>
                </a:solidFill>
                <a:latin typeface="Cambria" panose="02040503050406030204" pitchFamily="18" charset="0"/>
                <a:ea typeface="Cambria" panose="02040503050406030204" pitchFamily="18" charset="0"/>
              </a:rPr>
              <a:t>Scatter Plot representing relationship between the target variable(Price) and predictor variables(Features).</a:t>
            </a:r>
            <a:endParaRPr lang="en-IN" sz="1400" dirty="0">
              <a:solidFill>
                <a:schemeClr val="bg1"/>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stretch>
            <a:fillRect/>
          </a:stretch>
        </p:blipFill>
        <p:spPr>
          <a:xfrm>
            <a:off x="3350362" y="1271274"/>
            <a:ext cx="5735116" cy="3593335"/>
          </a:xfrm>
          <a:prstGeom prst="rect">
            <a:avLst/>
          </a:prstGeom>
        </p:spPr>
      </p:pic>
      <p:sp>
        <p:nvSpPr>
          <p:cNvPr id="8" name="Rectangle 7"/>
          <p:cNvSpPr/>
          <p:nvPr/>
        </p:nvSpPr>
        <p:spPr>
          <a:xfrm>
            <a:off x="514700" y="1209488"/>
            <a:ext cx="2218545" cy="369332"/>
          </a:xfrm>
          <a:prstGeom prst="rect">
            <a:avLst/>
          </a:prstGeom>
        </p:spPr>
        <p:txBody>
          <a:bodyPr wrap="square">
            <a:spAutoFit/>
          </a:bodyPr>
          <a:lstStyle/>
          <a:p>
            <a:pPr algn="ctr"/>
            <a:r>
              <a:rPr lang="en-US" dirty="0" smtClean="0">
                <a:solidFill>
                  <a:schemeClr val="bg1"/>
                </a:solidFill>
                <a:latin typeface="Constantia" panose="02030602050306030303" pitchFamily="18" charset="0"/>
                <a:ea typeface="Cambria" panose="02040503050406030204" pitchFamily="18" charset="0"/>
              </a:rPr>
              <a:t>2. SCATTER PLOT</a:t>
            </a:r>
            <a:endParaRPr lang="en-IN" dirty="0">
              <a:solidFill>
                <a:schemeClr val="bg1"/>
              </a:solidFill>
              <a:latin typeface="Constantia" panose="02030602050306030303" pitchFamily="18" charset="0"/>
              <a:ea typeface="Cambria" panose="02040503050406030204" pitchFamily="18" charset="0"/>
            </a:endParaRPr>
          </a:p>
        </p:txBody>
      </p:sp>
      <p:pic>
        <p:nvPicPr>
          <p:cNvPr id="9" name="Picture 8"/>
          <p:cNvPicPr>
            <a:picLocks noChangeAspect="1"/>
          </p:cNvPicPr>
          <p:nvPr/>
        </p:nvPicPr>
        <p:blipFill>
          <a:blip r:embed="rId3"/>
          <a:stretch>
            <a:fillRect/>
          </a:stretch>
        </p:blipFill>
        <p:spPr>
          <a:xfrm>
            <a:off x="51206" y="3055646"/>
            <a:ext cx="3299156" cy="1808964"/>
          </a:xfrm>
          <a:prstGeom prst="rect">
            <a:avLst/>
          </a:prstGeom>
        </p:spPr>
      </p:pic>
    </p:spTree>
    <p:extLst>
      <p:ext uri="{BB962C8B-B14F-4D97-AF65-F5344CB8AC3E}">
        <p14:creationId xmlns:p14="http://schemas.microsoft.com/office/powerpoint/2010/main" val="322126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5317" y="205283"/>
            <a:ext cx="8093365" cy="763525"/>
          </a:xfrm>
        </p:spPr>
        <p:txBody>
          <a:bodyPr/>
          <a:lstStyle/>
          <a:p>
            <a:pPr algn="ctr"/>
            <a:r>
              <a:rPr lang="en-US" b="1" u="sng" dirty="0" err="1">
                <a:solidFill>
                  <a:schemeClr val="bg1"/>
                </a:solidFill>
                <a:latin typeface="Algerian" panose="04020705040A02060702" pitchFamily="82" charset="0"/>
                <a:cs typeface="Arial" panose="020B0604020202020204" pitchFamily="34" charset="0"/>
              </a:rPr>
              <a:t>VIsuALization</a:t>
            </a:r>
            <a:endParaRPr lang="en-IN" dirty="0">
              <a:solidFill>
                <a:schemeClr val="bg1"/>
              </a:solidFill>
            </a:endParaRPr>
          </a:p>
        </p:txBody>
      </p:sp>
      <p:sp>
        <p:nvSpPr>
          <p:cNvPr id="12" name="TextBox 11"/>
          <p:cNvSpPr txBox="1"/>
          <p:nvPr/>
        </p:nvSpPr>
        <p:spPr>
          <a:xfrm>
            <a:off x="344173" y="1206002"/>
            <a:ext cx="1455723" cy="3785652"/>
          </a:xfrm>
          <a:prstGeom prst="rect">
            <a:avLst/>
          </a:prstGeom>
          <a:noFill/>
        </p:spPr>
        <p:txBody>
          <a:bodyPr wrap="square" rtlCol="0">
            <a:spAutoFit/>
          </a:bodyPr>
          <a:lstStyle/>
          <a:p>
            <a:pPr algn="ctr"/>
            <a:r>
              <a:rPr lang="en-US" sz="1600" dirty="0" smtClean="0">
                <a:solidFill>
                  <a:schemeClr val="bg1"/>
                </a:solidFill>
                <a:latin typeface="Constantia" panose="02030602050306030303" pitchFamily="18" charset="0"/>
              </a:rPr>
              <a:t>Dashboard representing the maximum Battery capacity, Internal Storage, Rear Camera, Front Camera and Count of phones according to their specifications and features</a:t>
            </a:r>
            <a:endParaRPr lang="en-IN" sz="1600" dirty="0">
              <a:solidFill>
                <a:schemeClr val="bg1"/>
              </a:solidFill>
              <a:latin typeface="Constantia" panose="02030602050306030303" pitchFamily="18" charset="0"/>
            </a:endParaRPr>
          </a:p>
        </p:txBody>
      </p:sp>
      <p:pic>
        <p:nvPicPr>
          <p:cNvPr id="2" name="Picture 1"/>
          <p:cNvPicPr>
            <a:picLocks noChangeAspect="1"/>
          </p:cNvPicPr>
          <p:nvPr/>
        </p:nvPicPr>
        <p:blipFill>
          <a:blip r:embed="rId2"/>
          <a:stretch>
            <a:fillRect/>
          </a:stretch>
        </p:blipFill>
        <p:spPr>
          <a:xfrm>
            <a:off x="2023672" y="1152776"/>
            <a:ext cx="6962933" cy="3838878"/>
          </a:xfrm>
          <a:prstGeom prst="rect">
            <a:avLst/>
          </a:prstGeom>
        </p:spPr>
      </p:pic>
    </p:spTree>
    <p:extLst>
      <p:ext uri="{BB962C8B-B14F-4D97-AF65-F5344CB8AC3E}">
        <p14:creationId xmlns:p14="http://schemas.microsoft.com/office/powerpoint/2010/main" val="2680570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281175"/>
            <a:ext cx="8847740" cy="725349"/>
          </a:xfrm>
        </p:spPr>
        <p:txBody>
          <a:bodyPr/>
          <a:lstStyle/>
          <a:p>
            <a:pPr algn="ctr"/>
            <a:r>
              <a:rPr lang="en-US" b="1" u="sng" dirty="0" err="1">
                <a:solidFill>
                  <a:schemeClr val="bg1"/>
                </a:solidFill>
                <a:latin typeface="Algerian" panose="04020705040A02060702" pitchFamily="82" charset="0"/>
                <a:cs typeface="Arial" panose="020B0604020202020204" pitchFamily="34" charset="0"/>
              </a:rPr>
              <a:t>VIsuALization</a:t>
            </a:r>
            <a:endParaRPr lang="en-IN" dirty="0">
              <a:solidFill>
                <a:schemeClr val="bg1"/>
              </a:solidFill>
            </a:endParaRPr>
          </a:p>
        </p:txBody>
      </p:sp>
      <p:sp>
        <p:nvSpPr>
          <p:cNvPr id="6" name="Rectangle 5"/>
          <p:cNvSpPr/>
          <p:nvPr/>
        </p:nvSpPr>
        <p:spPr>
          <a:xfrm>
            <a:off x="785790" y="1290208"/>
            <a:ext cx="7065510" cy="584775"/>
          </a:xfrm>
          <a:prstGeom prst="rect">
            <a:avLst/>
          </a:prstGeom>
        </p:spPr>
        <p:txBody>
          <a:bodyPr wrap="square">
            <a:spAutoFit/>
          </a:bodyPr>
          <a:lstStyle/>
          <a:p>
            <a:pPr algn="ctr"/>
            <a:r>
              <a:rPr lang="en-US" sz="1600" dirty="0">
                <a:solidFill>
                  <a:schemeClr val="bg1"/>
                </a:solidFill>
                <a:latin typeface="Constantia" panose="02030602050306030303" pitchFamily="18" charset="0"/>
              </a:rPr>
              <a:t>Dashboard representing the </a:t>
            </a:r>
            <a:r>
              <a:rPr lang="en-US" sz="1600" dirty="0" smtClean="0">
                <a:solidFill>
                  <a:schemeClr val="bg1"/>
                </a:solidFill>
                <a:latin typeface="Constantia" panose="02030602050306030303" pitchFamily="18" charset="0"/>
              </a:rPr>
              <a:t>highest Internal Storage, RAM size and Price categorized by the Operating system.</a:t>
            </a:r>
            <a:endParaRPr lang="en-IN" sz="1600" dirty="0">
              <a:solidFill>
                <a:schemeClr val="bg1"/>
              </a:solidFill>
              <a:latin typeface="Constantia" panose="02030602050306030303" pitchFamily="18" charset="0"/>
            </a:endParaRPr>
          </a:p>
        </p:txBody>
      </p:sp>
      <p:pic>
        <p:nvPicPr>
          <p:cNvPr id="8" name="Picture 7"/>
          <p:cNvPicPr>
            <a:picLocks noChangeAspect="1"/>
          </p:cNvPicPr>
          <p:nvPr/>
        </p:nvPicPr>
        <p:blipFill>
          <a:blip r:embed="rId2"/>
          <a:stretch>
            <a:fillRect/>
          </a:stretch>
        </p:blipFill>
        <p:spPr>
          <a:xfrm>
            <a:off x="202367" y="2158667"/>
            <a:ext cx="2345961" cy="2712439"/>
          </a:xfrm>
          <a:prstGeom prst="rect">
            <a:avLst/>
          </a:prstGeom>
        </p:spPr>
      </p:pic>
      <p:pic>
        <p:nvPicPr>
          <p:cNvPr id="2" name="Picture 1"/>
          <p:cNvPicPr>
            <a:picLocks noChangeAspect="1"/>
          </p:cNvPicPr>
          <p:nvPr/>
        </p:nvPicPr>
        <p:blipFill>
          <a:blip r:embed="rId3"/>
          <a:stretch>
            <a:fillRect/>
          </a:stretch>
        </p:blipFill>
        <p:spPr>
          <a:xfrm>
            <a:off x="2758188" y="2158667"/>
            <a:ext cx="2413760" cy="2712439"/>
          </a:xfrm>
          <a:prstGeom prst="rect">
            <a:avLst/>
          </a:prstGeom>
        </p:spPr>
      </p:pic>
      <p:pic>
        <p:nvPicPr>
          <p:cNvPr id="5" name="Picture 4"/>
          <p:cNvPicPr>
            <a:picLocks noChangeAspect="1"/>
          </p:cNvPicPr>
          <p:nvPr/>
        </p:nvPicPr>
        <p:blipFill>
          <a:blip r:embed="rId4"/>
          <a:stretch>
            <a:fillRect/>
          </a:stretch>
        </p:blipFill>
        <p:spPr>
          <a:xfrm>
            <a:off x="5381808" y="2158667"/>
            <a:ext cx="3552330" cy="2712439"/>
          </a:xfrm>
          <a:prstGeom prst="rect">
            <a:avLst/>
          </a:prstGeom>
        </p:spPr>
      </p:pic>
    </p:spTree>
    <p:extLst>
      <p:ext uri="{BB962C8B-B14F-4D97-AF65-F5344CB8AC3E}">
        <p14:creationId xmlns:p14="http://schemas.microsoft.com/office/powerpoint/2010/main" val="2261266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215" y="281175"/>
            <a:ext cx="6260905" cy="725349"/>
          </a:xfrm>
        </p:spPr>
        <p:txBody>
          <a:bodyPr/>
          <a:lstStyle/>
          <a:p>
            <a:r>
              <a:rPr lang="en-US" b="1" u="sng" dirty="0" smtClean="0">
                <a:solidFill>
                  <a:schemeClr val="bg1"/>
                </a:solidFill>
                <a:latin typeface="Algerian" panose="04020705040A02060702" pitchFamily="82" charset="0"/>
                <a:cs typeface="Arial" panose="020B0604020202020204" pitchFamily="34" charset="0"/>
              </a:rPr>
              <a:t>PROCESSOR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1291593"/>
            <a:ext cx="3247949" cy="3199939"/>
          </a:xfrm>
          <a:prstGeom prst="rect">
            <a:avLst/>
          </a:prstGeom>
        </p:spPr>
      </p:pic>
      <p:sp>
        <p:nvSpPr>
          <p:cNvPr id="6" name="Rectangle 5"/>
          <p:cNvSpPr/>
          <p:nvPr/>
        </p:nvSpPr>
        <p:spPr>
          <a:xfrm>
            <a:off x="2433214" y="1324610"/>
            <a:ext cx="2889504" cy="430887"/>
          </a:xfrm>
          <a:prstGeom prst="rect">
            <a:avLst/>
          </a:prstGeom>
        </p:spPr>
        <p:txBody>
          <a:bodyPr wrap="square">
            <a:spAutoFit/>
          </a:bodyPr>
          <a:lstStyle/>
          <a:p>
            <a:pPr algn="ctr"/>
            <a:r>
              <a:rPr lang="en-US" sz="1100" dirty="0">
                <a:solidFill>
                  <a:schemeClr val="bg1"/>
                </a:solidFill>
              </a:rPr>
              <a:t>Based on the data distribution</a:t>
            </a:r>
            <a:r>
              <a:rPr lang="en-IN" sz="1100" dirty="0">
                <a:solidFill>
                  <a:schemeClr val="bg1"/>
                </a:solidFill>
              </a:rPr>
              <a:t>, m</a:t>
            </a:r>
            <a:r>
              <a:rPr lang="en-US" sz="1100" dirty="0" err="1" smtClean="0">
                <a:solidFill>
                  <a:schemeClr val="bg1"/>
                </a:solidFill>
              </a:rPr>
              <a:t>ajority</a:t>
            </a:r>
            <a:r>
              <a:rPr lang="en-US" sz="1100" dirty="0" smtClean="0">
                <a:solidFill>
                  <a:schemeClr val="bg1"/>
                </a:solidFill>
              </a:rPr>
              <a:t> </a:t>
            </a:r>
            <a:r>
              <a:rPr lang="en-US" sz="1100" dirty="0">
                <a:solidFill>
                  <a:schemeClr val="bg1"/>
                </a:solidFill>
              </a:rPr>
              <a:t>of the phones </a:t>
            </a:r>
            <a:r>
              <a:rPr lang="en-US" sz="1100" dirty="0" smtClean="0">
                <a:solidFill>
                  <a:schemeClr val="bg1"/>
                </a:solidFill>
              </a:rPr>
              <a:t>have 4 Processors or 8 Processors.</a:t>
            </a:r>
            <a:endParaRPr lang="en-US" sz="11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214" y="2073584"/>
            <a:ext cx="2789839" cy="2034540"/>
          </a:xfrm>
          <a:prstGeom prst="rect">
            <a:avLst/>
          </a:prstGeom>
        </p:spPr>
      </p:pic>
    </p:spTree>
    <p:extLst>
      <p:ext uri="{BB962C8B-B14F-4D97-AF65-F5344CB8AC3E}">
        <p14:creationId xmlns:p14="http://schemas.microsoft.com/office/powerpoint/2010/main" val="209024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Arial" panose="020B0604020202020204" pitchFamily="34" charset="0"/>
                <a:cs typeface="Arial" panose="020B0604020202020204" pitchFamily="34" charset="0"/>
              </a:rPr>
              <a:t>CONTENT</a:t>
            </a:r>
            <a:endParaRPr lang="en-US"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sz="2400" dirty="0" smtClean="0"/>
          </a:p>
          <a:p>
            <a:pPr marL="0" indent="0">
              <a:buNone/>
            </a:pPr>
            <a:r>
              <a:rPr lang="en-US" sz="2400" dirty="0" smtClean="0">
                <a:latin typeface="Algerian" panose="04020705040A02060702" pitchFamily="82" charset="0"/>
              </a:rPr>
              <a:t>1. INTRODUCTION</a:t>
            </a:r>
            <a:endParaRPr lang="en-US" sz="2400" dirty="0">
              <a:latin typeface="Algerian" panose="04020705040A02060702" pitchFamily="82" charset="0"/>
            </a:endParaRPr>
          </a:p>
          <a:p>
            <a:pPr marL="0" indent="0">
              <a:buNone/>
            </a:pPr>
            <a:r>
              <a:rPr lang="en-US" sz="2400" dirty="0" smtClean="0">
                <a:latin typeface="Algerian" panose="04020705040A02060702" pitchFamily="82" charset="0"/>
              </a:rPr>
              <a:t>2. PROBLEM STATEMENT</a:t>
            </a:r>
            <a:endParaRPr lang="en-US" sz="2400" dirty="0">
              <a:latin typeface="Algerian" panose="04020705040A02060702" pitchFamily="82" charset="0"/>
            </a:endParaRPr>
          </a:p>
          <a:p>
            <a:pPr marL="0" indent="0">
              <a:buNone/>
            </a:pPr>
            <a:r>
              <a:rPr lang="en-US" sz="2400" dirty="0" smtClean="0">
                <a:latin typeface="Algerian" panose="04020705040A02060702" pitchFamily="82" charset="0"/>
              </a:rPr>
              <a:t>3. DATA PREPROCESSING</a:t>
            </a:r>
          </a:p>
          <a:p>
            <a:pPr marL="0" indent="0">
              <a:buNone/>
            </a:pPr>
            <a:r>
              <a:rPr lang="en-US" sz="2400" dirty="0" smtClean="0">
                <a:latin typeface="Algerian" panose="04020705040A02060702" pitchFamily="82" charset="0"/>
              </a:rPr>
              <a:t>4. MODEL DEVELOPMENT</a:t>
            </a:r>
          </a:p>
          <a:p>
            <a:pPr marL="0" indent="0">
              <a:buNone/>
            </a:pPr>
            <a:r>
              <a:rPr lang="en-US" sz="2400" dirty="0" smtClean="0">
                <a:latin typeface="Algerian" panose="04020705040A02060702" pitchFamily="82" charset="0"/>
              </a:rPr>
              <a:t>5. MODEL EVALUATION</a:t>
            </a:r>
          </a:p>
          <a:p>
            <a:pPr marL="0" indent="0">
              <a:buNone/>
            </a:pPr>
            <a:r>
              <a:rPr lang="en-US" sz="2400" dirty="0">
                <a:latin typeface="Algerian" panose="04020705040A02060702" pitchFamily="82" charset="0"/>
              </a:rPr>
              <a:t>6</a:t>
            </a:r>
            <a:r>
              <a:rPr lang="en-US" sz="2400" dirty="0" smtClean="0">
                <a:latin typeface="Algerian" panose="04020705040A02060702" pitchFamily="82" charset="0"/>
              </a:rPr>
              <a:t>. VISUALIZATION</a:t>
            </a:r>
          </a:p>
          <a:p>
            <a:pPr marL="0" indent="0">
              <a:buNone/>
            </a:pPr>
            <a:r>
              <a:rPr lang="en-US" sz="2400" dirty="0">
                <a:latin typeface="Algerian" panose="04020705040A02060702" pitchFamily="82" charset="0"/>
              </a:rPr>
              <a:t>7</a:t>
            </a:r>
            <a:r>
              <a:rPr lang="en-US" sz="2400" dirty="0" smtClean="0">
                <a:latin typeface="Algerian" panose="04020705040A02060702" pitchFamily="82" charset="0"/>
              </a:rPr>
              <a:t>. CONCLUSION</a:t>
            </a:r>
            <a:endParaRPr lang="en-US" sz="2400" dirty="0">
              <a:latin typeface="Algerian" panose="04020705040A02060702" pitchFamily="82" charset="0"/>
            </a:endParaRPr>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bg1"/>
                </a:solidFill>
                <a:latin typeface="Algerian" panose="04020705040A02060702" pitchFamily="82" charset="0"/>
                <a:cs typeface="Arial" panose="020B0604020202020204" pitchFamily="34" charset="0"/>
              </a:rPr>
              <a:t>OPERATING SYSTEM</a:t>
            </a:r>
            <a:endParaRPr lang="en-IN" sz="3600" dirty="0"/>
          </a:p>
        </p:txBody>
      </p:sp>
      <p:sp>
        <p:nvSpPr>
          <p:cNvPr id="3" name="TextBox 2"/>
          <p:cNvSpPr txBox="1"/>
          <p:nvPr/>
        </p:nvSpPr>
        <p:spPr>
          <a:xfrm>
            <a:off x="2027534" y="1011464"/>
            <a:ext cx="6590995" cy="369332"/>
          </a:xfrm>
          <a:prstGeom prst="rect">
            <a:avLst/>
          </a:prstGeom>
          <a:noFill/>
        </p:spPr>
        <p:txBody>
          <a:bodyPr wrap="square" rtlCol="0">
            <a:spAutoFit/>
          </a:bodyPr>
          <a:lstStyle/>
          <a:p>
            <a:r>
              <a:rPr lang="en-US" dirty="0" smtClean="0">
                <a:solidFill>
                  <a:schemeClr val="bg1"/>
                </a:solidFill>
                <a:latin typeface="Bahnschrift SemiBold SemiConden" panose="020B0502040204020203" pitchFamily="34" charset="0"/>
              </a:rPr>
              <a:t>Phone Specifications according to Operating System </a:t>
            </a:r>
            <a:endParaRPr lang="en-IN" dirty="0">
              <a:solidFill>
                <a:schemeClr val="bg1"/>
              </a:solidFill>
              <a:latin typeface="Bahnschrift SemiBold SemiConden" panose="020B0502040204020203" pitchFamily="34" charset="0"/>
            </a:endParaRPr>
          </a:p>
        </p:txBody>
      </p:sp>
      <p:sp>
        <p:nvSpPr>
          <p:cNvPr id="4" name="TextBox 3"/>
          <p:cNvSpPr txBox="1"/>
          <p:nvPr/>
        </p:nvSpPr>
        <p:spPr>
          <a:xfrm>
            <a:off x="1105238" y="1345992"/>
            <a:ext cx="922296" cy="276999"/>
          </a:xfrm>
          <a:prstGeom prst="rect">
            <a:avLst/>
          </a:prstGeom>
          <a:noFill/>
        </p:spPr>
        <p:txBody>
          <a:bodyPr wrap="square" rtlCol="0">
            <a:spAutoFit/>
          </a:bodyPr>
          <a:lstStyle/>
          <a:p>
            <a:r>
              <a:rPr lang="en-US" sz="1200" dirty="0" smtClean="0">
                <a:solidFill>
                  <a:schemeClr val="bg1"/>
                </a:solidFill>
                <a:latin typeface="Cambria" panose="02040503050406030204" pitchFamily="18" charset="0"/>
                <a:ea typeface="Cambria" panose="02040503050406030204" pitchFamily="18" charset="0"/>
              </a:rPr>
              <a:t>Processor</a:t>
            </a:r>
            <a:endParaRPr lang="en-IN" sz="1200" dirty="0">
              <a:solidFill>
                <a:schemeClr val="bg1"/>
              </a:solidFill>
              <a:latin typeface="Cambria" panose="02040503050406030204" pitchFamily="18" charset="0"/>
              <a:ea typeface="Cambria" panose="02040503050406030204" pitchFamily="18" charset="0"/>
            </a:endParaRPr>
          </a:p>
        </p:txBody>
      </p:sp>
      <p:sp>
        <p:nvSpPr>
          <p:cNvPr id="5" name="TextBox 4"/>
          <p:cNvSpPr txBox="1"/>
          <p:nvPr/>
        </p:nvSpPr>
        <p:spPr>
          <a:xfrm>
            <a:off x="820480" y="3101589"/>
            <a:ext cx="1532334" cy="276999"/>
          </a:xfrm>
          <a:prstGeom prst="rect">
            <a:avLst/>
          </a:prstGeom>
          <a:noFill/>
        </p:spPr>
        <p:txBody>
          <a:bodyPr wrap="square" rtlCol="0">
            <a:spAutoFit/>
          </a:bodyPr>
          <a:lstStyle/>
          <a:p>
            <a:r>
              <a:rPr lang="en-US" sz="1200" dirty="0" smtClean="0">
                <a:solidFill>
                  <a:schemeClr val="bg1"/>
                </a:solidFill>
                <a:latin typeface="Cambria" panose="02040503050406030204" pitchFamily="18" charset="0"/>
                <a:ea typeface="Cambria" panose="02040503050406030204" pitchFamily="18" charset="0"/>
              </a:rPr>
              <a:t>Number of SIMs</a:t>
            </a:r>
            <a:endParaRPr lang="en-IN" sz="1200" dirty="0">
              <a:solidFill>
                <a:schemeClr val="bg1"/>
              </a:solidFill>
              <a:latin typeface="Cambria" panose="02040503050406030204" pitchFamily="18" charset="0"/>
              <a:ea typeface="Cambria" panose="02040503050406030204" pitchFamily="18" charset="0"/>
            </a:endParaRPr>
          </a:p>
        </p:txBody>
      </p:sp>
      <p:sp>
        <p:nvSpPr>
          <p:cNvPr id="6" name="TextBox 5"/>
          <p:cNvSpPr txBox="1"/>
          <p:nvPr/>
        </p:nvSpPr>
        <p:spPr>
          <a:xfrm>
            <a:off x="3296666" y="1362736"/>
            <a:ext cx="686663" cy="276999"/>
          </a:xfrm>
          <a:prstGeom prst="rect">
            <a:avLst/>
          </a:prstGeom>
          <a:noFill/>
        </p:spPr>
        <p:txBody>
          <a:bodyPr wrap="none" rtlCol="0">
            <a:spAutoFit/>
          </a:bodyPr>
          <a:lstStyle/>
          <a:p>
            <a:r>
              <a:rPr lang="en-US" sz="1200" dirty="0" smtClean="0">
                <a:solidFill>
                  <a:schemeClr val="bg1"/>
                </a:solidFill>
                <a:latin typeface="Cambria" panose="02040503050406030204" pitchFamily="18" charset="0"/>
                <a:ea typeface="Cambria" panose="02040503050406030204" pitchFamily="18" charset="0"/>
              </a:rPr>
              <a:t>4G/LTE</a:t>
            </a:r>
            <a:endParaRPr lang="en-IN" sz="12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2"/>
          <a:stretch>
            <a:fillRect/>
          </a:stretch>
        </p:blipFill>
        <p:spPr>
          <a:xfrm>
            <a:off x="2804663" y="1629251"/>
            <a:ext cx="1569177" cy="1466077"/>
          </a:xfrm>
          <a:prstGeom prst="rect">
            <a:avLst/>
          </a:prstGeom>
        </p:spPr>
      </p:pic>
      <p:pic>
        <p:nvPicPr>
          <p:cNvPr id="8" name="Picture 7"/>
          <p:cNvPicPr>
            <a:picLocks noChangeAspect="1"/>
          </p:cNvPicPr>
          <p:nvPr/>
        </p:nvPicPr>
        <p:blipFill>
          <a:blip r:embed="rId3"/>
          <a:stretch>
            <a:fillRect/>
          </a:stretch>
        </p:blipFill>
        <p:spPr>
          <a:xfrm>
            <a:off x="557844" y="3378588"/>
            <a:ext cx="1807564" cy="1542314"/>
          </a:xfrm>
          <a:prstGeom prst="rect">
            <a:avLst/>
          </a:prstGeom>
        </p:spPr>
      </p:pic>
      <p:pic>
        <p:nvPicPr>
          <p:cNvPr id="9" name="Picture 8"/>
          <p:cNvPicPr>
            <a:picLocks noChangeAspect="1"/>
          </p:cNvPicPr>
          <p:nvPr/>
        </p:nvPicPr>
        <p:blipFill>
          <a:blip r:embed="rId4"/>
          <a:stretch>
            <a:fillRect/>
          </a:stretch>
        </p:blipFill>
        <p:spPr>
          <a:xfrm>
            <a:off x="550435" y="1622991"/>
            <a:ext cx="1807564" cy="1478598"/>
          </a:xfrm>
          <a:prstGeom prst="rect">
            <a:avLst/>
          </a:prstGeom>
        </p:spPr>
      </p:pic>
      <p:sp>
        <p:nvSpPr>
          <p:cNvPr id="10" name="TextBox 9"/>
          <p:cNvSpPr txBox="1"/>
          <p:nvPr/>
        </p:nvSpPr>
        <p:spPr>
          <a:xfrm>
            <a:off x="6297200" y="1353432"/>
            <a:ext cx="788480" cy="276999"/>
          </a:xfrm>
          <a:prstGeom prst="rect">
            <a:avLst/>
          </a:prstGeom>
          <a:noFill/>
        </p:spPr>
        <p:txBody>
          <a:bodyPr wrap="square" rtlCol="0">
            <a:spAutoFit/>
          </a:bodyPr>
          <a:lstStyle/>
          <a:p>
            <a:r>
              <a:rPr lang="en-US" sz="1200" dirty="0" smtClean="0">
                <a:solidFill>
                  <a:schemeClr val="bg1"/>
                </a:solidFill>
                <a:latin typeface="Cambria" panose="02040503050406030204" pitchFamily="18" charset="0"/>
                <a:ea typeface="Cambria" panose="02040503050406030204" pitchFamily="18" charset="0"/>
              </a:rPr>
              <a:t>RAM</a:t>
            </a:r>
            <a:endParaRPr lang="en-IN" sz="1200" dirty="0">
              <a:solidFill>
                <a:schemeClr val="bg1"/>
              </a:solidFill>
              <a:latin typeface="Cambria" panose="02040503050406030204" pitchFamily="18" charset="0"/>
              <a:ea typeface="Cambria" panose="02040503050406030204" pitchFamily="18" charset="0"/>
            </a:endParaRPr>
          </a:p>
        </p:txBody>
      </p:sp>
      <p:sp>
        <p:nvSpPr>
          <p:cNvPr id="11" name="TextBox 10"/>
          <p:cNvSpPr txBox="1"/>
          <p:nvPr/>
        </p:nvSpPr>
        <p:spPr>
          <a:xfrm>
            <a:off x="8411699" y="3202886"/>
            <a:ext cx="763190" cy="461665"/>
          </a:xfrm>
          <a:prstGeom prst="rect">
            <a:avLst/>
          </a:prstGeom>
          <a:noFill/>
        </p:spPr>
        <p:txBody>
          <a:bodyPr wrap="square" rtlCol="0">
            <a:spAutoFit/>
          </a:bodyPr>
          <a:lstStyle/>
          <a:p>
            <a:r>
              <a:rPr lang="en-US" sz="1200" dirty="0" smtClean="0">
                <a:solidFill>
                  <a:schemeClr val="bg1"/>
                </a:solidFill>
                <a:latin typeface="Cambria" panose="02040503050406030204" pitchFamily="18" charset="0"/>
                <a:ea typeface="Cambria" panose="02040503050406030204" pitchFamily="18" charset="0"/>
              </a:rPr>
              <a:t>Internal</a:t>
            </a:r>
          </a:p>
          <a:p>
            <a:r>
              <a:rPr lang="en-US" sz="1200" dirty="0" smtClean="0">
                <a:solidFill>
                  <a:schemeClr val="bg1"/>
                </a:solidFill>
                <a:latin typeface="Cambria" panose="02040503050406030204" pitchFamily="18" charset="0"/>
                <a:ea typeface="Cambria" panose="02040503050406030204" pitchFamily="18" charset="0"/>
              </a:rPr>
              <a:t>Storage</a:t>
            </a:r>
            <a:endParaRPr lang="en-IN" sz="1200" dirty="0">
              <a:solidFill>
                <a:schemeClr val="bg1"/>
              </a:solidFill>
              <a:latin typeface="Cambria" panose="02040503050406030204" pitchFamily="18" charset="0"/>
              <a:ea typeface="Cambria" panose="02040503050406030204" pitchFamily="18" charset="0"/>
            </a:endParaRPr>
          </a:p>
        </p:txBody>
      </p:sp>
      <p:pic>
        <p:nvPicPr>
          <p:cNvPr id="12" name="Picture 11"/>
          <p:cNvPicPr>
            <a:picLocks noChangeAspect="1"/>
          </p:cNvPicPr>
          <p:nvPr/>
        </p:nvPicPr>
        <p:blipFill>
          <a:blip r:embed="rId5"/>
          <a:stretch>
            <a:fillRect/>
          </a:stretch>
        </p:blipFill>
        <p:spPr>
          <a:xfrm>
            <a:off x="2804663" y="3159867"/>
            <a:ext cx="5607036" cy="1761035"/>
          </a:xfrm>
          <a:prstGeom prst="rect">
            <a:avLst/>
          </a:prstGeom>
        </p:spPr>
      </p:pic>
      <p:pic>
        <p:nvPicPr>
          <p:cNvPr id="13" name="Picture 12"/>
          <p:cNvPicPr>
            <a:picLocks noChangeAspect="1"/>
          </p:cNvPicPr>
          <p:nvPr/>
        </p:nvPicPr>
        <p:blipFill>
          <a:blip r:embed="rId6"/>
          <a:stretch>
            <a:fillRect/>
          </a:stretch>
        </p:blipFill>
        <p:spPr>
          <a:xfrm>
            <a:off x="4820504" y="1616729"/>
            <a:ext cx="3586010" cy="1478599"/>
          </a:xfrm>
          <a:prstGeom prst="rect">
            <a:avLst/>
          </a:prstGeom>
        </p:spPr>
      </p:pic>
    </p:spTree>
    <p:extLst>
      <p:ext uri="{BB962C8B-B14F-4D97-AF65-F5344CB8AC3E}">
        <p14:creationId xmlns:p14="http://schemas.microsoft.com/office/powerpoint/2010/main" val="2432422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bg1"/>
                </a:solidFill>
                <a:latin typeface="Algerian" panose="04020705040A02060702" pitchFamily="82" charset="0"/>
                <a:cs typeface="Arial" panose="020B0604020202020204" pitchFamily="34" charset="0"/>
              </a:rPr>
              <a:t>INTERNAL STORAGE &amp; PROCESSOR</a:t>
            </a:r>
            <a:endParaRPr lang="en-IN" sz="2800" dirty="0"/>
          </a:p>
        </p:txBody>
      </p:sp>
      <p:pic>
        <p:nvPicPr>
          <p:cNvPr id="3" name="Picture 2"/>
          <p:cNvPicPr>
            <a:picLocks noChangeAspect="1"/>
          </p:cNvPicPr>
          <p:nvPr/>
        </p:nvPicPr>
        <p:blipFill>
          <a:blip r:embed="rId2"/>
          <a:stretch>
            <a:fillRect/>
          </a:stretch>
        </p:blipFill>
        <p:spPr>
          <a:xfrm>
            <a:off x="2335917" y="1188567"/>
            <a:ext cx="6511823" cy="2590800"/>
          </a:xfrm>
          <a:prstGeom prst="rect">
            <a:avLst/>
          </a:prstGeom>
        </p:spPr>
      </p:pic>
      <p:sp>
        <p:nvSpPr>
          <p:cNvPr id="4" name="TextBox 3"/>
          <p:cNvSpPr txBox="1"/>
          <p:nvPr/>
        </p:nvSpPr>
        <p:spPr>
          <a:xfrm>
            <a:off x="2313245" y="3961410"/>
            <a:ext cx="6808083" cy="954107"/>
          </a:xfrm>
          <a:prstGeom prst="rect">
            <a:avLst/>
          </a:prstGeom>
          <a:noFill/>
        </p:spPr>
        <p:txBody>
          <a:bodyPr wrap="square" rtlCol="0">
            <a:spAutoFit/>
          </a:bodyPr>
          <a:lstStyle/>
          <a:p>
            <a:r>
              <a:rPr lang="en-US" sz="1400" dirty="0" smtClean="0">
                <a:solidFill>
                  <a:schemeClr val="bg1"/>
                </a:solidFill>
              </a:rPr>
              <a:t>1. Phones with 4 core Processor majorly have an Internal Storage of either 8 GB or 16 GB.</a:t>
            </a:r>
          </a:p>
          <a:p>
            <a:r>
              <a:rPr lang="en-US" sz="1400" dirty="0" smtClean="0">
                <a:solidFill>
                  <a:schemeClr val="bg1"/>
                </a:solidFill>
              </a:rPr>
              <a:t>2. Phones </a:t>
            </a:r>
            <a:r>
              <a:rPr lang="en-US" sz="1400" dirty="0">
                <a:solidFill>
                  <a:schemeClr val="bg1"/>
                </a:solidFill>
              </a:rPr>
              <a:t>with </a:t>
            </a:r>
            <a:r>
              <a:rPr lang="en-US" sz="1400" dirty="0" smtClean="0">
                <a:solidFill>
                  <a:schemeClr val="bg1"/>
                </a:solidFill>
              </a:rPr>
              <a:t>8 </a:t>
            </a:r>
            <a:r>
              <a:rPr lang="en-US" sz="1400" dirty="0">
                <a:solidFill>
                  <a:schemeClr val="bg1"/>
                </a:solidFill>
              </a:rPr>
              <a:t>core Processor majorly have an Internal Storage of </a:t>
            </a:r>
            <a:r>
              <a:rPr lang="en-US" sz="1400" dirty="0" smtClean="0">
                <a:solidFill>
                  <a:schemeClr val="bg1"/>
                </a:solidFill>
              </a:rPr>
              <a:t>16 GB, 32 GB  </a:t>
            </a:r>
            <a:r>
              <a:rPr lang="en-US" sz="1400" dirty="0">
                <a:solidFill>
                  <a:schemeClr val="bg1"/>
                </a:solidFill>
              </a:rPr>
              <a:t>or </a:t>
            </a:r>
            <a:r>
              <a:rPr lang="en-US" sz="1400" dirty="0" smtClean="0">
                <a:solidFill>
                  <a:schemeClr val="bg1"/>
                </a:solidFill>
              </a:rPr>
              <a:t>64 </a:t>
            </a:r>
            <a:r>
              <a:rPr lang="en-US" sz="1400" dirty="0">
                <a:solidFill>
                  <a:schemeClr val="bg1"/>
                </a:solidFill>
              </a:rPr>
              <a:t>GB.</a:t>
            </a:r>
          </a:p>
          <a:p>
            <a:r>
              <a:rPr lang="en-US" sz="1400" dirty="0" smtClean="0">
                <a:solidFill>
                  <a:schemeClr val="bg1"/>
                </a:solidFill>
              </a:rPr>
              <a:t>3. There are few phones that come with 6 core and 10 core Processor and they have an </a:t>
            </a:r>
          </a:p>
          <a:p>
            <a:r>
              <a:rPr lang="en-US" sz="1400" dirty="0">
                <a:solidFill>
                  <a:schemeClr val="bg1"/>
                </a:solidFill>
              </a:rPr>
              <a:t> </a:t>
            </a:r>
            <a:r>
              <a:rPr lang="en-US" sz="1400" dirty="0" smtClean="0">
                <a:solidFill>
                  <a:schemeClr val="bg1"/>
                </a:solidFill>
              </a:rPr>
              <a:t>    Internal Storage of 32 GB majorly.</a:t>
            </a:r>
            <a:endParaRPr lang="en-IN" sz="1400" dirty="0">
              <a:solidFill>
                <a:schemeClr val="bg1"/>
              </a:solidFill>
            </a:endParaRPr>
          </a:p>
        </p:txBody>
      </p:sp>
    </p:spTree>
    <p:extLst>
      <p:ext uri="{BB962C8B-B14F-4D97-AF65-F5344CB8AC3E}">
        <p14:creationId xmlns:p14="http://schemas.microsoft.com/office/powerpoint/2010/main" val="3673910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9657" y="224336"/>
            <a:ext cx="6405377" cy="763526"/>
          </a:xfrm>
        </p:spPr>
        <p:txBody>
          <a:bodyPr>
            <a:noAutofit/>
          </a:bodyPr>
          <a:lstStyle/>
          <a:p>
            <a:r>
              <a:rPr lang="en-US" sz="2800" b="1" u="sng" dirty="0" smtClean="0">
                <a:solidFill>
                  <a:schemeClr val="bg1"/>
                </a:solidFill>
                <a:latin typeface="Algerian" panose="04020705040A02060702" pitchFamily="82" charset="0"/>
                <a:cs typeface="Arial" panose="020B0604020202020204" pitchFamily="34" charset="0"/>
              </a:rPr>
              <a:t>Best PHONE Based on RAM SIZE</a:t>
            </a:r>
            <a:endParaRPr lang="en-IN" sz="2800" dirty="0"/>
          </a:p>
        </p:txBody>
      </p:sp>
      <p:pic>
        <p:nvPicPr>
          <p:cNvPr id="5" name="Picture 4"/>
          <p:cNvPicPr>
            <a:picLocks noChangeAspect="1"/>
          </p:cNvPicPr>
          <p:nvPr/>
        </p:nvPicPr>
        <p:blipFill>
          <a:blip r:embed="rId2"/>
          <a:stretch>
            <a:fillRect/>
          </a:stretch>
        </p:blipFill>
        <p:spPr>
          <a:xfrm>
            <a:off x="2414015" y="2052304"/>
            <a:ext cx="6468829" cy="2589581"/>
          </a:xfrm>
          <a:prstGeom prst="rect">
            <a:avLst/>
          </a:prstGeom>
        </p:spPr>
      </p:pic>
      <p:sp>
        <p:nvSpPr>
          <p:cNvPr id="6" name="TextBox 5"/>
          <p:cNvSpPr txBox="1"/>
          <p:nvPr/>
        </p:nvSpPr>
        <p:spPr>
          <a:xfrm>
            <a:off x="2495578" y="1335417"/>
            <a:ext cx="6305702" cy="369332"/>
          </a:xfrm>
          <a:prstGeom prst="rect">
            <a:avLst/>
          </a:prstGeom>
          <a:noFill/>
        </p:spPr>
        <p:txBody>
          <a:bodyPr wrap="square" rtlCol="0">
            <a:spAutoFit/>
          </a:bodyPr>
          <a:lstStyle/>
          <a:p>
            <a:r>
              <a:rPr lang="en-US" dirty="0" smtClean="0">
                <a:solidFill>
                  <a:schemeClr val="bg1"/>
                </a:solidFill>
                <a:latin typeface="Cambria" panose="02040503050406030204" pitchFamily="18" charset="0"/>
                <a:ea typeface="Cambria" panose="02040503050406030204" pitchFamily="18" charset="0"/>
              </a:rPr>
              <a:t>Best Phones based on RAM size in different Price categories.</a:t>
            </a:r>
            <a:endParaRPr lang="en-I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3555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84755" y="309567"/>
            <a:ext cx="6605626" cy="461665"/>
          </a:xfrm>
          <a:prstGeom prst="rect">
            <a:avLst/>
          </a:prstGeom>
        </p:spPr>
        <p:txBody>
          <a:bodyPr wrap="square">
            <a:spAutoFit/>
          </a:bodyPr>
          <a:lstStyle/>
          <a:p>
            <a:r>
              <a:rPr lang="en-US" sz="2400" b="1" u="sng" dirty="0" smtClean="0">
                <a:solidFill>
                  <a:schemeClr val="bg1"/>
                </a:solidFill>
                <a:latin typeface="Algerian" panose="04020705040A02060702" pitchFamily="82" charset="0"/>
                <a:cs typeface="Arial" panose="020B0604020202020204" pitchFamily="34" charset="0"/>
              </a:rPr>
              <a:t>TOP PHONES BASED ON SPECIFIC FEATURES</a:t>
            </a:r>
            <a:endParaRPr lang="en-IN" sz="2400" dirty="0"/>
          </a:p>
        </p:txBody>
      </p:sp>
      <p:sp>
        <p:nvSpPr>
          <p:cNvPr id="4" name="TextBox 3"/>
          <p:cNvSpPr txBox="1"/>
          <p:nvPr/>
        </p:nvSpPr>
        <p:spPr>
          <a:xfrm>
            <a:off x="2500471" y="888845"/>
            <a:ext cx="2403030" cy="338554"/>
          </a:xfrm>
          <a:prstGeom prst="rect">
            <a:avLst/>
          </a:prstGeom>
          <a:noFill/>
        </p:spPr>
        <p:txBody>
          <a:bodyPr wrap="none" rtlCol="0">
            <a:spAutoFit/>
          </a:bodyPr>
          <a:lstStyle/>
          <a:p>
            <a:r>
              <a:rPr lang="en-US" sz="1600" dirty="0" smtClean="0">
                <a:solidFill>
                  <a:schemeClr val="bg1"/>
                </a:solidFill>
                <a:latin typeface="Cambria" panose="02040503050406030204" pitchFamily="18" charset="0"/>
                <a:ea typeface="Cambria" panose="02040503050406030204" pitchFamily="18" charset="0"/>
              </a:rPr>
              <a:t>1. Battery Capacity(</a:t>
            </a:r>
            <a:r>
              <a:rPr lang="en-US" sz="1600" dirty="0" err="1" smtClean="0">
                <a:solidFill>
                  <a:schemeClr val="bg1"/>
                </a:solidFill>
                <a:latin typeface="Cambria" panose="02040503050406030204" pitchFamily="18" charset="0"/>
                <a:ea typeface="Cambria" panose="02040503050406030204" pitchFamily="18" charset="0"/>
              </a:rPr>
              <a:t>mAh</a:t>
            </a:r>
            <a:r>
              <a:rPr lang="en-US" sz="1600" dirty="0" smtClean="0">
                <a:solidFill>
                  <a:schemeClr val="bg1"/>
                </a:solidFill>
                <a:latin typeface="Cambria" panose="02040503050406030204" pitchFamily="18" charset="0"/>
                <a:ea typeface="Cambria" panose="02040503050406030204" pitchFamily="18" charset="0"/>
              </a:rPr>
              <a:t>)</a:t>
            </a:r>
            <a:endParaRPr lang="en-IN" sz="1600" dirty="0">
              <a:solidFill>
                <a:schemeClr val="bg1"/>
              </a:solidFill>
              <a:latin typeface="Cambria" panose="02040503050406030204" pitchFamily="18" charset="0"/>
              <a:ea typeface="Cambria" panose="02040503050406030204" pitchFamily="18" charset="0"/>
            </a:endParaRPr>
          </a:p>
        </p:txBody>
      </p:sp>
      <p:sp>
        <p:nvSpPr>
          <p:cNvPr id="5" name="TextBox 4"/>
          <p:cNvSpPr txBox="1"/>
          <p:nvPr/>
        </p:nvSpPr>
        <p:spPr>
          <a:xfrm>
            <a:off x="6219966" y="888845"/>
            <a:ext cx="2202141" cy="338554"/>
          </a:xfrm>
          <a:prstGeom prst="rect">
            <a:avLst/>
          </a:prstGeom>
          <a:noFill/>
        </p:spPr>
        <p:txBody>
          <a:bodyPr wrap="none" rtlCol="0">
            <a:spAutoFit/>
          </a:bodyPr>
          <a:lstStyle/>
          <a:p>
            <a:r>
              <a:rPr lang="en-US" sz="1600" dirty="0" smtClean="0">
                <a:solidFill>
                  <a:schemeClr val="bg1"/>
                </a:solidFill>
                <a:latin typeface="Cambria" panose="02040503050406030204" pitchFamily="18" charset="0"/>
                <a:ea typeface="Cambria" panose="02040503050406030204" pitchFamily="18" charset="0"/>
              </a:rPr>
              <a:t>2. Internal Storage(GB)</a:t>
            </a:r>
            <a:endParaRPr lang="en-IN" sz="1600" dirty="0">
              <a:solidFill>
                <a:schemeClr val="bg1"/>
              </a:solidFill>
              <a:latin typeface="Cambria" panose="02040503050406030204" pitchFamily="18" charset="0"/>
              <a:ea typeface="Cambria" panose="02040503050406030204" pitchFamily="18" charset="0"/>
            </a:endParaRPr>
          </a:p>
        </p:txBody>
      </p:sp>
      <p:sp>
        <p:nvSpPr>
          <p:cNvPr id="6" name="Rectangle 5"/>
          <p:cNvSpPr/>
          <p:nvPr/>
        </p:nvSpPr>
        <p:spPr>
          <a:xfrm>
            <a:off x="2988538" y="2941082"/>
            <a:ext cx="1673728" cy="369332"/>
          </a:xfrm>
          <a:prstGeom prst="rect">
            <a:avLst/>
          </a:prstGeom>
        </p:spPr>
        <p:txBody>
          <a:bodyPr wrap="none">
            <a:spAutoFit/>
          </a:bodyPr>
          <a:lstStyle/>
          <a:p>
            <a:r>
              <a:rPr lang="en-US" dirty="0" smtClean="0">
                <a:solidFill>
                  <a:schemeClr val="bg1"/>
                </a:solidFill>
                <a:latin typeface="Cambria" panose="02040503050406030204" pitchFamily="18" charset="0"/>
                <a:ea typeface="Cambria" panose="02040503050406030204" pitchFamily="18" charset="0"/>
              </a:rPr>
              <a:t>3. Rear Camera</a:t>
            </a:r>
            <a:endParaRPr lang="en-IN" dirty="0">
              <a:solidFill>
                <a:schemeClr val="bg1"/>
              </a:solidFill>
              <a:latin typeface="Cambria" panose="02040503050406030204" pitchFamily="18" charset="0"/>
              <a:ea typeface="Cambria" panose="02040503050406030204" pitchFamily="18" charset="0"/>
            </a:endParaRPr>
          </a:p>
        </p:txBody>
      </p:sp>
      <p:sp>
        <p:nvSpPr>
          <p:cNvPr id="7" name="Rectangle 6"/>
          <p:cNvSpPr/>
          <p:nvPr/>
        </p:nvSpPr>
        <p:spPr>
          <a:xfrm>
            <a:off x="6111179" y="2941082"/>
            <a:ext cx="1754968" cy="369332"/>
          </a:xfrm>
          <a:prstGeom prst="rect">
            <a:avLst/>
          </a:prstGeom>
        </p:spPr>
        <p:txBody>
          <a:bodyPr wrap="none">
            <a:spAutoFit/>
          </a:bodyPr>
          <a:lstStyle/>
          <a:p>
            <a:r>
              <a:rPr lang="en-US" dirty="0" smtClean="0">
                <a:solidFill>
                  <a:schemeClr val="bg1"/>
                </a:solidFill>
                <a:latin typeface="Cambria" panose="02040503050406030204" pitchFamily="18" charset="0"/>
                <a:ea typeface="Cambria" panose="02040503050406030204" pitchFamily="18" charset="0"/>
              </a:rPr>
              <a:t>4. Front Camera</a:t>
            </a:r>
            <a:endParaRPr lang="en-IN" dirty="0">
              <a:solidFill>
                <a:schemeClr val="bg1"/>
              </a:solidFill>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2"/>
          <a:stretch>
            <a:fillRect/>
          </a:stretch>
        </p:blipFill>
        <p:spPr>
          <a:xfrm>
            <a:off x="2215455" y="3310414"/>
            <a:ext cx="3331401" cy="1637040"/>
          </a:xfrm>
          <a:prstGeom prst="rect">
            <a:avLst/>
          </a:prstGeom>
        </p:spPr>
      </p:pic>
      <p:pic>
        <p:nvPicPr>
          <p:cNvPr id="9" name="Picture 8"/>
          <p:cNvPicPr>
            <a:picLocks noChangeAspect="1"/>
          </p:cNvPicPr>
          <p:nvPr/>
        </p:nvPicPr>
        <p:blipFill>
          <a:blip r:embed="rId3"/>
          <a:stretch>
            <a:fillRect/>
          </a:stretch>
        </p:blipFill>
        <p:spPr>
          <a:xfrm>
            <a:off x="5690440" y="3310414"/>
            <a:ext cx="3299941" cy="1637040"/>
          </a:xfrm>
          <a:prstGeom prst="rect">
            <a:avLst/>
          </a:prstGeom>
        </p:spPr>
      </p:pic>
      <p:pic>
        <p:nvPicPr>
          <p:cNvPr id="10" name="Picture 9"/>
          <p:cNvPicPr>
            <a:picLocks noChangeAspect="1"/>
          </p:cNvPicPr>
          <p:nvPr/>
        </p:nvPicPr>
        <p:blipFill>
          <a:blip r:embed="rId4"/>
          <a:stretch>
            <a:fillRect/>
          </a:stretch>
        </p:blipFill>
        <p:spPr>
          <a:xfrm>
            <a:off x="5546856" y="1313848"/>
            <a:ext cx="3443525" cy="1627234"/>
          </a:xfrm>
          <a:prstGeom prst="rect">
            <a:avLst/>
          </a:prstGeom>
        </p:spPr>
      </p:pic>
      <p:pic>
        <p:nvPicPr>
          <p:cNvPr id="11" name="Picture 10"/>
          <p:cNvPicPr>
            <a:picLocks noChangeAspect="1"/>
          </p:cNvPicPr>
          <p:nvPr/>
        </p:nvPicPr>
        <p:blipFill>
          <a:blip r:embed="rId5"/>
          <a:stretch>
            <a:fillRect/>
          </a:stretch>
        </p:blipFill>
        <p:spPr>
          <a:xfrm>
            <a:off x="2215455" y="1304041"/>
            <a:ext cx="3210489" cy="1637041"/>
          </a:xfrm>
          <a:prstGeom prst="rect">
            <a:avLst/>
          </a:prstGeom>
        </p:spPr>
      </p:pic>
    </p:spTree>
    <p:extLst>
      <p:ext uri="{BB962C8B-B14F-4D97-AF65-F5344CB8AC3E}">
        <p14:creationId xmlns:p14="http://schemas.microsoft.com/office/powerpoint/2010/main" val="3596119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Algerian" panose="04020705040A02060702" pitchFamily="82" charset="0"/>
              </a:rPr>
              <a:t>CONCLUSION</a:t>
            </a:r>
            <a:endParaRPr lang="en-IN" b="1" dirty="0">
              <a:solidFill>
                <a:schemeClr val="bg1"/>
              </a:solidFill>
              <a:latin typeface="Algerian" panose="04020705040A02060702" pitchFamily="82" charset="0"/>
            </a:endParaRPr>
          </a:p>
        </p:txBody>
      </p:sp>
      <p:sp>
        <p:nvSpPr>
          <p:cNvPr id="3" name="Content Placeholder 2"/>
          <p:cNvSpPr>
            <a:spLocks noGrp="1"/>
          </p:cNvSpPr>
          <p:nvPr>
            <p:ph idx="1"/>
          </p:nvPr>
        </p:nvSpPr>
        <p:spPr>
          <a:xfrm>
            <a:off x="2586835" y="1044700"/>
            <a:ext cx="6260905" cy="3782133"/>
          </a:xfrm>
        </p:spPr>
        <p:txBody>
          <a:bodyPr>
            <a:normAutofit fontScale="55000" lnSpcReduction="20000"/>
          </a:bodyPr>
          <a:lstStyle/>
          <a:p>
            <a:pPr lvl="0"/>
            <a:endParaRPr lang="en-US" dirty="0" smtClean="0"/>
          </a:p>
          <a:p>
            <a:pPr lvl="0"/>
            <a:r>
              <a:rPr lang="en-US" sz="3300" dirty="0" smtClean="0"/>
              <a:t>The project of smartphone price prediction was </a:t>
            </a:r>
            <a:r>
              <a:rPr lang="en-US" sz="3300" dirty="0"/>
              <a:t>a regression </a:t>
            </a:r>
            <a:r>
              <a:rPr lang="en-US" sz="3300" dirty="0" smtClean="0"/>
              <a:t>problem wherein, I </a:t>
            </a:r>
            <a:r>
              <a:rPr lang="en-US" sz="3300" dirty="0"/>
              <a:t>applied various regression algorithms to the dataset to determine the most suitable model.</a:t>
            </a:r>
            <a:endParaRPr lang="en-IN" sz="3300" dirty="0"/>
          </a:p>
          <a:p>
            <a:pPr marL="0" indent="0">
              <a:buNone/>
            </a:pPr>
            <a:endParaRPr lang="en-IN" sz="3300" dirty="0"/>
          </a:p>
          <a:p>
            <a:pPr lvl="0"/>
            <a:r>
              <a:rPr lang="en-US" sz="3300" dirty="0"/>
              <a:t>After training the models using the training dataset, I </a:t>
            </a:r>
            <a:r>
              <a:rPr lang="en-US" sz="3300" dirty="0" smtClean="0"/>
              <a:t>performed parameter tuning for all the models and evaluated </a:t>
            </a:r>
            <a:r>
              <a:rPr lang="en-US" sz="3300" dirty="0"/>
              <a:t>their performance using the mean absolute error, mean absolute percentage error, mean squared error, root mean squared error, r^2 and accuracy score</a:t>
            </a:r>
            <a:r>
              <a:rPr lang="en-US" sz="3300" dirty="0" smtClean="0"/>
              <a:t>.</a:t>
            </a:r>
            <a:r>
              <a:rPr lang="en-US" sz="3300" dirty="0"/>
              <a:t> </a:t>
            </a:r>
            <a:endParaRPr lang="en-US" sz="3300" dirty="0" smtClean="0"/>
          </a:p>
          <a:p>
            <a:pPr lvl="0"/>
            <a:endParaRPr lang="en-IN" sz="3300" dirty="0"/>
          </a:p>
          <a:p>
            <a:pPr lvl="0"/>
            <a:r>
              <a:rPr lang="en-US" sz="3300" dirty="0"/>
              <a:t>After evaluating the performance of all the models, it was observed that the Random Forest </a:t>
            </a:r>
            <a:r>
              <a:rPr lang="en-US" sz="3300" dirty="0" err="1"/>
              <a:t>Regressor</a:t>
            </a:r>
            <a:r>
              <a:rPr lang="en-US" sz="3300" dirty="0"/>
              <a:t> </a:t>
            </a:r>
            <a:r>
              <a:rPr lang="en-US" sz="3300" dirty="0" smtClean="0"/>
              <a:t>algorithm achieved the highest </a:t>
            </a:r>
            <a:r>
              <a:rPr lang="en-US" sz="3300" dirty="0"/>
              <a:t>accuracy </a:t>
            </a:r>
            <a:r>
              <a:rPr lang="en-US" sz="3300" dirty="0" smtClean="0"/>
              <a:t>followed by Decision Tree </a:t>
            </a:r>
            <a:r>
              <a:rPr lang="en-US" sz="3300" dirty="0" err="1" smtClean="0"/>
              <a:t>Regressor</a:t>
            </a:r>
            <a:r>
              <a:rPr lang="en-US" sz="3300" dirty="0" smtClean="0"/>
              <a:t> and KNN.</a:t>
            </a:r>
            <a:endParaRPr lang="en-IN" sz="3300" dirty="0"/>
          </a:p>
        </p:txBody>
      </p:sp>
    </p:spTree>
    <p:extLst>
      <p:ext uri="{BB962C8B-B14F-4D97-AF65-F5344CB8AC3E}">
        <p14:creationId xmlns:p14="http://schemas.microsoft.com/office/powerpoint/2010/main" val="4192373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INTRODUCTION</a:t>
            </a:r>
            <a:endParaRPr lang="en-US" sz="3400" b="1" u="sng" dirty="0">
              <a:solidFill>
                <a:schemeClr val="bg1"/>
              </a:solidFill>
              <a:latin typeface="Algerian" panose="04020705040A02060702" pitchFamily="82"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IN" sz="1800" dirty="0"/>
              <a:t>Mobile now a days is one of the most selling and purchasing device. Mobile phones come in all sorts of prices, features and specifications. </a:t>
            </a:r>
            <a:endParaRPr lang="en-IN" sz="1800" dirty="0" smtClean="0"/>
          </a:p>
          <a:p>
            <a:r>
              <a:rPr lang="en-IN" sz="1800" dirty="0"/>
              <a:t>Price is the most important component in the marketing of any product and is often the definitive factor in its sale to a consumer. </a:t>
            </a:r>
            <a:endParaRPr lang="en-IN" sz="1800" dirty="0" smtClean="0"/>
          </a:p>
          <a:p>
            <a:r>
              <a:rPr lang="en-IN" sz="1800" dirty="0" smtClean="0"/>
              <a:t>Every </a:t>
            </a:r>
            <a:r>
              <a:rPr lang="en-IN" sz="1800" dirty="0"/>
              <a:t>day new mobiles with new version and more features are launched. Hundreds and thousands of mobile are sold and purchased on daily basis</a:t>
            </a:r>
            <a:r>
              <a:rPr lang="en-IN" sz="1800" dirty="0" smtClean="0"/>
              <a:t>.</a:t>
            </a:r>
          </a:p>
          <a:p>
            <a:r>
              <a:rPr lang="en-IN" sz="1800" dirty="0"/>
              <a:t>Deciding on the correct price of a smartphone is very important for its market success. </a:t>
            </a:r>
            <a:endParaRPr lang="en-US" sz="18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PROBLEM STATEMENT</a:t>
            </a:r>
            <a:endParaRPr lang="en-IN" sz="3400" b="1" u="sng" dirty="0">
              <a:solidFill>
                <a:schemeClr val="bg1"/>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p:txBody>
          <a:bodyPr>
            <a:normAutofit fontScale="70000" lnSpcReduction="20000"/>
          </a:bodyPr>
          <a:lstStyle/>
          <a:p>
            <a:r>
              <a:rPr lang="en-IN" sz="2600" dirty="0"/>
              <a:t>The data contains information regarding mobile phone features, specifications and their prices. </a:t>
            </a:r>
            <a:r>
              <a:rPr lang="en-US" sz="2600" dirty="0"/>
              <a:t>In this project, we will analyze the specifications of smartphones and predict their prices. </a:t>
            </a:r>
            <a:endParaRPr lang="en-US" sz="2600" dirty="0" smtClean="0"/>
          </a:p>
          <a:p>
            <a:r>
              <a:rPr lang="en-US" sz="2600" dirty="0" smtClean="0"/>
              <a:t>The </a:t>
            </a:r>
            <a:r>
              <a:rPr lang="en-US" sz="2600" dirty="0"/>
              <a:t>aim is to build a model that can be used for predicting the price of a smartphone with desired features and specifications. </a:t>
            </a:r>
            <a:endParaRPr lang="en-IN" sz="2600" dirty="0"/>
          </a:p>
          <a:p>
            <a:r>
              <a:rPr lang="en-IN" sz="2600" dirty="0"/>
              <a:t>A tool that gives the estimated price of a smartphone after weighing in the features it provides can come in handy and can help the company in making an informed decision while setting its market price. </a:t>
            </a:r>
            <a:endParaRPr lang="en-IN" sz="2600" dirty="0" smtClean="0"/>
          </a:p>
          <a:p>
            <a:r>
              <a:rPr lang="en-IN" sz="2600" dirty="0" smtClean="0"/>
              <a:t>Such </a:t>
            </a:r>
            <a:r>
              <a:rPr lang="en-IN" sz="2600" dirty="0"/>
              <a:t>a tool can also be used by a consumer to get an estimated price based on the features they are looking for in the smartphone.</a:t>
            </a:r>
          </a:p>
          <a:p>
            <a:endParaRPr lang="en-IN" dirty="0"/>
          </a:p>
        </p:txBody>
      </p:sp>
    </p:spTree>
    <p:extLst>
      <p:ext uri="{BB962C8B-B14F-4D97-AF65-F5344CB8AC3E}">
        <p14:creationId xmlns:p14="http://schemas.microsoft.com/office/powerpoint/2010/main" val="319267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DATA SOURCE</a:t>
            </a:r>
            <a:endParaRPr lang="en-IN" sz="3400" dirty="0">
              <a:solidFill>
                <a:schemeClr val="bg1"/>
              </a:solidFill>
            </a:endParaRPr>
          </a:p>
        </p:txBody>
      </p:sp>
      <p:sp>
        <p:nvSpPr>
          <p:cNvPr id="3" name="Content Placeholder 2"/>
          <p:cNvSpPr>
            <a:spLocks noGrp="1"/>
          </p:cNvSpPr>
          <p:nvPr>
            <p:ph idx="1"/>
          </p:nvPr>
        </p:nvSpPr>
        <p:spPr/>
        <p:txBody>
          <a:bodyPr>
            <a:normAutofit/>
          </a:bodyPr>
          <a:lstStyle/>
          <a:p>
            <a:endParaRPr lang="en-IN" sz="1800" dirty="0" smtClean="0"/>
          </a:p>
          <a:p>
            <a:r>
              <a:rPr lang="en-IN" sz="1800" dirty="0" smtClean="0"/>
              <a:t>The Mobile </a:t>
            </a:r>
            <a:r>
              <a:rPr lang="en-IN" sz="1800" dirty="0"/>
              <a:t>Specifications and Prices dataset sourced from the </a:t>
            </a:r>
            <a:r>
              <a:rPr lang="en-IN" sz="1800" dirty="0" err="1"/>
              <a:t>Kaggle</a:t>
            </a:r>
            <a:r>
              <a:rPr lang="en-IN" sz="1800" dirty="0"/>
              <a:t> data science community </a:t>
            </a:r>
            <a:r>
              <a:rPr lang="en-IN" sz="1800" dirty="0" smtClean="0"/>
              <a:t>website (</a:t>
            </a:r>
            <a:r>
              <a:rPr lang="en-US" sz="1800" u="sng" dirty="0">
                <a:hlinkClick r:id="rId2"/>
              </a:rPr>
              <a:t>https://www.kaggle.com/datasets/pratikgarai/mobile-phone-specifications-and-prices?resource=download</a:t>
            </a:r>
            <a:r>
              <a:rPr lang="en-IN" sz="1800" dirty="0"/>
              <a:t>) that shows the price </a:t>
            </a:r>
            <a:r>
              <a:rPr lang="en-IN" sz="1800"/>
              <a:t>of </a:t>
            </a:r>
            <a:r>
              <a:rPr lang="en-IN" sz="1800" smtClean="0"/>
              <a:t>smartphones was </a:t>
            </a:r>
            <a:r>
              <a:rPr lang="en-IN" sz="1800" dirty="0"/>
              <a:t>used to train the prediction model. The dataset contains data scraped </a:t>
            </a:r>
            <a:r>
              <a:rPr lang="en-IN" sz="1800" dirty="0" smtClean="0"/>
              <a:t>from</a:t>
            </a:r>
            <a:r>
              <a:rPr lang="en-IN" sz="1800" dirty="0"/>
              <a:t> </a:t>
            </a:r>
            <a:r>
              <a:rPr lang="en-IN" sz="1800" u="sng" dirty="0">
                <a:solidFill>
                  <a:srgbClr val="F8F8F8"/>
                </a:solidFill>
                <a:hlinkClick r:id="rId3"/>
              </a:rPr>
              <a:t>Gadgets360</a:t>
            </a:r>
            <a:r>
              <a:rPr lang="en-IN" sz="1800" dirty="0">
                <a:solidFill>
                  <a:srgbClr val="F8F8F8"/>
                </a:solidFill>
              </a:rPr>
              <a:t>'</a:t>
            </a:r>
            <a:r>
              <a:rPr lang="en-IN" sz="1800" dirty="0"/>
              <a:t>s website</a:t>
            </a:r>
            <a:r>
              <a:rPr lang="en-IN" sz="1800" dirty="0" smtClean="0"/>
              <a:t>.</a:t>
            </a:r>
            <a:endParaRPr lang="en-IN" sz="1800" dirty="0"/>
          </a:p>
          <a:p>
            <a:r>
              <a:rPr lang="en-IN" sz="1800" dirty="0" smtClean="0"/>
              <a:t>The </a:t>
            </a:r>
            <a:r>
              <a:rPr lang="en-IN" sz="1800" dirty="0"/>
              <a:t>data contains information regarding </a:t>
            </a:r>
            <a:r>
              <a:rPr lang="en-IN" sz="1800" dirty="0" smtClean="0"/>
              <a:t>1359 </a:t>
            </a:r>
            <a:r>
              <a:rPr lang="en-IN" sz="1800" dirty="0" smtClean="0"/>
              <a:t>mobile phones </a:t>
            </a:r>
            <a:r>
              <a:rPr lang="en-IN" sz="1800" dirty="0"/>
              <a:t>features, specifications and their </a:t>
            </a:r>
            <a:r>
              <a:rPr lang="en-IN" sz="1800" dirty="0" smtClean="0"/>
              <a:t>prices.</a:t>
            </a:r>
            <a:endParaRPr lang="en-IN" sz="1800" dirty="0"/>
          </a:p>
        </p:txBody>
      </p:sp>
    </p:spTree>
    <p:extLst>
      <p:ext uri="{BB962C8B-B14F-4D97-AF65-F5344CB8AC3E}">
        <p14:creationId xmlns:p14="http://schemas.microsoft.com/office/powerpoint/2010/main" val="2286353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a:solidFill>
                  <a:schemeClr val="bg1"/>
                </a:solidFill>
                <a:latin typeface="Algerian" panose="04020705040A02060702" pitchFamily="82" charset="0"/>
                <a:cs typeface="Arial" panose="020B0604020202020204" pitchFamily="34" charset="0"/>
              </a:rPr>
              <a:t>DATA </a:t>
            </a:r>
            <a:r>
              <a:rPr lang="en-US" sz="3400" b="1" u="sng" dirty="0" smtClean="0">
                <a:solidFill>
                  <a:schemeClr val="bg1"/>
                </a:solidFill>
                <a:latin typeface="Algerian" panose="04020705040A02060702" pitchFamily="82" charset="0"/>
                <a:cs typeface="Arial" panose="020B0604020202020204" pitchFamily="34" charset="0"/>
              </a:rPr>
              <a:t>DESCRIPTION</a:t>
            </a:r>
            <a:endParaRPr lang="en-IN" sz="3400" dirty="0">
              <a:solidFill>
                <a:schemeClr val="bg1"/>
              </a:solidFill>
            </a:endParaRPr>
          </a:p>
        </p:txBody>
      </p:sp>
      <p:pic>
        <p:nvPicPr>
          <p:cNvPr id="4" name="Picture 3"/>
          <p:cNvPicPr>
            <a:picLocks noChangeAspect="1"/>
          </p:cNvPicPr>
          <p:nvPr/>
        </p:nvPicPr>
        <p:blipFill>
          <a:blip r:embed="rId2"/>
          <a:stretch>
            <a:fillRect/>
          </a:stretch>
        </p:blipFill>
        <p:spPr>
          <a:xfrm>
            <a:off x="2253078" y="2869529"/>
            <a:ext cx="6729985" cy="1991197"/>
          </a:xfrm>
          <a:prstGeom prst="rect">
            <a:avLst/>
          </a:prstGeom>
        </p:spPr>
      </p:pic>
      <p:sp>
        <p:nvSpPr>
          <p:cNvPr id="5" name="Rectangle 4"/>
          <p:cNvSpPr/>
          <p:nvPr/>
        </p:nvSpPr>
        <p:spPr>
          <a:xfrm>
            <a:off x="2318916" y="1220094"/>
            <a:ext cx="6598311" cy="1569660"/>
          </a:xfrm>
          <a:prstGeom prst="rect">
            <a:avLst/>
          </a:prstGeom>
        </p:spPr>
        <p:txBody>
          <a:bodyPr wrap="square">
            <a:spAutoFit/>
          </a:bodyPr>
          <a:lstStyle/>
          <a:p>
            <a:r>
              <a:rPr lang="en-IN" sz="1600" dirty="0" smtClean="0">
                <a:solidFill>
                  <a:schemeClr val="bg1"/>
                </a:solidFill>
              </a:rPr>
              <a:t>The </a:t>
            </a:r>
            <a:r>
              <a:rPr lang="en-IN" sz="1600" dirty="0">
                <a:solidFill>
                  <a:schemeClr val="bg1"/>
                </a:solidFill>
              </a:rPr>
              <a:t>dataset contains 21 attributes in total – 20 features and a target variable which is the price</a:t>
            </a:r>
            <a:r>
              <a:rPr lang="en-IN" sz="1600" dirty="0" smtClean="0">
                <a:solidFill>
                  <a:schemeClr val="bg1"/>
                </a:solidFill>
              </a:rPr>
              <a:t>. There is a column Unnamed: 0 representing the index. </a:t>
            </a:r>
            <a:r>
              <a:rPr lang="en-IN" sz="1600" dirty="0">
                <a:solidFill>
                  <a:schemeClr val="bg1"/>
                </a:solidFill>
              </a:rPr>
              <a:t>The features include Name, Brand, Model, Touch Screen, Battery capacity, Resolution x, Resolution y, RAM, Screen Size, Internal Storage, Operating system, Front Camera, Rear Camera, Number of SIMs, Bluetooth, GPS, 3G, Wi-Fi, 4G/LTE. The target variable is the price</a:t>
            </a:r>
            <a:r>
              <a:rPr lang="en-IN" sz="1600" dirty="0" smtClean="0">
                <a:solidFill>
                  <a:schemeClr val="bg1"/>
                </a:solidFill>
              </a:rPr>
              <a:t>.</a:t>
            </a:r>
            <a:endParaRPr lang="en-IN" sz="1600" dirty="0">
              <a:solidFill>
                <a:schemeClr val="bg1"/>
              </a:solidFill>
            </a:endParaRPr>
          </a:p>
        </p:txBody>
      </p:sp>
    </p:spTree>
    <p:extLst>
      <p:ext uri="{BB962C8B-B14F-4D97-AF65-F5344CB8AC3E}">
        <p14:creationId xmlns:p14="http://schemas.microsoft.com/office/powerpoint/2010/main" val="2752763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DATA PREPROCESSING</a:t>
            </a:r>
            <a:endParaRPr lang="en-IN" sz="3400" b="1" u="sng" dirty="0">
              <a:solidFill>
                <a:schemeClr val="bg1"/>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endParaRPr lang="en-IN" sz="1900" dirty="0" smtClean="0"/>
          </a:p>
          <a:p>
            <a:r>
              <a:rPr lang="en-IN" sz="1900" dirty="0" smtClean="0"/>
              <a:t>Many </a:t>
            </a:r>
            <a:r>
              <a:rPr lang="en-IN" sz="1900" dirty="0"/>
              <a:t>features </a:t>
            </a:r>
            <a:r>
              <a:rPr lang="en-IN" sz="1900" dirty="0" smtClean="0"/>
              <a:t>are </a:t>
            </a:r>
            <a:r>
              <a:rPr lang="en-IN" sz="1900" dirty="0"/>
              <a:t>important </a:t>
            </a:r>
            <a:r>
              <a:rPr lang="en-IN" sz="1900" dirty="0" smtClean="0"/>
              <a:t>and are required to </a:t>
            </a:r>
            <a:r>
              <a:rPr lang="en-IN" sz="1900" dirty="0"/>
              <a:t>be considered to estimate </a:t>
            </a:r>
            <a:r>
              <a:rPr lang="en-IN" sz="1900" dirty="0" smtClean="0"/>
              <a:t>the price </a:t>
            </a:r>
            <a:r>
              <a:rPr lang="en-IN" sz="1900" dirty="0"/>
              <a:t>of a </a:t>
            </a:r>
            <a:r>
              <a:rPr lang="en-IN" sz="1900" dirty="0" smtClean="0"/>
              <a:t>smartphone. </a:t>
            </a:r>
            <a:r>
              <a:rPr lang="en-IN" sz="1900" dirty="0"/>
              <a:t>For example Processor of the mobile, Battery capacity, etc. Internal memory, Camera pixels, Size and thickness of the mobile are </a:t>
            </a:r>
            <a:r>
              <a:rPr lang="en-IN" sz="1900" dirty="0" smtClean="0"/>
              <a:t>few of the important </a:t>
            </a:r>
            <a:r>
              <a:rPr lang="en-IN" sz="1900" dirty="0"/>
              <a:t>decision factors.</a:t>
            </a:r>
          </a:p>
          <a:p>
            <a:r>
              <a:rPr lang="en-IN" sz="1900" dirty="0"/>
              <a:t>Data Integration</a:t>
            </a:r>
          </a:p>
          <a:p>
            <a:pPr marL="0" indent="0">
              <a:buNone/>
            </a:pPr>
            <a:r>
              <a:rPr lang="en-IN" sz="1900" dirty="0"/>
              <a:t>	Importing Libraries</a:t>
            </a:r>
          </a:p>
          <a:p>
            <a:pPr marL="0" indent="0">
              <a:buNone/>
            </a:pPr>
            <a:r>
              <a:rPr lang="en-IN" sz="1900" dirty="0"/>
              <a:t>	Creating </a:t>
            </a:r>
            <a:r>
              <a:rPr lang="en-IN" sz="1900" dirty="0" err="1"/>
              <a:t>DataFrame</a:t>
            </a:r>
            <a:endParaRPr lang="en-IN" sz="1900" dirty="0"/>
          </a:p>
          <a:p>
            <a:r>
              <a:rPr lang="en-IN" sz="1900" dirty="0"/>
              <a:t>Data Cleaning</a:t>
            </a:r>
          </a:p>
          <a:p>
            <a:pPr marL="0" indent="0">
              <a:buNone/>
            </a:pPr>
            <a:r>
              <a:rPr lang="en-IN" sz="1900" dirty="0"/>
              <a:t>	</a:t>
            </a:r>
            <a:r>
              <a:rPr lang="en-IN" sz="1900" dirty="0" smtClean="0"/>
              <a:t>Feature Engineering</a:t>
            </a:r>
            <a:endParaRPr lang="en-IN" sz="1900" dirty="0"/>
          </a:p>
          <a:p>
            <a:pPr marL="0" indent="0">
              <a:buNone/>
            </a:pPr>
            <a:r>
              <a:rPr lang="en-IN" sz="1900" dirty="0"/>
              <a:t>	Handling Outliers</a:t>
            </a:r>
          </a:p>
          <a:p>
            <a:pPr marL="0" indent="0">
              <a:buNone/>
            </a:pPr>
            <a:r>
              <a:rPr lang="en-IN" sz="1900" dirty="0"/>
              <a:t>	Label Encoding</a:t>
            </a:r>
          </a:p>
          <a:p>
            <a:endParaRPr lang="en-IN" dirty="0"/>
          </a:p>
        </p:txBody>
      </p:sp>
    </p:spTree>
    <p:extLst>
      <p:ext uri="{BB962C8B-B14F-4D97-AF65-F5344CB8AC3E}">
        <p14:creationId xmlns:p14="http://schemas.microsoft.com/office/powerpoint/2010/main" val="1730071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u="sng" dirty="0" smtClean="0">
                <a:solidFill>
                  <a:schemeClr val="bg1"/>
                </a:solidFill>
                <a:latin typeface="Algerian" panose="04020705040A02060702" pitchFamily="82" charset="0"/>
                <a:cs typeface="Arial" panose="020B0604020202020204" pitchFamily="34" charset="0"/>
              </a:rPr>
              <a:t>DATA PREPROCESSING</a:t>
            </a:r>
            <a:endParaRPr lang="en-IN" sz="3400" u="sng" dirty="0">
              <a:solidFill>
                <a:schemeClr val="bg1"/>
              </a:solidFill>
              <a:latin typeface="Algerian" panose="04020705040A02060702" pitchFamily="82" charset="0"/>
              <a:cs typeface="Arial" panose="020B0604020202020204" pitchFamily="34" charset="0"/>
            </a:endParaRPr>
          </a:p>
        </p:txBody>
      </p:sp>
      <p:graphicFrame>
        <p:nvGraphicFramePr>
          <p:cNvPr id="4"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3606814728"/>
              </p:ext>
            </p:extLst>
          </p:nvPr>
        </p:nvGraphicFramePr>
        <p:xfrm>
          <a:off x="2587625" y="1044575"/>
          <a:ext cx="6259513" cy="351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234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latin typeface="Algerian" panose="04020705040A02060702" pitchFamily="82" charset="0"/>
                <a:cs typeface="Arial" panose="020B0604020202020204" pitchFamily="34" charset="0"/>
              </a:rPr>
              <a:t>Feature engineering</a:t>
            </a:r>
            <a:endParaRPr lang="en-IN" dirty="0"/>
          </a:p>
        </p:txBody>
      </p:sp>
      <p:sp>
        <p:nvSpPr>
          <p:cNvPr id="3" name="Content Placeholder 2"/>
          <p:cNvSpPr>
            <a:spLocks noGrp="1"/>
          </p:cNvSpPr>
          <p:nvPr>
            <p:ph idx="1"/>
          </p:nvPr>
        </p:nvSpPr>
        <p:spPr>
          <a:xfrm>
            <a:off x="2586835" y="1224582"/>
            <a:ext cx="6260905" cy="3511061"/>
          </a:xfrm>
        </p:spPr>
        <p:txBody>
          <a:bodyPr>
            <a:normAutofit fontScale="92500" lnSpcReduction="20000"/>
          </a:bodyPr>
          <a:lstStyle/>
          <a:p>
            <a:r>
              <a:rPr lang="en-IN" sz="1900" dirty="0" smtClean="0"/>
              <a:t>The dataset has features representing the screen resolution of the smartphone namely Resolution x and Resolution y.</a:t>
            </a:r>
          </a:p>
          <a:p>
            <a:r>
              <a:rPr lang="en-US" sz="1900" dirty="0" smtClean="0"/>
              <a:t>These two features can be combined together to create a new feature Pixels per inch which represents the screen resolution of the smartphone.</a:t>
            </a:r>
          </a:p>
          <a:p>
            <a:r>
              <a:rPr lang="en-US" sz="1900" dirty="0" smtClean="0"/>
              <a:t>The formula used to calculate the Pixels per inch (</a:t>
            </a:r>
            <a:r>
              <a:rPr lang="en-US" sz="1900" dirty="0" err="1" smtClean="0"/>
              <a:t>ppi</a:t>
            </a:r>
            <a:r>
              <a:rPr lang="en-US" sz="1900" dirty="0" smtClean="0"/>
              <a:t>) is shown below:</a:t>
            </a:r>
          </a:p>
          <a:p>
            <a:endParaRPr lang="en-IN" sz="1800" dirty="0"/>
          </a:p>
          <a:p>
            <a:endParaRPr lang="en-US" dirty="0" smtClean="0"/>
          </a:p>
          <a:p>
            <a:endParaRPr lang="en-US" sz="2100" dirty="0" smtClean="0"/>
          </a:p>
          <a:p>
            <a:r>
              <a:rPr lang="en-US" sz="2100" dirty="0"/>
              <a:t>w</a:t>
            </a:r>
            <a:r>
              <a:rPr lang="en-US" sz="2100" dirty="0" smtClean="0"/>
              <a:t>here pixel density is the </a:t>
            </a:r>
            <a:r>
              <a:rPr lang="en-US" sz="2100" dirty="0" err="1" smtClean="0"/>
              <a:t>ppi</a:t>
            </a:r>
            <a:r>
              <a:rPr lang="en-US" sz="2100" dirty="0" smtClean="0"/>
              <a:t>,</a:t>
            </a:r>
            <a:r>
              <a:rPr lang="en-IN" sz="2100" dirty="0" smtClean="0"/>
              <a:t> width is the Resolution y in pixels, length is the Resolution x in pixels and screen size </a:t>
            </a:r>
            <a:r>
              <a:rPr lang="en-IN" sz="2100" smtClean="0"/>
              <a:t>(diagonal) is </a:t>
            </a:r>
            <a:r>
              <a:rPr lang="en-IN" sz="2100" dirty="0" smtClean="0"/>
              <a:t>in inches.</a:t>
            </a:r>
            <a:endParaRPr lang="en-US" sz="2100" dirty="0" smtClean="0"/>
          </a:p>
        </p:txBody>
      </p:sp>
      <p:pic>
        <p:nvPicPr>
          <p:cNvPr id="4" name="Picture 3"/>
          <p:cNvPicPr>
            <a:picLocks noChangeAspect="1"/>
          </p:cNvPicPr>
          <p:nvPr/>
        </p:nvPicPr>
        <p:blipFill>
          <a:blip r:embed="rId2"/>
          <a:stretch>
            <a:fillRect/>
          </a:stretch>
        </p:blipFill>
        <p:spPr>
          <a:xfrm>
            <a:off x="3679540" y="3047568"/>
            <a:ext cx="3838575" cy="714375"/>
          </a:xfrm>
          <a:prstGeom prst="rect">
            <a:avLst/>
          </a:prstGeom>
        </p:spPr>
      </p:pic>
    </p:spTree>
    <p:extLst>
      <p:ext uri="{BB962C8B-B14F-4D97-AF65-F5344CB8AC3E}">
        <p14:creationId xmlns:p14="http://schemas.microsoft.com/office/powerpoint/2010/main" val="208196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On-screen Show (16:9)</PresentationFormat>
  <Paragraphs>125</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Algerian</vt:lpstr>
      <vt:lpstr>Arial</vt:lpstr>
      <vt:lpstr>Bahnschrift SemiBold SemiConden</vt:lpstr>
      <vt:lpstr>Calibri</vt:lpstr>
      <vt:lpstr>Cambria</vt:lpstr>
      <vt:lpstr>Constantia</vt:lpstr>
      <vt:lpstr>Wingdings</vt:lpstr>
      <vt:lpstr>Office Theme</vt:lpstr>
      <vt:lpstr>1_Office Theme</vt:lpstr>
      <vt:lpstr>Smart Phone  Price Prediction </vt:lpstr>
      <vt:lpstr>CONTENT</vt:lpstr>
      <vt:lpstr>INTRODUCTION</vt:lpstr>
      <vt:lpstr>PROBLEM STATEMENT</vt:lpstr>
      <vt:lpstr>DATA SOURCE</vt:lpstr>
      <vt:lpstr>DATA DESCRIPTION</vt:lpstr>
      <vt:lpstr>DATA PREPROCESSING</vt:lpstr>
      <vt:lpstr>DATA PREPROCESSING</vt:lpstr>
      <vt:lpstr>Feature engineering</vt:lpstr>
      <vt:lpstr>MODEL DEVELOPMENT</vt:lpstr>
      <vt:lpstr>MODEL DEVELOPMENT</vt:lpstr>
      <vt:lpstr>MODEL EVALUATION</vt:lpstr>
      <vt:lpstr>MODEL EVALUATION</vt:lpstr>
      <vt:lpstr>MODEL ACCURACY</vt:lpstr>
      <vt:lpstr>VIsuALization</vt:lpstr>
      <vt:lpstr>VIsuALization</vt:lpstr>
      <vt:lpstr>VIsuALization</vt:lpstr>
      <vt:lpstr>VIsuALization</vt:lpstr>
      <vt:lpstr>PROCESSOR</vt:lpstr>
      <vt:lpstr>OPERATING SYSTEM</vt:lpstr>
      <vt:lpstr>INTERNAL STORAGE &amp; PROCESSOR</vt:lpstr>
      <vt:lpstr>Best PHONE Based on RAM SIZE</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2023-08-24T08:11:18Z</dcterms:modified>
</cp:coreProperties>
</file>