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8" r:id="rId11"/>
    <p:sldId id="269" r:id="rId12"/>
    <p:sldId id="270" r:id="rId13"/>
    <p:sldId id="271" r:id="rId14"/>
    <p:sldId id="272" r:id="rId15"/>
    <p:sldId id="273" r:id="rId16"/>
    <p:sldId id="274" r:id="rId17"/>
    <p:sldId id="275"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93379069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11645430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48714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12654462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5900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235004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8830539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10665687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303786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B16BA-2447-4D57-AFF3-A15893709203}"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5960602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B16BA-2447-4D57-AFF3-A15893709203}"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23740611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B16BA-2447-4D57-AFF3-A15893709203}" type="datetimeFigureOut">
              <a:rPr lang="en-IN" smtClean="0"/>
              <a:t>08-05-2022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29170748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B16BA-2447-4D57-AFF3-A15893709203}" type="datetimeFigureOut">
              <a:rPr lang="en-IN" smtClean="0"/>
              <a:t>08-05-2022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1387254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B16BA-2447-4D57-AFF3-A15893709203}" type="datetimeFigureOut">
              <a:rPr lang="en-IN" smtClean="0"/>
              <a:t>08-05-2022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12066225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B16BA-2447-4D57-AFF3-A15893709203}"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4878630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B16BA-2447-4D57-AFF3-A15893709203}"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13D1E-4923-4BC4-8339-98E27AF022BA}" type="slidenum">
              <a:rPr lang="en-IN" smtClean="0"/>
              <a:t>‹#›</a:t>
            </a:fld>
            <a:endParaRPr lang="en-IN"/>
          </a:p>
        </p:txBody>
      </p:sp>
    </p:spTree>
    <p:extLst>
      <p:ext uri="{BB962C8B-B14F-4D97-AF65-F5344CB8AC3E}">
        <p14:creationId xmlns:p14="http://schemas.microsoft.com/office/powerpoint/2010/main" val="3553968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FB16BA-2447-4D57-AFF3-A15893709203}" type="datetimeFigureOut">
              <a:rPr lang="en-IN" smtClean="0"/>
              <a:t>08-05-2022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513D1E-4923-4BC4-8339-98E27AF022BA}" type="slidenum">
              <a:rPr lang="en-IN" smtClean="0"/>
              <a:t>‹#›</a:t>
            </a:fld>
            <a:endParaRPr lang="en-IN"/>
          </a:p>
        </p:txBody>
      </p:sp>
    </p:spTree>
    <p:extLst>
      <p:ext uri="{BB962C8B-B14F-4D97-AF65-F5344CB8AC3E}">
        <p14:creationId xmlns:p14="http://schemas.microsoft.com/office/powerpoint/2010/main" val="1949984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hyperlink" Target="https://www.computervision.zone/"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3CE0-7199-C34C-548E-8CD157395349}"/>
              </a:ext>
            </a:extLst>
          </p:cNvPr>
          <p:cNvSpPr>
            <a:spLocks noGrp="1"/>
          </p:cNvSpPr>
          <p:nvPr>
            <p:ph type="ctrTitle"/>
          </p:nvPr>
        </p:nvSpPr>
        <p:spPr>
          <a:xfrm>
            <a:off x="1507067" y="79896"/>
            <a:ext cx="7766936" cy="4287918"/>
          </a:xfrm>
        </p:spPr>
        <p:txBody>
          <a:bodyPr/>
          <a:lstStyle/>
          <a:p>
            <a:pPr indent="-342900" algn="ctr" rtl="0">
              <a:spcBef>
                <a:spcPts val="0"/>
              </a:spcBef>
              <a:spcAft>
                <a:spcPts val="0"/>
              </a:spcAft>
            </a:pPr>
            <a:r>
              <a:rPr lang="en-US" sz="1800" b="1" i="0" u="none" strike="noStrike" dirty="0">
                <a:solidFill>
                  <a:schemeClr val="tx1"/>
                </a:solidFill>
                <a:effectLst/>
                <a:latin typeface="Times New Roman" panose="02020603050405020304" pitchFamily="18" charset="0"/>
              </a:rPr>
              <a:t>POORNIMA INSTITUTE OF ENGINEERING &amp; TECHNOLOGY</a:t>
            </a:r>
            <a:br>
              <a:rPr lang="en-US" b="1" dirty="0">
                <a:solidFill>
                  <a:schemeClr val="tx1"/>
                </a:solidFill>
                <a:effectLst/>
              </a:rPr>
            </a:br>
            <a:r>
              <a:rPr lang="en-US" sz="1800" b="1" i="0" u="none" strike="noStrike" dirty="0">
                <a:solidFill>
                  <a:schemeClr val="tx1"/>
                </a:solidFill>
                <a:effectLst/>
                <a:latin typeface="Times New Roman" panose="02020603050405020304" pitchFamily="18" charset="0"/>
              </a:rPr>
              <a:t>DEPARTMENT OF COMPUTER ENGINEERING</a:t>
            </a:r>
            <a:br>
              <a:rPr lang="en-US" b="1" dirty="0">
                <a:solidFill>
                  <a:schemeClr val="tx1"/>
                </a:solidFill>
                <a:effectLst/>
              </a:rPr>
            </a:br>
            <a:br>
              <a:rPr lang="en-US" b="1" dirty="0">
                <a:solidFill>
                  <a:schemeClr val="tx1"/>
                </a:solidFill>
                <a:effectLst/>
              </a:rPr>
            </a:br>
            <a:r>
              <a:rPr lang="en-US" sz="1800" b="1" i="0" u="none" strike="noStrike" dirty="0">
                <a:solidFill>
                  <a:schemeClr val="tx1"/>
                </a:solidFill>
                <a:effectLst/>
                <a:latin typeface="Times New Roman" panose="02020603050405020304" pitchFamily="18" charset="0"/>
              </a:rPr>
              <a:t>PROJECT  PRESENTATION </a:t>
            </a:r>
            <a:br>
              <a:rPr lang="en-US" b="1" dirty="0">
                <a:solidFill>
                  <a:schemeClr val="tx1"/>
                </a:solidFill>
                <a:effectLst/>
              </a:rPr>
            </a:br>
            <a:r>
              <a:rPr lang="en-US" sz="1800" b="1" i="0" u="none" strike="noStrike" dirty="0">
                <a:solidFill>
                  <a:schemeClr val="tx1"/>
                </a:solidFill>
                <a:effectLst/>
                <a:latin typeface="Times New Roman" panose="02020603050405020304" pitchFamily="18" charset="0"/>
              </a:rPr>
              <a:t>ON</a:t>
            </a:r>
            <a:br>
              <a:rPr lang="en-US" b="1" dirty="0">
                <a:solidFill>
                  <a:schemeClr val="tx1"/>
                </a:solidFill>
                <a:effectLst/>
              </a:rPr>
            </a:br>
            <a:r>
              <a:rPr lang="en-US" sz="1800" b="1" i="0" u="none" strike="noStrike" dirty="0">
                <a:solidFill>
                  <a:schemeClr val="tx1"/>
                </a:solidFill>
                <a:effectLst/>
                <a:latin typeface="Times New Roman" panose="02020603050405020304" pitchFamily="18" charset="0"/>
              </a:rPr>
              <a:t> </a:t>
            </a:r>
            <a:br>
              <a:rPr lang="en-US" sz="1800" b="1" i="0" u="none" strike="noStrike" dirty="0">
                <a:solidFill>
                  <a:schemeClr val="tx1"/>
                </a:solidFill>
                <a:effectLst/>
                <a:latin typeface="Times New Roman" panose="02020603050405020304" pitchFamily="18" charset="0"/>
              </a:rPr>
            </a:br>
            <a:r>
              <a:rPr lang="en-US" sz="1800" b="1" i="0" u="none" strike="noStrike" dirty="0">
                <a:solidFill>
                  <a:schemeClr val="tx1"/>
                </a:solidFill>
                <a:effectLst/>
                <a:latin typeface="Times New Roman" panose="02020603050405020304" pitchFamily="18" charset="0"/>
              </a:rPr>
              <a:t>AI Virtual Mouse</a:t>
            </a:r>
            <a:br>
              <a:rPr lang="en-US" b="0" dirty="0">
                <a:effectLst/>
              </a:rPr>
            </a:br>
            <a:br>
              <a:rPr lang="en-US" b="0" dirty="0">
                <a:effectLst/>
              </a:rPr>
            </a:br>
            <a:endParaRPr lang="en-IN" dirty="0"/>
          </a:p>
        </p:txBody>
      </p:sp>
      <p:sp>
        <p:nvSpPr>
          <p:cNvPr id="3" name="Subtitle 2">
            <a:extLst>
              <a:ext uri="{FF2B5EF4-FFF2-40B4-BE49-F238E27FC236}">
                <a16:creationId xmlns:a16="http://schemas.microsoft.com/office/drawing/2014/main" id="{857DD7B9-74A5-E798-42D2-835F7812BFAE}"/>
              </a:ext>
            </a:extLst>
          </p:cNvPr>
          <p:cNvSpPr>
            <a:spLocks noGrp="1"/>
          </p:cNvSpPr>
          <p:nvPr>
            <p:ph type="subTitle" idx="1"/>
          </p:nvPr>
        </p:nvSpPr>
        <p:spPr>
          <a:xfrm>
            <a:off x="488272" y="4367814"/>
            <a:ext cx="9898601" cy="2410290"/>
          </a:xfrm>
        </p:spPr>
        <p:txBody>
          <a:bodyPr>
            <a:normAutofit lnSpcReduction="10000"/>
          </a:bodyPr>
          <a:lstStyle/>
          <a:p>
            <a:pPr indent="-342900" algn="ctr" rtl="0">
              <a:spcBef>
                <a:spcPts val="1000"/>
              </a:spcBef>
              <a:spcAft>
                <a:spcPts val="0"/>
              </a:spcAft>
            </a:pPr>
            <a:r>
              <a:rPr lang="en-IN" sz="1600" b="0" i="0" u="none" strike="noStrike" dirty="0">
                <a:solidFill>
                  <a:schemeClr val="tx1"/>
                </a:solidFill>
                <a:effectLst/>
                <a:latin typeface="Times New Roman" panose="02020603050405020304" pitchFamily="18" charset="0"/>
                <a:cs typeface="Times New Roman" panose="02020603050405020304" pitchFamily="18" charset="0"/>
              </a:rPr>
              <a:t>SESSION 2021-22</a:t>
            </a:r>
            <a:endParaRPr lang="en-IN" sz="1600" b="0" dirty="0">
              <a:solidFill>
                <a:schemeClr val="tx1"/>
              </a:solidFill>
              <a:effectLst/>
              <a:latin typeface="Times New Roman" panose="02020603050405020304" pitchFamily="18" charset="0"/>
              <a:cs typeface="Times New Roman" panose="02020603050405020304" pitchFamily="18" charset="0"/>
            </a:endParaRPr>
          </a:p>
          <a:p>
            <a:pPr indent="-342900" algn="l" rtl="0">
              <a:spcBef>
                <a:spcPts val="1000"/>
              </a:spcBef>
              <a:spcAft>
                <a:spcPts val="0"/>
              </a:spcAft>
            </a:pPr>
            <a:endParaRPr lang="en-US" sz="1800" b="0" i="0" u="none" strike="noStrike" dirty="0">
              <a:solidFill>
                <a:srgbClr val="3F3F3F"/>
              </a:solidFill>
              <a:effectLst/>
              <a:latin typeface="Times New Roman" panose="02020603050405020304" pitchFamily="18" charset="0"/>
            </a:endParaRPr>
          </a:p>
          <a:p>
            <a:pPr indent="-342900" algn="l" rtl="0">
              <a:spcBef>
                <a:spcPts val="1000"/>
              </a:spcBef>
              <a:spcAft>
                <a:spcPts val="0"/>
              </a:spcAft>
            </a:pPr>
            <a:r>
              <a:rPr lang="en-US" sz="1500" b="0" i="0" u="none" strike="noStrike" dirty="0">
                <a:solidFill>
                  <a:schemeClr val="tx1"/>
                </a:solidFill>
                <a:effectLst/>
                <a:latin typeface="Times New Roman" panose="02020603050405020304" pitchFamily="18" charset="0"/>
                <a:cs typeface="Times New Roman" panose="02020603050405020304" pitchFamily="18" charset="0"/>
              </a:rPr>
              <a:t>	Presented By: Byte Crunchers                									Guided By: Mr. Deepak </a:t>
            </a:r>
            <a:r>
              <a:rPr lang="en-US" sz="1500" b="0" i="0" u="none" strike="noStrike" dirty="0" err="1">
                <a:solidFill>
                  <a:schemeClr val="tx1"/>
                </a:solidFill>
                <a:effectLst/>
                <a:latin typeface="Times New Roman" panose="02020603050405020304" pitchFamily="18" charset="0"/>
                <a:cs typeface="Times New Roman" panose="02020603050405020304" pitchFamily="18" charset="0"/>
              </a:rPr>
              <a:t>Moud</a:t>
            </a:r>
            <a:endParaRPr lang="en-US" sz="1500" b="0" i="0" u="none" strike="noStrike" dirty="0">
              <a:solidFill>
                <a:schemeClr val="tx1"/>
              </a:solidFill>
              <a:effectLst/>
              <a:latin typeface="Times New Roman" panose="02020603050405020304" pitchFamily="18" charset="0"/>
              <a:cs typeface="Times New Roman" panose="02020603050405020304" pitchFamily="18" charset="0"/>
            </a:endParaRPr>
          </a:p>
          <a:p>
            <a:pPr indent="-342900" algn="l"/>
            <a:r>
              <a:rPr lang="en-US" sz="1500" b="0" i="0" u="none" strike="noStrike" dirty="0">
                <a:solidFill>
                  <a:schemeClr val="tx1"/>
                </a:solidFill>
                <a:effectLst/>
                <a:latin typeface="Times New Roman" panose="02020603050405020304" pitchFamily="18" charset="0"/>
                <a:cs typeface="Times New Roman" panose="02020603050405020304" pitchFamily="18" charset="0"/>
              </a:rPr>
              <a:t>	Team member: 1. </a:t>
            </a:r>
            <a:r>
              <a:rPr lang="en-US" sz="1500" dirty="0">
                <a:solidFill>
                  <a:schemeClr val="tx1"/>
                </a:solidFill>
                <a:latin typeface="Times New Roman" panose="02020603050405020304" pitchFamily="18" charset="0"/>
                <a:cs typeface="Times New Roman" panose="02020603050405020304" pitchFamily="18" charset="0"/>
              </a:rPr>
              <a:t>Rahul Chhablani (PIET18CS114)							</a:t>
            </a:r>
            <a:r>
              <a:rPr lang="en-US" sz="1500" b="0" i="0" u="none" strike="noStrike" dirty="0">
                <a:solidFill>
                  <a:schemeClr val="tx1"/>
                </a:solidFill>
                <a:effectLst/>
                <a:latin typeface="Times New Roman" panose="02020603050405020304" pitchFamily="18" charset="0"/>
                <a:cs typeface="Times New Roman" panose="02020603050405020304" pitchFamily="18" charset="0"/>
              </a:rPr>
              <a:t>Designation: HOD, CSE Dept.</a:t>
            </a:r>
            <a:endParaRPr lang="en-US" sz="1500" dirty="0">
              <a:solidFill>
                <a:schemeClr val="tx1"/>
              </a:solidFill>
              <a:latin typeface="Times New Roman" panose="02020603050405020304" pitchFamily="18" charset="0"/>
              <a:cs typeface="Times New Roman" panose="02020603050405020304" pitchFamily="18" charset="0"/>
            </a:endParaRPr>
          </a:p>
          <a:p>
            <a:pPr indent="-342900" algn="l"/>
            <a:r>
              <a:rPr lang="en-US" sz="1500" b="0" i="0" u="none" strike="noStrike" dirty="0">
                <a:solidFill>
                  <a:schemeClr val="tx1"/>
                </a:solidFill>
                <a:effectLst/>
                <a:latin typeface="Times New Roman" panose="02020603050405020304" pitchFamily="18" charset="0"/>
                <a:cs typeface="Times New Roman" panose="02020603050405020304" pitchFamily="18" charset="0"/>
              </a:rPr>
              <a:t>		       	      2. </a:t>
            </a:r>
            <a:r>
              <a:rPr lang="en-US" sz="1500" dirty="0">
                <a:solidFill>
                  <a:schemeClr val="tx1"/>
                </a:solidFill>
                <a:latin typeface="Times New Roman" panose="02020603050405020304" pitchFamily="18" charset="0"/>
                <a:cs typeface="Times New Roman" panose="02020603050405020304" pitchFamily="18" charset="0"/>
              </a:rPr>
              <a:t>Sagar </a:t>
            </a:r>
            <a:r>
              <a:rPr lang="en-US" sz="1500" dirty="0" err="1">
                <a:solidFill>
                  <a:schemeClr val="tx1"/>
                </a:solidFill>
                <a:latin typeface="Times New Roman" panose="02020603050405020304" pitchFamily="18" charset="0"/>
                <a:cs typeface="Times New Roman" panose="02020603050405020304" pitchFamily="18" charset="0"/>
              </a:rPr>
              <a:t>Gyanchandani</a:t>
            </a:r>
            <a:r>
              <a:rPr lang="en-US" sz="1500" dirty="0">
                <a:solidFill>
                  <a:schemeClr val="tx1"/>
                </a:solidFill>
                <a:latin typeface="Times New Roman" panose="02020603050405020304" pitchFamily="18" charset="0"/>
                <a:cs typeface="Times New Roman" panose="02020603050405020304" pitchFamily="18" charset="0"/>
              </a:rPr>
              <a:t> (PIET18CS127)</a:t>
            </a:r>
            <a:r>
              <a:rPr lang="en-US" sz="1500" b="0" i="0" u="none" strike="noStrike" dirty="0">
                <a:solidFill>
                  <a:schemeClr val="tx1"/>
                </a:solidFill>
                <a:effectLst/>
                <a:latin typeface="Times New Roman" panose="02020603050405020304" pitchFamily="18" charset="0"/>
                <a:cs typeface="Times New Roman" panose="02020603050405020304" pitchFamily="18" charset="0"/>
              </a:rPr>
              <a:t>						May, 2022</a:t>
            </a:r>
            <a:endParaRPr lang="en-US" sz="1500" b="0" dirty="0">
              <a:solidFill>
                <a:schemeClr val="tx1"/>
              </a:solidFill>
              <a:effectLst/>
              <a:latin typeface="Times New Roman" panose="02020603050405020304" pitchFamily="18" charset="0"/>
              <a:cs typeface="Times New Roman" panose="02020603050405020304" pitchFamily="18" charset="0"/>
            </a:endParaRPr>
          </a:p>
          <a:p>
            <a:pPr indent="-342900" algn="l" rtl="0">
              <a:spcBef>
                <a:spcPts val="1000"/>
              </a:spcBef>
              <a:spcAft>
                <a:spcPts val="0"/>
              </a:spcAft>
            </a:pPr>
            <a:r>
              <a:rPr lang="en-US" sz="15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               </a:t>
            </a:r>
            <a:r>
              <a:rPr lang="en-US" sz="1500" b="0" i="0" u="none" strike="noStrike" dirty="0">
                <a:solidFill>
                  <a:schemeClr val="tx1"/>
                </a:solidFill>
                <a:effectLst/>
                <a:latin typeface="Times New Roman" panose="02020603050405020304" pitchFamily="18" charset="0"/>
                <a:cs typeface="Times New Roman" panose="02020603050405020304" pitchFamily="18" charset="0"/>
              </a:rPr>
              <a:t>          3. Yash </a:t>
            </a:r>
            <a:r>
              <a:rPr lang="en-US" sz="1500" b="0" i="0" u="none" strike="noStrike" dirty="0" err="1">
                <a:solidFill>
                  <a:schemeClr val="tx1"/>
                </a:solidFill>
                <a:effectLst/>
                <a:latin typeface="Times New Roman" panose="02020603050405020304" pitchFamily="18" charset="0"/>
                <a:cs typeface="Times New Roman" panose="02020603050405020304" pitchFamily="18" charset="0"/>
              </a:rPr>
              <a:t>Koolwal</a:t>
            </a:r>
            <a:r>
              <a:rPr lang="en-US" sz="1500" b="0" i="0" u="none" strike="noStrike" dirty="0">
                <a:solidFill>
                  <a:schemeClr val="tx1"/>
                </a:solidFill>
                <a:effectLst/>
                <a:latin typeface="Times New Roman" panose="02020603050405020304" pitchFamily="18" charset="0"/>
                <a:cs typeface="Times New Roman" panose="02020603050405020304" pitchFamily="18" charset="0"/>
              </a:rPr>
              <a:t> (PIET18CS153)        						</a:t>
            </a:r>
            <a:br>
              <a:rPr lang="en-IN" dirty="0"/>
            </a:br>
            <a:endParaRPr lang="en-US" dirty="0"/>
          </a:p>
          <a:p>
            <a:endParaRPr lang="en-IN" dirty="0"/>
          </a:p>
          <a:p>
            <a:endParaRPr lang="en-IN" dirty="0"/>
          </a:p>
          <a:p>
            <a:endParaRPr lang="en-IN" dirty="0"/>
          </a:p>
        </p:txBody>
      </p:sp>
      <p:pic>
        <p:nvPicPr>
          <p:cNvPr id="1026" name="Picture 2">
            <a:extLst>
              <a:ext uri="{FF2B5EF4-FFF2-40B4-BE49-F238E27FC236}">
                <a16:creationId xmlns:a16="http://schemas.microsoft.com/office/drawing/2014/main" id="{6F1DF9D7-E814-8019-4547-E6A0C07292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5" r="55721" b="68284"/>
          <a:stretch/>
        </p:blipFill>
        <p:spPr bwMode="auto">
          <a:xfrm>
            <a:off x="4434405" y="2833800"/>
            <a:ext cx="1955408" cy="153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1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3EAC-C3F1-8287-FC88-CADF33F03ED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PRODUCT BACKLOG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B703B-91D3-C42C-0A08-AEA094BF216E}"/>
              </a:ext>
            </a:extLst>
          </p:cNvPr>
          <p:cNvSpPr>
            <a:spLocks noGrp="1"/>
          </p:cNvSpPr>
          <p:nvPr>
            <p:ph idx="1"/>
          </p:nvPr>
        </p:nvSpPr>
        <p:spPr>
          <a:xfrm>
            <a:off x="677334" y="2160589"/>
            <a:ext cx="8596668" cy="4444397"/>
          </a:xfrm>
        </p:spPr>
        <p:txBody>
          <a:bodyPr/>
          <a:lstStyle/>
          <a:p>
            <a:pPr algn="just">
              <a:lnSpc>
                <a:spcPct val="150000"/>
              </a:lnSpc>
            </a:pPr>
            <a:r>
              <a:rPr lang="en-GB" sz="1600" b="1" dirty="0">
                <a:solidFill>
                  <a:srgbClr val="000000"/>
                </a:solidFill>
                <a:effectLst/>
                <a:latin typeface="Times New Roman" panose="02020603050405020304" pitchFamily="18" charset="0"/>
                <a:ea typeface="Times New Roman" panose="02020603050405020304" pitchFamily="18" charset="0"/>
              </a:rPr>
              <a:t>Product Backlog: </a:t>
            </a:r>
            <a:r>
              <a:rPr lang="en-GB" sz="1600" dirty="0">
                <a:solidFill>
                  <a:srgbClr val="000000"/>
                </a:solidFill>
                <a:effectLst/>
                <a:latin typeface="Times New Roman" panose="02020603050405020304" pitchFamily="18" charset="0"/>
                <a:ea typeface="Times New Roman" panose="02020603050405020304" pitchFamily="18" charset="0"/>
              </a:rPr>
              <a:t>It consists of a collection of User stories divided into a number of Sprint Backlogs.</a:t>
            </a:r>
            <a:r>
              <a:rPr lang="en-IN" sz="1600" dirty="0">
                <a:latin typeface="Calibri" panose="020F0502020204030204" pitchFamily="34" charset="0"/>
                <a:ea typeface="Times New Roman" panose="02020603050405020304" pitchFamily="18" charset="0"/>
              </a:rPr>
              <a:t> </a:t>
            </a:r>
            <a:r>
              <a:rPr lang="en-GB" sz="1600" dirty="0">
                <a:solidFill>
                  <a:srgbClr val="000000"/>
                </a:solidFill>
                <a:effectLst/>
                <a:latin typeface="Times New Roman" panose="02020603050405020304" pitchFamily="18" charset="0"/>
                <a:ea typeface="Times New Roman" panose="02020603050405020304" pitchFamily="18" charset="0"/>
              </a:rPr>
              <a:t>Our product backlog contains 4 spring backlogs and each of them has different functionality.</a:t>
            </a:r>
            <a:endParaRPr lang="en-IN" sz="16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5D8C3121-5E93-785F-8F7A-72D8EC734A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9168" y="3356609"/>
            <a:ext cx="5442110" cy="3177355"/>
          </a:xfrm>
          <a:prstGeom prst="rect">
            <a:avLst/>
          </a:prstGeom>
          <a:noFill/>
          <a:ln>
            <a:noFill/>
          </a:ln>
        </p:spPr>
      </p:pic>
    </p:spTree>
    <p:extLst>
      <p:ext uri="{BB962C8B-B14F-4D97-AF65-F5344CB8AC3E}">
        <p14:creationId xmlns:p14="http://schemas.microsoft.com/office/powerpoint/2010/main" val="24015129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D242-015B-4D6D-637C-B3AA33725747}"/>
              </a:ext>
            </a:extLst>
          </p:cNvPr>
          <p:cNvSpPr>
            <a:spLocks noGrp="1"/>
          </p:cNvSpPr>
          <p:nvPr>
            <p:ph type="title"/>
          </p:nvPr>
        </p:nvSpPr>
        <p:spPr>
          <a:xfrm>
            <a:off x="677334" y="609600"/>
            <a:ext cx="8596668" cy="659907"/>
          </a:xfrm>
        </p:spPr>
        <p:txBody>
          <a:bodyPr/>
          <a:lstStyle/>
          <a:p>
            <a:endParaRPr lang="en-IN" dirty="0"/>
          </a:p>
        </p:txBody>
      </p:sp>
      <p:sp>
        <p:nvSpPr>
          <p:cNvPr id="3" name="Content Placeholder 2">
            <a:extLst>
              <a:ext uri="{FF2B5EF4-FFF2-40B4-BE49-F238E27FC236}">
                <a16:creationId xmlns:a16="http://schemas.microsoft.com/office/drawing/2014/main" id="{C772DAB2-E526-BF11-5883-F43CDF9645DC}"/>
              </a:ext>
            </a:extLst>
          </p:cNvPr>
          <p:cNvSpPr>
            <a:spLocks noGrp="1"/>
          </p:cNvSpPr>
          <p:nvPr>
            <p:ph idx="1"/>
          </p:nvPr>
        </p:nvSpPr>
        <p:spPr>
          <a:xfrm>
            <a:off x="677334" y="1651247"/>
            <a:ext cx="8596668" cy="4421079"/>
          </a:xfrm>
        </p:spPr>
        <p:txBody>
          <a:bodyPr/>
          <a:lstStyle/>
          <a:p>
            <a:pPr marL="228600">
              <a:lnSpc>
                <a:spcPct val="150000"/>
              </a:lnSpc>
              <a:spcBef>
                <a:spcPts val="1400"/>
              </a:spcBef>
              <a:spcAft>
                <a:spcPts val="1000"/>
              </a:spcAft>
            </a:pPr>
            <a:r>
              <a:rPr lang="en-GB" sz="1600" b="1" dirty="0">
                <a:solidFill>
                  <a:schemeClr val="tx1"/>
                </a:solidFill>
                <a:effectLst/>
                <a:latin typeface="Times New Roman" panose="02020603050405020304" pitchFamily="18" charset="0"/>
                <a:ea typeface="Times New Roman" panose="02020603050405020304" pitchFamily="18" charset="0"/>
              </a:rPr>
              <a:t>Sprint Backlog-1: </a:t>
            </a:r>
            <a:r>
              <a:rPr lang="en-GB" sz="1600" dirty="0">
                <a:solidFill>
                  <a:schemeClr val="tx1"/>
                </a:solidFill>
                <a:effectLst/>
                <a:latin typeface="Times New Roman" panose="02020603050405020304" pitchFamily="18" charset="0"/>
                <a:ea typeface="Times New Roman" panose="02020603050405020304" pitchFamily="18" charset="0"/>
              </a:rPr>
              <a:t>It is a collection of User stories and their associated tasks. This spring backlog consists of cursor moving functionality using our index finger.</a:t>
            </a:r>
            <a:endParaRPr lang="en-IN" sz="1600" dirty="0">
              <a:solidFill>
                <a:schemeClr val="tx1"/>
              </a:solidFill>
              <a:effectLst/>
              <a:latin typeface="Calibri" panose="020F0502020204030204" pitchFamily="34" charset="0"/>
              <a:ea typeface="Calibri" panose="020F0502020204030204" pitchFamily="34" charset="0"/>
            </a:endParaRPr>
          </a:p>
          <a:p>
            <a:endParaRPr lang="en-IN" dirty="0"/>
          </a:p>
        </p:txBody>
      </p:sp>
      <p:pic>
        <p:nvPicPr>
          <p:cNvPr id="9" name="Picture 8">
            <a:extLst>
              <a:ext uri="{FF2B5EF4-FFF2-40B4-BE49-F238E27FC236}">
                <a16:creationId xmlns:a16="http://schemas.microsoft.com/office/drawing/2014/main" id="{1BCAEA10-0C0B-58E6-B2D5-842F2AD0FB6F}"/>
              </a:ext>
            </a:extLst>
          </p:cNvPr>
          <p:cNvPicPr>
            <a:picLocks noChangeAspect="1"/>
          </p:cNvPicPr>
          <p:nvPr/>
        </p:nvPicPr>
        <p:blipFill rotWithShape="1">
          <a:blip r:embed="rId2"/>
          <a:srcRect t="25299" r="44103" b="11566"/>
          <a:stretch/>
        </p:blipFill>
        <p:spPr bwMode="auto">
          <a:xfrm>
            <a:off x="850697" y="2991892"/>
            <a:ext cx="4404884" cy="2798196"/>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FF382B2-02BD-AA65-2414-E7162C4BC3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580" r="32109" b="18212"/>
          <a:stretch/>
        </p:blipFill>
        <p:spPr bwMode="auto">
          <a:xfrm>
            <a:off x="5255581" y="3080551"/>
            <a:ext cx="4018421" cy="27095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96774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D242-015B-4D6D-637C-B3AA33725747}"/>
              </a:ext>
            </a:extLst>
          </p:cNvPr>
          <p:cNvSpPr>
            <a:spLocks noGrp="1"/>
          </p:cNvSpPr>
          <p:nvPr>
            <p:ph type="title"/>
          </p:nvPr>
        </p:nvSpPr>
        <p:spPr>
          <a:xfrm>
            <a:off x="677334" y="609600"/>
            <a:ext cx="8596668" cy="659907"/>
          </a:xfrm>
        </p:spPr>
        <p:txBody>
          <a:bodyPr/>
          <a:lstStyle/>
          <a:p>
            <a:endParaRPr lang="en-IN" dirty="0"/>
          </a:p>
        </p:txBody>
      </p:sp>
      <p:sp>
        <p:nvSpPr>
          <p:cNvPr id="3" name="Content Placeholder 2">
            <a:extLst>
              <a:ext uri="{FF2B5EF4-FFF2-40B4-BE49-F238E27FC236}">
                <a16:creationId xmlns:a16="http://schemas.microsoft.com/office/drawing/2014/main" id="{C772DAB2-E526-BF11-5883-F43CDF9645DC}"/>
              </a:ext>
            </a:extLst>
          </p:cNvPr>
          <p:cNvSpPr>
            <a:spLocks noGrp="1"/>
          </p:cNvSpPr>
          <p:nvPr>
            <p:ph idx="1"/>
          </p:nvPr>
        </p:nvSpPr>
        <p:spPr>
          <a:xfrm>
            <a:off x="677334" y="1651247"/>
            <a:ext cx="8596668" cy="4421079"/>
          </a:xfrm>
        </p:spPr>
        <p:txBody>
          <a:bodyPr/>
          <a:lstStyle/>
          <a:p>
            <a:pPr marL="228600" algn="just">
              <a:lnSpc>
                <a:spcPct val="150000"/>
              </a:lnSpc>
              <a:spcBef>
                <a:spcPts val="1400"/>
              </a:spcBef>
              <a:spcAft>
                <a:spcPts val="1000"/>
              </a:spcAft>
            </a:pPr>
            <a:r>
              <a:rPr lang="en-GB" sz="1600" b="1" dirty="0">
                <a:solidFill>
                  <a:schemeClr val="tx1"/>
                </a:solidFill>
                <a:effectLst/>
                <a:latin typeface="Times New Roman" panose="02020603050405020304" pitchFamily="18" charset="0"/>
                <a:ea typeface="Times New Roman" panose="02020603050405020304" pitchFamily="18" charset="0"/>
              </a:rPr>
              <a:t>Sprint Backlog-2</a:t>
            </a:r>
            <a:r>
              <a:rPr lang="en-GB" sz="1600" b="1" dirty="0">
                <a:solidFill>
                  <a:schemeClr val="tx1"/>
                </a:solidFill>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This spring backlog consists of clicking functionality using our index finger and middle finger, as we join the tips of our index and middle finger, clicking functionality will be implemented.</a:t>
            </a:r>
          </a:p>
          <a:p>
            <a:pPr marL="228600" algn="just">
              <a:lnSpc>
                <a:spcPct val="150000"/>
              </a:lnSpc>
              <a:spcBef>
                <a:spcPts val="1400"/>
              </a:spcBef>
              <a:spcAft>
                <a:spcPts val="1000"/>
              </a:spcAft>
            </a:pPr>
            <a:endParaRPr lang="en-IN" sz="1600" dirty="0">
              <a:effectLst/>
              <a:latin typeface="Calibri" panose="020F0502020204030204" pitchFamily="34"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938A3519-C28D-AC67-65BE-23A263E6A5D0}"/>
              </a:ext>
            </a:extLst>
          </p:cNvPr>
          <p:cNvPicPr>
            <a:picLocks noChangeAspect="1"/>
          </p:cNvPicPr>
          <p:nvPr/>
        </p:nvPicPr>
        <p:blipFill rotWithShape="1">
          <a:blip r:embed="rId2"/>
          <a:srcRect t="27351" r="31026" b="10656"/>
          <a:stretch/>
        </p:blipFill>
        <p:spPr bwMode="auto">
          <a:xfrm>
            <a:off x="741344" y="3177688"/>
            <a:ext cx="4689059" cy="237085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5C60EF4-6F62-2615-00DD-547E084E8F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 t="24708" r="32100" b="18219"/>
          <a:stretch/>
        </p:blipFill>
        <p:spPr bwMode="auto">
          <a:xfrm>
            <a:off x="5528109" y="3177688"/>
            <a:ext cx="3648187" cy="23708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3551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D242-015B-4D6D-637C-B3AA33725747}"/>
              </a:ext>
            </a:extLst>
          </p:cNvPr>
          <p:cNvSpPr>
            <a:spLocks noGrp="1"/>
          </p:cNvSpPr>
          <p:nvPr>
            <p:ph type="title"/>
          </p:nvPr>
        </p:nvSpPr>
        <p:spPr>
          <a:xfrm>
            <a:off x="677334" y="609600"/>
            <a:ext cx="8596668" cy="659907"/>
          </a:xfrm>
        </p:spPr>
        <p:txBody>
          <a:bodyPr>
            <a:normAutofit fontScale="90000"/>
          </a:bodyPr>
          <a:lstStyle/>
          <a:p>
            <a:pPr>
              <a:lnSpc>
                <a:spcPct val="150000"/>
              </a:lnSpc>
            </a:pPr>
            <a:endParaRPr lang="en-IN" dirty="0"/>
          </a:p>
        </p:txBody>
      </p:sp>
      <p:sp>
        <p:nvSpPr>
          <p:cNvPr id="3" name="Content Placeholder 2">
            <a:extLst>
              <a:ext uri="{FF2B5EF4-FFF2-40B4-BE49-F238E27FC236}">
                <a16:creationId xmlns:a16="http://schemas.microsoft.com/office/drawing/2014/main" id="{C772DAB2-E526-BF11-5883-F43CDF9645DC}"/>
              </a:ext>
            </a:extLst>
          </p:cNvPr>
          <p:cNvSpPr>
            <a:spLocks noGrp="1"/>
          </p:cNvSpPr>
          <p:nvPr>
            <p:ph idx="1"/>
          </p:nvPr>
        </p:nvSpPr>
        <p:spPr>
          <a:xfrm>
            <a:off x="677334" y="1651247"/>
            <a:ext cx="8596668" cy="4421079"/>
          </a:xfrm>
        </p:spPr>
        <p:txBody>
          <a:bodyPr/>
          <a:lstStyle/>
          <a:p>
            <a:pPr marL="228600" algn="just">
              <a:lnSpc>
                <a:spcPct val="150000"/>
              </a:lnSpc>
              <a:spcBef>
                <a:spcPts val="1400"/>
              </a:spcBef>
              <a:spcAft>
                <a:spcPts val="1200"/>
              </a:spcAft>
            </a:pPr>
            <a:r>
              <a:rPr lang="en-GB" sz="1600" b="1" dirty="0">
                <a:solidFill>
                  <a:schemeClr val="tx1"/>
                </a:solidFill>
                <a:effectLst/>
                <a:latin typeface="Times New Roman" panose="02020603050405020304" pitchFamily="18" charset="0"/>
                <a:ea typeface="Times New Roman" panose="02020603050405020304" pitchFamily="18" charset="0"/>
              </a:rPr>
              <a:t>Sprint Backlog-3</a:t>
            </a:r>
            <a:r>
              <a:rPr lang="en-GB" sz="1600" b="1" dirty="0">
                <a:solidFill>
                  <a:schemeClr val="tx1"/>
                </a:solidFill>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This sprint backlog consists of volume control functionality using our index finger and thumb, as we increase the distance between the tips of the fingers, volume increases and volume decreases as we decrease the distance.</a:t>
            </a:r>
          </a:p>
          <a:p>
            <a:pPr marL="228600">
              <a:lnSpc>
                <a:spcPct val="150000"/>
              </a:lnSpc>
              <a:spcBef>
                <a:spcPts val="1400"/>
              </a:spcBef>
              <a:spcAft>
                <a:spcPts val="1200"/>
              </a:spcAft>
            </a:pPr>
            <a:endParaRPr lang="en-GB" sz="1600" dirty="0">
              <a:effectLst/>
              <a:latin typeface="Times New Roman" panose="02020603050405020304" pitchFamily="18" charset="0"/>
              <a:ea typeface="Times New Roman" panose="02020603050405020304" pitchFamily="18" charset="0"/>
            </a:endParaRPr>
          </a:p>
          <a:p>
            <a:pPr marL="228600">
              <a:lnSpc>
                <a:spcPct val="150000"/>
              </a:lnSpc>
              <a:spcBef>
                <a:spcPts val="1400"/>
              </a:spcBef>
              <a:spcAft>
                <a:spcPts val="1200"/>
              </a:spcAft>
            </a:pPr>
            <a:endParaRPr lang="en-GB" sz="1600" dirty="0">
              <a:latin typeface="Times New Roman" panose="02020603050405020304" pitchFamily="18" charset="0"/>
              <a:ea typeface="Calibri" panose="020F0502020204030204" pitchFamily="34" charset="0"/>
            </a:endParaRPr>
          </a:p>
          <a:p>
            <a:pPr marL="228600">
              <a:lnSpc>
                <a:spcPct val="150000"/>
              </a:lnSpc>
              <a:spcBef>
                <a:spcPts val="1400"/>
              </a:spcBef>
              <a:spcAft>
                <a:spcPts val="1200"/>
              </a:spcAft>
            </a:pPr>
            <a:endParaRPr lang="en-IN" sz="1600" dirty="0">
              <a:effectLst/>
              <a:latin typeface="Calibri" panose="020F0502020204030204" pitchFamily="34" charset="0"/>
              <a:ea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37EF9DB5-D80C-5FEE-8C9B-BC95FFBEDA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4786" r="19499" b="9908"/>
          <a:stretch/>
        </p:blipFill>
        <p:spPr bwMode="auto">
          <a:xfrm>
            <a:off x="677334" y="3075706"/>
            <a:ext cx="4640389" cy="2330795"/>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700F872-72E6-09AD-A7EE-625E603473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4570" r="34532" b="26288"/>
          <a:stretch/>
        </p:blipFill>
        <p:spPr bwMode="auto">
          <a:xfrm>
            <a:off x="5415379" y="3075706"/>
            <a:ext cx="3858624" cy="23307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81602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D242-015B-4D6D-637C-B3AA33725747}"/>
              </a:ext>
            </a:extLst>
          </p:cNvPr>
          <p:cNvSpPr>
            <a:spLocks noGrp="1"/>
          </p:cNvSpPr>
          <p:nvPr>
            <p:ph type="title"/>
          </p:nvPr>
        </p:nvSpPr>
        <p:spPr>
          <a:xfrm>
            <a:off x="677334" y="609600"/>
            <a:ext cx="8596668" cy="659907"/>
          </a:xfrm>
        </p:spPr>
        <p:txBody>
          <a:bodyPr/>
          <a:lstStyle/>
          <a:p>
            <a:endParaRPr lang="en-IN" dirty="0"/>
          </a:p>
        </p:txBody>
      </p:sp>
      <p:sp>
        <p:nvSpPr>
          <p:cNvPr id="3" name="Content Placeholder 2">
            <a:extLst>
              <a:ext uri="{FF2B5EF4-FFF2-40B4-BE49-F238E27FC236}">
                <a16:creationId xmlns:a16="http://schemas.microsoft.com/office/drawing/2014/main" id="{C772DAB2-E526-BF11-5883-F43CDF9645DC}"/>
              </a:ext>
            </a:extLst>
          </p:cNvPr>
          <p:cNvSpPr>
            <a:spLocks noGrp="1"/>
          </p:cNvSpPr>
          <p:nvPr>
            <p:ph idx="1"/>
          </p:nvPr>
        </p:nvSpPr>
        <p:spPr>
          <a:xfrm>
            <a:off x="677334" y="1651247"/>
            <a:ext cx="8596668" cy="4421079"/>
          </a:xfrm>
        </p:spPr>
        <p:txBody>
          <a:bodyPr/>
          <a:lstStyle/>
          <a:p>
            <a:pPr marL="228600" algn="just">
              <a:lnSpc>
                <a:spcPct val="150000"/>
              </a:lnSpc>
              <a:spcBef>
                <a:spcPts val="1400"/>
              </a:spcBef>
              <a:spcAft>
                <a:spcPts val="1200"/>
              </a:spcAft>
            </a:pPr>
            <a:r>
              <a:rPr lang="en-GB" sz="1600" b="1" dirty="0">
                <a:solidFill>
                  <a:schemeClr val="tx1"/>
                </a:solidFill>
                <a:effectLst/>
                <a:latin typeface="Times New Roman" panose="02020603050405020304" pitchFamily="18" charset="0"/>
                <a:ea typeface="Times New Roman" panose="02020603050405020304" pitchFamily="18" charset="0"/>
              </a:rPr>
              <a:t>Sprint Backlog-4</a:t>
            </a:r>
            <a:r>
              <a:rPr lang="en-GB" sz="1600" b="1" dirty="0">
                <a:solidFill>
                  <a:schemeClr val="tx1"/>
                </a:solidFill>
                <a:latin typeface="Times New Roman" panose="02020603050405020304" pitchFamily="18" charset="0"/>
                <a:ea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rPr>
              <a:t>This sprint backlog consists of scrolling functionality using our </a:t>
            </a:r>
            <a:r>
              <a:rPr lang="en-GB" sz="1600" dirty="0" err="1">
                <a:effectLst/>
                <a:latin typeface="Times New Roman" panose="02020603050405020304" pitchFamily="18" charset="0"/>
                <a:ea typeface="Times New Roman" panose="02020603050405020304" pitchFamily="18" charset="0"/>
              </a:rPr>
              <a:t>pinky</a:t>
            </a:r>
            <a:r>
              <a:rPr lang="en-GB" sz="1600" dirty="0">
                <a:effectLst/>
                <a:latin typeface="Times New Roman" panose="02020603050405020304" pitchFamily="18" charset="0"/>
                <a:ea typeface="Times New Roman" panose="02020603050405020304" pitchFamily="18" charset="0"/>
              </a:rPr>
              <a:t> finger and thumb, as we raise our </a:t>
            </a:r>
            <a:r>
              <a:rPr lang="en-GB" sz="1600" dirty="0" err="1">
                <a:effectLst/>
                <a:latin typeface="Times New Roman" panose="02020603050405020304" pitchFamily="18" charset="0"/>
                <a:ea typeface="Times New Roman" panose="02020603050405020304" pitchFamily="18" charset="0"/>
              </a:rPr>
              <a:t>pinky</a:t>
            </a:r>
            <a:r>
              <a:rPr lang="en-GB" sz="1600" dirty="0">
                <a:effectLst/>
                <a:latin typeface="Times New Roman" panose="02020603050405020304" pitchFamily="18" charset="0"/>
                <a:ea typeface="Times New Roman" panose="02020603050405020304" pitchFamily="18" charset="0"/>
              </a:rPr>
              <a:t> finger, page scrolls down and page scrolls up as we raise our thumb.</a:t>
            </a:r>
            <a:endParaRPr lang="en-IN" sz="1600" dirty="0">
              <a:effectLst/>
              <a:latin typeface="Calibri" panose="020F0502020204030204" pitchFamily="34" charset="0"/>
              <a:ea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EC21A351-737B-5A7F-5675-16D65DC17E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4345" r="43065" b="14782"/>
          <a:stretch/>
        </p:blipFill>
        <p:spPr bwMode="auto">
          <a:xfrm>
            <a:off x="677334" y="3186529"/>
            <a:ext cx="4604880" cy="2610712"/>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D1C3C0F-4EEE-E3FB-5248-8D3BB622CF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501" r="34099" b="24048"/>
          <a:stretch/>
        </p:blipFill>
        <p:spPr bwMode="auto">
          <a:xfrm>
            <a:off x="5217931" y="3186528"/>
            <a:ext cx="4056071" cy="25218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2264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8DFB-7A9A-F03A-CE29-D53427F2704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8599FD-9526-E92B-642D-769F219E1AAB}"/>
              </a:ext>
            </a:extLst>
          </p:cNvPr>
          <p:cNvSpPr>
            <a:spLocks noGrp="1"/>
          </p:cNvSpPr>
          <p:nvPr>
            <p:ph idx="1"/>
          </p:nvPr>
        </p:nvSpPr>
        <p:spPr>
          <a:xfrm>
            <a:off x="677334" y="2160589"/>
            <a:ext cx="8596668" cy="4213578"/>
          </a:xfrm>
        </p:spPr>
        <p:txBody>
          <a:bodyPr/>
          <a:lstStyle/>
          <a:p>
            <a:pPr algn="just"/>
            <a:r>
              <a:rPr lang="en-US" sz="1600" b="1" dirty="0">
                <a:solidFill>
                  <a:schemeClr val="tx1"/>
                </a:solidFill>
                <a:latin typeface="Times New Roman" panose="02020603050405020304" pitchFamily="18" charset="0"/>
                <a:cs typeface="Times New Roman" panose="02020603050405020304" pitchFamily="18" charset="0"/>
              </a:rPr>
              <a:t>Architecture:</a:t>
            </a:r>
          </a:p>
          <a:p>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D9F0FB-693D-5B99-5DC9-17C005BC6908}"/>
              </a:ext>
            </a:extLst>
          </p:cNvPr>
          <p:cNvPicPr>
            <a:picLocks noChangeAspect="1"/>
          </p:cNvPicPr>
          <p:nvPr/>
        </p:nvPicPr>
        <p:blipFill rotWithShape="1">
          <a:blip r:embed="rId2"/>
          <a:srcRect l="36795" t="31909" r="35257" b="15213"/>
          <a:stretch/>
        </p:blipFill>
        <p:spPr bwMode="auto">
          <a:xfrm>
            <a:off x="1297596" y="2728542"/>
            <a:ext cx="3240804" cy="344871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3EF3DEA-9632-506D-880E-492DA9B2C9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400" y="2728542"/>
            <a:ext cx="4536440" cy="3448712"/>
          </a:xfrm>
          <a:prstGeom prst="rect">
            <a:avLst/>
          </a:prstGeom>
          <a:noFill/>
          <a:ln>
            <a:noFill/>
          </a:ln>
        </p:spPr>
      </p:pic>
    </p:spTree>
    <p:extLst>
      <p:ext uri="{BB962C8B-B14F-4D97-AF65-F5344CB8AC3E}">
        <p14:creationId xmlns:p14="http://schemas.microsoft.com/office/powerpoint/2010/main" val="19551995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BF64-E96B-4E51-365F-A308F6350F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168CD-1A35-F2F7-BA98-C8A9E5E08AA9}"/>
              </a:ext>
            </a:extLst>
          </p:cNvPr>
          <p:cNvSpPr>
            <a:spLocks noGrp="1"/>
          </p:cNvSpPr>
          <p:nvPr>
            <p:ph idx="1"/>
          </p:nvPr>
        </p:nvSpPr>
        <p:spPr/>
        <p:txBody>
          <a:bodyPr/>
          <a:lstStyle/>
          <a:p>
            <a:pPr algn="just"/>
            <a:r>
              <a:rPr lang="en-US" sz="1600" b="1" dirty="0">
                <a:solidFill>
                  <a:schemeClr val="tx1"/>
                </a:solidFill>
                <a:latin typeface="Times New Roman" panose="02020603050405020304" pitchFamily="18" charset="0"/>
                <a:cs typeface="Times New Roman" panose="02020603050405020304" pitchFamily="18" charset="0"/>
              </a:rPr>
              <a:t>Flow Chart:</a:t>
            </a:r>
          </a:p>
          <a:p>
            <a:endParaRPr lang="en-IN" b="1" dirty="0">
              <a:latin typeface="Times New Roman" panose="02020603050405020304" pitchFamily="18" charset="0"/>
              <a:cs typeface="Times New Roman" panose="02020603050405020304" pitchFamily="18" charset="0"/>
            </a:endParaRPr>
          </a:p>
        </p:txBody>
      </p:sp>
      <p:pic>
        <p:nvPicPr>
          <p:cNvPr id="4" name="Picture 3" descr="Final Flow chart&#10;Image&#10;Acquisition&#10;Object&#10;Recognition&#10;Trace Object&#10;Coordinate&#10;calculation&#10;Setting Cursor&#10;Position&#10;Event&#10;Ge...">
            <a:extLst>
              <a:ext uri="{FF2B5EF4-FFF2-40B4-BE49-F238E27FC236}">
                <a16:creationId xmlns:a16="http://schemas.microsoft.com/office/drawing/2014/main" id="{4B5A8508-6B5D-1FB8-3278-C95D4D1D51D2}"/>
              </a:ext>
            </a:extLst>
          </p:cNvPr>
          <p:cNvPicPr>
            <a:picLocks noChangeAspect="1"/>
          </p:cNvPicPr>
          <p:nvPr/>
        </p:nvPicPr>
        <p:blipFill rotWithShape="1">
          <a:blip r:embed="rId2">
            <a:extLst>
              <a:ext uri="{28A0092B-C50C-407E-A947-70E740481C1C}">
                <a14:useLocalDpi xmlns:a14="http://schemas.microsoft.com/office/drawing/2010/main" val="0"/>
              </a:ext>
            </a:extLst>
          </a:blip>
          <a:srcRect l="14744" t="32921" b="11642"/>
          <a:stretch/>
        </p:blipFill>
        <p:spPr bwMode="auto">
          <a:xfrm>
            <a:off x="2358702" y="2922714"/>
            <a:ext cx="5554453" cy="27146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08799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6E68-2FF9-B1F9-3A87-62C39F4176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9478F32-7027-2B6A-91CF-635082892236}"/>
              </a:ext>
            </a:extLst>
          </p:cNvPr>
          <p:cNvSpPr>
            <a:spLocks noGrp="1"/>
          </p:cNvSpPr>
          <p:nvPr>
            <p:ph idx="1"/>
          </p:nvPr>
        </p:nvSpPr>
        <p:spPr>
          <a:xfrm>
            <a:off x="677334" y="2160589"/>
            <a:ext cx="8596668" cy="4533174"/>
          </a:xfrm>
        </p:spPr>
        <p:txBody>
          <a:bodyPr/>
          <a:lstStyle/>
          <a:p>
            <a:pPr algn="just"/>
            <a:r>
              <a:rPr lang="en-US" b="1" dirty="0">
                <a:solidFill>
                  <a:schemeClr val="tx1"/>
                </a:solidFill>
                <a:latin typeface="Times New Roman" panose="02020603050405020304" pitchFamily="18" charset="0"/>
                <a:cs typeface="Times New Roman" panose="02020603050405020304" pitchFamily="18" charset="0"/>
              </a:rPr>
              <a:t>Screenshots</a:t>
            </a:r>
            <a:r>
              <a:rPr lang="en-US" sz="1600" b="1" dirty="0">
                <a:solidFill>
                  <a:schemeClr val="tx1"/>
                </a:solidFill>
                <a:latin typeface="Times New Roman" panose="02020603050405020304" pitchFamily="18" charset="0"/>
                <a:cs typeface="Times New Roman" panose="02020603050405020304" pitchFamily="18" charset="0"/>
              </a:rPr>
              <a:t>:</a:t>
            </a:r>
          </a:p>
          <a:p>
            <a:pPr algn="just"/>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6BC42C-631F-3A0F-498D-75403AD4BCCA}"/>
              </a:ext>
            </a:extLst>
          </p:cNvPr>
          <p:cNvPicPr>
            <a:picLocks noChangeAspect="1"/>
          </p:cNvPicPr>
          <p:nvPr/>
        </p:nvPicPr>
        <p:blipFill rotWithShape="1">
          <a:blip r:embed="rId2">
            <a:extLst>
              <a:ext uri="{28A0092B-C50C-407E-A947-70E740481C1C}">
                <a14:useLocalDpi xmlns:a14="http://schemas.microsoft.com/office/drawing/2010/main" val="0"/>
              </a:ext>
            </a:extLst>
          </a:blip>
          <a:srcRect t="12764" r="57564" b="9060"/>
          <a:stretch/>
        </p:blipFill>
        <p:spPr bwMode="auto">
          <a:xfrm>
            <a:off x="1140423" y="2698863"/>
            <a:ext cx="3555149" cy="3684181"/>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D0CEEFB-E022-8D3F-840E-E2BAB84269A8}"/>
              </a:ext>
            </a:extLst>
          </p:cNvPr>
          <p:cNvPicPr>
            <a:picLocks noChangeAspect="1"/>
          </p:cNvPicPr>
          <p:nvPr/>
        </p:nvPicPr>
        <p:blipFill rotWithShape="1">
          <a:blip r:embed="rId3">
            <a:extLst>
              <a:ext uri="{28A0092B-C50C-407E-A947-70E740481C1C}">
                <a14:useLocalDpi xmlns:a14="http://schemas.microsoft.com/office/drawing/2010/main" val="0"/>
              </a:ext>
            </a:extLst>
          </a:blip>
          <a:srcRect l="3462" t="12081" r="45768" b="9515"/>
          <a:stretch/>
        </p:blipFill>
        <p:spPr bwMode="auto">
          <a:xfrm>
            <a:off x="4796893" y="2698863"/>
            <a:ext cx="4107410" cy="36841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35041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88F2-BB8E-4968-64BE-A9B00F702FF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1F6A57-FD55-CF89-B3C5-6800C621F684}"/>
              </a:ext>
            </a:extLst>
          </p:cNvPr>
          <p:cNvSpPr>
            <a:spLocks noGrp="1"/>
          </p:cNvSpPr>
          <p:nvPr>
            <p:ph idx="1"/>
          </p:nvPr>
        </p:nvSpPr>
        <p:spPr/>
        <p:txBody>
          <a:bodyPr/>
          <a:lstStyle/>
          <a:p>
            <a:pPr algn="just">
              <a:lnSpc>
                <a:spcPct val="150000"/>
              </a:lnSpc>
              <a:spcBef>
                <a:spcPts val="1400"/>
              </a:spcBef>
              <a:spcAft>
                <a:spcPts val="1000"/>
              </a:spcAft>
            </a:pPr>
            <a:r>
              <a:rPr lang="en-GB" sz="1600" b="1" dirty="0">
                <a:solidFill>
                  <a:schemeClr val="tx1"/>
                </a:solidFill>
                <a:effectLst/>
                <a:latin typeface="Times New Roman" panose="02020603050405020304" pitchFamily="18" charset="0"/>
                <a:ea typeface="Times New Roman" panose="02020603050405020304" pitchFamily="18" charset="0"/>
              </a:rPr>
              <a:t>Conclusion:</a:t>
            </a:r>
            <a:endParaRPr lang="en-IN" sz="1600" dirty="0">
              <a:solidFill>
                <a:schemeClr val="tx1"/>
              </a:solidFill>
              <a:effectLst/>
              <a:latin typeface="Calibri" panose="020F0502020204030204" pitchFamily="34" charset="0"/>
              <a:ea typeface="Calibri" panose="020F0502020204030204" pitchFamily="34" charset="0"/>
            </a:endParaRPr>
          </a:p>
          <a:p>
            <a:pPr lvl="1" indent="-342900" algn="just">
              <a:lnSpc>
                <a:spcPct val="150000"/>
              </a:lnSpc>
              <a:spcBef>
                <a:spcPts val="1400"/>
              </a:spcBef>
              <a:buFont typeface="Wingdings" panose="05000000000000000000" pitchFamily="2" charset="2"/>
              <a:buChar char="q"/>
            </a:pPr>
            <a:r>
              <a:rPr lang="en-GB" dirty="0">
                <a:solidFill>
                  <a:schemeClr val="tx1"/>
                </a:solidFill>
                <a:effectLst/>
                <a:latin typeface="Times New Roman" panose="02020603050405020304" pitchFamily="18" charset="0"/>
                <a:ea typeface="Times New Roman" panose="02020603050405020304" pitchFamily="18" charset="0"/>
              </a:rPr>
              <a:t>We are developing a system to control the mouse using a real-time camera.</a:t>
            </a:r>
            <a:endParaRPr lang="en-IN" dirty="0">
              <a:solidFill>
                <a:schemeClr val="tx1"/>
              </a:solidFill>
              <a:effectLst/>
              <a:latin typeface="Calibri" panose="020F0502020204030204" pitchFamily="34" charset="0"/>
              <a:ea typeface="Calibri" panose="020F0502020204030204" pitchFamily="34" charset="0"/>
            </a:endParaRPr>
          </a:p>
          <a:p>
            <a:pPr lvl="1" indent="-342900" algn="just">
              <a:lnSpc>
                <a:spcPct val="150000"/>
              </a:lnSpc>
              <a:spcBef>
                <a:spcPts val="1400"/>
              </a:spcBef>
              <a:buFont typeface="Wingdings" panose="05000000000000000000" pitchFamily="2" charset="2"/>
              <a:buChar char="q"/>
            </a:pPr>
            <a:r>
              <a:rPr lang="en-GB" dirty="0">
                <a:solidFill>
                  <a:schemeClr val="tx1"/>
                </a:solidFill>
                <a:effectLst/>
                <a:latin typeface="Times New Roman" panose="02020603050405020304" pitchFamily="18" charset="0"/>
                <a:ea typeface="Times New Roman" panose="02020603050405020304" pitchFamily="18" charset="0"/>
              </a:rPr>
              <a:t>This system is based on computer vision algorithms and can do all mouse tasks.</a:t>
            </a:r>
            <a:endParaRPr lang="en-IN" dirty="0">
              <a:solidFill>
                <a:schemeClr val="tx1"/>
              </a:solidFill>
              <a:effectLst/>
              <a:latin typeface="Calibri" panose="020F0502020204030204" pitchFamily="34" charset="0"/>
              <a:ea typeface="Calibri" panose="020F0502020204030204" pitchFamily="34" charset="0"/>
            </a:endParaRPr>
          </a:p>
          <a:p>
            <a:pPr lvl="1" indent="-342900" algn="just">
              <a:lnSpc>
                <a:spcPct val="150000"/>
              </a:lnSpc>
              <a:spcBef>
                <a:spcPts val="1400"/>
              </a:spcBef>
              <a:buFont typeface="Wingdings" panose="05000000000000000000" pitchFamily="2" charset="2"/>
              <a:buChar char="q"/>
            </a:pPr>
            <a:r>
              <a:rPr lang="en-GB" dirty="0">
                <a:solidFill>
                  <a:schemeClr val="tx1"/>
                </a:solidFill>
                <a:effectLst/>
                <a:latin typeface="Times New Roman" panose="02020603050405020304" pitchFamily="18" charset="0"/>
                <a:ea typeface="Times New Roman" panose="02020603050405020304" pitchFamily="18" charset="0"/>
              </a:rPr>
              <a:t>However, it is difficult to get stable results because of the variety of lighting and skin </a:t>
            </a:r>
            <a:r>
              <a:rPr lang="en-GB" dirty="0" err="1">
                <a:solidFill>
                  <a:schemeClr val="tx1"/>
                </a:solidFill>
                <a:effectLst/>
                <a:latin typeface="Times New Roman" panose="02020603050405020304" pitchFamily="18" charset="0"/>
                <a:ea typeface="Times New Roman" panose="02020603050405020304" pitchFamily="18" charset="0"/>
              </a:rPr>
              <a:t>colors</a:t>
            </a:r>
            <a:r>
              <a:rPr lang="en-GB" dirty="0">
                <a:solidFill>
                  <a:schemeClr val="tx1"/>
                </a:solidFill>
                <a:effectLst/>
                <a:latin typeface="Times New Roman" panose="02020603050405020304" pitchFamily="18" charset="0"/>
                <a:ea typeface="Times New Roman" panose="02020603050405020304" pitchFamily="18" charset="0"/>
              </a:rPr>
              <a:t> of human races.</a:t>
            </a:r>
            <a:endParaRPr lang="en-IN" dirty="0">
              <a:solidFill>
                <a:schemeClr val="tx1"/>
              </a:solidFill>
              <a:effectLst/>
              <a:latin typeface="Calibri" panose="020F0502020204030204" pitchFamily="34" charset="0"/>
              <a:ea typeface="Calibri" panose="020F0502020204030204" pitchFamily="34" charset="0"/>
            </a:endParaRPr>
          </a:p>
          <a:p>
            <a:pPr lvl="1" indent="-342900" algn="just">
              <a:lnSpc>
                <a:spcPct val="150000"/>
              </a:lnSpc>
              <a:spcAft>
                <a:spcPts val="1000"/>
              </a:spcAft>
              <a:buFont typeface="Wingdings" panose="05000000000000000000" pitchFamily="2" charset="2"/>
              <a:buChar char="q"/>
            </a:pPr>
            <a:r>
              <a:rPr lang="en-IN" dirty="0">
                <a:solidFill>
                  <a:schemeClr val="tx1"/>
                </a:solidFill>
                <a:effectLst/>
                <a:latin typeface="Times New Roman" panose="02020603050405020304" pitchFamily="18" charset="0"/>
                <a:ea typeface="Times New Roman" panose="02020603050405020304" pitchFamily="18" charset="0"/>
              </a:rPr>
              <a:t>This system could be useful in presentations and to reduce work space.</a:t>
            </a:r>
            <a:endParaRPr lang="en-IN"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492313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6628-710C-0F36-22CF-E44618BF993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CF79A84-A0E2-9EA1-70F1-E1FF7CC60ED0}"/>
              </a:ext>
            </a:extLst>
          </p:cNvPr>
          <p:cNvSpPr>
            <a:spLocks noGrp="1"/>
          </p:cNvSpPr>
          <p:nvPr>
            <p:ph idx="1"/>
          </p:nvPr>
        </p:nvSpPr>
        <p:spPr/>
        <p:txBody>
          <a:bodyPr>
            <a:normAutofit/>
          </a:bodyPr>
          <a:lstStyle/>
          <a:p>
            <a:pPr algn="just">
              <a:lnSpc>
                <a:spcPct val="150000"/>
              </a:lnSpc>
              <a:spcBef>
                <a:spcPts val="1400"/>
              </a:spcBef>
              <a:spcAft>
                <a:spcPts val="1000"/>
              </a:spcAft>
            </a:pPr>
            <a:r>
              <a:rPr lang="en-GB" sz="1600" b="1" dirty="0">
                <a:solidFill>
                  <a:schemeClr val="tx1"/>
                </a:solidFill>
                <a:effectLst/>
                <a:latin typeface="Times New Roman" panose="02020603050405020304" pitchFamily="18" charset="0"/>
                <a:ea typeface="Times New Roman" panose="02020603050405020304" pitchFamily="18" charset="0"/>
              </a:rPr>
              <a:t>Future Scope:</a:t>
            </a:r>
            <a:endParaRPr lang="en-IN" sz="1600" dirty="0">
              <a:solidFill>
                <a:schemeClr val="tx1"/>
              </a:solidFill>
              <a:effectLst/>
              <a:latin typeface="Calibri" panose="020F0502020204030204" pitchFamily="34" charset="0"/>
              <a:ea typeface="Calibri" panose="020F0502020204030204" pitchFamily="34" charset="0"/>
            </a:endParaRPr>
          </a:p>
          <a:p>
            <a:pPr lvl="1" algn="just">
              <a:lnSpc>
                <a:spcPct val="150000"/>
              </a:lnSpc>
              <a:spcBef>
                <a:spcPts val="1400"/>
              </a:spcBef>
              <a:spcAft>
                <a:spcPts val="1000"/>
              </a:spcAft>
              <a:buFont typeface="Wingdings" panose="05000000000000000000" pitchFamily="2" charset="2"/>
              <a:buChar char="q"/>
            </a:pPr>
            <a:r>
              <a:rPr lang="en-GB" dirty="0">
                <a:solidFill>
                  <a:schemeClr val="tx1"/>
                </a:solidFill>
                <a:effectLst/>
                <a:latin typeface="Times New Roman" panose="02020603050405020304" pitchFamily="18" charset="0"/>
                <a:ea typeface="Times New Roman" panose="02020603050405020304" pitchFamily="18" charset="0"/>
              </a:rPr>
              <a:t>The proposed AI virtual mouse has some flaws, such as a slight loss of accuracy when using the right click mouse function, and the model has some difficulties selecting text by clicking and dragging. These are some of the drawbacks of the proposed AI virtual mouse system, which will be addressed in future research.</a:t>
            </a:r>
            <a:endParaRPr lang="en-IN" dirty="0">
              <a:solidFill>
                <a:schemeClr val="tx1"/>
              </a:solidFill>
              <a:effectLst/>
              <a:latin typeface="Calibri" panose="020F0502020204030204" pitchFamily="34" charset="0"/>
              <a:ea typeface="Calibri" panose="020F0502020204030204" pitchFamily="34" charset="0"/>
            </a:endParaRPr>
          </a:p>
          <a:p>
            <a:pPr lvl="1" algn="just">
              <a:lnSpc>
                <a:spcPct val="150000"/>
              </a:lnSpc>
              <a:spcBef>
                <a:spcPts val="1400"/>
              </a:spcBef>
              <a:spcAft>
                <a:spcPts val="1000"/>
              </a:spcAft>
              <a:buFont typeface="Wingdings" panose="05000000000000000000" pitchFamily="2" charset="2"/>
              <a:buChar char="q"/>
            </a:pPr>
            <a:r>
              <a:rPr lang="en-GB" dirty="0">
                <a:solidFill>
                  <a:schemeClr val="tx1"/>
                </a:solidFill>
                <a:effectLst/>
                <a:latin typeface="Times New Roman" panose="02020603050405020304" pitchFamily="18" charset="0"/>
                <a:ea typeface="Times New Roman" panose="02020603050405020304" pitchFamily="18" charset="0"/>
              </a:rPr>
              <a:t>Furthermore, the proposed method can be extended to handle virtual keyboard and mouse functionality, which is another future application of Human-Computer Interaction (HCI).</a:t>
            </a:r>
            <a:endParaRPr lang="en-IN" dirty="0">
              <a:solidFill>
                <a:schemeClr val="tx1"/>
              </a:solidFill>
              <a:effectLst/>
              <a:latin typeface="Calibri" panose="020F0502020204030204" pitchFamily="34" charset="0"/>
              <a:ea typeface="Calibri" panose="020F0502020204030204" pitchFamily="34" charset="0"/>
            </a:endParaRPr>
          </a:p>
          <a:p>
            <a:endParaRPr lang="en-IN" sz="1600" dirty="0">
              <a:solidFill>
                <a:schemeClr val="tx1"/>
              </a:solidFill>
            </a:endParaRPr>
          </a:p>
        </p:txBody>
      </p:sp>
      <p:pic>
        <p:nvPicPr>
          <p:cNvPr id="4" name="Picture 3">
            <a:extLst>
              <a:ext uri="{FF2B5EF4-FFF2-40B4-BE49-F238E27FC236}">
                <a16:creationId xmlns:a16="http://schemas.microsoft.com/office/drawing/2014/main" id="{1F4F0D79-0C2D-CCAC-BD8C-30A50CF718E6}"/>
              </a:ext>
            </a:extLst>
          </p:cNvPr>
          <p:cNvPicPr>
            <a:picLocks noChangeAspect="1"/>
          </p:cNvPicPr>
          <p:nvPr/>
        </p:nvPicPr>
        <p:blipFill rotWithShape="1">
          <a:blip r:embed="rId2"/>
          <a:srcRect l="47821" t="37379" r="36154" b="39373"/>
          <a:stretch/>
        </p:blipFill>
        <p:spPr bwMode="auto">
          <a:xfrm>
            <a:off x="7121796" y="816638"/>
            <a:ext cx="1911028" cy="1559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82363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150-E139-7159-752E-614A1009A26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D25B14-E384-E644-56F6-40CB5F376CE0}"/>
              </a:ext>
            </a:extLst>
          </p:cNvPr>
          <p:cNvSpPr>
            <a:spLocks noGrp="1"/>
          </p:cNvSpPr>
          <p:nvPr>
            <p:ph idx="1"/>
          </p:nvPr>
        </p:nvSpPr>
        <p:spPr>
          <a:xfrm>
            <a:off x="677334" y="2160589"/>
            <a:ext cx="8596668" cy="4488786"/>
          </a:xfrm>
        </p:spPr>
        <p:txBody>
          <a:bodyPr>
            <a:normAutofit fontScale="55000" lnSpcReduction="20000"/>
          </a:bodyPr>
          <a:lstStyle/>
          <a:p>
            <a:pPr algn="just">
              <a:lnSpc>
                <a:spcPct val="170000"/>
              </a:lnSpc>
            </a:pP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presents an AI virtual mouse system that uses computer vision to perform mouse activities in the computer utilising hand motions and hand tip recognition.</a:t>
            </a:r>
          </a:p>
          <a:p>
            <a:pPr algn="just">
              <a:lnSpc>
                <a:spcPct val="170000"/>
              </a:lnSpc>
            </a:pP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AI virtual mouse system was created using the Python programming language, as well as OpenCV, a computer vision library. </a:t>
            </a:r>
          </a:p>
          <a:p>
            <a:pPr algn="just">
              <a:lnSpc>
                <a:spcPct val="170000"/>
              </a:lnSpc>
            </a:pP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AI virtual mouse system makes use of the </a:t>
            </a:r>
            <a:r>
              <a:rPr lang="en-IN" sz="2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MediaPipe</a:t>
            </a: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package for tracking the hands and the tip of the hands, as well as the </a:t>
            </a:r>
            <a:r>
              <a:rPr lang="en-IN" sz="2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Pynput</a:t>
            </a: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Autopy</a:t>
            </a: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PyAutoGUI</a:t>
            </a: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packages for moving around the computer's window screen and performing functions like left click, right click, and scrolling functions. </a:t>
            </a:r>
          </a:p>
          <a:p>
            <a:pPr algn="just">
              <a:lnSpc>
                <a:spcPct val="170000"/>
              </a:lnSpc>
            </a:pPr>
            <a:r>
              <a:rPr lang="en-IN" sz="2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model's results demonstrated a very high level of accuracy, and the proposed model can function extremely well in real-world applications using only a CPU and no GPU.</a:t>
            </a:r>
            <a:endParaRPr lang="en-IN" sz="2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0685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C1FC-A070-D6E0-15A9-1B415FFDBBB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AF3864-6507-5279-EB99-13CD72F55CFC}"/>
              </a:ext>
            </a:extLst>
          </p:cNvPr>
          <p:cNvSpPr>
            <a:spLocks noGrp="1"/>
          </p:cNvSpPr>
          <p:nvPr>
            <p:ph idx="1"/>
          </p:nvPr>
        </p:nvSpPr>
        <p:spPr/>
        <p:txBody>
          <a:bodyPr/>
          <a:lstStyle/>
          <a:p>
            <a:pPr algn="just">
              <a:lnSpc>
                <a:spcPct val="150000"/>
              </a:lnSpc>
            </a:pPr>
            <a:r>
              <a:rPr lang="en-GB" sz="1800" b="1" u="sng" dirty="0">
                <a:solidFill>
                  <a:srgbClr val="0000FF"/>
                </a:solidFill>
                <a:effectLst/>
                <a:latin typeface="Times New Roman" panose="02020603050405020304" pitchFamily="18" charset="0"/>
                <a:ea typeface="Times New Roman" panose="02020603050405020304" pitchFamily="18" charset="0"/>
                <a:hlinkClick r:id="rId2"/>
              </a:rPr>
              <a:t>https://www.computervision.zone/</a:t>
            </a:r>
            <a:endParaRPr lang="en-IN" sz="1800" dirty="0">
              <a:effectLst/>
              <a:latin typeface="Calibri" panose="020F0502020204030204" pitchFamily="34" charset="0"/>
              <a:ea typeface="Calibri" panose="020F0502020204030204" pitchFamily="34" charset="0"/>
            </a:endParaRPr>
          </a:p>
          <a:p>
            <a:pPr algn="just">
              <a:lnSpc>
                <a:spcPct val="150000"/>
              </a:lnSpc>
            </a:pPr>
            <a:r>
              <a:rPr lang="en-GB" sz="1800" b="1" u="sng" dirty="0">
                <a:solidFill>
                  <a:srgbClr val="0000FF"/>
                </a:solidFill>
                <a:effectLst/>
                <a:latin typeface="Times New Roman" panose="02020603050405020304" pitchFamily="18" charset="0"/>
                <a:ea typeface="Times New Roman" panose="02020603050405020304" pitchFamily="18" charset="0"/>
                <a:hlinkClick r:id="rId3"/>
              </a:rPr>
              <a:t>https://www.slideshare.net/</a:t>
            </a:r>
            <a:endParaRPr lang="en-IN" sz="1800" dirty="0">
              <a:effectLst/>
              <a:latin typeface="Calibri" panose="020F0502020204030204" pitchFamily="34" charset="0"/>
              <a:ea typeface="Calibri" panose="020F0502020204030204" pitchFamily="34" charset="0"/>
            </a:endParaRPr>
          </a:p>
          <a:p>
            <a:pPr algn="just">
              <a:lnSpc>
                <a:spcPct val="150000"/>
              </a:lnSpc>
            </a:pPr>
            <a:r>
              <a:rPr lang="en-GB" sz="1800" b="1" u="sng" dirty="0">
                <a:solidFill>
                  <a:srgbClr val="0000FF"/>
                </a:solidFill>
                <a:effectLst/>
                <a:latin typeface="Times New Roman" panose="02020603050405020304" pitchFamily="18" charset="0"/>
                <a:ea typeface="Times New Roman" panose="02020603050405020304" pitchFamily="18" charset="0"/>
                <a:hlinkClick r:id="rId4"/>
              </a:rPr>
              <a:t>https://www.youtube.com/</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9968473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FC1C-5AFB-7690-3867-6819A685FAA2}"/>
              </a:ext>
            </a:extLst>
          </p:cNvPr>
          <p:cNvSpPr>
            <a:spLocks noGrp="1"/>
          </p:cNvSpPr>
          <p:nvPr>
            <p:ph type="title"/>
          </p:nvPr>
        </p:nvSpPr>
        <p:spPr>
          <a:xfrm>
            <a:off x="677334" y="609600"/>
            <a:ext cx="8617586" cy="1320800"/>
          </a:xfrm>
        </p:spPr>
        <p:txBody>
          <a:bodyPr/>
          <a:lstStyle/>
          <a:p>
            <a:pPr algn="ctr"/>
            <a:r>
              <a:rPr lang="en-US" b="1" dirty="0">
                <a:latin typeface="Times New Roman" panose="02020603050405020304" pitchFamily="18" charset="0"/>
                <a:cs typeface="Times New Roman" panose="02020603050405020304" pitchFamily="18" charset="0"/>
              </a:rPr>
              <a:t>PROJECT AIM AND 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E1031F-DA41-8928-AB6B-0825B5ABAEFE}"/>
              </a:ext>
            </a:extLst>
          </p:cNvPr>
          <p:cNvSpPr>
            <a:spLocks noGrp="1"/>
          </p:cNvSpPr>
          <p:nvPr>
            <p:ph idx="1"/>
          </p:nvPr>
        </p:nvSpPr>
        <p:spPr>
          <a:xfrm>
            <a:off x="677333" y="2160589"/>
            <a:ext cx="8617587" cy="4400009"/>
          </a:xfrm>
        </p:spPr>
        <p:txBody>
          <a:bodyPr>
            <a:normAutofit/>
          </a:bodyPr>
          <a:lstStyle/>
          <a:p>
            <a:pPr algn="just">
              <a:lnSpc>
                <a:spcPct val="150000"/>
              </a:lnSpc>
              <a:spcBef>
                <a:spcPts val="1400"/>
              </a:spcBef>
              <a:spcAft>
                <a:spcPts val="101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suggested AI virtual mouse technology can be used to solve problems in the real world, such as instances where there isn't enough space to use a physical mouse or for people with hand problems who can't use a physical mouse. </a:t>
            </a:r>
          </a:p>
          <a:p>
            <a:pPr algn="just">
              <a:lnSpc>
                <a:spcPct val="150000"/>
              </a:lnSpc>
              <a:spcBef>
                <a:spcPts val="1400"/>
              </a:spcBef>
              <a:spcAft>
                <a:spcPts val="101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Furthermore, in the COVID-19 situation, it is not safe to use devices by touching them because this could result in the virus spreading, so the proposed AI virtual mouse can be used to overcome these issues.</a:t>
            </a:r>
          </a:p>
          <a:p>
            <a:pPr algn="just">
              <a:lnSpc>
                <a:spcPct val="150000"/>
              </a:lnSpc>
              <a:spcBef>
                <a:spcPts val="1400"/>
              </a:spcBef>
              <a:spcAft>
                <a:spcPts val="101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suggested AI virtual mouse system's main goal is to create an alternative to the regular and traditional mouse system for performing and controlling mouse functions. This can be accomplished using a web camera that captures hand gestures and hand tips.</a:t>
            </a:r>
            <a:endParaRPr lang="en-IN" sz="1600" dirty="0">
              <a:solidFill>
                <a:schemeClr val="tx1"/>
              </a:solidFill>
            </a:endParaRPr>
          </a:p>
        </p:txBody>
      </p:sp>
    </p:spTree>
    <p:extLst>
      <p:ext uri="{BB962C8B-B14F-4D97-AF65-F5344CB8AC3E}">
        <p14:creationId xmlns:p14="http://schemas.microsoft.com/office/powerpoint/2010/main" val="32598174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959-D9F4-24CA-866E-F929BC3A790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 AND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B4EC-2AEB-C6E7-F617-E948F8642DA4}"/>
              </a:ext>
            </a:extLst>
          </p:cNvPr>
          <p:cNvSpPr>
            <a:spLocks noGrp="1"/>
          </p:cNvSpPr>
          <p:nvPr>
            <p:ph idx="1"/>
          </p:nvPr>
        </p:nvSpPr>
        <p:spPr>
          <a:xfrm>
            <a:off x="677334" y="2459115"/>
            <a:ext cx="8596668" cy="3582247"/>
          </a:xfrm>
        </p:spPr>
        <p:txBody>
          <a:bodyPr/>
          <a:lstStyle/>
          <a:p>
            <a:pPr>
              <a:lnSpc>
                <a:spcPct val="150000"/>
              </a:lnSpc>
            </a:pPr>
            <a:r>
              <a:rPr lang="en-GB"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computer can be controlled virtually using hand gestures and can perform left click, right click, drag and drop, and volume control functions without the use of a physical mouse. For detecting the hands, the algorithm uses deep learning. As a result, the proposed system will prevent COVID-19 from spreading by removing the need for human intervention and device control.</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400"/>
              </a:spcBef>
              <a:spcAft>
                <a:spcPts val="1010"/>
              </a:spcAft>
            </a:pP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r>
              <a:rPr lang="en-GB"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VsCode</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OpenCV Python, </a:t>
            </a:r>
            <a:r>
              <a:rPr lang="en-GB"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400"/>
              </a:spcBef>
              <a:spcAft>
                <a:spcPts val="1010"/>
              </a:spcAft>
            </a:pP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PC and Webcam</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2056066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ED05-D332-1194-1F13-FFC47D35793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TECHNOLOGIES APPLIED IN PROJECT</a:t>
            </a:r>
            <a:endParaRPr lang="en-IN" dirty="0"/>
          </a:p>
        </p:txBody>
      </p:sp>
      <p:sp>
        <p:nvSpPr>
          <p:cNvPr id="3" name="Content Placeholder 2">
            <a:extLst>
              <a:ext uri="{FF2B5EF4-FFF2-40B4-BE49-F238E27FC236}">
                <a16:creationId xmlns:a16="http://schemas.microsoft.com/office/drawing/2014/main" id="{B0B50A1E-6449-C9FF-8E6B-E32CA2F74251}"/>
              </a:ext>
            </a:extLst>
          </p:cNvPr>
          <p:cNvSpPr>
            <a:spLocks noGrp="1"/>
          </p:cNvSpPr>
          <p:nvPr>
            <p:ph idx="1"/>
          </p:nvPr>
        </p:nvSpPr>
        <p:spPr>
          <a:xfrm>
            <a:off x="677333" y="2583402"/>
            <a:ext cx="8596669" cy="3664998"/>
          </a:xfrm>
        </p:spPr>
        <p:txBody>
          <a:bodyPr>
            <a:noAutofit/>
          </a:bodyPr>
          <a:lstStyle/>
          <a:p>
            <a:pPr algn="just">
              <a:lnSpc>
                <a:spcPct val="150000"/>
              </a:lnSpc>
              <a:spcBef>
                <a:spcPts val="1400"/>
              </a:spcBef>
              <a:spcAft>
                <a:spcPts val="1010"/>
              </a:spcAft>
            </a:pPr>
            <a:r>
              <a:rPr lang="en-GB" sz="1600" b="1" dirty="0">
                <a:effectLst/>
                <a:latin typeface="Times New Roman" panose="02020603050405020304" pitchFamily="18" charset="0"/>
                <a:ea typeface="Times New Roman" panose="02020603050405020304" pitchFamily="18" charset="0"/>
              </a:rPr>
              <a:t>Python:</a:t>
            </a:r>
            <a:r>
              <a:rPr lang="en-IN" sz="1600" b="1" dirty="0">
                <a:latin typeface="Calibri" panose="020F0502020204030204" pitchFamily="34" charset="0"/>
                <a:ea typeface="Times New Roman" panose="02020603050405020304" pitchFamily="18" charset="0"/>
              </a:rPr>
              <a:t> </a:t>
            </a:r>
            <a:r>
              <a:rPr lang="en-GB" sz="1600" dirty="0">
                <a:solidFill>
                  <a:srgbClr val="000000"/>
                </a:solidFill>
                <a:effectLst/>
                <a:latin typeface="Times New Roman" panose="02020603050405020304" pitchFamily="18" charset="0"/>
                <a:ea typeface="Calibri" panose="020F0502020204030204" pitchFamily="34" charset="0"/>
              </a:rPr>
              <a:t>Python is a high-level, general-purpose programming language that is interpreted.</a:t>
            </a:r>
            <a:r>
              <a:rPr lang="en-IN" sz="1600" dirty="0">
                <a:latin typeface="Calibri" panose="020F0502020204030204" pitchFamily="34" charset="0"/>
                <a:ea typeface="Calibri" panose="020F0502020204030204" pitchFamily="34" charset="0"/>
              </a:rPr>
              <a:t> </a:t>
            </a:r>
            <a:r>
              <a:rPr lang="en-GB" sz="1600" dirty="0">
                <a:solidFill>
                  <a:srgbClr val="000000"/>
                </a:solidFill>
                <a:effectLst/>
                <a:latin typeface="Times New Roman" panose="02020603050405020304" pitchFamily="18" charset="0"/>
                <a:ea typeface="Calibri" panose="020F0502020204030204" pitchFamily="34" charset="0"/>
              </a:rPr>
              <a:t>Its design philosophy emphasises code readability through extensive indentation.</a:t>
            </a:r>
            <a:r>
              <a:rPr lang="en-IN" sz="1600" dirty="0">
                <a:latin typeface="Calibri" panose="020F0502020204030204" pitchFamily="34" charset="0"/>
                <a:ea typeface="Calibri" panose="020F0502020204030204" pitchFamily="34" charset="0"/>
              </a:rPr>
              <a:t> </a:t>
            </a:r>
            <a:r>
              <a:rPr lang="en-GB" sz="1600" dirty="0">
                <a:solidFill>
                  <a:srgbClr val="000000"/>
                </a:solidFill>
                <a:effectLst/>
                <a:latin typeface="Times New Roman" panose="02020603050405020304" pitchFamily="18" charset="0"/>
                <a:ea typeface="Calibri" panose="020F0502020204030204" pitchFamily="34" charset="0"/>
              </a:rPr>
              <a:t>Its language components and object-oriented strategy are intended to assist programmers in writing concise, reasonable code for both large and small applications.</a:t>
            </a:r>
            <a:endParaRPr lang="en-IN" sz="1600" dirty="0">
              <a:effectLst/>
              <a:latin typeface="Calibri" panose="020F0502020204030204" pitchFamily="34" charset="0"/>
              <a:ea typeface="Calibri" panose="020F0502020204030204" pitchFamily="34" charset="0"/>
            </a:endParaRPr>
          </a:p>
          <a:p>
            <a:pPr algn="just">
              <a:lnSpc>
                <a:spcPct val="150000"/>
              </a:lnSpc>
              <a:spcBef>
                <a:spcPts val="1400"/>
              </a:spcBef>
              <a:spcAft>
                <a:spcPts val="1010"/>
              </a:spcAft>
            </a:pPr>
            <a:r>
              <a:rPr lang="en-GB" sz="1600" b="1" dirty="0">
                <a:effectLst/>
                <a:latin typeface="Times New Roman" panose="02020603050405020304" pitchFamily="18" charset="0"/>
                <a:ea typeface="Times New Roman" panose="02020603050405020304" pitchFamily="18" charset="0"/>
              </a:rPr>
              <a:t>OpenCV:</a:t>
            </a:r>
            <a:r>
              <a:rPr lang="en-IN" sz="1600" b="1" dirty="0">
                <a:latin typeface="Calibri" panose="020F0502020204030204" pitchFamily="34"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OpenCV is a programming library that focuses on real-time computer vision.</a:t>
            </a:r>
            <a:r>
              <a:rPr lang="en-IN" sz="1600" dirty="0">
                <a:latin typeface="Calibri" panose="020F0502020204030204" pitchFamily="34"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 great for computer vision applications like video and CCTV footage analysis, as well as image analysis.</a:t>
            </a:r>
            <a:r>
              <a:rPr lang="en-IN" sz="1600" dirty="0">
                <a:latin typeface="Calibri" panose="020F0502020204030204" pitchFamily="34"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 can use this library to focus on real-world problems when developing computer vision applications that we don't want to build from scratch.</a:t>
            </a:r>
            <a:endParaRPr lang="en-IN" sz="1600" dirty="0">
              <a:effectLst/>
              <a:latin typeface="Calibri" panose="020F0502020204030204" pitchFamily="34" charset="0"/>
              <a:ea typeface="Calibri" panose="020F0502020204030204" pitchFamily="34" charset="0"/>
            </a:endParaRPr>
          </a:p>
          <a:p>
            <a:endParaRPr lang="en-IN" sz="1600" dirty="0"/>
          </a:p>
        </p:txBody>
      </p:sp>
    </p:spTree>
    <p:extLst>
      <p:ext uri="{BB962C8B-B14F-4D97-AF65-F5344CB8AC3E}">
        <p14:creationId xmlns:p14="http://schemas.microsoft.com/office/powerpoint/2010/main" val="7383360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CBA8-8A2D-A2B3-B062-FB744DD38D9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AGILE 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9DA471-A248-01FF-5A2C-CAB6E679B636}"/>
              </a:ext>
            </a:extLst>
          </p:cNvPr>
          <p:cNvSpPr>
            <a:spLocks noGrp="1"/>
          </p:cNvSpPr>
          <p:nvPr>
            <p:ph idx="1"/>
          </p:nvPr>
        </p:nvSpPr>
        <p:spPr>
          <a:xfrm>
            <a:off x="677334" y="2160589"/>
            <a:ext cx="8596668" cy="4087811"/>
          </a:xfrm>
        </p:spPr>
        <p:txBody>
          <a:bodyPr>
            <a:normAutofit/>
          </a:bodyPr>
          <a:lstStyle/>
          <a:p>
            <a:pPr algn="just">
              <a:lnSpc>
                <a:spcPct val="150000"/>
              </a:lnSpc>
              <a:spcBef>
                <a:spcPts val="1400"/>
              </a:spcBef>
              <a:spcAft>
                <a:spcPts val="1000"/>
              </a:spcAft>
            </a:pPr>
            <a:r>
              <a:rPr lang="en-GB" sz="1600" dirty="0">
                <a:solidFill>
                  <a:schemeClr val="tx1"/>
                </a:solidFill>
                <a:effectLst/>
                <a:latin typeface="Times New Roman" panose="02020603050405020304" pitchFamily="18" charset="0"/>
                <a:ea typeface="Times New Roman" panose="02020603050405020304" pitchFamily="18" charset="0"/>
              </a:rPr>
              <a:t>Agile is one form of </a:t>
            </a:r>
            <a:r>
              <a:rPr lang="en-GB" sz="1600" dirty="0">
                <a:solidFill>
                  <a:schemeClr val="tx1"/>
                </a:solidFill>
                <a:latin typeface="Times New Roman" panose="02020603050405020304" pitchFamily="18" charset="0"/>
                <a:ea typeface="Times New Roman" panose="02020603050405020304" pitchFamily="18" charset="0"/>
              </a:rPr>
              <a:t>software development methodology</a:t>
            </a:r>
            <a:r>
              <a:rPr lang="en-GB" sz="1600" dirty="0">
                <a:solidFill>
                  <a:schemeClr val="tx1"/>
                </a:solidFill>
                <a:effectLst/>
                <a:latin typeface="Times New Roman" panose="02020603050405020304" pitchFamily="18" charset="0"/>
                <a:ea typeface="Times New Roman" panose="02020603050405020304" pitchFamily="18" charset="0"/>
              </a:rPr>
              <a:t>. Its main focus is on client satisfaction through continuous delivery. </a:t>
            </a:r>
          </a:p>
          <a:p>
            <a:pPr algn="just">
              <a:lnSpc>
                <a:spcPct val="150000"/>
              </a:lnSpc>
              <a:spcBef>
                <a:spcPts val="1400"/>
              </a:spcBef>
              <a:spcAft>
                <a:spcPts val="1000"/>
              </a:spcAft>
            </a:pPr>
            <a:r>
              <a:rPr lang="en-GB" sz="1600" dirty="0">
                <a:solidFill>
                  <a:schemeClr val="tx1"/>
                </a:solidFill>
                <a:effectLst/>
                <a:latin typeface="Times New Roman" panose="02020603050405020304" pitchFamily="18" charset="0"/>
                <a:ea typeface="Times New Roman" panose="02020603050405020304" pitchFamily="18" charset="0"/>
              </a:rPr>
              <a:t>The focus of Agile is more on limiting the project scope. An agile project sets a minimum number of requirements and turns them into a deliverable product.</a:t>
            </a:r>
            <a:endParaRPr lang="en-IN" sz="1600" dirty="0">
              <a:solidFill>
                <a:schemeClr val="tx1"/>
              </a:solidFill>
              <a:effectLst/>
              <a:latin typeface="Calibri" panose="020F0502020204030204" pitchFamily="34" charset="0"/>
              <a:ea typeface="Calibri" panose="020F0502020204030204" pitchFamily="34" charset="0"/>
            </a:endParaRPr>
          </a:p>
          <a:p>
            <a:pPr algn="just">
              <a:lnSpc>
                <a:spcPct val="150000"/>
              </a:lnSpc>
              <a:spcBef>
                <a:spcPts val="505"/>
              </a:spcBef>
              <a:spcAft>
                <a:spcPts val="505"/>
              </a:spcAft>
            </a:pPr>
            <a:r>
              <a:rPr lang="en-GB" sz="1600" dirty="0">
                <a:solidFill>
                  <a:schemeClr val="tx1"/>
                </a:solidFill>
                <a:effectLst/>
                <a:latin typeface="Times New Roman" panose="02020603050405020304" pitchFamily="18" charset="0"/>
                <a:ea typeface="Times New Roman" panose="02020603050405020304" pitchFamily="18" charset="0"/>
              </a:rPr>
              <a:t>Agile development methodology provides opportunities to assess the direction of a project throughout the development lifecycle. By focusing on the repetition of abbreviated work cycles as well as the functional product they yield, agile methodology is described as “iterative” and “incremental”. In waterfall, development teams only have one chance to get each aspect of a project right. </a:t>
            </a:r>
          </a:p>
        </p:txBody>
      </p:sp>
    </p:spTree>
    <p:extLst>
      <p:ext uri="{BB962C8B-B14F-4D97-AF65-F5344CB8AC3E}">
        <p14:creationId xmlns:p14="http://schemas.microsoft.com/office/powerpoint/2010/main" val="5923657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654B-E9F1-DB2A-77D7-FA2D69EC8505}"/>
              </a:ext>
            </a:extLst>
          </p:cNvPr>
          <p:cNvSpPr>
            <a:spLocks noGrp="1"/>
          </p:cNvSpPr>
          <p:nvPr>
            <p:ph type="title"/>
          </p:nvPr>
        </p:nvSpPr>
        <p:spPr>
          <a:xfrm>
            <a:off x="677334" y="609600"/>
            <a:ext cx="8596668" cy="4823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C5E9C82-06F9-365B-2DE7-59A5EDBAD971}"/>
              </a:ext>
            </a:extLst>
          </p:cNvPr>
          <p:cNvSpPr>
            <a:spLocks noGrp="1"/>
          </p:cNvSpPr>
          <p:nvPr>
            <p:ph idx="1"/>
          </p:nvPr>
        </p:nvSpPr>
        <p:spPr>
          <a:xfrm>
            <a:off x="677334" y="1447060"/>
            <a:ext cx="8596668" cy="4705165"/>
          </a:xfrm>
        </p:spPr>
        <p:txBody>
          <a:bodyPr>
            <a:noAutofit/>
          </a:bodyPr>
          <a:lstStyle/>
          <a:p>
            <a:pPr algn="just">
              <a:lnSpc>
                <a:spcPct val="150000"/>
              </a:lnSpc>
              <a:spcBef>
                <a:spcPts val="505"/>
              </a:spcBef>
              <a:spcAft>
                <a:spcPts val="505"/>
              </a:spcAft>
            </a:pP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Various key terms associated with it are as follows-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lnSpc>
                <a:spcPct val="150000"/>
              </a:lnSpc>
              <a:spcBef>
                <a:spcPts val="505"/>
              </a:spcBef>
              <a:spcAft>
                <a:spcPts val="505"/>
              </a:spcAft>
              <a:buNone/>
            </a:pPr>
            <a:r>
              <a:rPr lang="en-GB"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Scrum:</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Scrum is a process framework used to manage product development and other knowledge work.  Scrum is empirical in that it provides a means for teams to establish a hypothesis of how they think something works, try it out, reflect on the experience, and make the appropriate adjustments. Scrum is structured in a way that allows teams to incorporate practices from other frameworks where they make sense for the team’s context.</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lnSpc>
                <a:spcPct val="150000"/>
              </a:lnSpc>
              <a:spcBef>
                <a:spcPts val="1400"/>
              </a:spcBef>
              <a:spcAft>
                <a:spcPts val="1000"/>
              </a:spcAft>
              <a:buNone/>
            </a:pPr>
            <a:r>
              <a:rPr lang="en-GB"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Scrum master</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scrum master is the team role responsible for ensuring the team lives agile values and principles and follows the processes and practices that the team agreed they would use.</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ct val="150000"/>
              </a:lnSpc>
              <a:buNone/>
            </a:pPr>
            <a:r>
              <a:rPr lang="en-GB"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 Owner:</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product owner is a role on a product development team responsible for managing the product backlog in order to achieve the desired outcome that a product development team seeks to accomplish.</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2955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26B8-C7A8-C97B-A3FF-DAA4212534EA}"/>
              </a:ext>
            </a:extLst>
          </p:cNvPr>
          <p:cNvSpPr>
            <a:spLocks noGrp="1"/>
          </p:cNvSpPr>
          <p:nvPr>
            <p:ph type="title"/>
          </p:nvPr>
        </p:nvSpPr>
        <p:spPr>
          <a:xfrm flipV="1">
            <a:off x="677334" y="133163"/>
            <a:ext cx="8596668" cy="976545"/>
          </a:xfrm>
        </p:spPr>
        <p:txBody>
          <a:bodyPr>
            <a:normAutofit/>
          </a:bodyPr>
          <a:lstStyle/>
          <a:p>
            <a:endParaRPr lang="en-IN" dirty="0"/>
          </a:p>
        </p:txBody>
      </p:sp>
      <p:sp>
        <p:nvSpPr>
          <p:cNvPr id="3" name="Content Placeholder 2">
            <a:extLst>
              <a:ext uri="{FF2B5EF4-FFF2-40B4-BE49-F238E27FC236}">
                <a16:creationId xmlns:a16="http://schemas.microsoft.com/office/drawing/2014/main" id="{C32D72F1-68DE-1192-3978-FD8005668BBD}"/>
              </a:ext>
            </a:extLst>
          </p:cNvPr>
          <p:cNvSpPr>
            <a:spLocks noGrp="1"/>
          </p:cNvSpPr>
          <p:nvPr>
            <p:ph idx="1"/>
          </p:nvPr>
        </p:nvSpPr>
        <p:spPr>
          <a:xfrm>
            <a:off x="677334" y="1680541"/>
            <a:ext cx="8596668" cy="4382907"/>
          </a:xfrm>
        </p:spPr>
        <p:txBody>
          <a:bodyPr>
            <a:normAutofit/>
          </a:bodyPr>
          <a:lstStyle/>
          <a:p>
            <a:pPr marL="0" indent="0" algn="just">
              <a:lnSpc>
                <a:spcPct val="150000"/>
              </a:lnSpc>
              <a:buNone/>
            </a:pPr>
            <a:r>
              <a:rPr lang="en-GB" sz="1800" b="1" dirty="0">
                <a:solidFill>
                  <a:srgbClr val="000000"/>
                </a:solidFill>
                <a:effectLst/>
                <a:latin typeface="Times New Roman" panose="02020603050405020304" pitchFamily="18" charset="0"/>
                <a:ea typeface="Times New Roman" panose="02020603050405020304" pitchFamily="18" charset="0"/>
              </a:rPr>
              <a:t>	</a:t>
            </a: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Product Backlog:</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product backlog is a list of the new features, changes to 	existing features, 	bug 	fixes, infrastructure changes or other activities that a team 	may deliver in order to 	achieve a specific outcome.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Sprint Backlog</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sprint backlog is the subset of </a:t>
            </a:r>
            <a:r>
              <a:rPr lang="en-GB"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product backlog </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 a team 	targets to deliver 	during a sprint in order to accomplish the sprint goal and make 	progress toward a desired 	outcome.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User story:</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consultation with the customer or </a:t>
            </a:r>
            <a:r>
              <a:rPr lang="en-GB"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product owner</a:t>
            </a:r>
            <a:r>
              <a:rPr lang="en-GB"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team divides 	up the work 	to be done into functional increments called “user stories.”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r>
              <a:rPr lang="en-GB" sz="2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0968569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F0B1-EB03-0CFD-CF36-D2058C839B43}"/>
              </a:ext>
            </a:extLst>
          </p:cNvPr>
          <p:cNvSpPr>
            <a:spLocks noGrp="1"/>
          </p:cNvSpPr>
          <p:nvPr>
            <p:ph type="title"/>
          </p:nvPr>
        </p:nvSpPr>
        <p:spPr>
          <a:xfrm>
            <a:off x="677334" y="609600"/>
            <a:ext cx="8596668" cy="757561"/>
          </a:xfrm>
        </p:spPr>
        <p:txBody>
          <a:bodyPr/>
          <a:lstStyle/>
          <a:p>
            <a:endParaRPr lang="en-IN" dirty="0"/>
          </a:p>
        </p:txBody>
      </p:sp>
      <p:sp>
        <p:nvSpPr>
          <p:cNvPr id="3" name="Content Placeholder 2">
            <a:extLst>
              <a:ext uri="{FF2B5EF4-FFF2-40B4-BE49-F238E27FC236}">
                <a16:creationId xmlns:a16="http://schemas.microsoft.com/office/drawing/2014/main" id="{42C7ECF1-019B-B467-01A5-810CBED57301}"/>
              </a:ext>
            </a:extLst>
          </p:cNvPr>
          <p:cNvSpPr>
            <a:spLocks noGrp="1"/>
          </p:cNvSpPr>
          <p:nvPr>
            <p:ph idx="1"/>
          </p:nvPr>
        </p:nvSpPr>
        <p:spPr>
          <a:xfrm>
            <a:off x="677334" y="1722268"/>
            <a:ext cx="8596668" cy="4526131"/>
          </a:xfrm>
        </p:spPr>
        <p:txBody>
          <a:bodyPr/>
          <a:lstStyle/>
          <a:p>
            <a:pPr marL="400050" lvl="1" indent="0" algn="just">
              <a:lnSpc>
                <a:spcPct val="150000"/>
              </a:lnSpc>
              <a:buNone/>
            </a:pPr>
            <a:r>
              <a:rPr lang="en-GB"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Daily Meeting:</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Each day at the same time, the team meets so as to bring everyone up to date on the information that is vital for coordination: each team members briefly describes any “completed” contributions and any obstacles that stand in their way. Usually, Scrum’s </a:t>
            </a:r>
            <a:r>
              <a:rPr lang="en-GB"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Three Questions</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are used to structure discussion. </a:t>
            </a:r>
          </a:p>
          <a:p>
            <a:pPr marL="400050" lvl="1" indent="0" algn="just">
              <a:lnSpc>
                <a:spcPct val="150000"/>
              </a:lnSpc>
              <a:buNone/>
            </a:pP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meeting is normally held in front of the </a:t>
            </a:r>
            <a:r>
              <a:rPr lang="en-GB"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task board</a:t>
            </a:r>
            <a:r>
              <a:rPr lang="en-GB"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lnSpc>
                <a:spcPct val="150000"/>
              </a:lnSpc>
              <a:buNone/>
            </a:pPr>
            <a:r>
              <a:rPr lang="en-GB" b="1" dirty="0">
                <a:solidFill>
                  <a:schemeClr val="tx1"/>
                </a:solidFill>
                <a:effectLst/>
                <a:latin typeface="Times New Roman" panose="02020603050405020304" pitchFamily="18" charset="0"/>
                <a:ea typeface="Times New Roman" panose="02020603050405020304" pitchFamily="18" charset="0"/>
              </a:rPr>
              <a:t>Burn Down Chart:</a:t>
            </a:r>
            <a:r>
              <a:rPr lang="en-GB" dirty="0">
                <a:solidFill>
                  <a:schemeClr val="tx1"/>
                </a:solidFill>
                <a:effectLst/>
                <a:latin typeface="Times New Roman" panose="02020603050405020304" pitchFamily="18" charset="0"/>
                <a:ea typeface="Times New Roman" panose="02020603050405020304" pitchFamily="18" charset="0"/>
              </a:rPr>
              <a:t> The team displays, somewhere on a wall of the project room, a large graph relating the quantity of work remaining (on the vertical axis) and the time elapsed since the start of the project (on the horizontal, showing future as well as past). </a:t>
            </a:r>
          </a:p>
          <a:p>
            <a:pPr marL="400050" lvl="1" indent="0" algn="just">
              <a:lnSpc>
                <a:spcPct val="150000"/>
              </a:lnSpc>
              <a:buNone/>
            </a:pPr>
            <a:r>
              <a:rPr lang="en-GB" dirty="0">
                <a:solidFill>
                  <a:schemeClr val="tx1"/>
                </a:solidFill>
                <a:effectLst/>
                <a:latin typeface="Times New Roman" panose="02020603050405020304" pitchFamily="18" charset="0"/>
                <a:ea typeface="Times New Roman" panose="02020603050405020304" pitchFamily="18" charset="0"/>
              </a:rPr>
              <a:t>This constitutes an “</a:t>
            </a:r>
            <a:r>
              <a:rPr lang="en-GB" dirty="0">
                <a:solidFill>
                  <a:schemeClr val="tx1"/>
                </a:solidFill>
                <a:latin typeface="Times New Roman" panose="02020603050405020304" pitchFamily="18" charset="0"/>
                <a:ea typeface="Times New Roman" panose="02020603050405020304" pitchFamily="18" charset="0"/>
              </a:rPr>
              <a:t>information radiator</a:t>
            </a:r>
            <a:r>
              <a:rPr lang="en-GB" dirty="0">
                <a:solidFill>
                  <a:schemeClr val="tx1"/>
                </a:solidFill>
                <a:effectLst/>
                <a:latin typeface="Times New Roman" panose="02020603050405020304" pitchFamily="18" charset="0"/>
                <a:ea typeface="Times New Roman" panose="02020603050405020304" pitchFamily="18" charset="0"/>
              </a:rPr>
              <a:t>“, provided it is updated regularly. Two variants exist, depending on whether the amount graphed is for the work remaining in the iteration (“sprint burndown”) or more commonly the entire project (“product burndown”).</a:t>
            </a:r>
            <a:endParaRPr lang="en-IN"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259676614"/>
      </p:ext>
    </p:extLst>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1507</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Wingdings</vt:lpstr>
      <vt:lpstr>Wingdings 3</vt:lpstr>
      <vt:lpstr>Facet</vt:lpstr>
      <vt:lpstr>POORNIMA INSTITUTE OF ENGINEERING &amp; TECHNOLOGY DEPARTMENT OF COMPUTER ENGINEERING  PROJECT  PRESENTATION  ON   AI Virtual Mouse  </vt:lpstr>
      <vt:lpstr>INTRODUCTION</vt:lpstr>
      <vt:lpstr>PROJECT AIM AND OBJECTIVE</vt:lpstr>
      <vt:lpstr>PROBLEM STATEMENT AND REQUIREMENTS</vt:lpstr>
      <vt:lpstr>TECHNOLOGIES APPLIED IN PROJECT</vt:lpstr>
      <vt:lpstr>AGILE METHODOLOGY</vt:lpstr>
      <vt:lpstr>PowerPoint Presentation</vt:lpstr>
      <vt:lpstr>PowerPoint Presentation</vt:lpstr>
      <vt:lpstr>PowerPoint Presentation</vt:lpstr>
      <vt:lpstr>PRODUCT BACKLOG DESIGN</vt:lpstr>
      <vt:lpstr>PowerPoint Presentation</vt:lpstr>
      <vt:lpstr>PowerPoint Presentation</vt:lpstr>
      <vt:lpstr>PowerPoint Presentation</vt:lpstr>
      <vt:lpstr>PowerPoint Presentation</vt:lpstr>
      <vt:lpstr>PROJECT IMPLEMENTATION</vt:lpstr>
      <vt:lpstr>PowerPoint Presentation</vt:lpstr>
      <vt:lpstr>PowerPoint Presentation</vt:lpstr>
      <vt:lpstr>RESULTS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INSTITUTE OF ENGINEERING &amp; TECHNOLOGY DEPARTMENT OF COMPUTER ENGINEERING  PROJECT  PRESENTATION  ON   AI Virtual Mouse  </dc:title>
  <dc:creator>Rahul Chhablani</dc:creator>
  <cp:lastModifiedBy>Rahul Chhablani</cp:lastModifiedBy>
  <cp:revision>10</cp:revision>
  <dcterms:created xsi:type="dcterms:W3CDTF">2022-05-08T07:08:45Z</dcterms:created>
  <dcterms:modified xsi:type="dcterms:W3CDTF">2022-05-08T08:37:56Z</dcterms:modified>
</cp:coreProperties>
</file>