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  <p:embeddedFontLst>
    <p:embeddedFont>
      <p:font typeface="Merriweather" panose="00000500000000000000"/>
      <p:regular r:id="rId15"/>
    </p:embeddedFont>
    <p:embeddedFont>
      <p:font typeface="Roboto" panose="0200000000000000000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3d797b0bb_0_5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3d797b0bb_0_5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d797b0bb_0_6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d797b0bb_0_6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3d797b0bb_0_6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3d797b0bb_0_6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3d797b0bb_0_6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3d797b0bb_0_6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3d797b0bb_0_6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3d797b0bb_0_6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3d797b0bb_0_6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3d797b0bb_0_6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d797b0bb_0_6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3d797b0bb_0_6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3d797b0bb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3d797b0bb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8" name="Google Shape;58;p11" descr="Learning Vector Artificial Intelligence - Artificial Intelligence Brain Png (400x404), Png Download" title="Learning Vector Artificial Intelligence - Artificial Intelligence Brain Png (400x404), Png Download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334000" y="1295400"/>
            <a:ext cx="38100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10"/>
          <p:cNvSpPr txBox="1"/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 panose="00000500000000000000"/>
              <a:buNone/>
              <a:defRPr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 panose="02000000000000000000"/>
              <a:buChar char="●"/>
              <a:defRPr sz="13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0" y="9752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E-Diagnosis</a:t>
            </a:r>
            <a:endParaRPr lang="en-GB"/>
          </a:p>
        </p:txBody>
      </p:sp>
      <p:sp>
        <p:nvSpPr>
          <p:cNvPr id="66" name="Google Shape;66;p13"/>
          <p:cNvSpPr txBox="1"/>
          <p:nvPr>
            <p:ph type="subTitle" idx="1"/>
          </p:nvPr>
        </p:nvSpPr>
        <p:spPr>
          <a:xfrm>
            <a:off x="311700" y="1611635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Machine Learning</a:t>
            </a:r>
            <a:endParaRPr lang="en-GB"/>
          </a:p>
        </p:txBody>
      </p:sp>
      <p:sp>
        <p:nvSpPr>
          <p:cNvPr id="67" name="Google Shape;67;p13"/>
          <p:cNvSpPr txBox="1"/>
          <p:nvPr/>
        </p:nvSpPr>
        <p:spPr>
          <a:xfrm>
            <a:off x="5448925" y="2932150"/>
            <a:ext cx="3201000" cy="2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FEFE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Group 110 CSE</a:t>
            </a:r>
            <a:endParaRPr sz="1800">
              <a:solidFill>
                <a:srgbClr val="EFEFE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CCCC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Jaswinder Singh (11911043)</a:t>
            </a:r>
            <a:endParaRPr sz="1600">
              <a:solidFill>
                <a:srgbClr val="CCCCCC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CCCC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Ayush Kumar </a:t>
            </a:r>
            <a:r>
              <a:rPr lang="en-GB" sz="1600">
                <a:solidFill>
                  <a:srgbClr val="CCCCC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(11911077)</a:t>
            </a:r>
            <a:endParaRPr sz="1600">
              <a:solidFill>
                <a:srgbClr val="CCCCCC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CCCC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Abhay Chaudhary </a:t>
            </a:r>
            <a:r>
              <a:rPr lang="en-GB" sz="1600">
                <a:solidFill>
                  <a:srgbClr val="CCCCC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(11911008)</a:t>
            </a:r>
            <a:endParaRPr sz="1600">
              <a:solidFill>
                <a:srgbClr val="CCCCCC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11700" y="2257725"/>
            <a:ext cx="623070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Under Guidance of Dr. Mukesh Mann </a:t>
            </a:r>
            <a:endParaRPr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</a:t>
            </a:r>
            <a:r>
              <a:rPr lang="en-GB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Assistant</a:t>
            </a:r>
            <a:r>
              <a:rPr lang="en-GB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Professor CSE Department IIIT Sonepat)</a:t>
            </a:r>
            <a:endParaRPr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1975800" y="1734875"/>
            <a:ext cx="51924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rgbClr val="EFEFE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Why E-Diagnosis?</a:t>
            </a:r>
            <a:endParaRPr sz="4200">
              <a:solidFill>
                <a:srgbClr val="EFEFE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1050700"/>
            <a:ext cx="3706500" cy="19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E-Diagnosis?</a:t>
            </a:r>
            <a:endParaRPr lang="en-GB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4644675" y="1050700"/>
            <a:ext cx="4166400" cy="3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Arial" panose="020B0604020202020204"/>
              <a:buChar char="●"/>
            </a:pPr>
            <a:r>
              <a:rPr lang="en-GB" sz="2100">
                <a:solidFill>
                  <a:srgbClr val="66666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Ease to Diagnosticians</a:t>
            </a:r>
            <a:endParaRPr sz="2100">
              <a:solidFill>
                <a:srgbClr val="66666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Arial" panose="020B0604020202020204"/>
              <a:buChar char="●"/>
            </a:pPr>
            <a:r>
              <a:rPr lang="en-GB" sz="2100">
                <a:solidFill>
                  <a:srgbClr val="66666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Higher efficiency and accuracy</a:t>
            </a:r>
            <a:endParaRPr sz="2100">
              <a:solidFill>
                <a:srgbClr val="66666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Arial" panose="020B0604020202020204"/>
              <a:buChar char="●"/>
            </a:pPr>
            <a:r>
              <a:rPr lang="en-GB" sz="2100">
                <a:solidFill>
                  <a:srgbClr val="66666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Better organisation</a:t>
            </a:r>
            <a:endParaRPr sz="2100">
              <a:solidFill>
                <a:srgbClr val="66666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Arial" panose="020B0604020202020204"/>
              <a:buChar char="●"/>
            </a:pPr>
            <a:r>
              <a:rPr lang="en-GB" sz="2100">
                <a:solidFill>
                  <a:srgbClr val="66666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security</a:t>
            </a:r>
            <a:endParaRPr sz="2100">
              <a:solidFill>
                <a:srgbClr val="66666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Arial" panose="020B0604020202020204"/>
              <a:buChar char="●"/>
            </a:pPr>
            <a:r>
              <a:rPr lang="en-GB" sz="2100">
                <a:solidFill>
                  <a:srgbClr val="66666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Easy </a:t>
            </a:r>
            <a:r>
              <a:rPr lang="en-GB" sz="2100">
                <a:solidFill>
                  <a:srgbClr val="66666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accessibility</a:t>
            </a:r>
            <a:endParaRPr sz="2100">
              <a:solidFill>
                <a:srgbClr val="66666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1038475"/>
            <a:ext cx="3706500" cy="19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Mechanism</a:t>
            </a:r>
            <a:endParaRPr lang="en-GB"/>
          </a:p>
        </p:txBody>
      </p:sp>
      <p:sp>
        <p:nvSpPr>
          <p:cNvPr id="85" name="Google Shape;85;p16"/>
          <p:cNvSpPr txBox="1"/>
          <p:nvPr>
            <p:ph type="body" idx="1"/>
          </p:nvPr>
        </p:nvSpPr>
        <p:spPr>
          <a:xfrm>
            <a:off x="4644675" y="1038475"/>
            <a:ext cx="4166400" cy="3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Accepting MRI Scans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Analysis of the Scans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Result of Analysis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Storing Result and Data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Required</a:t>
            </a:r>
            <a:endParaRPr lang="en-GB"/>
          </a:p>
        </p:txBody>
      </p:sp>
      <p:pic>
        <p:nvPicPr>
          <p:cNvPr id="91" name="Google Shape;91;p17" descr="TensorFlow – Medium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34825" y="2103200"/>
            <a:ext cx="17335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 descr="Source control with Git and Github – M. Abdellah GRIB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02450" y="3002300"/>
            <a:ext cx="3617174" cy="2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descr="Visual studio code logo is offensive to me · Issue #87419 · microsoft/vscode  · GitHub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31750" y="2334575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 descr="25 of the Most Popular Python and Django Websites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181375" y="1451602"/>
            <a:ext cx="3138250" cy="18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6621025" y="4654800"/>
            <a:ext cx="22113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many more ...</a:t>
            </a:r>
            <a:endParaRPr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of Technologies</a:t>
            </a:r>
            <a:endParaRPr lang="en-GB"/>
          </a:p>
        </p:txBody>
      </p:sp>
      <p:sp>
        <p:nvSpPr>
          <p:cNvPr id="101" name="Google Shape;101;p18"/>
          <p:cNvSpPr txBox="1"/>
          <p:nvPr/>
        </p:nvSpPr>
        <p:spPr>
          <a:xfrm>
            <a:off x="452050" y="1771525"/>
            <a:ext cx="8259000" cy="3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 panose="02000000000000000000"/>
              <a:buChar char="●"/>
            </a:pPr>
            <a:r>
              <a:rPr lang="en-GB" sz="2000" b="1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Code Editor : </a:t>
            </a:r>
            <a:r>
              <a:rPr lang="en-GB" sz="20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Visual Studio Code</a:t>
            </a:r>
            <a:endParaRPr sz="20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 panose="02000000000000000000"/>
              <a:buChar char="●"/>
            </a:pPr>
            <a:r>
              <a:rPr lang="en-GB" sz="2000" b="1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Collaboration </a:t>
            </a:r>
            <a:r>
              <a:rPr lang="en-GB" sz="20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using Git and Github</a:t>
            </a:r>
            <a:endParaRPr sz="20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 panose="02000000000000000000"/>
              <a:buChar char="●"/>
            </a:pPr>
            <a:r>
              <a:rPr lang="en-GB" sz="2000" b="1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Web Application </a:t>
            </a:r>
            <a:r>
              <a:rPr lang="en-GB" sz="20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setup using Django </a:t>
            </a:r>
            <a:endParaRPr sz="20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 panose="02000000000000000000"/>
              <a:buChar char="●"/>
            </a:pPr>
            <a:r>
              <a:rPr lang="en-GB" sz="20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Tensorflow for creating </a:t>
            </a:r>
            <a:r>
              <a:rPr lang="en-GB" sz="2000" b="1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Machine Learning Models</a:t>
            </a:r>
            <a:endParaRPr sz="2000" b="1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9"/>
          <p:cNvGrpSpPr/>
          <p:nvPr/>
        </p:nvGrpSpPr>
        <p:grpSpPr>
          <a:xfrm>
            <a:off x="505943" y="2066975"/>
            <a:ext cx="1718934" cy="1567400"/>
            <a:chOff x="1083025" y="1574025"/>
            <a:chExt cx="1834900" cy="1567400"/>
          </a:xfrm>
        </p:grpSpPr>
        <p:sp>
          <p:nvSpPr>
            <p:cNvPr id="107" name="Google Shape;107;p19"/>
            <p:cNvSpPr txBox="1"/>
            <p:nvPr/>
          </p:nvSpPr>
          <p:spPr>
            <a:xfrm>
              <a:off x="1235825" y="1574025"/>
              <a:ext cx="992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 b="1">
                  <a:solidFill>
                    <a:srgbClr val="0B714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Completed</a:t>
              </a:r>
              <a:endParaRPr sz="1200" b="1">
                <a:solidFill>
                  <a:srgbClr val="0B71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08" name="Google Shape;108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rgbClr val="0B714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Project setup</a:t>
              </a:r>
              <a:endParaRPr sz="1200" b="1">
                <a:solidFill>
                  <a:srgbClr val="0B71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cxnSp>
          <p:nvCxnSpPr>
            <p:cNvPr id="109" name="Google Shape;109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B774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0" name="Google Shape;110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</a:t>
              </a:r>
              <a:endParaRPr lang="en-GB"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" name="Google Shape;112;p19"/>
          <p:cNvGrpSpPr/>
          <p:nvPr/>
        </p:nvGrpSpPr>
        <p:grpSpPr>
          <a:xfrm>
            <a:off x="1621939" y="2066250"/>
            <a:ext cx="2617352" cy="1567400"/>
            <a:chOff x="529176" y="1574025"/>
            <a:chExt cx="2388749" cy="1567400"/>
          </a:xfrm>
        </p:grpSpPr>
        <p:sp>
          <p:nvSpPr>
            <p:cNvPr id="113" name="Google Shape;113;p19"/>
            <p:cNvSpPr txBox="1"/>
            <p:nvPr/>
          </p:nvSpPr>
          <p:spPr>
            <a:xfrm>
              <a:off x="529176" y="1574025"/>
              <a:ext cx="1834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 b="1">
                  <a:solidFill>
                    <a:srgbClr val="F1C23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Under Construction</a:t>
              </a:r>
              <a:endParaRPr sz="1200" b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4" name="Google Shape;114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rgbClr val="F1C23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Web App Setup</a:t>
              </a:r>
              <a:endParaRPr sz="1200" b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cxnSp>
          <p:nvCxnSpPr>
            <p:cNvPr id="115" name="Google Shape;115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6" name="Google Shape;116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</a:t>
              </a:r>
              <a:endParaRPr lang="en-GB"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8" name="Google Shape;118;p19"/>
          <p:cNvGrpSpPr/>
          <p:nvPr/>
        </p:nvGrpSpPr>
        <p:grpSpPr>
          <a:xfrm>
            <a:off x="4911100" y="2066250"/>
            <a:ext cx="2295452" cy="1778575"/>
            <a:chOff x="173154" y="1574022"/>
            <a:chExt cx="2744771" cy="1778575"/>
          </a:xfrm>
        </p:grpSpPr>
        <p:sp>
          <p:nvSpPr>
            <p:cNvPr id="119" name="Google Shape;119;p19"/>
            <p:cNvSpPr txBox="1"/>
            <p:nvPr/>
          </p:nvSpPr>
          <p:spPr>
            <a:xfrm>
              <a:off x="173154" y="1574022"/>
              <a:ext cx="2055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 b="1">
                  <a:solidFill>
                    <a:srgbClr val="858585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Pending</a:t>
              </a:r>
              <a:endParaRPr sz="1200" b="1">
                <a:solidFill>
                  <a:srgbClr val="85858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20" name="Google Shape;120;p19"/>
            <p:cNvSpPr txBox="1"/>
            <p:nvPr/>
          </p:nvSpPr>
          <p:spPr>
            <a:xfrm>
              <a:off x="1247867" y="2835097"/>
              <a:ext cx="1505100" cy="5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rgbClr val="858585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Merging Model to Web app</a:t>
              </a:r>
              <a:endParaRPr sz="1200" b="1">
                <a:solidFill>
                  <a:srgbClr val="85858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cxnSp>
          <p:nvCxnSpPr>
            <p:cNvPr id="121" name="Google Shape;121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2" name="Google Shape;122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</a:t>
              </a:r>
              <a:endParaRPr lang="en-GB"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" name="Google Shape;12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endParaRPr lang="en-GB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4239312" y="2798864"/>
            <a:ext cx="1534527" cy="1046011"/>
            <a:chOff x="1083025" y="2306625"/>
            <a:chExt cx="1834900" cy="1046011"/>
          </a:xfrm>
        </p:grpSpPr>
        <p:sp>
          <p:nvSpPr>
            <p:cNvPr id="126" name="Google Shape;126;p19"/>
            <p:cNvSpPr txBox="1"/>
            <p:nvPr/>
          </p:nvSpPr>
          <p:spPr>
            <a:xfrm>
              <a:off x="1235835" y="2859736"/>
              <a:ext cx="1505100" cy="4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rgbClr val="858585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Creating ML Model</a:t>
              </a:r>
              <a:endParaRPr sz="1200" b="1">
                <a:solidFill>
                  <a:srgbClr val="85858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</a:t>
              </a:r>
              <a:endParaRPr lang="en-GB"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" name="Google Shape;129;p19"/>
          <p:cNvGrpSpPr/>
          <p:nvPr/>
        </p:nvGrpSpPr>
        <p:grpSpPr>
          <a:xfrm>
            <a:off x="7103622" y="2187649"/>
            <a:ext cx="1534527" cy="1446876"/>
            <a:chOff x="1083025" y="1695421"/>
            <a:chExt cx="1834900" cy="1446876"/>
          </a:xfrm>
        </p:grpSpPr>
        <p:sp>
          <p:nvSpPr>
            <p:cNvPr id="130" name="Google Shape;130;p19"/>
            <p:cNvSpPr txBox="1"/>
            <p:nvPr/>
          </p:nvSpPr>
          <p:spPr>
            <a:xfrm>
              <a:off x="1616331" y="2835097"/>
              <a:ext cx="11367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rgbClr val="858585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Deployment</a:t>
              </a:r>
              <a:endParaRPr sz="1200" b="1">
                <a:solidFill>
                  <a:srgbClr val="85858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cxnSp>
          <p:nvCxnSpPr>
            <p:cNvPr id="131" name="Google Shape;131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2" name="Google Shape;132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</a:t>
              </a:r>
              <a:endParaRPr lang="en-GB"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1762050" y="1626725"/>
            <a:ext cx="5619900" cy="10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solidFill>
                  <a:srgbClr val="F3F3F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Thank You</a:t>
            </a:r>
            <a:endParaRPr sz="4300">
              <a:solidFill>
                <a:srgbClr val="F3F3F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WPS Presentation</Application>
  <PresentationFormat/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</vt:lpstr>
      <vt:lpstr>Merriweather</vt:lpstr>
      <vt:lpstr>Roboto</vt:lpstr>
      <vt:lpstr>Microsoft YaHei</vt:lpstr>
      <vt:lpstr>Arial Unicode MS</vt:lpstr>
      <vt:lpstr>Paradigm</vt:lpstr>
      <vt:lpstr>E-Diagnosis</vt:lpstr>
      <vt:lpstr>PowerPoint 演示文稿</vt:lpstr>
      <vt:lpstr>About E-Diagnosis?</vt:lpstr>
      <vt:lpstr>Mechanism</vt:lpstr>
      <vt:lpstr>Technologies Required</vt:lpstr>
      <vt:lpstr>Use of Technologies</vt:lpstr>
      <vt:lpstr>Timeline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E-Diagnosis</dc:title>
  <dc:creator/>
  <cp:lastModifiedBy>om</cp:lastModifiedBy>
  <cp:revision>1</cp:revision>
  <dcterms:created xsi:type="dcterms:W3CDTF">2020-10-21T17:04:35Z</dcterms:created>
  <dcterms:modified xsi:type="dcterms:W3CDTF">2020-10-21T17:04:36Z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