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3"/>
    <p:sldId id="256" r:id="rId4"/>
    <p:sldId id="257" r:id="rId5"/>
    <p:sldId id="263" r:id="rId6"/>
    <p:sldId id="258" r:id="rId7"/>
    <p:sldId id="259" r:id="rId8"/>
    <p:sldId id="260" r:id="rId9"/>
    <p:sldId id="261" r:id="rId10"/>
    <p:sldId id="262" r:id="rId11"/>
    <p:sldId id="266"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0DF79F-6BD9-4EEA-9E4D-8566FAFED2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00DF79F-6BD9-4EEA-9E4D-8566FAFED2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00DF79F-6BD9-4EEA-9E4D-8566FAFED22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DF79F-6BD9-4EEA-9E4D-8566FAFED22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DF79F-6BD9-4EEA-9E4D-8566FAFED22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0DF79F-6BD9-4EEA-9E4D-8566FAFED2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0DF79F-6BD9-4EEA-9E4D-8566FAFED2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61963-53C0-4A24-A138-99B7E69F3B3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0DF79F-6BD9-4EEA-9E4D-8566FAFED22D}"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661963-53C0-4A24-A138-99B7E69F3B3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   </a:t>
            </a:r>
            <a:br>
              <a:rPr lang="en-IN" dirty="0"/>
            </a:br>
            <a:endParaRPr lang="en-IN" dirty="0"/>
          </a:p>
        </p:txBody>
      </p:sp>
      <p:sp>
        <p:nvSpPr>
          <p:cNvPr id="3" name="Content Placeholder 2"/>
          <p:cNvSpPr>
            <a:spLocks noGrp="1"/>
          </p:cNvSpPr>
          <p:nvPr>
            <p:ph idx="1"/>
          </p:nvPr>
        </p:nvSpPr>
        <p:spPr>
          <a:xfrm>
            <a:off x="677334" y="2872509"/>
            <a:ext cx="8596668" cy="3657600"/>
          </a:xfrm>
        </p:spPr>
        <p:txBody>
          <a:bodyPr>
            <a:normAutofit/>
          </a:bodyPr>
          <a:lstStyle/>
          <a:p>
            <a:pPr marL="0" indent="0" algn="ctr">
              <a:buNone/>
            </a:pPr>
            <a:r>
              <a:rPr lang="en-IN" sz="3200" b="1" dirty="0" smtClean="0">
                <a:solidFill>
                  <a:schemeClr val="accent1">
                    <a:lumMod val="75000"/>
                  </a:schemeClr>
                </a:solidFill>
              </a:rPr>
              <a:t>  E-KAKSHA(E-Classroom</a:t>
            </a:r>
            <a:r>
              <a:rPr lang="en-IN" sz="3200" b="1" dirty="0">
                <a:solidFill>
                  <a:schemeClr val="accent1">
                    <a:lumMod val="75000"/>
                  </a:schemeClr>
                </a:solidFill>
              </a:rPr>
              <a:t>)</a:t>
            </a:r>
            <a:endParaRPr lang="en-IN" sz="2000" dirty="0">
              <a:solidFill>
                <a:schemeClr val="accent1">
                  <a:lumMod val="75000"/>
                </a:schemeClr>
              </a:solidFill>
            </a:endParaRPr>
          </a:p>
        </p:txBody>
      </p:sp>
      <p:pic>
        <p:nvPicPr>
          <p:cNvPr id="3073" name="Picture 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2668" y="286758"/>
            <a:ext cx="2286000" cy="21604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403927" y="2779411"/>
            <a:ext cx="7573818"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8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altLang="en-US" sz="1200" dirty="0">
              <a:solidFill>
                <a:srgbClr val="000000"/>
              </a:solidFill>
              <a:ea typeface="Times New Roman" panose="02020603050405020304" pitchFamily="18" charset="0"/>
            </a:endParaRPr>
          </a:p>
          <a:p>
            <a:pPr lvl="0" algn="r" defTabSz="914400"/>
            <a:r>
              <a:rPr lang="en-US" altLang="en-US" sz="2400" b="1" dirty="0" smtClean="0">
                <a:ea typeface="Times New Roman" panose="02020603050405020304" pitchFamily="18" charset="0"/>
              </a:rPr>
              <a:t>Group No. 112</a:t>
            </a:r>
            <a:endParaRPr lang="en-US" altLang="en-US" sz="2400" b="1" dirty="0" smtClean="0">
              <a:ea typeface="Times New Roman" panose="02020603050405020304" pitchFamily="18" charset="0"/>
            </a:endParaRPr>
          </a:p>
          <a:p>
            <a:pPr lvl="0" algn="r" defTabSz="914400"/>
            <a:endParaRPr lang="en-US" altLang="en-US" sz="2400" b="1" dirty="0">
              <a:solidFill>
                <a:srgbClr val="FF0000"/>
              </a:solidFill>
              <a:ea typeface="Times New Roman" panose="02020603050405020304" pitchFamily="18" charset="0"/>
            </a:endParaRPr>
          </a:p>
          <a:p>
            <a:pPr lvl="0" algn="r" defTabSz="914400"/>
            <a:r>
              <a:rPr lang="en-US" altLang="en-US" sz="2000" b="1" dirty="0" smtClean="0">
                <a:solidFill>
                  <a:srgbClr val="00B0F0"/>
                </a:solidFill>
                <a:ea typeface="Times New Roman" panose="02020603050405020304" pitchFamily="18" charset="0"/>
              </a:rPr>
              <a:t>Pulkit Dhirana 11911052</a:t>
            </a:r>
            <a:endParaRPr lang="en-US" altLang="en-US" sz="2000" b="1" dirty="0" smtClean="0">
              <a:solidFill>
                <a:srgbClr val="00B0F0"/>
              </a:solidFill>
              <a:ea typeface="Times New Roman" panose="02020603050405020304" pitchFamily="18" charset="0"/>
            </a:endParaRPr>
          </a:p>
          <a:p>
            <a:pPr lvl="0" algn="r" defTabSz="914400"/>
            <a:r>
              <a:rPr lang="en-US" altLang="en-US" sz="2000" b="1" dirty="0" smtClean="0">
                <a:solidFill>
                  <a:srgbClr val="00B0F0"/>
                </a:solidFill>
                <a:ea typeface="Times New Roman" panose="02020603050405020304" pitchFamily="18" charset="0"/>
              </a:rPr>
              <a:t>Shivam Gupta 11911074</a:t>
            </a:r>
            <a:r>
              <a:rPr lang="en-US" altLang="en-US" sz="800" b="1" dirty="0" smtClean="0">
                <a:solidFill>
                  <a:srgbClr val="000000"/>
                </a:solidFill>
                <a:ea typeface="Times New Roman" panose="02020603050405020304" pitchFamily="18" charset="0"/>
              </a:rPr>
              <a:t>                                                                                                                                                     </a:t>
            </a:r>
            <a:endParaRPr lang="en-US" altLang="en-US" sz="800" dirty="0" smtClean="0"/>
          </a:p>
          <a:p>
            <a:pPr lvl="0" defTabSz="914400"/>
            <a:r>
              <a:rPr lang="en-US" altLang="en-US" sz="800" dirty="0" smtClean="0">
                <a:solidFill>
                  <a:srgbClr val="000000"/>
                </a:solidFill>
                <a:ea typeface="Times New Roman" panose="02020603050405020304" pitchFamily="18" charset="0"/>
              </a:rPr>
              <a:t>                                                                                                                                                     </a:t>
            </a:r>
            <a:r>
              <a:rPr lang="en-US" altLang="en-US" sz="1200" dirty="0" smtClean="0">
                <a:solidFill>
                  <a:srgbClr val="000000"/>
                </a:solidFill>
                <a:ea typeface="Times New Roman" panose="02020603050405020304" pitchFamily="18" charset="0"/>
              </a:rPr>
              <a:t> </a:t>
            </a:r>
            <a:endParaRPr lang="en-US" altLang="en-US" dirty="0"/>
          </a:p>
          <a:p>
            <a:pPr marL="0" marR="0" lvl="0" indent="0"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IN" dirty="0"/>
          </a:p>
        </p:txBody>
      </p:sp>
      <p:sp>
        <p:nvSpPr>
          <p:cNvPr id="3" name="Content Placeholder 2"/>
          <p:cNvSpPr>
            <a:spLocks noGrp="1"/>
          </p:cNvSpPr>
          <p:nvPr>
            <p:ph idx="1"/>
          </p:nvPr>
        </p:nvSpPr>
        <p:spPr/>
        <p:txBody>
          <a:bodyPr/>
          <a:lstStyle/>
          <a:p>
            <a:r>
              <a:rPr lang="en-IN" dirty="0"/>
              <a:t>In this section we will present the class diagram which we are going to use in our project. ​The purpose of class diagrams is to model the static view of an application</a:t>
            </a:r>
            <a:r>
              <a:rPr lang="en-IN" dirty="0" smtClean="0"/>
              <a:t>. </a:t>
            </a:r>
            <a:r>
              <a:rPr lang="en-IN" dirty="0"/>
              <a:t>Given below is the example of class </a:t>
            </a:r>
            <a:r>
              <a:rPr lang="en-IN" dirty="0" smtClean="0"/>
              <a:t>diagram. </a:t>
            </a: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1600"/>
            <a:ext cx="8596668" cy="6631709"/>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This is how a class diagram looks.</a:t>
            </a:r>
            <a:endParaRPr lang="en-IN" dirty="0"/>
          </a:p>
        </p:txBody>
      </p:sp>
      <p:pic>
        <p:nvPicPr>
          <p:cNvPr id="4" name="Picture 3"/>
          <p:cNvPicPr/>
          <p:nvPr/>
        </p:nvPicPr>
        <p:blipFill>
          <a:blip r:embed="rId1"/>
          <a:stretch>
            <a:fillRect/>
          </a:stretch>
        </p:blipFill>
        <p:spPr>
          <a:xfrm>
            <a:off x="942109" y="101600"/>
            <a:ext cx="7749309" cy="55141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1163783" y="-202882"/>
            <a:ext cx="8373600" cy="72637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Summary</a:t>
            </a:r>
            <a:endParaRPr lang="en-IN" b="1" dirty="0"/>
          </a:p>
        </p:txBody>
      </p:sp>
      <p:sp>
        <p:nvSpPr>
          <p:cNvPr id="3" name="Content Placeholder 2"/>
          <p:cNvSpPr>
            <a:spLocks noGrp="1"/>
          </p:cNvSpPr>
          <p:nvPr>
            <p:ph idx="1"/>
          </p:nvPr>
        </p:nvSpPr>
        <p:spPr/>
        <p:txBody>
          <a:bodyPr/>
          <a:lstStyle/>
          <a:p>
            <a:r>
              <a:rPr lang="en-IN" dirty="0"/>
              <a:t>In this chapter we have presented the basic ideology of the projects ​</a:t>
            </a:r>
            <a:r>
              <a:rPr lang="en-IN" i="1" dirty="0"/>
              <a:t>E</a:t>
            </a:r>
            <a:r>
              <a:rPr lang="en-IN" i="1" strike="sngStrike" dirty="0"/>
              <a:t>-</a:t>
            </a:r>
            <a:r>
              <a:rPr lang="en-IN" i="1" dirty="0"/>
              <a:t>Kaksha ​</a:t>
            </a:r>
            <a:r>
              <a:rPr lang="en-IN" dirty="0"/>
              <a:t>. The various challenges which we are facing and various obstacles which we have to </a:t>
            </a:r>
            <a:r>
              <a:rPr lang="en-IN" dirty="0" smtClean="0"/>
              <a:t>overcome in making this project </a:t>
            </a:r>
            <a:r>
              <a:rPr lang="en-IN" dirty="0"/>
              <a:t>. This project will give the teachers an easy platform to conduct exams, evaluate results and maintain records</a:t>
            </a:r>
            <a:r>
              <a:rPr lang="en-IN" dirty="0" smtClean="0"/>
              <a:t>.</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5148" y="3429000"/>
            <a:ext cx="7728855" cy="1646302"/>
          </a:xfrm>
        </p:spPr>
        <p:txBody>
          <a:bodyPr/>
          <a:lstStyle/>
          <a:p>
            <a:pPr algn="ctr"/>
            <a:br>
              <a:rPr lang="en-US" sz="2800" dirty="0">
                <a:solidFill>
                  <a:srgbClr val="7030A0"/>
                </a:solidFill>
              </a:rPr>
            </a:br>
            <a:br>
              <a:rPr lang="en-US" sz="2800" dirty="0">
                <a:solidFill>
                  <a:srgbClr val="7030A0"/>
                </a:solidFill>
              </a:rPr>
            </a:br>
            <a:br>
              <a:rPr lang="en-US" sz="2800" dirty="0">
                <a:solidFill>
                  <a:srgbClr val="7030A0"/>
                </a:solidFill>
              </a:rPr>
            </a:br>
            <a:br>
              <a:rPr lang="en-US" sz="2800" dirty="0">
                <a:solidFill>
                  <a:srgbClr val="7030A0"/>
                </a:solidFill>
              </a:rPr>
            </a:br>
            <a:br>
              <a:rPr lang="en-US" sz="2800" dirty="0">
                <a:solidFill>
                  <a:srgbClr val="7030A0"/>
                </a:solidFill>
              </a:rPr>
            </a:br>
            <a:br>
              <a:rPr lang="en-US" sz="2800" dirty="0">
                <a:solidFill>
                  <a:srgbClr val="7030A0"/>
                </a:solidFill>
              </a:rPr>
            </a:br>
            <a:br>
              <a:rPr lang="en-US" sz="2800" dirty="0">
                <a:solidFill>
                  <a:srgbClr val="7030A0"/>
                </a:solidFill>
              </a:rPr>
            </a:br>
            <a:br>
              <a:rPr lang="en-US" sz="2800" dirty="0">
                <a:solidFill>
                  <a:srgbClr val="7030A0"/>
                </a:solidFill>
              </a:rPr>
            </a:br>
            <a:br>
              <a:rPr lang="en-US" sz="2800" dirty="0">
                <a:solidFill>
                  <a:srgbClr val="7030A0"/>
                </a:solidFill>
              </a:rPr>
            </a:br>
            <a:br>
              <a:rPr lang="en-US" sz="2800" dirty="0">
                <a:solidFill>
                  <a:srgbClr val="7030A0"/>
                </a:solidFill>
              </a:rPr>
            </a:br>
            <a:r>
              <a:rPr lang="en-US" sz="2800" dirty="0">
                <a:solidFill>
                  <a:srgbClr val="7030A0"/>
                </a:solidFill>
              </a:rPr>
              <a:t>An Initiative towards Online Commencement of exam</a:t>
            </a:r>
            <a:endParaRPr lang="en-US" sz="2800" dirty="0">
              <a:solidFill>
                <a:srgbClr val="7030A0"/>
              </a:solidFill>
            </a:endParaRPr>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07153" y="436111"/>
            <a:ext cx="3842926" cy="38429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endParaRPr lang="en-US" b="1" dirty="0"/>
          </a:p>
        </p:txBody>
      </p:sp>
      <p:sp>
        <p:nvSpPr>
          <p:cNvPr id="3" name="Content Placeholder 2"/>
          <p:cNvSpPr>
            <a:spLocks noGrp="1"/>
          </p:cNvSpPr>
          <p:nvPr>
            <p:ph idx="1"/>
          </p:nvPr>
        </p:nvSpPr>
        <p:spPr/>
        <p:txBody>
          <a:bodyPr/>
          <a:lstStyle/>
          <a:p>
            <a:pPr marL="0" indent="0">
              <a:buNone/>
            </a:pPr>
            <a:r>
              <a:rPr lang="en-US" dirty="0"/>
              <a:t>As we all know that the current pandemic situation has affected all our life’s badly, specially to the future generation of our nation i.e. our young and dynamic brain students. Although commencement of online classes has helped very much to continue the education  system.</a:t>
            </a:r>
            <a:endParaRPr lang="en-US" dirty="0"/>
          </a:p>
          <a:p>
            <a:pPr marL="0" indent="0">
              <a:buNone/>
            </a:pPr>
            <a:endParaRPr lang="en-US" dirty="0"/>
          </a:p>
          <a:p>
            <a:pPr marL="0" indent="0">
              <a:buNone/>
            </a:pPr>
            <a:r>
              <a:rPr lang="en-US" dirty="0"/>
              <a:t>But all schools, colleges and universities is still lacking a secure system for conduction online exam . Students uses various unfair means during online exams.</a:t>
            </a:r>
            <a:endParaRPr lang="en-US" dirty="0"/>
          </a:p>
          <a:p>
            <a:pPr marL="0" indent="0">
              <a:buNone/>
            </a:pPr>
            <a:r>
              <a:rPr lang="en-US" dirty="0"/>
              <a:t>So as a Software developer we have developed an application for conduction of online exam in fair manner. We have tried to reduce the uses of unfair  as much as possible. </a:t>
            </a: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a:t>Project </a:t>
            </a:r>
            <a:r>
              <a:rPr lang="en-US" b="1" i="1" dirty="0" smtClean="0"/>
              <a:t>Objective</a:t>
            </a:r>
            <a:endParaRPr lang="en-IN" dirty="0"/>
          </a:p>
        </p:txBody>
      </p:sp>
      <p:sp>
        <p:nvSpPr>
          <p:cNvPr id="3" name="Content Placeholder 2"/>
          <p:cNvSpPr>
            <a:spLocks noGrp="1"/>
          </p:cNvSpPr>
          <p:nvPr>
            <p:ph idx="1"/>
          </p:nvPr>
        </p:nvSpPr>
        <p:spPr/>
        <p:txBody>
          <a:bodyPr>
            <a:normAutofit/>
          </a:bodyPr>
          <a:lstStyle/>
          <a:p>
            <a:r>
              <a:rPr lang="en-US" dirty="0" smtClean="0"/>
              <a:t>This </a:t>
            </a:r>
            <a:r>
              <a:rPr lang="en-US" dirty="0"/>
              <a:t>project provides a common platform for all the teachers and students to interact in a user friendly manner</a:t>
            </a:r>
            <a:r>
              <a:rPr lang="en-US" dirty="0" smtClean="0"/>
              <a:t>. </a:t>
            </a:r>
            <a:endParaRPr lang="en-US" dirty="0" smtClean="0"/>
          </a:p>
          <a:p>
            <a:r>
              <a:rPr lang="en-US" dirty="0" smtClean="0"/>
              <a:t>Primary objective of this project is to provide a platform where teachers can arrange online exams where no unfair means are used by students while conducting exams. </a:t>
            </a:r>
            <a:endParaRPr lang="en-US" dirty="0" smtClean="0"/>
          </a:p>
          <a:p>
            <a:r>
              <a:rPr lang="en-US" dirty="0" smtClean="0"/>
              <a:t>Secondly this app will automatically check the answer sheet of students from the answer key and maintain performance records of all students. It will also notify the results to the students when teacher’s  allow the app.</a:t>
            </a:r>
            <a:endParaRPr lang="en-US" dirty="0"/>
          </a:p>
          <a:p>
            <a:r>
              <a:rPr lang="en-US" dirty="0" smtClean="0"/>
              <a:t>Moreover, on this app teachers can post any information and can give assignments also.</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 and Outcomes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The basic idea of our app is to use the face recognition system to track the students live during the exam. Our app will recognize students face during the exam and also track how many people are seeing the screen . So if our app detected more than one face or the detected face doesn’t match to students then the screen will becomes invisible.</a:t>
            </a:r>
            <a:endParaRPr lang="en-US" dirty="0"/>
          </a:p>
          <a:p>
            <a:pPr marL="0" indent="0">
              <a:buNone/>
            </a:pPr>
            <a:r>
              <a:rPr lang="en-US" sz="2800" b="1" dirty="0">
                <a:solidFill>
                  <a:srgbClr val="92D050"/>
                </a:solidFill>
              </a:rPr>
              <a:t>Outcomes</a:t>
            </a:r>
            <a:endParaRPr lang="en-US" sz="2800" b="1" dirty="0">
              <a:solidFill>
                <a:srgbClr val="92D050"/>
              </a:solidFill>
            </a:endParaRPr>
          </a:p>
          <a:p>
            <a:pPr>
              <a:buFont typeface="Wingdings" panose="05000000000000000000" pitchFamily="2" charset="2"/>
              <a:buChar char="Ø"/>
            </a:pPr>
            <a:r>
              <a:rPr lang="en-US" dirty="0">
                <a:solidFill>
                  <a:schemeClr val="tx1"/>
                </a:solidFill>
              </a:rPr>
              <a:t>Conduction of online exams.</a:t>
            </a:r>
            <a:endParaRPr lang="en-US" dirty="0">
              <a:solidFill>
                <a:schemeClr val="tx1"/>
              </a:solidFill>
            </a:endParaRPr>
          </a:p>
          <a:p>
            <a:pPr>
              <a:buFont typeface="Wingdings" panose="05000000000000000000" pitchFamily="2" charset="2"/>
              <a:buChar char="Ø"/>
            </a:pPr>
            <a:r>
              <a:rPr lang="en-US" dirty="0">
                <a:solidFill>
                  <a:schemeClr val="tx1"/>
                </a:solidFill>
              </a:rPr>
              <a:t>Check answers sheet of MCQs type question and maintain records of result.</a:t>
            </a:r>
            <a:endParaRPr lang="en-US" dirty="0">
              <a:solidFill>
                <a:schemeClr val="tx1"/>
              </a:solidFill>
            </a:endParaRPr>
          </a:p>
          <a:p>
            <a:pPr>
              <a:buFont typeface="Wingdings" panose="05000000000000000000" pitchFamily="2" charset="2"/>
              <a:buChar char="Ø"/>
            </a:pPr>
            <a:r>
              <a:rPr lang="en-US" dirty="0">
                <a:solidFill>
                  <a:schemeClr val="tx1"/>
                </a:solidFill>
              </a:rPr>
              <a:t>Teachers can give and collect the Assignments.</a:t>
            </a:r>
            <a:endParaRPr lang="en-US" dirty="0">
              <a:solidFill>
                <a:schemeClr val="tx1"/>
              </a:solidFill>
            </a:endParaRPr>
          </a:p>
          <a:p>
            <a:pPr>
              <a:buFont typeface="Wingdings" panose="05000000000000000000" pitchFamily="2" charset="2"/>
              <a:buChar char="Ø"/>
            </a:pPr>
            <a:r>
              <a:rPr lang="en-US" dirty="0">
                <a:solidFill>
                  <a:schemeClr val="tx1"/>
                </a:solidFill>
              </a:rPr>
              <a:t>Gives teachers and students a common platforms to interact with  social distancing.</a:t>
            </a:r>
            <a:endParaRPr lang="en-US" dirty="0">
              <a:solidFill>
                <a:schemeClr val="tx1"/>
              </a:solidFill>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3681"/>
            <a:ext cx="8596667" cy="566738"/>
          </a:xfrm>
        </p:spPr>
        <p:txBody>
          <a:bodyPr>
            <a:noAutofit/>
          </a:bodyPr>
          <a:lstStyle/>
          <a:p>
            <a:pPr algn="ctr"/>
            <a:r>
              <a:rPr lang="en-US" sz="3600" dirty="0"/>
              <a:t>Login Activity diagram</a:t>
            </a:r>
            <a:endParaRPr lang="en-US" sz="3600" dirty="0"/>
          </a:p>
        </p:txBody>
      </p:sp>
      <p:pic>
        <p:nvPicPr>
          <p:cNvPr id="8" name="Picture Placeholder 7"/>
          <p:cNvPicPr>
            <a:picLocks noGrp="1" noChangeAspect="1"/>
          </p:cNvPicPr>
          <p:nvPr>
            <p:ph type="pic" idx="1"/>
          </p:nvPr>
        </p:nvPicPr>
        <p:blipFill>
          <a:blip r:embed="rId1">
            <a:extLst>
              <a:ext uri="{28A0092B-C50C-407E-A947-70E740481C1C}">
                <a14:useLocalDpi xmlns:a14="http://schemas.microsoft.com/office/drawing/2010/main" val="0"/>
              </a:ext>
            </a:extLst>
          </a:blip>
          <a:srcRect t="2001" b="2001"/>
          <a:stretch>
            <a:fillRect/>
          </a:stretch>
        </p:blipFill>
        <p:spPr>
          <a:xfrm>
            <a:off x="1" y="1476376"/>
            <a:ext cx="9274000" cy="3620671"/>
          </a:xfrm>
        </p:spPr>
      </p:pic>
      <p:sp>
        <p:nvSpPr>
          <p:cNvPr id="4" name="Text Placeholder 3"/>
          <p:cNvSpPr>
            <a:spLocks noGrp="1"/>
          </p:cNvSpPr>
          <p:nvPr>
            <p:ph type="body" sz="half" idx="2"/>
          </p:nvPr>
        </p:nvSpPr>
        <p:spPr/>
        <p:txBody>
          <a:bodyPr>
            <a:normAutofit/>
          </a:bodyPr>
          <a:lstStyle/>
          <a:p>
            <a:r>
              <a:rPr lang="en-US" sz="1800" dirty="0"/>
              <a:t>This activity shows how the teachers and students will enter in our app.</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77333" y="603681"/>
            <a:ext cx="8596667" cy="566738"/>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Classroom Activity diagram</a:t>
            </a:r>
            <a:endParaRPr lang="en-US" dirty="0"/>
          </a:p>
        </p:txBody>
      </p:sp>
      <p:pic>
        <p:nvPicPr>
          <p:cNvPr id="3" name="Picture Placeholder 7"/>
          <p:cNvPicPr>
            <a:picLocks noChangeAspect="1"/>
          </p:cNvPicPr>
          <p:nvPr/>
        </p:nvPicPr>
        <p:blipFill rotWithShape="1">
          <a:blip r:embed="rId1">
            <a:extLst>
              <a:ext uri="{28A0092B-C50C-407E-A947-70E740481C1C}">
                <a14:useLocalDpi xmlns:a14="http://schemas.microsoft.com/office/drawing/2010/main" val="0"/>
              </a:ext>
            </a:extLst>
          </a:blip>
          <a:srcRect l="6628" t="4355" r="5727" b="4114"/>
          <a:stretch>
            <a:fillRect/>
          </a:stretch>
        </p:blipFill>
        <p:spPr>
          <a:xfrm>
            <a:off x="1438182" y="1411550"/>
            <a:ext cx="7604849" cy="4412201"/>
          </a:xfrm>
          <a:prstGeom prst="rect">
            <a:avLst/>
          </a:prstGeom>
        </p:spPr>
      </p:pic>
      <p:sp>
        <p:nvSpPr>
          <p:cNvPr id="4" name="Text Placeholder 3"/>
          <p:cNvSpPr txBox="1"/>
          <p:nvPr/>
        </p:nvSpPr>
        <p:spPr>
          <a:xfrm>
            <a:off x="536097" y="5917307"/>
            <a:ext cx="8004221" cy="67402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US" sz="1800" dirty="0"/>
              <a:t>This activity shows how the </a:t>
            </a:r>
            <a:r>
              <a:rPr lang="en-US" dirty="0"/>
              <a:t>teachers and students will interact in our app.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77333" y="603681"/>
            <a:ext cx="8596667" cy="566738"/>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Examination Activity diagram</a:t>
            </a:r>
            <a:endParaRPr lang="en-US" dirty="0"/>
          </a:p>
        </p:txBody>
      </p:sp>
      <p:pic>
        <p:nvPicPr>
          <p:cNvPr id="3" name="Picture Placeholder 7"/>
          <p:cNvPicPr>
            <a:picLocks noChangeAspect="1"/>
          </p:cNvPicPr>
          <p:nvPr/>
        </p:nvPicPr>
        <p:blipFill rotWithShape="1">
          <a:blip r:embed="rId1">
            <a:extLst>
              <a:ext uri="{28A0092B-C50C-407E-A947-70E740481C1C}">
                <a14:useLocalDpi xmlns:a14="http://schemas.microsoft.com/office/drawing/2010/main" val="0"/>
              </a:ext>
            </a:extLst>
          </a:blip>
          <a:srcRect l="11721" t="2868" r="2716" b="2242"/>
          <a:stretch>
            <a:fillRect/>
          </a:stretch>
        </p:blipFill>
        <p:spPr>
          <a:xfrm>
            <a:off x="2086252" y="1331649"/>
            <a:ext cx="4727280" cy="4891597"/>
          </a:xfrm>
          <a:prstGeom prst="rect">
            <a:avLst/>
          </a:prstGeom>
        </p:spPr>
      </p:pic>
      <p:sp>
        <p:nvSpPr>
          <p:cNvPr id="4" name="Text Placeholder 3"/>
          <p:cNvSpPr txBox="1"/>
          <p:nvPr/>
        </p:nvSpPr>
        <p:spPr>
          <a:xfrm>
            <a:off x="213703" y="6384476"/>
            <a:ext cx="8596667" cy="67402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1800" dirty="0"/>
              <a:t>This  activity shows how the </a:t>
            </a:r>
            <a:r>
              <a:rPr lang="en-US" dirty="0"/>
              <a:t>student will give exams.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77333" y="603681"/>
            <a:ext cx="8596667" cy="566738"/>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Checking Activity diagram</a:t>
            </a:r>
            <a:endParaRPr lang="en-US" dirty="0"/>
          </a:p>
        </p:txBody>
      </p:sp>
      <p:pic>
        <p:nvPicPr>
          <p:cNvPr id="3" name="Picture Placeholder 7"/>
          <p:cNvPicPr>
            <a:picLocks noChangeAspect="1"/>
          </p:cNvPicPr>
          <p:nvPr/>
        </p:nvPicPr>
        <p:blipFill rotWithShape="1">
          <a:blip r:embed="rId1">
            <a:extLst>
              <a:ext uri="{28A0092B-C50C-407E-A947-70E740481C1C}">
                <a14:useLocalDpi xmlns:a14="http://schemas.microsoft.com/office/drawing/2010/main" val="0"/>
              </a:ext>
            </a:extLst>
          </a:blip>
          <a:srcRect t="5321" b="3958"/>
          <a:stretch>
            <a:fillRect/>
          </a:stretch>
        </p:blipFill>
        <p:spPr>
          <a:xfrm>
            <a:off x="677333" y="1748901"/>
            <a:ext cx="6406032" cy="3698335"/>
          </a:xfrm>
          <a:prstGeom prst="rect">
            <a:avLst/>
          </a:prstGeom>
        </p:spPr>
      </p:pic>
      <p:sp>
        <p:nvSpPr>
          <p:cNvPr id="4" name="Text Placeholder 3"/>
          <p:cNvSpPr txBox="1"/>
          <p:nvPr/>
        </p:nvSpPr>
        <p:spPr>
          <a:xfrm>
            <a:off x="677334" y="5367338"/>
            <a:ext cx="8596667" cy="67402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1800" dirty="0"/>
              <a:t>This activity shows how the </a:t>
            </a:r>
            <a:r>
              <a:rPr lang="en-US" dirty="0"/>
              <a:t>teachers will upload the answer key’s and then our app will check all the answer sheets and record the results.</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3402</Words>
  <Application>WPS Presentation</Application>
  <PresentationFormat>Widescreen</PresentationFormat>
  <Paragraphs>91</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Wingdings 3</vt:lpstr>
      <vt:lpstr>Arial</vt:lpstr>
      <vt:lpstr>Times New Roman</vt:lpstr>
      <vt:lpstr>Trebuchet MS</vt:lpstr>
      <vt:lpstr>Microsoft YaHei</vt:lpstr>
      <vt:lpstr>Arial Unicode MS</vt:lpstr>
      <vt:lpstr>Calibri</vt:lpstr>
      <vt:lpstr>Facet</vt:lpstr>
      <vt:lpstr>    </vt:lpstr>
      <vt:lpstr>          An Initiative towards Online Commencement of exam</vt:lpstr>
      <vt:lpstr>Introduction</vt:lpstr>
      <vt:lpstr>Project Objective</vt:lpstr>
      <vt:lpstr>Methodology and Outcomes</vt:lpstr>
      <vt:lpstr>Login Activity diagram</vt:lpstr>
      <vt:lpstr>PowerPoint 演示文稿</vt:lpstr>
      <vt:lpstr>PowerPoint 演示文稿</vt:lpstr>
      <vt:lpstr>PowerPoint 演示文稿</vt:lpstr>
      <vt:lpstr>Class Diagram</vt:lpstr>
      <vt:lpstr>PowerPoint 演示文稿</vt:lpstr>
      <vt:lpstr>PowerPoint 演示文稿</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 Initiative towards Online Commencement of exam</dc:title>
  <dc:creator>Shivam Gupta</dc:creator>
  <cp:lastModifiedBy>om</cp:lastModifiedBy>
  <cp:revision>19</cp:revision>
  <dcterms:created xsi:type="dcterms:W3CDTF">2020-10-18T13:33:00Z</dcterms:created>
  <dcterms:modified xsi:type="dcterms:W3CDTF">2020-10-21T17:04:38Z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