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CDFF7B-0B53-455E-9FA0-8D11776ED00D}">
  <a:tblStyle styleId="{73CDFF7B-0B53-455E-9FA0-8D11776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schemas.openxmlformats.org/officeDocument/2006/relationships/font" Target="fonts/Average-regular.fnt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ec35f6b4d0d71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ec35f6b4d0d71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64a3bc1d845d9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64a3bc1d845d9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ec35f6b4d0d71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ec35f6b4d0d71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0838a0fb1e0e7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50838a0fb1e0e7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faee17ab2ba0a8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0faee17ab2ba0a8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faee17ab2ba0a8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faee17ab2ba0a8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bbcfc8f04f893b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bbcfc8f04f893b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2af720c059d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2af720c059d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3ecbbd1270b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3ecbbd1270b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ede5f69200b86f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ede5f69200b86f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498daa9b4a39d1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498daa9b4a39d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ede5f69200b86f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ede5f69200b86f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orldometers.info/coronavirus/country/u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m.wikipedia.org/wiki/COVID-19_test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ovid19india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736425" y="-983675"/>
            <a:ext cx="5477100" cy="2812500"/>
          </a:xfrm>
          <a:prstGeom prst="rect">
            <a:avLst/>
          </a:prstGeom>
          <a:effectLst>
            <a:outerShdw blurRad="57150" rotWithShape="0" algn="bl" dir="3456000" dist="123825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COVID-19 HANDLING: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India vs USA</a:t>
            </a:r>
            <a:r>
              <a:rPr lang="en"/>
              <a:t> 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 flipH="1" rot="-424">
            <a:off x="5955716" y="3195616"/>
            <a:ext cx="2433000" cy="66492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By: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         SAGAR SAINI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          CSE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    11911076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2101052"/>
            <a:ext cx="4572007" cy="304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3"/>
          <p:cNvCxnSpPr/>
          <p:nvPr/>
        </p:nvCxnSpPr>
        <p:spPr>
          <a:xfrm flipH="1" rot="10800000">
            <a:off x="6123709" y="3657645"/>
            <a:ext cx="29184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-2458350"/>
            <a:ext cx="8129100" cy="10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" sz="2500">
                <a:solidFill>
                  <a:srgbClr val="F3F3F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On March 16, the White house  advised against any gathering of more than 10.</a:t>
            </a:r>
            <a:endParaRPr sz="2500">
              <a:solidFill>
                <a:srgbClr val="F3F3F3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" sz="25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5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late March, Lockdown announced in some states of USA over a period of time.</a:t>
            </a:r>
            <a:endParaRPr sz="25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" sz="25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By April 22, school building had been ordered to be closed.</a:t>
            </a:r>
            <a:endParaRPr sz="25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Arial"/>
              <a:buChar char="●"/>
            </a:pPr>
            <a:r>
              <a:rPr lang="en" sz="2500">
                <a:solidFill>
                  <a:srgbClr val="F3F3F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2500">
                <a:solidFill>
                  <a:srgbClr val="F3F3F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April 20, USA had processed more than 4 million tests</a:t>
            </a:r>
            <a:endParaRPr sz="25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22025" y="0"/>
            <a:ext cx="8010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COVID-19 Cases Trends in USA</a:t>
            </a:r>
            <a:endParaRPr b="1" sz="2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476800" y="6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{73CDFF7B-0B53-455E-9FA0-8D11776ED00D}</a:tableStyleId>
              </a:tblPr>
              <a:tblGrid>
                <a:gridCol w="1483025"/>
                <a:gridCol w="1483025"/>
                <a:gridCol w="1898650"/>
                <a:gridCol w="1067400"/>
              </a:tblGrid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Currently Infected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Deaths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15/02/2020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29/02/2020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11/03/2020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1,301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1,248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17/03/2020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6,357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6,129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21/03/2020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24,418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23,870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27/03/2020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1,05,217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1,00,548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2,110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01/04/2020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2,20,295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2,04,966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6,394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10/04/2020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5,09,604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4,60,252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22,038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17/04/2020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7,14,822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6,16,864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37,448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24/04/2020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9,25,232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7,62,607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52,193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3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779500" y="4635025"/>
            <a:ext cx="20529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Worldometers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6779500" y="3804925"/>
            <a:ext cx="145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60950" y="-3"/>
            <a:ext cx="8222100" cy="729000"/>
          </a:xfrm>
          <a:prstGeom prst="rect">
            <a:avLst/>
          </a:prstGeom>
          <a:effectLst>
            <a:outerShdw blurRad="57150" rotWithShape="0" algn="bl" dir="540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A61C00"/>
                </a:highlight>
              </a:rPr>
              <a:t>Conclusion</a:t>
            </a:r>
            <a:endParaRPr>
              <a:highlight>
                <a:srgbClr val="A61C00"/>
              </a:highlight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0" y="926525"/>
            <a:ext cx="43428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  <a:highlight>
                  <a:schemeClr val="accent1"/>
                </a:highlight>
              </a:rPr>
              <a:t>India had faced situation wisely, though, India is having limited resources .</a:t>
            </a:r>
            <a:endParaRPr sz="2500">
              <a:solidFill>
                <a:srgbClr val="FFFFFF"/>
              </a:solidFill>
              <a:highlight>
                <a:schemeClr val="accen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  <a:highlight>
                  <a:schemeClr val="accent1"/>
                </a:highlight>
              </a:rPr>
              <a:t>India should increase the no of daily testings.</a:t>
            </a:r>
            <a:endParaRPr sz="2500">
              <a:solidFill>
                <a:srgbClr val="FFFFFF"/>
              </a:solidFill>
              <a:highlight>
                <a:schemeClr val="accen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  <a:highlight>
                  <a:schemeClr val="accent1"/>
                </a:highlight>
              </a:rPr>
              <a:t>There should b restriction</a:t>
            </a:r>
            <a:endParaRPr sz="2500">
              <a:solidFill>
                <a:srgbClr val="FFFFFF"/>
              </a:solidFill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chemeClr val="accent1"/>
                </a:highlight>
              </a:rPr>
              <a:t>in USA atleast till Corona Virus cases growth rate gets controlled.</a:t>
            </a:r>
            <a:endParaRPr sz="2500">
              <a:solidFill>
                <a:srgbClr val="FFFFFF"/>
              </a:solidFill>
              <a:highlight>
                <a:schemeClr val="accent1"/>
              </a:highlight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200" y="1671775"/>
            <a:ext cx="4342799" cy="347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5018475" y="926525"/>
            <a:ext cx="41256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9900"/>
                </a:solidFill>
              </a:rPr>
              <a:t>What’s your Opinion ?</a:t>
            </a:r>
            <a:endParaRPr sz="2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69461" y="1324800"/>
            <a:ext cx="4008600" cy="24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highlight>
                  <a:srgbClr val="674EA7"/>
                </a:highlight>
                <a:latin typeface="Impact"/>
                <a:ea typeface="Impact"/>
                <a:cs typeface="Impact"/>
                <a:sym typeface="Impact"/>
              </a:rPr>
              <a:t>Thank you !</a:t>
            </a:r>
            <a:endParaRPr sz="5500">
              <a:highlight>
                <a:srgbClr val="674EA7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41750" y="-1"/>
            <a:ext cx="8478300" cy="1409400"/>
          </a:xfrm>
          <a:prstGeom prst="rect">
            <a:avLst/>
          </a:prstGeom>
          <a:effectLst>
            <a:outerShdw blurRad="57150" rotWithShape="0" algn="bl" dir="540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0000"/>
                </a:highlight>
              </a:rPr>
              <a:t>Why it named as COVID-19 ?</a:t>
            </a:r>
            <a:endParaRPr>
              <a:highlight>
                <a:srgbClr val="CC0000"/>
              </a:highlight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41750" y="1409400"/>
            <a:ext cx="7573800" cy="205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The disease was first identified in December 2019 in Wuhan,China.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The Virus responsible for this disease 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is Corona Virus. (Informal name)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So, COVID-19 Stands for 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COronaVIrus Disease 2019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426" y="1887257"/>
            <a:ext cx="3036576" cy="3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99270" y="13075"/>
            <a:ext cx="6317100" cy="1570200"/>
          </a:xfrm>
          <a:prstGeom prst="rect">
            <a:avLst/>
          </a:prstGeom>
          <a:ln>
            <a:noFill/>
          </a:ln>
          <a:effectLst>
            <a:outerShdw blurRad="157163" rotWithShape="0" algn="bl" dir="5400000" dist="304800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0000"/>
                </a:highlight>
              </a:rPr>
              <a:t>Ranking of India &amp; USA </a:t>
            </a:r>
            <a:endParaRPr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0000"/>
                </a:highlight>
              </a:rPr>
              <a:t>in terms  of healthcare. </a:t>
            </a:r>
            <a:endParaRPr>
              <a:highlight>
                <a:srgbClr val="CC0000"/>
              </a:highlight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16325" y="2571750"/>
            <a:ext cx="78132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highlight>
                  <a:schemeClr val="dk1"/>
                </a:highlight>
              </a:rPr>
              <a:t>The score for India's healthcare access and quality was 41.2 (up from 24.7 in 1990), placing it 145th out of 195 countries.</a:t>
            </a:r>
            <a:endParaRPr sz="22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16325" y="3744536"/>
            <a:ext cx="74907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The score for the USA's healthcare access and quality was 88.7 points, placing it 29th out of 195 countries.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38900" y="1851300"/>
            <a:ext cx="74907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According to a Lancet study,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300" y="13075"/>
            <a:ext cx="2960700" cy="22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27900" y="0"/>
            <a:ext cx="8492400" cy="1043700"/>
          </a:xfrm>
          <a:prstGeom prst="rect">
            <a:avLst/>
          </a:prstGeom>
          <a:effectLst>
            <a:outerShdw blurRad="57150" rotWithShape="0" algn="bl" dir="540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highlight>
                  <a:srgbClr val="CC0000"/>
                </a:highlight>
              </a:rPr>
              <a:t>Covid-19 Testing Statistics</a:t>
            </a:r>
            <a:endParaRPr sz="4500">
              <a:highlight>
                <a:srgbClr val="CC0000"/>
              </a:highlight>
            </a:endParaRPr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281950" y="166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{73CDFF7B-0B53-455E-9FA0-8D11776ED00D}</a:tableStyleId>
              </a:tblPr>
              <a:tblGrid>
                <a:gridCol w="1412775"/>
                <a:gridCol w="1201525"/>
                <a:gridCol w="1326075"/>
                <a:gridCol w="1297225"/>
                <a:gridCol w="923700"/>
                <a:gridCol w="1137750"/>
                <a:gridCol w="1281050"/>
              </a:tblGrid>
              <a:tr h="12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Country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3F3F3"/>
                          </a:solidFill>
                        </a:rPr>
                        <a:t>  Date</a:t>
                      </a:r>
                      <a:endParaRPr sz="2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3F3F3"/>
                          </a:solidFill>
                        </a:rPr>
                        <a:t> Tests</a:t>
                      </a:r>
                      <a:endParaRPr sz="2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3F3F3"/>
                          </a:solidFill>
                        </a:rPr>
                        <a:t> Positive</a:t>
                      </a:r>
                      <a:endParaRPr sz="2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3F3F3"/>
                          </a:solidFill>
                        </a:rPr>
                        <a:t>+ve</a:t>
                      </a:r>
                      <a:endParaRPr sz="2000"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3F3F3"/>
                          </a:solidFill>
                        </a:rPr>
                        <a:t>% age</a:t>
                      </a:r>
                      <a:endParaRPr sz="2000"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3F3F3"/>
                          </a:solidFill>
                        </a:rPr>
                        <a:t>Test per million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</a:rPr>
                        <a:t>Positive per million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 India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24/04/20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579,957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</a:rPr>
                        <a:t>24,506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</a:rPr>
                        <a:t>4.2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 429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3F3F3"/>
                          </a:solidFill>
                        </a:rPr>
                        <a:t> USA</a:t>
                      </a:r>
                      <a:endParaRPr sz="2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24/04/20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4,888,198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890,816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18.2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</a:rPr>
                        <a:t>14,892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</a:rPr>
                        <a:t>2,714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6"/>
          <p:cNvSpPr txBox="1"/>
          <p:nvPr/>
        </p:nvSpPr>
        <p:spPr>
          <a:xfrm>
            <a:off x="7308875" y="4128775"/>
            <a:ext cx="15531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Source: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308875" y="4394975"/>
            <a:ext cx="15531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7308875" y="4412525"/>
            <a:ext cx="18348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Wikipedia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-25" y="249375"/>
            <a:ext cx="8820600" cy="5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USA is on the top of list of countries conducting highest no of Covid-19 Testing.</a:t>
            </a:r>
            <a:endParaRPr sz="2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India is on the 12th position in this list till 24 April.</a:t>
            </a:r>
            <a:endParaRPr sz="2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Some positive things for India are</a:t>
            </a:r>
            <a:endParaRPr sz="2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</a:rPr>
              <a:t>*</a:t>
            </a:r>
            <a:r>
              <a:rPr lang="en" sz="2600">
                <a:solidFill>
                  <a:srgbClr val="FFFFFF"/>
                </a:solidFill>
              </a:rPr>
              <a:t> India is having low positive/tested percentage.</a:t>
            </a:r>
            <a:endParaRPr sz="2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* </a:t>
            </a:r>
            <a:r>
              <a:rPr lang="en" sz="2600">
                <a:solidFill>
                  <a:srgbClr val="FFFFFF"/>
                </a:solidFill>
              </a:rPr>
              <a:t>India is on the 12th position in the list, although India’s healthcare rank is above 100.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23950" y="-636189"/>
            <a:ext cx="8696100" cy="2363400"/>
          </a:xfrm>
          <a:prstGeom prst="rect">
            <a:avLst/>
          </a:prstGeom>
          <a:effectLst>
            <a:outerShdw blurRad="57150" rotWithShape="0" algn="bl" dir="540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0000"/>
                </a:highlight>
              </a:rPr>
              <a:t>Protective Measures taken by India</a:t>
            </a:r>
            <a:endParaRPr>
              <a:highlight>
                <a:srgbClr val="CC0000"/>
              </a:highlight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1052950"/>
            <a:ext cx="9144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Char char="●"/>
            </a:pPr>
            <a:r>
              <a:rPr lang="en" sz="2600">
                <a:solidFill>
                  <a:srgbClr val="F3F3F3"/>
                </a:solidFill>
                <a:highlight>
                  <a:schemeClr val="accent1"/>
                </a:highlight>
              </a:rPr>
              <a:t>India began Thermal Screening of passengers arriving from China on 21th Jan and later it extended for passengers from other countries.</a:t>
            </a:r>
            <a:endParaRPr sz="2600">
              <a:solidFill>
                <a:srgbClr val="F3F3F3"/>
              </a:solidFill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3F3F3"/>
              </a:solidFill>
              <a:highlight>
                <a:schemeClr val="accent1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Char char="●"/>
            </a:pPr>
            <a:r>
              <a:rPr lang="en" sz="2600">
                <a:solidFill>
                  <a:srgbClr val="F3F3F3"/>
                </a:solidFill>
                <a:highlight>
                  <a:schemeClr val="accent1"/>
                </a:highlight>
              </a:rPr>
              <a:t>In March, Govt assigned different ministries the task of availability of essential material as per their department.</a:t>
            </a:r>
            <a:endParaRPr sz="2600">
              <a:solidFill>
                <a:srgbClr val="F3F3F3"/>
              </a:solidFill>
              <a:highlight>
                <a:schemeClr val="accent1"/>
              </a:highlight>
            </a:endParaRPr>
          </a:p>
        </p:txBody>
      </p:sp>
      <p:sp>
        <p:nvSpPr>
          <p:cNvPr id="125" name="Google Shape;125;p18"/>
          <p:cNvSpPr txBox="1"/>
          <p:nvPr/>
        </p:nvSpPr>
        <p:spPr>
          <a:xfrm rot="-843292">
            <a:off x="3769115" y="8165173"/>
            <a:ext cx="5596025" cy="1130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0" y="3833100"/>
            <a:ext cx="82347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  <a:highlight>
                  <a:schemeClr val="accent1"/>
                </a:highlight>
              </a:rPr>
              <a:t>India started evacuating Indians from other countries and asked them to be quarantined for 14 days.</a:t>
            </a:r>
            <a:endParaRPr sz="2500">
              <a:solidFill>
                <a:srgbClr val="FFFFFF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10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chemeClr val="accent1"/>
                </a:highlight>
              </a:rPr>
              <a:t>G.O.I. closed passenger traffic from all neighbouring countries on 16 March and made screening of all international passengers  compulsory.</a:t>
            </a:r>
            <a:endParaRPr sz="2400">
              <a:highlight>
                <a:schemeClr val="accen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chemeClr val="accent1"/>
                </a:highlight>
              </a:rPr>
              <a:t>On 16 March, G.O.I. declared nationwide lock down of school and colleges and exams were postponed.</a:t>
            </a:r>
            <a:endParaRPr sz="2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accen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chemeClr val="accent1"/>
                </a:highlight>
              </a:rPr>
              <a:t>Aarogya Setu, a COVID-19 tracking mobile app was launched.</a:t>
            </a:r>
            <a:endParaRPr sz="2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accen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chemeClr val="accent1"/>
                </a:highlight>
              </a:rPr>
              <a:t>On 24th March, PM Narendra Modi announced a complete nationwide lockdown till 14 april and on</a:t>
            </a:r>
            <a:r>
              <a:rPr lang="en" sz="2400">
                <a:highlight>
                  <a:schemeClr val="accent1"/>
                </a:highlight>
              </a:rPr>
              <a:t> 14 April, PM extended it till 3 may.</a:t>
            </a:r>
            <a:endParaRPr sz="2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accen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chemeClr val="accent1"/>
                </a:highlight>
              </a:rPr>
              <a:t>Govt focused on increasing labs and authorised private lab on 17th March to test for the virus</a:t>
            </a:r>
            <a:endParaRPr sz="240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424673" y="584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{73CDFF7B-0B53-455E-9FA0-8D11776ED00D}</a:tableStyleId>
              </a:tblPr>
              <a:tblGrid>
                <a:gridCol w="1319000"/>
                <a:gridCol w="1319000"/>
                <a:gridCol w="1319000"/>
                <a:gridCol w="1319000"/>
                <a:gridCol w="1319000"/>
              </a:tblGrid>
              <a:tr h="3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Active 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Deaths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30/01/2020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29/02/2020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06/03/2020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15/03/2020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25/03/2020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Google Shape;137;p20"/>
          <p:cNvGraphicFramePr/>
          <p:nvPr/>
        </p:nvGraphicFramePr>
        <p:xfrm>
          <a:off x="424625" y="293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{73CDFF7B-0B53-455E-9FA0-8D11776ED00D}</a:tableStyleId>
              </a:tblPr>
              <a:tblGrid>
                <a:gridCol w="1319000"/>
                <a:gridCol w="1319000"/>
                <a:gridCol w="1319000"/>
                <a:gridCol w="1319000"/>
                <a:gridCol w="1319000"/>
              </a:tblGrid>
              <a:tr h="38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02/04/2020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2,545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2,285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07/04/2020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5,349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4,719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13/04/2020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8,897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18/04/2020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15,724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12,737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2,466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24/04/2020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24,447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18,171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5,496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0"/>
          <p:cNvSpPr txBox="1"/>
          <p:nvPr/>
        </p:nvSpPr>
        <p:spPr>
          <a:xfrm>
            <a:off x="1445500" y="0"/>
            <a:ext cx="6036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verage"/>
                <a:ea typeface="Average"/>
                <a:cs typeface="Average"/>
                <a:sym typeface="Average"/>
              </a:rPr>
              <a:t>COVID-19 Cases Trends in India</a:t>
            </a:r>
            <a:endParaRPr b="1" sz="2500" u="sng">
              <a:solidFill>
                <a:srgbClr val="FFFFFF"/>
              </a:solidFill>
              <a:highlight>
                <a:srgbClr val="CC0000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highlight>
                <a:schemeClr val="lt2"/>
              </a:highlight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088900" y="4289950"/>
            <a:ext cx="2027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COVID-19_INDIA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61700" y="0"/>
            <a:ext cx="8820600" cy="868200"/>
          </a:xfrm>
          <a:prstGeom prst="rect">
            <a:avLst/>
          </a:prstGeom>
          <a:effectLst>
            <a:outerShdw blurRad="57150" rotWithShape="0" algn="bl" dir="540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0000"/>
                </a:highlight>
              </a:rPr>
              <a:t>Protective Measure taken by USA</a:t>
            </a:r>
            <a:endParaRPr>
              <a:highlight>
                <a:srgbClr val="CC0000"/>
              </a:highlight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0" y="1240250"/>
            <a:ext cx="9144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" sz="2500">
                <a:solidFill>
                  <a:srgbClr val="F3F3F3"/>
                </a:solidFill>
                <a:highlight>
                  <a:schemeClr val="accent1"/>
                </a:highlight>
              </a:rPr>
              <a:t>USA banned foreign nationals arriving from China on 31 Jan</a:t>
            </a:r>
            <a:endParaRPr sz="2500">
              <a:solidFill>
                <a:srgbClr val="F3F3F3"/>
              </a:solidFill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  <a:highlight>
                <a:schemeClr val="accen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" sz="2500">
                <a:solidFill>
                  <a:srgbClr val="F3F3F3"/>
                </a:solidFill>
                <a:highlight>
                  <a:schemeClr val="accent1"/>
                </a:highlight>
              </a:rPr>
              <a:t>In March, the govt started to use the Defence Production Act to direct industries to produce medical equipment.</a:t>
            </a:r>
            <a:endParaRPr sz="2500">
              <a:solidFill>
                <a:srgbClr val="F3F3F3"/>
              </a:solidFill>
              <a:highlight>
                <a:schemeClr val="accen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  <a:highlight>
                <a:schemeClr val="accen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" sz="2500">
                <a:solidFill>
                  <a:srgbClr val="F3F3F3"/>
                </a:solidFill>
                <a:highlight>
                  <a:schemeClr val="accent1"/>
                </a:highlight>
              </a:rPr>
              <a:t>The first usage of the D.P. Act to direct industry came on March 27, when Trump ordered General Motors to make ventilators.</a:t>
            </a:r>
            <a:endParaRPr sz="2500">
              <a:solidFill>
                <a:srgbClr val="F3F3F3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