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5"/>
  </p:notesMasterIdLst>
  <p:sldIdLst>
    <p:sldId id="256" r:id="rId2"/>
    <p:sldId id="257" r:id="rId3"/>
    <p:sldId id="258" r:id="rId4"/>
    <p:sldId id="259" r:id="rId5"/>
    <p:sldId id="261" r:id="rId6"/>
    <p:sldId id="262" r:id="rId7"/>
    <p:sldId id="263" r:id="rId8"/>
    <p:sldId id="264" r:id="rId9"/>
    <p:sldId id="270" r:id="rId10"/>
    <p:sldId id="269" r:id="rId11"/>
    <p:sldId id="271" r:id="rId12"/>
    <p:sldId id="272" r:id="rId13"/>
    <p:sldId id="274" r:id="rId14"/>
    <p:sldId id="275" r:id="rId15"/>
    <p:sldId id="276" r:id="rId16"/>
    <p:sldId id="277" r:id="rId17"/>
    <p:sldId id="279" r:id="rId18"/>
    <p:sldId id="280" r:id="rId19"/>
    <p:sldId id="278" r:id="rId20"/>
    <p:sldId id="284" r:id="rId21"/>
    <p:sldId id="285" r:id="rId22"/>
    <p:sldId id="286" r:id="rId23"/>
    <p:sldId id="28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4F570-C1A0-41BD-B488-776DB8915EF3}" type="datetimeFigureOut">
              <a:rPr lang="en-US" smtClean="0"/>
              <a:t>12/12/2022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3DC050-ADC8-4C25-AEC3-56894F054165}" type="slidenum">
              <a:rPr lang="en-US" smtClean="0"/>
              <a:t>‹#›</a:t>
            </a:fld>
            <a:endParaRPr lang="en-US"/>
          </a:p>
        </p:txBody>
      </p:sp>
    </p:spTree>
    <p:extLst>
      <p:ext uri="{BB962C8B-B14F-4D97-AF65-F5344CB8AC3E}">
        <p14:creationId xmlns:p14="http://schemas.microsoft.com/office/powerpoint/2010/main" val="2395399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DC050-ADC8-4C25-AEC3-56894F054165}" type="slidenum">
              <a:rPr lang="en-US" smtClean="0"/>
              <a:t>8</a:t>
            </a:fld>
            <a:endParaRPr lang="en-US"/>
          </a:p>
        </p:txBody>
      </p:sp>
    </p:spTree>
    <p:extLst>
      <p:ext uri="{BB962C8B-B14F-4D97-AF65-F5344CB8AC3E}">
        <p14:creationId xmlns:p14="http://schemas.microsoft.com/office/powerpoint/2010/main" val="250533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8AEFA0-EFDB-437A-B34B-D5DA62F736E2}"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8E844-E65C-4D4F-9849-9544BAC11CA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8AEFA0-EFDB-437A-B34B-D5DA62F736E2}"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8E844-E65C-4D4F-9849-9544BAC11C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E8AEFA0-EFDB-437A-B34B-D5DA62F736E2}"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8E844-E65C-4D4F-9849-9544BAC11CAF}"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8AEFA0-EFDB-437A-B34B-D5DA62F736E2}"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8E844-E65C-4D4F-9849-9544BAC11CAF}"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8AEFA0-EFDB-437A-B34B-D5DA62F736E2}"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8E844-E65C-4D4F-9849-9544BAC11CA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E8AEFA0-EFDB-437A-B34B-D5DA62F736E2}"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8E844-E65C-4D4F-9849-9544BAC11CAF}"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8AEFA0-EFDB-437A-B34B-D5DA62F736E2}"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A8E844-E65C-4D4F-9849-9544BAC11CA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8AEFA0-EFDB-437A-B34B-D5DA62F736E2}"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A8E844-E65C-4D4F-9849-9544BAC11C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E8AEFA0-EFDB-437A-B34B-D5DA62F736E2}"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A8E844-E65C-4D4F-9849-9544BAC11C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E8AEFA0-EFDB-437A-B34B-D5DA62F736E2}"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8E844-E65C-4D4F-9849-9544BAC11CAF}"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AEFA0-EFDB-437A-B34B-D5DA62F736E2}"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8E844-E65C-4D4F-9849-9544BAC11CAF}"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E8AEFA0-EFDB-437A-B34B-D5DA62F736E2}" type="datetimeFigureOut">
              <a:rPr lang="en-US" smtClean="0"/>
              <a:t>12/12/2022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7A8E844-E65C-4D4F-9849-9544BAC11CAF}"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2994025"/>
          </a:xfrm>
        </p:spPr>
        <p:txBody>
          <a:bodyPr>
            <a:noAutofit/>
          </a:bodyPr>
          <a:lstStyle/>
          <a:p>
            <a:r>
              <a:rPr lang="en-US" sz="6000" b="1" dirty="0">
                <a:solidFill>
                  <a:schemeClr val="bg2">
                    <a:lumMod val="10000"/>
                  </a:schemeClr>
                </a:solidFill>
                <a:latin typeface="Times New Roman" pitchFamily="18" charset="0"/>
                <a:cs typeface="Times New Roman" pitchFamily="18" charset="0"/>
              </a:rPr>
              <a:t>Exploratory </a:t>
            </a:r>
            <a:r>
              <a:rPr lang="en-US" sz="6000" b="1" dirty="0" smtClean="0">
                <a:solidFill>
                  <a:schemeClr val="bg2">
                    <a:lumMod val="10000"/>
                  </a:schemeClr>
                </a:solidFill>
                <a:latin typeface="Times New Roman" pitchFamily="18" charset="0"/>
                <a:cs typeface="Times New Roman" pitchFamily="18" charset="0"/>
              </a:rPr>
              <a:t>Data </a:t>
            </a:r>
            <a:r>
              <a:rPr lang="en-US" sz="6000" b="1" dirty="0">
                <a:solidFill>
                  <a:schemeClr val="bg2">
                    <a:lumMod val="10000"/>
                  </a:schemeClr>
                </a:solidFill>
                <a:latin typeface="Times New Roman" pitchFamily="18" charset="0"/>
                <a:cs typeface="Times New Roman" pitchFamily="18" charset="0"/>
              </a:rPr>
              <a:t>A</a:t>
            </a:r>
            <a:r>
              <a:rPr lang="en-US" sz="6000" b="1" dirty="0" smtClean="0">
                <a:solidFill>
                  <a:schemeClr val="bg2">
                    <a:lumMod val="10000"/>
                  </a:schemeClr>
                </a:solidFill>
                <a:latin typeface="Times New Roman" pitchFamily="18" charset="0"/>
                <a:cs typeface="Times New Roman" pitchFamily="18" charset="0"/>
              </a:rPr>
              <a:t>nalysis </a:t>
            </a:r>
            <a:r>
              <a:rPr lang="en-US" sz="6000" b="1" dirty="0">
                <a:solidFill>
                  <a:schemeClr val="bg2">
                    <a:lumMod val="10000"/>
                  </a:schemeClr>
                </a:solidFill>
                <a:latin typeface="Times New Roman" pitchFamily="18" charset="0"/>
                <a:cs typeface="Times New Roman" pitchFamily="18" charset="0"/>
              </a:rPr>
              <a:t>O</a:t>
            </a:r>
            <a:r>
              <a:rPr lang="en-US" sz="6000" b="1" dirty="0" smtClean="0">
                <a:solidFill>
                  <a:schemeClr val="bg2">
                    <a:lumMod val="10000"/>
                  </a:schemeClr>
                </a:solidFill>
                <a:latin typeface="Times New Roman" pitchFamily="18" charset="0"/>
                <a:cs typeface="Times New Roman" pitchFamily="18" charset="0"/>
              </a:rPr>
              <a:t>n </a:t>
            </a:r>
            <a:r>
              <a:rPr lang="en-US" sz="6000" b="1" dirty="0">
                <a:solidFill>
                  <a:schemeClr val="bg2">
                    <a:lumMod val="10000"/>
                  </a:schemeClr>
                </a:solidFill>
                <a:latin typeface="Times New Roman" pitchFamily="18" charset="0"/>
                <a:cs typeface="Times New Roman" pitchFamily="18" charset="0"/>
              </a:rPr>
              <a:t>Global </a:t>
            </a:r>
            <a:r>
              <a:rPr lang="en-US" sz="6000" b="1" dirty="0" smtClean="0">
                <a:solidFill>
                  <a:schemeClr val="bg2">
                    <a:lumMod val="10000"/>
                  </a:schemeClr>
                </a:solidFill>
                <a:latin typeface="Times New Roman" pitchFamily="18" charset="0"/>
                <a:cs typeface="Times New Roman" pitchFamily="18" charset="0"/>
              </a:rPr>
              <a:t>Terrorism Attack</a:t>
            </a:r>
            <a:endParaRPr lang="en-US" sz="6000" b="1"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249974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 10 Countries which were most attacked</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609600" y="5943600"/>
            <a:ext cx="8001000" cy="640080"/>
          </a:xfrm>
        </p:spPr>
        <p:txBody>
          <a:bodyPr>
            <a:normAutofit lnSpcReduction="10000"/>
          </a:bodyPr>
          <a:lstStyle/>
          <a:p>
            <a:pPr marL="0" indent="0" algn="just">
              <a:buNone/>
            </a:pPr>
            <a:r>
              <a:rPr lang="en-US" sz="1900" b="1" dirty="0">
                <a:latin typeface="Times New Roman" panose="02020603050405020304" pitchFamily="18" charset="0"/>
                <a:cs typeface="Times New Roman" panose="02020603050405020304" pitchFamily="18" charset="0"/>
              </a:rPr>
              <a:t>Observation</a:t>
            </a:r>
            <a:r>
              <a:rPr lang="en-US" sz="1900" dirty="0">
                <a:latin typeface="Times New Roman" panose="02020603050405020304" pitchFamily="18" charset="0"/>
                <a:cs typeface="Times New Roman" panose="02020603050405020304" pitchFamily="18" charset="0"/>
              </a:rPr>
              <a:t> :- Iraq was the most attacked country across the world with 24636 attacks, followed by Pakistan, Afghanistan and India.</a:t>
            </a:r>
          </a:p>
          <a:p>
            <a:pPr marL="0" indent="0">
              <a:buNone/>
            </a:pPr>
            <a:endParaRPr lang="en-US"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676400" y="2057400"/>
            <a:ext cx="5943600" cy="3733800"/>
          </a:xfrm>
        </p:spPr>
      </p:pic>
    </p:spTree>
    <p:extLst>
      <p:ext uri="{BB962C8B-B14F-4D97-AF65-F5344CB8AC3E}">
        <p14:creationId xmlns:p14="http://schemas.microsoft.com/office/powerpoint/2010/main" val="1544061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252728"/>
          </a:xfrm>
        </p:spPr>
        <p:txBody>
          <a:bodyPr>
            <a:normAutofit fontScale="90000"/>
          </a:bodyPr>
          <a:lstStyle/>
          <a:p>
            <a:r>
              <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 10 States under attack across the year</a:t>
            </a:r>
            <a:r>
              <a:rPr lang="en-US" b="1" dirty="0"/>
              <a:t/>
            </a:r>
            <a:br>
              <a:rPr lang="en-US" b="1" dirty="0"/>
            </a:br>
            <a:endParaRPr lang="en-US" dirty="0"/>
          </a:p>
        </p:txBody>
      </p:sp>
      <p:sp>
        <p:nvSpPr>
          <p:cNvPr id="3" name="Content Placeholder 2"/>
          <p:cNvSpPr>
            <a:spLocks noGrp="1"/>
          </p:cNvSpPr>
          <p:nvPr>
            <p:ph sz="quarter" idx="13"/>
          </p:nvPr>
        </p:nvSpPr>
        <p:spPr>
          <a:xfrm>
            <a:off x="457200" y="5943600"/>
            <a:ext cx="8153400" cy="716280"/>
          </a:xfrm>
        </p:spPr>
        <p:txBody>
          <a:bodyPr>
            <a:normAutofit/>
          </a:bodyPr>
          <a:lstStyle/>
          <a:p>
            <a:pPr marL="0" indent="0" algn="just">
              <a:buNone/>
            </a:pPr>
            <a:r>
              <a:rPr lang="en-US" sz="1800" b="1" dirty="0" smtClean="0">
                <a:latin typeface="Times New Roman" panose="02020603050405020304" pitchFamily="18" charset="0"/>
                <a:cs typeface="Times New Roman" panose="02020603050405020304" pitchFamily="18" charset="0"/>
              </a:rPr>
              <a:t>Observation</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Baghdad state which is the capital of Iraq is the most attacked in the world with 7645 attacks followed by </a:t>
            </a:r>
            <a:r>
              <a:rPr lang="en-US" sz="1800" dirty="0" smtClean="0">
                <a:latin typeface="Times New Roman" panose="02020603050405020304" pitchFamily="18" charset="0"/>
                <a:cs typeface="Times New Roman" panose="02020603050405020304" pitchFamily="18" charset="0"/>
              </a:rPr>
              <a:t>Northern </a:t>
            </a:r>
            <a:r>
              <a:rPr lang="en-US" sz="1800" dirty="0">
                <a:latin typeface="Times New Roman" panose="02020603050405020304" pitchFamily="18" charset="0"/>
                <a:cs typeface="Times New Roman" panose="02020603050405020304" pitchFamily="18" charset="0"/>
              </a:rPr>
              <a:t>Ireland.</a:t>
            </a: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685800" y="2133600"/>
            <a:ext cx="7848600" cy="3429000"/>
          </a:xfrm>
        </p:spPr>
      </p:pic>
    </p:spTree>
    <p:extLst>
      <p:ext uri="{BB962C8B-B14F-4D97-AF65-F5344CB8AC3E}">
        <p14:creationId xmlns:p14="http://schemas.microsoft.com/office/powerpoint/2010/main" val="3873024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sz="4000"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ost </a:t>
            </a:r>
            <a:r>
              <a:rPr lang="en-US" sz="4000"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common </a:t>
            </a:r>
            <a:r>
              <a:rPr lang="en-US" sz="4000"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attack type among </a:t>
            </a:r>
            <a:r>
              <a:rPr lang="en-US" sz="4000"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terrorist groups</a:t>
            </a:r>
            <a:r>
              <a:rPr lang="en-US" sz="2000" b="1" dirty="0"/>
              <a:t/>
            </a:r>
            <a:br>
              <a:rPr lang="en-US" sz="2000" b="1" dirty="0"/>
            </a:br>
            <a:endParaRPr lang="en-US" sz="2000" dirty="0"/>
          </a:p>
        </p:txBody>
      </p:sp>
      <p:sp>
        <p:nvSpPr>
          <p:cNvPr id="3" name="Content Placeholder 2"/>
          <p:cNvSpPr>
            <a:spLocks noGrp="1"/>
          </p:cNvSpPr>
          <p:nvPr>
            <p:ph sz="quarter" idx="13"/>
          </p:nvPr>
        </p:nvSpPr>
        <p:spPr>
          <a:xfrm>
            <a:off x="457200" y="5791200"/>
            <a:ext cx="8305800" cy="868680"/>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Observation</a:t>
            </a:r>
            <a:r>
              <a:rPr lang="en-US" sz="1800" dirty="0">
                <a:latin typeface="Times New Roman" panose="02020603050405020304" pitchFamily="18" charset="0"/>
                <a:cs typeface="Times New Roman" panose="02020603050405020304" pitchFamily="18" charset="0"/>
              </a:rPr>
              <a:t> :- Bombing and Explosions are the most preferred attack type used by the terrorists. Around 50% of the terrorist groups are using this attack type, followed by Armed Assault and Assassination.</a:t>
            </a: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762000" y="1905000"/>
            <a:ext cx="7632192" cy="3810000"/>
          </a:xfrm>
        </p:spPr>
      </p:pic>
    </p:spTree>
    <p:extLst>
      <p:ext uri="{BB962C8B-B14F-4D97-AF65-F5344CB8AC3E}">
        <p14:creationId xmlns:p14="http://schemas.microsoft.com/office/powerpoint/2010/main" val="1974663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Most Active Gangs across the </a:t>
            </a:r>
            <a:r>
              <a:rPr lang="en-US"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years</a:t>
            </a:r>
            <a:endPar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09600" y="5791200"/>
            <a:ext cx="8001000" cy="792480"/>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Observation</a:t>
            </a:r>
            <a:r>
              <a:rPr lang="en-US" sz="1800" dirty="0">
                <a:latin typeface="Times New Roman" panose="02020603050405020304" pitchFamily="18" charset="0"/>
                <a:cs typeface="Times New Roman" panose="02020603050405020304" pitchFamily="18" charset="0"/>
              </a:rPr>
              <a:t> :- By this graph we can say that Taliban is the most active terror organization. Also, more than half of the attacks which are done by unknown terrorist groups which seems to be a huge </a:t>
            </a:r>
            <a:r>
              <a:rPr lang="en-US" sz="1800" dirty="0" smtClean="0">
                <a:latin typeface="Times New Roman" panose="02020603050405020304" pitchFamily="18" charset="0"/>
                <a:cs typeface="Times New Roman" panose="02020603050405020304" pitchFamily="18" charset="0"/>
              </a:rPr>
              <a:t>concern.</a:t>
            </a:r>
            <a:endParaRPr lang="en-US" sz="1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457200" y="2362200"/>
            <a:ext cx="8305800" cy="3352800"/>
          </a:xfrm>
        </p:spPr>
      </p:pic>
    </p:spTree>
    <p:extLst>
      <p:ext uri="{BB962C8B-B14F-4D97-AF65-F5344CB8AC3E}">
        <p14:creationId xmlns:p14="http://schemas.microsoft.com/office/powerpoint/2010/main" val="1466855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ttack </a:t>
            </a:r>
            <a:r>
              <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 is used by the deadliest gang 'Taliban</a:t>
            </a:r>
            <a:r>
              <a:rPr lang="en-US"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85800" y="6019800"/>
            <a:ext cx="7924800" cy="716280"/>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Observation</a:t>
            </a:r>
            <a:r>
              <a:rPr lang="en-US" sz="1600" dirty="0">
                <a:latin typeface="Times New Roman" panose="02020603050405020304" pitchFamily="18" charset="0"/>
                <a:cs typeface="Times New Roman" panose="02020603050405020304" pitchFamily="18" charset="0"/>
              </a:rPr>
              <a:t> :- It is clearly visible from the above donut chart that Firearms and Explosives are the most used attack types used by the deadliest gang Taliban. so, there should be stricter rules to prevent the movement of firearms and explosives into and from the countries.</a:t>
            </a: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447800" y="2133600"/>
            <a:ext cx="6324600" cy="3886200"/>
          </a:xfrm>
        </p:spPr>
      </p:pic>
    </p:spTree>
    <p:extLst>
      <p:ext uri="{BB962C8B-B14F-4D97-AF65-F5344CB8AC3E}">
        <p14:creationId xmlns:p14="http://schemas.microsoft.com/office/powerpoint/2010/main" val="1235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ost </a:t>
            </a:r>
            <a:r>
              <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common target of the </a:t>
            </a:r>
            <a:r>
              <a:rPr lang="en-US"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terrorists</a:t>
            </a:r>
            <a:endPar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09600" y="5867400"/>
            <a:ext cx="7848600" cy="640080"/>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Observation</a:t>
            </a:r>
            <a:r>
              <a:rPr lang="en-US" sz="1800" dirty="0">
                <a:latin typeface="Times New Roman" panose="02020603050405020304" pitchFamily="18" charset="0"/>
                <a:cs typeface="Times New Roman" panose="02020603050405020304" pitchFamily="18" charset="0"/>
              </a:rPr>
              <a:t> :- 'Private Citizens and Property' are the constant target of the terrorist groups, tighter security and surveillance should be provided, especially in densely populated regions.</a:t>
            </a:r>
          </a:p>
        </p:txBody>
      </p:sp>
      <p:pic>
        <p:nvPicPr>
          <p:cNvPr id="5" name="Content Placeholder 4"/>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838200" y="2133601"/>
            <a:ext cx="7467600" cy="3429000"/>
          </a:xfrm>
        </p:spPr>
      </p:pic>
    </p:spTree>
    <p:extLst>
      <p:ext uri="{BB962C8B-B14F-4D97-AF65-F5344CB8AC3E}">
        <p14:creationId xmlns:p14="http://schemas.microsoft.com/office/powerpoint/2010/main" val="3037450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ost </a:t>
            </a:r>
            <a:r>
              <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number of </a:t>
            </a:r>
            <a:r>
              <a:rPr lang="en-US"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casualties per year</a:t>
            </a:r>
            <a:endPar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609600" y="5943600"/>
            <a:ext cx="8001000" cy="563880"/>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Observation</a:t>
            </a:r>
            <a:r>
              <a:rPr lang="en-US" sz="1800" dirty="0">
                <a:latin typeface="Times New Roman" panose="02020603050405020304" pitchFamily="18" charset="0"/>
                <a:cs typeface="Times New Roman" panose="02020603050405020304" pitchFamily="18" charset="0"/>
              </a:rPr>
              <a:t> :- As clearly visible from the above graph, the year 2014 had the most number of casualties, with the most number of attacks followed by year 2015 and 2016.</a:t>
            </a:r>
          </a:p>
        </p:txBody>
      </p:sp>
      <p:pic>
        <p:nvPicPr>
          <p:cNvPr id="5" name="Content Placeholder 4"/>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609600" y="2286000"/>
            <a:ext cx="8001000" cy="3429000"/>
          </a:xfrm>
        </p:spPr>
      </p:pic>
    </p:spTree>
    <p:extLst>
      <p:ext uri="{BB962C8B-B14F-4D97-AF65-F5344CB8AC3E}">
        <p14:creationId xmlns:p14="http://schemas.microsoft.com/office/powerpoint/2010/main" val="707961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Comparing the number of casualties and wounded people across every </a:t>
            </a:r>
            <a:r>
              <a:rPr lang="en-US" sz="3600"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region</a:t>
            </a:r>
            <a:endParaRPr lang="en-US" sz="3600"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457200" y="5943600"/>
            <a:ext cx="8229600" cy="685800"/>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Observation</a:t>
            </a:r>
            <a:r>
              <a:rPr lang="en-US" sz="1800" dirty="0">
                <a:latin typeface="Times New Roman" panose="02020603050405020304" pitchFamily="18" charset="0"/>
                <a:cs typeface="Times New Roman" panose="02020603050405020304" pitchFamily="18" charset="0"/>
              </a:rPr>
              <a:t> :- We can observe that there are more wounded people than casualties in all the regions except 'Sub-Saharan Africa', 'South America' and 'Central America &amp; Caribbean', which have more casualties than wounded people.</a:t>
            </a: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57200" y="2133600"/>
            <a:ext cx="8382000" cy="3657600"/>
          </a:xfrm>
        </p:spPr>
      </p:pic>
    </p:spTree>
    <p:extLst>
      <p:ext uri="{BB962C8B-B14F-4D97-AF65-F5344CB8AC3E}">
        <p14:creationId xmlns:p14="http://schemas.microsoft.com/office/powerpoint/2010/main" val="4194904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Relation between total, successful </a:t>
            </a:r>
            <a:r>
              <a:rPr lang="en-US"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failures </a:t>
            </a:r>
            <a:r>
              <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attacks </a:t>
            </a:r>
          </a:p>
        </p:txBody>
      </p:sp>
      <p:sp>
        <p:nvSpPr>
          <p:cNvPr id="3" name="Content Placeholder 2"/>
          <p:cNvSpPr>
            <a:spLocks noGrp="1"/>
          </p:cNvSpPr>
          <p:nvPr>
            <p:ph sz="quarter" idx="13"/>
          </p:nvPr>
        </p:nvSpPr>
        <p:spPr>
          <a:xfrm>
            <a:off x="609600" y="5867400"/>
            <a:ext cx="7924800" cy="716280"/>
          </a:xfrm>
        </p:spPr>
        <p:txBody>
          <a:bodyPr>
            <a:noAutofit/>
          </a:bodyPr>
          <a:lstStyle/>
          <a:p>
            <a:pPr marL="0" indent="0" algn="just">
              <a:buNone/>
            </a:pPr>
            <a:r>
              <a:rPr lang="en-US" sz="1400" b="1" dirty="0">
                <a:latin typeface="Times New Roman" panose="02020603050405020304" pitchFamily="18" charset="0"/>
                <a:cs typeface="Times New Roman" panose="02020603050405020304" pitchFamily="18" charset="0"/>
              </a:rPr>
              <a:t>Observation</a:t>
            </a:r>
            <a:r>
              <a:rPr lang="en-US" sz="1400" dirty="0">
                <a:latin typeface="Times New Roman" panose="02020603050405020304" pitchFamily="18" charset="0"/>
                <a:cs typeface="Times New Roman" panose="02020603050405020304" pitchFamily="18" charset="0"/>
              </a:rPr>
              <a:t> :- The graph shows that the success rate of attacks is very high in all regions. Also, The highest number of attacks happened in the Middle East and North Africa followed by South Asia, whereas Central Asia and East Asia are the least attacked. Although in the Middle East and North Africa attacks that failed are high, the ratio of the success and failed attacks remains to be the same for other regions.</a:t>
            </a:r>
          </a:p>
        </p:txBody>
      </p:sp>
      <p:pic>
        <p:nvPicPr>
          <p:cNvPr id="5" name="Content Placeholder 4"/>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609600" y="2209800"/>
            <a:ext cx="7924800" cy="3657600"/>
          </a:xfrm>
        </p:spPr>
      </p:pic>
    </p:spTree>
    <p:extLst>
      <p:ext uri="{BB962C8B-B14F-4D97-AF65-F5344CB8AC3E}">
        <p14:creationId xmlns:p14="http://schemas.microsoft.com/office/powerpoint/2010/main" val="1954705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Comparing the success and failed attempts of the region which are most affected by dangerous gangs</a:t>
            </a:r>
          </a:p>
        </p:txBody>
      </p:sp>
      <p:sp>
        <p:nvSpPr>
          <p:cNvPr id="3" name="Content Placeholder 2"/>
          <p:cNvSpPr>
            <a:spLocks noGrp="1"/>
          </p:cNvSpPr>
          <p:nvPr>
            <p:ph sz="quarter" idx="13"/>
          </p:nvPr>
        </p:nvSpPr>
        <p:spPr>
          <a:xfrm>
            <a:off x="685800" y="6019800"/>
            <a:ext cx="7772400" cy="716280"/>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Observation</a:t>
            </a:r>
            <a:r>
              <a:rPr lang="en-US" sz="1800" dirty="0">
                <a:latin typeface="Times New Roman" panose="02020603050405020304" pitchFamily="18" charset="0"/>
                <a:cs typeface="Times New Roman" panose="02020603050405020304" pitchFamily="18" charset="0"/>
              </a:rPr>
              <a:t> :- The above graph indicates that unknown groups are responsible for most of the attacks and also success ratio seems to be very high as </a:t>
            </a:r>
            <a:r>
              <a:rPr lang="en-US" sz="1800" dirty="0" smtClean="0">
                <a:latin typeface="Times New Roman" panose="02020603050405020304" pitchFamily="18" charset="0"/>
                <a:cs typeface="Times New Roman" panose="02020603050405020304" pitchFamily="18" charset="0"/>
              </a:rPr>
              <a:t>well.</a:t>
            </a:r>
            <a:endParaRPr lang="en-US" sz="1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57200" y="1828800"/>
            <a:ext cx="8229600" cy="4114800"/>
          </a:xfrm>
        </p:spPr>
      </p:pic>
    </p:spTree>
    <p:extLst>
      <p:ext uri="{BB962C8B-B14F-4D97-AF65-F5344CB8AC3E}">
        <p14:creationId xmlns:p14="http://schemas.microsoft.com/office/powerpoint/2010/main" val="3540401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endParaRPr lang="en-US" dirty="0"/>
          </a:p>
          <a:p>
            <a:pPr algn="just">
              <a:buFont typeface="Wingdings" pitchFamily="2" charset="2"/>
              <a:buChar char="q"/>
            </a:pPr>
            <a:r>
              <a:rPr lang="en-US" sz="2600" dirty="0">
                <a:latin typeface="Times New Roman" pitchFamily="18" charset="0"/>
                <a:cs typeface="Times New Roman" pitchFamily="18" charset="0"/>
              </a:rPr>
              <a:t>The Global Terrorism Database (GTD) is an open-source database including information on terrorist attacks around the world from 1970 through 2017. The GTD includes systematic data on domestic as well as international terrorist incidents that have occurred during this time period and now includes more than 180,000 attacks. The database is maintained by researchers at the National Consortium for the Study of Terrorism and </a:t>
            </a:r>
            <a:r>
              <a:rPr lang="en-US" sz="2600" dirty="0" smtClean="0">
                <a:latin typeface="Times New Roman" pitchFamily="18" charset="0"/>
                <a:cs typeface="Times New Roman" pitchFamily="18" charset="0"/>
              </a:rPr>
              <a:t>Responses to </a:t>
            </a:r>
            <a:r>
              <a:rPr lang="en-US" sz="2600" dirty="0">
                <a:latin typeface="Times New Roman" pitchFamily="18" charset="0"/>
                <a:cs typeface="Times New Roman" pitchFamily="18" charset="0"/>
              </a:rPr>
              <a:t>Terrorism (START), headquartered at the University of Maryland. In this project we are going to analyze the Global Terrorism Data in order to find out valuable insights</a:t>
            </a:r>
            <a:r>
              <a:rPr lang="en-US" dirty="0"/>
              <a:t>.</a:t>
            </a:r>
          </a:p>
        </p:txBody>
      </p:sp>
      <p:sp>
        <p:nvSpPr>
          <p:cNvPr id="2" name="Title 1"/>
          <p:cNvSpPr>
            <a:spLocks noGrp="1"/>
          </p:cNvSpPr>
          <p:nvPr>
            <p:ph type="title"/>
          </p:nvPr>
        </p:nvSpPr>
        <p:spPr/>
        <p:txBody>
          <a:bodyPr>
            <a:normAutofit/>
          </a:bodyPr>
          <a:lstStyle/>
          <a:p>
            <a:r>
              <a:rPr lang="en-US" sz="6000" u="sng" dirty="0" smtClean="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Introduction</a:t>
            </a:r>
            <a:endParaRPr lang="en-US" sz="6000" u="sng"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59729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48" y="1219200"/>
            <a:ext cx="8077200" cy="4191000"/>
          </a:xfrm>
          <a:prstGeom prst="rect">
            <a:avLst/>
          </a:prstGeom>
        </p:spPr>
      </p:pic>
      <p:sp>
        <p:nvSpPr>
          <p:cNvPr id="6" name="TextBox 5"/>
          <p:cNvSpPr txBox="1"/>
          <p:nvPr/>
        </p:nvSpPr>
        <p:spPr>
          <a:xfrm>
            <a:off x="269747" y="5562600"/>
            <a:ext cx="8610601" cy="1077218"/>
          </a:xfrm>
          <a:prstGeom prst="rect">
            <a:avLst/>
          </a:prstGeom>
          <a:noFill/>
        </p:spPr>
        <p:txBody>
          <a:bodyPr wrap="square" rtlCol="0">
            <a:spAutoFit/>
          </a:bodyPr>
          <a:lstStyle/>
          <a:p>
            <a:pPr algn="just"/>
            <a:r>
              <a:rPr lang="en-US" sz="1600" b="1" dirty="0">
                <a:solidFill>
                  <a:schemeClr val="tx2"/>
                </a:solidFill>
                <a:latin typeface="Times New Roman" panose="02020603050405020304" pitchFamily="18" charset="0"/>
                <a:cs typeface="Times New Roman" panose="02020603050405020304" pitchFamily="18" charset="0"/>
              </a:rPr>
              <a:t>Observation</a:t>
            </a:r>
            <a:r>
              <a:rPr lang="en-US" sz="1600" dirty="0">
                <a:solidFill>
                  <a:schemeClr val="tx2"/>
                </a:solidFill>
                <a:latin typeface="Times New Roman" panose="02020603050405020304" pitchFamily="18" charset="0"/>
                <a:cs typeface="Times New Roman" panose="02020603050405020304" pitchFamily="18" charset="0"/>
              </a:rPr>
              <a:t> :- South Asia which is the second most affected region also has unknown </a:t>
            </a:r>
            <a:r>
              <a:rPr lang="en-US" sz="1600" dirty="0" smtClean="0">
                <a:solidFill>
                  <a:schemeClr val="tx2"/>
                </a:solidFill>
                <a:latin typeface="Times New Roman" panose="02020603050405020304" pitchFamily="18" charset="0"/>
                <a:cs typeface="Times New Roman" panose="02020603050405020304" pitchFamily="18" charset="0"/>
              </a:rPr>
              <a:t>gangs </a:t>
            </a:r>
            <a:r>
              <a:rPr lang="en-US" sz="1600" dirty="0">
                <a:solidFill>
                  <a:schemeClr val="tx2"/>
                </a:solidFill>
                <a:latin typeface="Times New Roman" panose="02020603050405020304" pitchFamily="18" charset="0"/>
                <a:cs typeface="Times New Roman" panose="02020603050405020304" pitchFamily="18" charset="0"/>
              </a:rPr>
              <a:t>active and highly successful followed by the Taliban, which also has a good </a:t>
            </a:r>
            <a:r>
              <a:rPr lang="en-US" sz="1600" dirty="0" smtClean="0">
                <a:solidFill>
                  <a:schemeClr val="tx2"/>
                </a:solidFill>
                <a:latin typeface="Times New Roman" panose="02020603050405020304" pitchFamily="18" charset="0"/>
                <a:cs typeface="Times New Roman" panose="02020603050405020304" pitchFamily="18" charset="0"/>
              </a:rPr>
              <a:t>success </a:t>
            </a:r>
            <a:r>
              <a:rPr lang="en-US" sz="1600" dirty="0">
                <a:solidFill>
                  <a:schemeClr val="tx2"/>
                </a:solidFill>
                <a:latin typeface="Times New Roman" panose="02020603050405020304" pitchFamily="18" charset="0"/>
                <a:cs typeface="Times New Roman" panose="02020603050405020304" pitchFamily="18" charset="0"/>
              </a:rPr>
              <a:t>rate. Moreover, we found that no same group comes under the top 5 attackers </a:t>
            </a:r>
            <a:r>
              <a:rPr lang="en-US" sz="1600" dirty="0" smtClean="0">
                <a:solidFill>
                  <a:schemeClr val="tx2"/>
                </a:solidFill>
                <a:latin typeface="Times New Roman" panose="02020603050405020304" pitchFamily="18" charset="0"/>
                <a:cs typeface="Times New Roman" panose="02020603050405020304" pitchFamily="18" charset="0"/>
              </a:rPr>
              <a:t>when </a:t>
            </a:r>
            <a:r>
              <a:rPr lang="en-US" sz="1600" dirty="0">
                <a:solidFill>
                  <a:schemeClr val="tx2"/>
                </a:solidFill>
                <a:latin typeface="Times New Roman" panose="02020603050405020304" pitchFamily="18" charset="0"/>
                <a:cs typeface="Times New Roman" panose="02020603050405020304" pitchFamily="18" charset="0"/>
              </a:rPr>
              <a:t>we compare data of the two most affected </a:t>
            </a:r>
            <a:r>
              <a:rPr lang="en-US" sz="1600" dirty="0" smtClean="0">
                <a:solidFill>
                  <a:schemeClr val="tx2"/>
                </a:solidFill>
                <a:latin typeface="Times New Roman" panose="02020603050405020304" pitchFamily="18" charset="0"/>
                <a:cs typeface="Times New Roman" panose="02020603050405020304" pitchFamily="18" charset="0"/>
              </a:rPr>
              <a:t>regions.</a:t>
            </a:r>
            <a:endParaRPr lang="en-US" sz="16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015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gn="just">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Year 2014 had the most number of terror attacks in the last decade. Approximately 17000 attacks in one year. This means that around 47 attacks were happening every single day during that year in multiple locations around the world.</a:t>
            </a:r>
          </a:p>
          <a:p>
            <a:pPr algn="just">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Middle East &amp; North Africa were the top affected region. 28.04 % of all events and a staggering 36.47 % of total casualties have been exclusive from these regions.</a:t>
            </a:r>
          </a:p>
          <a:p>
            <a:pPr algn="just">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Iraq </a:t>
            </a:r>
            <a:r>
              <a:rPr lang="en-US" sz="1800" dirty="0">
                <a:latin typeface="Times New Roman" panose="02020603050405020304" pitchFamily="18" charset="0"/>
                <a:cs typeface="Times New Roman" panose="02020603050405020304" pitchFamily="18" charset="0"/>
              </a:rPr>
              <a:t>has been the country with the highest number of attacks and 21.87% of all casualties have been from Iraq.</a:t>
            </a:r>
          </a:p>
          <a:p>
            <a:pPr algn="just">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Baghdad </a:t>
            </a:r>
            <a:r>
              <a:rPr lang="en-US" sz="1800" dirty="0">
                <a:latin typeface="Times New Roman" panose="02020603050405020304" pitchFamily="18" charset="0"/>
                <a:cs typeface="Times New Roman" panose="02020603050405020304" pitchFamily="18" charset="0"/>
              </a:rPr>
              <a:t>has been the most attacked city in the world, 7 of the cities are from Iraq and 4 of the cities are from Pakistan.</a:t>
            </a:r>
          </a:p>
          <a:p>
            <a:pPr algn="just">
              <a:buFont typeface="Wingdings" panose="05000000000000000000" pitchFamily="2" charset="2"/>
              <a:buChar char="q"/>
            </a:pPr>
            <a:r>
              <a:rPr lang="en-US" sz="1800" dirty="0" smtClean="0">
                <a:latin typeface="Times New Roman" panose="02020603050405020304" pitchFamily="18" charset="0"/>
                <a:cs typeface="Times New Roman" panose="02020603050405020304" pitchFamily="18" charset="0"/>
              </a:rPr>
              <a:t>Bombing/Explosion </a:t>
            </a:r>
            <a:r>
              <a:rPr lang="en-US" sz="1800" dirty="0">
                <a:latin typeface="Times New Roman" panose="02020603050405020304" pitchFamily="18" charset="0"/>
                <a:cs typeface="Times New Roman" panose="02020603050405020304" pitchFamily="18" charset="0"/>
              </a:rPr>
              <a:t>has been consistently the most popular method of attack over the last 5 decades with 47.7% of all attacks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normAutofit/>
          </a:bodyPr>
          <a:lstStyle/>
          <a:p>
            <a:r>
              <a:rPr lang="en-US" sz="6000"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US" sz="6000"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158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Taliban has gained much prominence since 2012 and is now responsible for the most number of terror attacks, and the most common attack type used by them are firearms and explosives. This has been the same for the most terrorist group.</a:t>
            </a:r>
          </a:p>
          <a:p>
            <a:pPr algn="just">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Around 82000+ attacks were done by unknown groups of gangs, which is a major security concern.</a:t>
            </a:r>
          </a:p>
          <a:p>
            <a:pPr algn="just">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Private Citizens and Property are the most attacked targets, followed by the Military, Police, Government, Transportation, etc.</a:t>
            </a:r>
          </a:p>
          <a:p>
            <a:pPr marL="0" indent="0">
              <a:buNone/>
            </a:pPr>
            <a:endParaRPr lang="en-US" dirty="0"/>
          </a:p>
        </p:txBody>
      </p:sp>
    </p:spTree>
    <p:extLst>
      <p:ext uri="{BB962C8B-B14F-4D97-AF65-F5344CB8AC3E}">
        <p14:creationId xmlns:p14="http://schemas.microsoft.com/office/powerpoint/2010/main" val="1948524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14400" y="3048000"/>
            <a:ext cx="7408333" cy="2925763"/>
          </a:xfrm>
        </p:spPr>
        <p:txBody>
          <a:bodyPr>
            <a:normAutofit/>
          </a:bodyPr>
          <a:lstStyle/>
          <a:p>
            <a:pPr marL="0" indent="0" algn="ctr">
              <a:buNone/>
            </a:pPr>
            <a:r>
              <a:rPr lang="en-US" sz="10000" dirty="0" smtClean="0">
                <a:latin typeface="Times New Roman" panose="02020603050405020304" pitchFamily="18" charset="0"/>
                <a:cs typeface="Times New Roman" panose="02020603050405020304" pitchFamily="18" charset="0"/>
              </a:rPr>
              <a:t>Thank You!!</a:t>
            </a:r>
            <a:endParaRPr lang="en-US" sz="1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3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3048001"/>
            <a:ext cx="7408333" cy="3078162"/>
          </a:xfrm>
        </p:spPr>
        <p:txBody>
          <a:bodyPr>
            <a:normAutofit/>
          </a:bodyPr>
          <a:lstStyle/>
          <a:p>
            <a:pPr algn="just">
              <a:buFont typeface="Wingdings" pitchFamily="2" charset="2"/>
              <a:buChar char="q"/>
            </a:pPr>
            <a:r>
              <a:rPr lang="en-US" sz="2200" dirty="0">
                <a:latin typeface="Times New Roman" pitchFamily="18" charset="0"/>
                <a:cs typeface="Times New Roman" pitchFamily="18" charset="0"/>
              </a:rPr>
              <a:t>This project provides an interactive visualization platform of the global terrorism attacks, to better support the researchers with deeper understandings of the patterns and regularities of the current world terrorism conflicts. This system seeks and presents potential correlations, clustering performances and feature rankings of different countries and parties, associated with types of attacks and casualties.</a:t>
            </a:r>
          </a:p>
        </p:txBody>
      </p:sp>
      <p:sp>
        <p:nvSpPr>
          <p:cNvPr id="2" name="Title 1"/>
          <p:cNvSpPr>
            <a:spLocks noGrp="1"/>
          </p:cNvSpPr>
          <p:nvPr>
            <p:ph type="title"/>
          </p:nvPr>
        </p:nvSpPr>
        <p:spPr/>
        <p:txBody>
          <a:bodyPr>
            <a:normAutofit/>
          </a:bodyPr>
          <a:lstStyle/>
          <a:p>
            <a:r>
              <a:rPr lang="en-US" sz="6000" u="sng"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Project Objective</a:t>
            </a:r>
          </a:p>
        </p:txBody>
      </p:sp>
    </p:spTree>
    <p:extLst>
      <p:ext uri="{BB962C8B-B14F-4D97-AF65-F5344CB8AC3E}">
        <p14:creationId xmlns:p14="http://schemas.microsoft.com/office/powerpoint/2010/main" val="4126822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90800"/>
            <a:ext cx="7408333" cy="3450696"/>
          </a:xfrm>
        </p:spPr>
        <p:txBody>
          <a:bodyPr>
            <a:noAutofit/>
          </a:bodyPr>
          <a:lstStyle/>
          <a:p>
            <a:pPr algn="just">
              <a:buFont typeface="Wingdings" pitchFamily="2" charset="2"/>
              <a:buChar char="q"/>
            </a:pPr>
            <a:r>
              <a:rPr lang="en-US" sz="1500" b="1" dirty="0">
                <a:latin typeface="Times New Roman" pitchFamily="18" charset="0"/>
                <a:cs typeface="Times New Roman" pitchFamily="18" charset="0"/>
              </a:rPr>
              <a:t>Pandas</a:t>
            </a:r>
            <a:r>
              <a:rPr lang="en-US" sz="1500" dirty="0">
                <a:latin typeface="Times New Roman" pitchFamily="18" charset="0"/>
                <a:cs typeface="Times New Roman" pitchFamily="18" charset="0"/>
              </a:rPr>
              <a:t> :- Pandas is used to analyze data. It has functions for analyzing, cleaning, exploring, and manipulating data.</a:t>
            </a:r>
          </a:p>
          <a:p>
            <a:pPr algn="just">
              <a:buFont typeface="Wingdings" pitchFamily="2" charset="2"/>
              <a:buChar char="q"/>
            </a:pPr>
            <a:r>
              <a:rPr lang="en-US" sz="1500" b="1" dirty="0">
                <a:latin typeface="Times New Roman" pitchFamily="18" charset="0"/>
                <a:cs typeface="Times New Roman" pitchFamily="18" charset="0"/>
              </a:rPr>
              <a:t>Matplotlib</a:t>
            </a:r>
            <a:r>
              <a:rPr lang="en-US" sz="1500" dirty="0">
                <a:latin typeface="Times New Roman" pitchFamily="18" charset="0"/>
                <a:cs typeface="Times New Roman" pitchFamily="18" charset="0"/>
              </a:rPr>
              <a:t> :- Matplotlib is a graph plotting library in python that serves as a visualization utility. Most of the Matplotlib utilities lies under the pyplot submodule.</a:t>
            </a:r>
          </a:p>
          <a:p>
            <a:pPr algn="just">
              <a:buFont typeface="Wingdings" pitchFamily="2" charset="2"/>
              <a:buChar char="q"/>
            </a:pPr>
            <a:r>
              <a:rPr lang="en-US" sz="1500" b="1" dirty="0">
                <a:latin typeface="Times New Roman" pitchFamily="18" charset="0"/>
                <a:cs typeface="Times New Roman" pitchFamily="18" charset="0"/>
              </a:rPr>
              <a:t>Numpy</a:t>
            </a:r>
            <a:r>
              <a:rPr lang="en-US" sz="1500" dirty="0">
                <a:latin typeface="Times New Roman" pitchFamily="18" charset="0"/>
                <a:cs typeface="Times New Roman" pitchFamily="18" charset="0"/>
              </a:rPr>
              <a:t> :- NumPy is a Python library used for working with arrays. It also has functions for working in domain of linear algebra, fourier transform, and matrices.</a:t>
            </a:r>
          </a:p>
          <a:p>
            <a:pPr algn="just">
              <a:buFont typeface="Wingdings" pitchFamily="2" charset="2"/>
              <a:buChar char="q"/>
            </a:pPr>
            <a:r>
              <a:rPr lang="en-US" sz="1500" b="1" dirty="0">
                <a:latin typeface="Times New Roman" pitchFamily="18" charset="0"/>
                <a:cs typeface="Times New Roman" pitchFamily="18" charset="0"/>
              </a:rPr>
              <a:t>Scipy</a:t>
            </a:r>
            <a:r>
              <a:rPr lang="en-US" sz="1500" dirty="0">
                <a:latin typeface="Times New Roman" pitchFamily="18" charset="0"/>
                <a:cs typeface="Times New Roman" pitchFamily="18" charset="0"/>
              </a:rPr>
              <a:t> :- This provides more utility functions for optimization, stats and signal processing</a:t>
            </a:r>
            <a:r>
              <a:rPr lang="en-US" sz="1500" dirty="0" smtClean="0">
                <a:latin typeface="Times New Roman" pitchFamily="18" charset="0"/>
                <a:cs typeface="Times New Roman" pitchFamily="18" charset="0"/>
              </a:rPr>
              <a:t>. Like NumPy</a:t>
            </a:r>
            <a:r>
              <a:rPr lang="en-US" sz="1500" dirty="0">
                <a:latin typeface="Times New Roman" pitchFamily="18" charset="0"/>
                <a:cs typeface="Times New Roman" pitchFamily="18" charset="0"/>
              </a:rPr>
              <a:t>, SciPy is open source so we can use it freely.</a:t>
            </a:r>
          </a:p>
          <a:p>
            <a:pPr algn="just">
              <a:buFont typeface="Wingdings" pitchFamily="2" charset="2"/>
              <a:buChar char="q"/>
            </a:pPr>
            <a:r>
              <a:rPr lang="en-US" sz="1500" b="1" dirty="0">
                <a:latin typeface="Times New Roman" pitchFamily="18" charset="0"/>
                <a:cs typeface="Times New Roman" pitchFamily="18" charset="0"/>
              </a:rPr>
              <a:t>Plotly</a:t>
            </a:r>
            <a:r>
              <a:rPr lang="en-US" sz="1500" dirty="0">
                <a:latin typeface="Times New Roman" pitchFamily="18" charset="0"/>
                <a:cs typeface="Times New Roman" pitchFamily="18" charset="0"/>
              </a:rPr>
              <a:t> :- The plotly is an interactive, open-source plotting library that supports over 40 unique chart types covering a wide range of statistical, financial, geographic, scientific, and 3-dimensional use-cases.</a:t>
            </a:r>
          </a:p>
          <a:p>
            <a:pPr algn="just">
              <a:buFont typeface="Wingdings" pitchFamily="2" charset="2"/>
              <a:buChar char="q"/>
            </a:pPr>
            <a:r>
              <a:rPr lang="en-US" sz="1500" b="1" dirty="0">
                <a:latin typeface="Times New Roman" pitchFamily="18" charset="0"/>
                <a:cs typeface="Times New Roman" pitchFamily="18" charset="0"/>
              </a:rPr>
              <a:t>Seaborn</a:t>
            </a:r>
            <a:r>
              <a:rPr lang="en-US" sz="1500" dirty="0">
                <a:latin typeface="Times New Roman" pitchFamily="18" charset="0"/>
                <a:cs typeface="Times New Roman" pitchFamily="18" charset="0"/>
              </a:rPr>
              <a:t> :- Seaborn is a library that uses Matplotlib underneath to plot graphs. It will be used to visualize random distributions.</a:t>
            </a:r>
          </a:p>
          <a:p>
            <a:pPr algn="just">
              <a:buFont typeface="Wingdings" pitchFamily="2" charset="2"/>
              <a:buChar char="q"/>
            </a:pPr>
            <a:r>
              <a:rPr lang="en-US" sz="1500" b="1" dirty="0">
                <a:latin typeface="Times New Roman" pitchFamily="18" charset="0"/>
                <a:cs typeface="Times New Roman" pitchFamily="18" charset="0"/>
              </a:rPr>
              <a:t>Datetime</a:t>
            </a:r>
            <a:r>
              <a:rPr lang="en-US" sz="1500" dirty="0">
                <a:latin typeface="Times New Roman" pitchFamily="18" charset="0"/>
                <a:cs typeface="Times New Roman" pitchFamily="18" charset="0"/>
              </a:rPr>
              <a:t> :- The datetime module supplies classes for manipulating dates and times. While date and time arithmetic is supported, the focus of the implementation is on efficient attribute extraction for output formatting and manipulation.</a:t>
            </a:r>
          </a:p>
          <a:p>
            <a:pPr marL="0" indent="0">
              <a:buNone/>
            </a:pPr>
            <a:endParaRPr lang="en-US" sz="2000" dirty="0">
              <a:latin typeface="Times New Roman" pitchFamily="18" charset="0"/>
              <a:cs typeface="Times New Roman" pitchFamily="18" charset="0"/>
            </a:endParaRPr>
          </a:p>
        </p:txBody>
      </p:sp>
      <p:sp>
        <p:nvSpPr>
          <p:cNvPr id="2" name="Title 1"/>
          <p:cNvSpPr>
            <a:spLocks noGrp="1"/>
          </p:cNvSpPr>
          <p:nvPr>
            <p:ph type="title"/>
          </p:nvPr>
        </p:nvSpPr>
        <p:spPr>
          <a:xfrm>
            <a:off x="457200" y="533400"/>
            <a:ext cx="8229600" cy="1252728"/>
          </a:xfrm>
        </p:spPr>
        <p:txBody>
          <a:bodyPr>
            <a:normAutofit fontScale="90000"/>
          </a:bodyPr>
          <a:lstStyle/>
          <a:p>
            <a:r>
              <a:rPr lang="en-US" sz="6700" u="sng" dirty="0" smtClean="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Modules </a:t>
            </a:r>
            <a:r>
              <a:rPr lang="en-US" sz="6700" u="sng"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and </a:t>
            </a:r>
            <a:r>
              <a:rPr lang="en-US" sz="6700" u="sng" dirty="0" smtClean="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Libraries</a:t>
            </a:r>
            <a:r>
              <a:rPr lang="en-US" b="1" dirty="0"/>
              <a:t/>
            </a:r>
            <a:br>
              <a:rPr lang="en-US" b="1" dirty="0"/>
            </a:br>
            <a:endParaRPr lang="en-US" dirty="0"/>
          </a:p>
        </p:txBody>
      </p:sp>
    </p:spTree>
    <p:extLst>
      <p:ext uri="{BB962C8B-B14F-4D97-AF65-F5344CB8AC3E}">
        <p14:creationId xmlns:p14="http://schemas.microsoft.com/office/powerpoint/2010/main" val="3783837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497335476"/>
              </p:ext>
            </p:extLst>
          </p:nvPr>
        </p:nvGraphicFramePr>
        <p:xfrm>
          <a:off x="871538" y="2674938"/>
          <a:ext cx="7408862" cy="3708400"/>
        </p:xfrm>
        <a:graphic>
          <a:graphicData uri="http://schemas.openxmlformats.org/drawingml/2006/table">
            <a:tbl>
              <a:tblPr firstRow="1" bandRow="1">
                <a:tableStyleId>{5C22544A-7EE6-4342-B048-85BDC9FD1C3A}</a:tableStyleId>
              </a:tblPr>
              <a:tblGrid>
                <a:gridCol w="3704431"/>
                <a:gridCol w="3704431"/>
              </a:tblGrid>
              <a:tr h="370840">
                <a:tc>
                  <a:txBody>
                    <a:bodyPr/>
                    <a:lstStyle/>
                    <a:p>
                      <a:pPr algn="ctr"/>
                      <a:r>
                        <a:rPr lang="en-US" sz="1800" dirty="0" smtClean="0">
                          <a:solidFill>
                            <a:schemeClr val="bg2">
                              <a:lumMod val="10000"/>
                            </a:schemeClr>
                          </a:solidFill>
                          <a:latin typeface="Times New Roman" pitchFamily="18" charset="0"/>
                          <a:cs typeface="Times New Roman" pitchFamily="18" charset="0"/>
                        </a:rPr>
                        <a:t>Column</a:t>
                      </a:r>
                      <a:endParaRPr lang="en-US" sz="1800" dirty="0">
                        <a:solidFill>
                          <a:schemeClr val="bg2">
                            <a:lumMod val="10000"/>
                          </a:schemeClr>
                        </a:solidFill>
                        <a:latin typeface="Times New Roman" pitchFamily="18" charset="0"/>
                        <a:cs typeface="Times New Roman" pitchFamily="18" charset="0"/>
                      </a:endParaRPr>
                    </a:p>
                  </a:txBody>
                  <a:tcPr/>
                </a:tc>
                <a:tc>
                  <a:txBody>
                    <a:bodyPr/>
                    <a:lstStyle/>
                    <a:p>
                      <a:pPr algn="ctr"/>
                      <a:r>
                        <a:rPr lang="en-US" dirty="0" smtClean="0">
                          <a:solidFill>
                            <a:schemeClr val="bg2">
                              <a:lumMod val="10000"/>
                            </a:schemeClr>
                          </a:solidFill>
                          <a:latin typeface="Times New Roman" pitchFamily="18" charset="0"/>
                          <a:cs typeface="Times New Roman" pitchFamily="18" charset="0"/>
                        </a:rPr>
                        <a:t>Data Type</a:t>
                      </a:r>
                      <a:endParaRPr lang="en-US" dirty="0">
                        <a:solidFill>
                          <a:schemeClr val="bg2">
                            <a:lumMod val="10000"/>
                          </a:schemeClr>
                        </a:solidFill>
                        <a:latin typeface="Times New Roman" pitchFamily="18" charset="0"/>
                        <a:cs typeface="Times New Roman" pitchFamily="18" charset="0"/>
                      </a:endParaRPr>
                    </a:p>
                  </a:txBody>
                  <a:tcPr/>
                </a:tc>
              </a:tr>
              <a:tr h="370840">
                <a:tc>
                  <a:txBody>
                    <a:bodyPr/>
                    <a:lstStyle/>
                    <a:p>
                      <a:r>
                        <a:rPr lang="en-US" dirty="0" smtClean="0"/>
                        <a:t>Year</a:t>
                      </a:r>
                      <a:endParaRPr lang="en-US" dirty="0"/>
                    </a:p>
                  </a:txBody>
                  <a:tcPr/>
                </a:tc>
                <a:tc>
                  <a:txBody>
                    <a:bodyPr/>
                    <a:lstStyle/>
                    <a:p>
                      <a:r>
                        <a:rPr lang="en-US" dirty="0" smtClean="0"/>
                        <a:t>Integer</a:t>
                      </a:r>
                      <a:endParaRPr lang="en-US" dirty="0"/>
                    </a:p>
                  </a:txBody>
                  <a:tcPr/>
                </a:tc>
              </a:tr>
              <a:tr h="370840">
                <a:tc>
                  <a:txBody>
                    <a:bodyPr/>
                    <a:lstStyle/>
                    <a:p>
                      <a:r>
                        <a:rPr lang="en-US" dirty="0" smtClean="0"/>
                        <a:t>month</a:t>
                      </a:r>
                      <a:endParaRPr lang="en-US" dirty="0"/>
                    </a:p>
                  </a:txBody>
                  <a:tcPr/>
                </a:tc>
                <a:tc>
                  <a:txBody>
                    <a:bodyPr/>
                    <a:lstStyle/>
                    <a:p>
                      <a:r>
                        <a:rPr lang="en-US" dirty="0" smtClean="0"/>
                        <a:t>Integer</a:t>
                      </a:r>
                      <a:endParaRPr lang="en-US" dirty="0"/>
                    </a:p>
                  </a:txBody>
                  <a:tcPr/>
                </a:tc>
              </a:tr>
              <a:tr h="370840">
                <a:tc>
                  <a:txBody>
                    <a:bodyPr/>
                    <a:lstStyle/>
                    <a:p>
                      <a:r>
                        <a:rPr lang="en-US" dirty="0" smtClean="0"/>
                        <a:t>day</a:t>
                      </a:r>
                      <a:endParaRPr lang="en-US" dirty="0"/>
                    </a:p>
                  </a:txBody>
                  <a:tcPr/>
                </a:tc>
                <a:tc>
                  <a:txBody>
                    <a:bodyPr/>
                    <a:lstStyle/>
                    <a:p>
                      <a:r>
                        <a:rPr lang="en-US" dirty="0" smtClean="0"/>
                        <a:t>Integer</a:t>
                      </a:r>
                      <a:endParaRPr lang="en-US" dirty="0"/>
                    </a:p>
                  </a:txBody>
                  <a:tcPr/>
                </a:tc>
              </a:tr>
              <a:tr h="370840">
                <a:tc>
                  <a:txBody>
                    <a:bodyPr/>
                    <a:lstStyle/>
                    <a:p>
                      <a:r>
                        <a:rPr lang="en-US" dirty="0" smtClean="0"/>
                        <a:t>country</a:t>
                      </a:r>
                      <a:endParaRPr lang="en-US" dirty="0"/>
                    </a:p>
                  </a:txBody>
                  <a:tcPr/>
                </a:tc>
                <a:tc>
                  <a:txBody>
                    <a:bodyPr/>
                    <a:lstStyle/>
                    <a:p>
                      <a:r>
                        <a:rPr lang="en-US" dirty="0" smtClean="0"/>
                        <a:t>Object</a:t>
                      </a:r>
                      <a:endParaRPr lang="en-US" dirty="0"/>
                    </a:p>
                  </a:txBody>
                  <a:tcPr/>
                </a:tc>
              </a:tr>
              <a:tr h="370840">
                <a:tc>
                  <a:txBody>
                    <a:bodyPr/>
                    <a:lstStyle/>
                    <a:p>
                      <a:r>
                        <a:rPr lang="en-US" dirty="0" smtClean="0"/>
                        <a:t>region</a:t>
                      </a:r>
                      <a:endParaRPr lang="en-US" dirty="0"/>
                    </a:p>
                  </a:txBody>
                  <a:tcPr/>
                </a:tc>
                <a:tc>
                  <a:txBody>
                    <a:bodyPr/>
                    <a:lstStyle/>
                    <a:p>
                      <a:r>
                        <a:rPr lang="en-US" dirty="0" smtClean="0"/>
                        <a:t>Object</a:t>
                      </a:r>
                    </a:p>
                  </a:txBody>
                  <a:tcPr/>
                </a:tc>
              </a:tr>
              <a:tr h="370840">
                <a:tc>
                  <a:txBody>
                    <a:bodyPr/>
                    <a:lstStyle/>
                    <a:p>
                      <a:r>
                        <a:rPr lang="en-US" dirty="0" smtClean="0"/>
                        <a:t>state</a:t>
                      </a:r>
                      <a:endParaRPr lang="en-US" dirty="0"/>
                    </a:p>
                  </a:txBody>
                  <a:tcPr/>
                </a:tc>
                <a:tc>
                  <a:txBody>
                    <a:bodyPr/>
                    <a:lstStyle/>
                    <a:p>
                      <a:r>
                        <a:rPr lang="en-US" dirty="0" smtClean="0"/>
                        <a:t>Object</a:t>
                      </a:r>
                      <a:endParaRPr lang="en-US" dirty="0"/>
                    </a:p>
                  </a:txBody>
                  <a:tcPr/>
                </a:tc>
              </a:tr>
              <a:tr h="370840">
                <a:tc>
                  <a:txBody>
                    <a:bodyPr/>
                    <a:lstStyle/>
                    <a:p>
                      <a:r>
                        <a:rPr lang="en-US" dirty="0" smtClean="0"/>
                        <a:t>city</a:t>
                      </a:r>
                      <a:endParaRPr lang="en-US" dirty="0"/>
                    </a:p>
                  </a:txBody>
                  <a:tcPr/>
                </a:tc>
                <a:tc>
                  <a:txBody>
                    <a:bodyPr/>
                    <a:lstStyle/>
                    <a:p>
                      <a:r>
                        <a:rPr lang="en-US" dirty="0" smtClean="0"/>
                        <a:t>Object</a:t>
                      </a:r>
                      <a:endParaRPr lang="en-US" dirty="0"/>
                    </a:p>
                  </a:txBody>
                  <a:tcPr/>
                </a:tc>
              </a:tr>
              <a:tr h="370840">
                <a:tc>
                  <a:txBody>
                    <a:bodyPr/>
                    <a:lstStyle/>
                    <a:p>
                      <a:r>
                        <a:rPr lang="en-US" dirty="0" smtClean="0"/>
                        <a:t>latitude</a:t>
                      </a:r>
                      <a:endParaRPr lang="en-US" dirty="0"/>
                    </a:p>
                  </a:txBody>
                  <a:tcPr/>
                </a:tc>
                <a:tc>
                  <a:txBody>
                    <a:bodyPr/>
                    <a:lstStyle/>
                    <a:p>
                      <a:r>
                        <a:rPr lang="en-US" dirty="0" smtClean="0"/>
                        <a:t>Float</a:t>
                      </a:r>
                      <a:endParaRPr lang="en-US" dirty="0"/>
                    </a:p>
                  </a:txBody>
                  <a:tcPr/>
                </a:tc>
              </a:tr>
              <a:tr h="370840">
                <a:tc>
                  <a:txBody>
                    <a:bodyPr/>
                    <a:lstStyle/>
                    <a:p>
                      <a:r>
                        <a:rPr lang="en-US" dirty="0" smtClean="0"/>
                        <a:t>longitude</a:t>
                      </a:r>
                      <a:endParaRPr lang="en-US" dirty="0"/>
                    </a:p>
                  </a:txBody>
                  <a:tcPr/>
                </a:tc>
                <a:tc>
                  <a:txBody>
                    <a:bodyPr/>
                    <a:lstStyle/>
                    <a:p>
                      <a:r>
                        <a:rPr lang="en-US" dirty="0" smtClean="0"/>
                        <a:t>Float</a:t>
                      </a:r>
                      <a:endParaRPr lang="en-US" dirty="0"/>
                    </a:p>
                  </a:txBody>
                  <a:tcPr/>
                </a:tc>
              </a:tr>
            </a:tbl>
          </a:graphicData>
        </a:graphic>
      </p:graphicFrame>
      <p:sp>
        <p:nvSpPr>
          <p:cNvPr id="3" name="Title 2"/>
          <p:cNvSpPr>
            <a:spLocks noGrp="1"/>
          </p:cNvSpPr>
          <p:nvPr>
            <p:ph type="title"/>
          </p:nvPr>
        </p:nvSpPr>
        <p:spPr>
          <a:xfrm>
            <a:off x="457200" y="381000"/>
            <a:ext cx="8229600" cy="1252728"/>
          </a:xfrm>
        </p:spPr>
        <p:txBody>
          <a:bodyPr>
            <a:noAutofit/>
          </a:bodyPr>
          <a:lstStyle/>
          <a:p>
            <a:r>
              <a:rPr lang="en-US" sz="6000" u="sng" dirty="0" smtClean="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rPr>
              <a:t>Attributes in Dataset</a:t>
            </a:r>
            <a:endParaRPr lang="en-US" sz="6000" u="sng" dirty="0">
              <a:solidFill>
                <a:schemeClr val="bg2">
                  <a:lumMod val="1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265820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319060149"/>
              </p:ext>
            </p:extLst>
          </p:nvPr>
        </p:nvGraphicFramePr>
        <p:xfrm>
          <a:off x="871538" y="2674938"/>
          <a:ext cx="7408862" cy="3337560"/>
        </p:xfrm>
        <a:graphic>
          <a:graphicData uri="http://schemas.openxmlformats.org/drawingml/2006/table">
            <a:tbl>
              <a:tblPr firstRow="1" bandRow="1">
                <a:tableStyleId>{5C22544A-7EE6-4342-B048-85BDC9FD1C3A}</a:tableStyleId>
              </a:tblPr>
              <a:tblGrid>
                <a:gridCol w="3704431"/>
                <a:gridCol w="3704431"/>
              </a:tblGrid>
              <a:tr h="370840">
                <a:tc>
                  <a:txBody>
                    <a:bodyPr/>
                    <a:lstStyle/>
                    <a:p>
                      <a:endParaRPr lang="en-US" dirty="0"/>
                    </a:p>
                  </a:txBody>
                  <a:tcPr/>
                </a:tc>
                <a:tc>
                  <a:txBody>
                    <a:bodyPr/>
                    <a:lstStyle/>
                    <a:p>
                      <a:endParaRPr lang="en-US" dirty="0"/>
                    </a:p>
                  </a:txBody>
                  <a:tcPr/>
                </a:tc>
              </a:tr>
              <a:tr h="370840">
                <a:tc>
                  <a:txBody>
                    <a:bodyPr/>
                    <a:lstStyle/>
                    <a:p>
                      <a:r>
                        <a:rPr lang="en-US" dirty="0" smtClean="0"/>
                        <a:t>success</a:t>
                      </a:r>
                      <a:endParaRPr lang="en-US" dirty="0"/>
                    </a:p>
                  </a:txBody>
                  <a:tcPr/>
                </a:tc>
                <a:tc>
                  <a:txBody>
                    <a:bodyPr/>
                    <a:lstStyle/>
                    <a:p>
                      <a:r>
                        <a:rPr lang="en-US" dirty="0" smtClean="0"/>
                        <a:t>Integer</a:t>
                      </a:r>
                      <a:endParaRPr lang="en-US" dirty="0"/>
                    </a:p>
                  </a:txBody>
                  <a:tcPr/>
                </a:tc>
              </a:tr>
              <a:tr h="370840">
                <a:tc>
                  <a:txBody>
                    <a:bodyPr/>
                    <a:lstStyle/>
                    <a:p>
                      <a:r>
                        <a:rPr lang="en-US" dirty="0" smtClean="0"/>
                        <a:t>attack_type</a:t>
                      </a:r>
                      <a:endParaRPr lang="en-US" dirty="0"/>
                    </a:p>
                  </a:txBody>
                  <a:tcPr/>
                </a:tc>
                <a:tc>
                  <a:txBody>
                    <a:bodyPr/>
                    <a:lstStyle/>
                    <a:p>
                      <a:r>
                        <a:rPr lang="en-US" dirty="0" smtClean="0"/>
                        <a:t>Object</a:t>
                      </a:r>
                      <a:endParaRPr lang="en-US" dirty="0"/>
                    </a:p>
                  </a:txBody>
                  <a:tcPr/>
                </a:tc>
              </a:tr>
              <a:tr h="370840">
                <a:tc>
                  <a:txBody>
                    <a:bodyPr/>
                    <a:lstStyle/>
                    <a:p>
                      <a:r>
                        <a:rPr lang="en-US" dirty="0" smtClean="0"/>
                        <a:t>target_type</a:t>
                      </a:r>
                      <a:endParaRPr lang="en-US" dirty="0"/>
                    </a:p>
                  </a:txBody>
                  <a:tcPr/>
                </a:tc>
                <a:tc>
                  <a:txBody>
                    <a:bodyPr/>
                    <a:lstStyle/>
                    <a:p>
                      <a:r>
                        <a:rPr lang="en-US" dirty="0" smtClean="0"/>
                        <a:t>Object</a:t>
                      </a:r>
                      <a:endParaRPr lang="en-US" dirty="0"/>
                    </a:p>
                  </a:txBody>
                  <a:tcPr/>
                </a:tc>
              </a:tr>
              <a:tr h="370840">
                <a:tc>
                  <a:txBody>
                    <a:bodyPr/>
                    <a:lstStyle/>
                    <a:p>
                      <a:r>
                        <a:rPr lang="en-US" dirty="0" smtClean="0"/>
                        <a:t>gang_name</a:t>
                      </a:r>
                      <a:endParaRPr lang="en-US" dirty="0"/>
                    </a:p>
                  </a:txBody>
                  <a:tcPr/>
                </a:tc>
                <a:tc>
                  <a:txBody>
                    <a:bodyPr/>
                    <a:lstStyle/>
                    <a:p>
                      <a:r>
                        <a:rPr lang="en-US" dirty="0" smtClean="0"/>
                        <a:t>Object</a:t>
                      </a:r>
                      <a:endParaRPr lang="en-US" dirty="0"/>
                    </a:p>
                  </a:txBody>
                  <a:tcPr/>
                </a:tc>
              </a:tr>
              <a:tr h="370840">
                <a:tc>
                  <a:txBody>
                    <a:bodyPr/>
                    <a:lstStyle/>
                    <a:p>
                      <a:r>
                        <a:rPr lang="en-US" dirty="0" smtClean="0"/>
                        <a:t>weapon_type</a:t>
                      </a:r>
                      <a:endParaRPr lang="en-US" dirty="0"/>
                    </a:p>
                  </a:txBody>
                  <a:tcPr/>
                </a:tc>
                <a:tc>
                  <a:txBody>
                    <a:bodyPr/>
                    <a:lstStyle/>
                    <a:p>
                      <a:r>
                        <a:rPr lang="en-US" dirty="0" smtClean="0"/>
                        <a:t>Object</a:t>
                      </a:r>
                      <a:endParaRPr lang="en-US" dirty="0"/>
                    </a:p>
                  </a:txBody>
                  <a:tcPr/>
                </a:tc>
              </a:tr>
              <a:tr h="370840">
                <a:tc>
                  <a:txBody>
                    <a:bodyPr/>
                    <a:lstStyle/>
                    <a:p>
                      <a:r>
                        <a:rPr lang="en-US" dirty="0" smtClean="0"/>
                        <a:t>no_of_kills</a:t>
                      </a:r>
                      <a:endParaRPr lang="en-US" dirty="0"/>
                    </a:p>
                  </a:txBody>
                  <a:tcPr/>
                </a:tc>
                <a:tc>
                  <a:txBody>
                    <a:bodyPr/>
                    <a:lstStyle/>
                    <a:p>
                      <a:r>
                        <a:rPr lang="en-US" dirty="0" smtClean="0"/>
                        <a:t>Float</a:t>
                      </a:r>
                      <a:endParaRPr lang="en-US" dirty="0"/>
                    </a:p>
                  </a:txBody>
                  <a:tcPr/>
                </a:tc>
              </a:tr>
              <a:tr h="370840">
                <a:tc>
                  <a:txBody>
                    <a:bodyPr/>
                    <a:lstStyle/>
                    <a:p>
                      <a:r>
                        <a:rPr lang="en-US" dirty="0" smtClean="0"/>
                        <a:t>wounds</a:t>
                      </a:r>
                      <a:endParaRPr lang="en-US" dirty="0"/>
                    </a:p>
                  </a:txBody>
                  <a:tcPr/>
                </a:tc>
                <a:tc>
                  <a:txBody>
                    <a:bodyPr/>
                    <a:lstStyle/>
                    <a:p>
                      <a:r>
                        <a:rPr lang="en-US" dirty="0" smtClean="0"/>
                        <a:t>Float</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665138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209800"/>
            <a:ext cx="7408333" cy="4419600"/>
          </a:xfrm>
        </p:spPr>
        <p:txBody>
          <a:bodyPr>
            <a:normAutofit lnSpcReduction="10000"/>
          </a:bodyPr>
          <a:lstStyle/>
          <a:p>
            <a:pPr marL="0" indent="0" algn="just">
              <a:buNone/>
            </a:pPr>
            <a:r>
              <a:rPr lang="en-US" sz="2000" dirty="0" smtClean="0">
                <a:latin typeface="Times New Roman" panose="02020603050405020304" pitchFamily="18" charset="0"/>
                <a:cs typeface="Times New Roman" panose="02020603050405020304" pitchFamily="18" charset="0"/>
              </a:rPr>
              <a:t>Missing </a:t>
            </a:r>
            <a:r>
              <a:rPr lang="en-US" sz="2000" dirty="0">
                <a:latin typeface="Times New Roman" panose="02020603050405020304" pitchFamily="18" charset="0"/>
                <a:cs typeface="Times New Roman" panose="02020603050405020304" pitchFamily="18" charset="0"/>
              </a:rPr>
              <a:t>Data can occur when no information is provided for one or more items or for a whole unit. Missing Data is a very big problem in a real-life scenarios. Missing Data can also refer to as NA(Not Available) or </a:t>
            </a:r>
            <a:r>
              <a:rPr lang="en-US" sz="2000" dirty="0" err="1" smtClean="0">
                <a:latin typeface="Times New Roman" panose="02020603050405020304" pitchFamily="18" charset="0"/>
                <a:cs typeface="Times New Roman" panose="02020603050405020304" pitchFamily="18" charset="0"/>
              </a:rPr>
              <a:t>NaN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Not a Number) values in pandas. In </a:t>
            </a:r>
            <a:r>
              <a:rPr lang="en-US" sz="2000" dirty="0" err="1" smtClean="0">
                <a:latin typeface="Times New Roman" panose="02020603050405020304" pitchFamily="18" charset="0"/>
                <a:cs typeface="Times New Roman" panose="02020603050405020304" pitchFamily="18" charset="0"/>
              </a:rPr>
              <a:t>DataFrame</a:t>
            </a:r>
            <a:r>
              <a:rPr lang="en-US" sz="2000" dirty="0" smtClean="0">
                <a:latin typeface="Times New Roman" panose="02020603050405020304" pitchFamily="18" charset="0"/>
                <a:cs typeface="Times New Roman" panose="02020603050405020304" pitchFamily="18" charset="0"/>
              </a:rPr>
              <a:t> sometimes </a:t>
            </a:r>
            <a:r>
              <a:rPr lang="en-US" sz="2000" dirty="0">
                <a:latin typeface="Times New Roman" panose="02020603050405020304" pitchFamily="18" charset="0"/>
                <a:cs typeface="Times New Roman" panose="02020603050405020304" pitchFamily="18" charset="0"/>
              </a:rPr>
              <a:t>many datasets simply arrive with missing data, either because it exists and was not collected or it never existed.</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Columns </a:t>
            </a:r>
            <a:r>
              <a:rPr lang="en-US" sz="2000" dirty="0">
                <a:latin typeface="Times New Roman" panose="02020603050405020304" pitchFamily="18" charset="0"/>
                <a:cs typeface="Times New Roman" panose="02020603050405020304" pitchFamily="18" charset="0"/>
              </a:rPr>
              <a:t>which I</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have handles the </a:t>
            </a:r>
            <a:r>
              <a:rPr lang="en-US" sz="2000" dirty="0" err="1" smtClean="0">
                <a:latin typeface="Times New Roman" panose="02020603050405020304" pitchFamily="18" charset="0"/>
                <a:cs typeface="Times New Roman" panose="02020603050405020304" pitchFamily="18" charset="0"/>
              </a:rPr>
              <a:t>NaN</a:t>
            </a:r>
            <a:r>
              <a:rPr lang="en-US" sz="2000" dirty="0" smtClean="0">
                <a:latin typeface="Times New Roman" panose="02020603050405020304" pitchFamily="18" charset="0"/>
                <a:cs typeface="Times New Roman" panose="02020603050405020304" pitchFamily="18" charset="0"/>
              </a:rPr>
              <a:t> Values :-</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 state </a:t>
            </a:r>
            <a:r>
              <a:rPr lang="en-US" sz="2000" dirty="0">
                <a:latin typeface="Times New Roman" panose="02020603050405020304" pitchFamily="18" charset="0"/>
                <a:cs typeface="Times New Roman" panose="02020603050405020304" pitchFamily="18" charset="0"/>
              </a:rPr>
              <a:t>column has </a:t>
            </a:r>
            <a:r>
              <a:rPr lang="en-US" sz="2000" dirty="0" smtClean="0">
                <a:latin typeface="Times New Roman" panose="02020603050405020304" pitchFamily="18" charset="0"/>
                <a:cs typeface="Times New Roman" panose="02020603050405020304" pitchFamily="18" charset="0"/>
              </a:rPr>
              <a:t>421 </a:t>
            </a:r>
            <a:r>
              <a:rPr lang="en-US" sz="2000" dirty="0" err="1" smtClean="0">
                <a:latin typeface="Times New Roman" panose="02020603050405020304" pitchFamily="18" charset="0"/>
                <a:cs typeface="Times New Roman" panose="02020603050405020304" pitchFamily="18" charset="0"/>
              </a:rPr>
              <a:t>NaN</a:t>
            </a:r>
            <a:r>
              <a:rPr lang="en-US" sz="2000" dirty="0" smtClean="0">
                <a:latin typeface="Times New Roman" panose="02020603050405020304" pitchFamily="18" charset="0"/>
                <a:cs typeface="Times New Roman" panose="02020603050405020304" pitchFamily="18" charset="0"/>
              </a:rPr>
              <a:t> values.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city </a:t>
            </a:r>
            <a:r>
              <a:rPr lang="en-US" sz="2000" dirty="0">
                <a:latin typeface="Times New Roman" panose="02020603050405020304" pitchFamily="18" charset="0"/>
                <a:cs typeface="Times New Roman" panose="02020603050405020304" pitchFamily="18" charset="0"/>
              </a:rPr>
              <a:t>column has </a:t>
            </a:r>
            <a:r>
              <a:rPr lang="en-US" sz="2000" dirty="0" smtClean="0">
                <a:latin typeface="Times New Roman" panose="02020603050405020304" pitchFamily="18" charset="0"/>
                <a:cs typeface="Times New Roman" panose="02020603050405020304" pitchFamily="18" charset="0"/>
              </a:rPr>
              <a:t>434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values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t>
            </a:r>
            <a:r>
              <a:rPr lang="en-US" sz="2000" dirty="0" err="1" smtClean="0">
                <a:latin typeface="Times New Roman" panose="02020603050405020304" pitchFamily="18" charset="0"/>
                <a:cs typeface="Times New Roman" panose="02020603050405020304" pitchFamily="18" charset="0"/>
              </a:rPr>
              <a:t>no_of_kills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column has </a:t>
            </a:r>
            <a:r>
              <a:rPr lang="en-US" sz="2000" dirty="0" smtClean="0">
                <a:latin typeface="Times New Roman" panose="02020603050405020304" pitchFamily="18" charset="0"/>
                <a:cs typeface="Times New Roman" panose="02020603050405020304" pitchFamily="18" charset="0"/>
              </a:rPr>
              <a:t>10313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values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wounds column </a:t>
            </a:r>
            <a:r>
              <a:rPr lang="en-US" sz="2000" dirty="0">
                <a:latin typeface="Times New Roman" panose="02020603050405020304" pitchFamily="18" charset="0"/>
                <a:cs typeface="Times New Roman" panose="02020603050405020304" pitchFamily="18" charset="0"/>
              </a:rPr>
              <a:t>has </a:t>
            </a:r>
            <a:r>
              <a:rPr lang="en-US" sz="2000" dirty="0" smtClean="0">
                <a:latin typeface="Times New Roman" panose="02020603050405020304" pitchFamily="18" charset="0"/>
                <a:cs typeface="Times New Roman" panose="02020603050405020304" pitchFamily="18" charset="0"/>
              </a:rPr>
              <a:t>16311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values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latitude </a:t>
            </a:r>
            <a:r>
              <a:rPr lang="en-US" sz="2000" dirty="0">
                <a:latin typeface="Times New Roman" panose="02020603050405020304" pitchFamily="18" charset="0"/>
                <a:cs typeface="Times New Roman" panose="02020603050405020304" pitchFamily="18" charset="0"/>
              </a:rPr>
              <a:t>column has </a:t>
            </a:r>
            <a:r>
              <a:rPr lang="en-US" sz="2000" dirty="0" smtClean="0">
                <a:latin typeface="Times New Roman" panose="02020603050405020304" pitchFamily="18" charset="0"/>
                <a:cs typeface="Times New Roman" panose="02020603050405020304" pitchFamily="18" charset="0"/>
              </a:rPr>
              <a:t>4556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values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longitude </a:t>
            </a:r>
            <a:r>
              <a:rPr lang="en-US" sz="2000" dirty="0">
                <a:latin typeface="Times New Roman" panose="02020603050405020304" pitchFamily="18" charset="0"/>
                <a:cs typeface="Times New Roman" panose="02020603050405020304" pitchFamily="18" charset="0"/>
              </a:rPr>
              <a:t>column has </a:t>
            </a:r>
            <a:r>
              <a:rPr lang="en-US" sz="2000" dirty="0" smtClean="0">
                <a:latin typeface="Times New Roman" panose="02020603050405020304" pitchFamily="18" charset="0"/>
                <a:cs typeface="Times New Roman" panose="02020603050405020304" pitchFamily="18" charset="0"/>
              </a:rPr>
              <a:t>4557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values.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Handling the </a:t>
            </a:r>
            <a:r>
              <a:rPr lang="en-US" u="sng" dirty="0" err="1"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NaN</a:t>
            </a:r>
            <a:r>
              <a:rPr lang="en-US"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Values</a:t>
            </a:r>
            <a:endPar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66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000"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t>
            </a:r>
            <a:r>
              <a:rPr lang="en-US" sz="4000"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Word Cloud obtained by all </a:t>
            </a:r>
            <a:r>
              <a:rPr lang="en-US" sz="4000"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countries</a:t>
            </a:r>
            <a:endParaRPr lang="en-US" sz="4000"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67071" y="3200400"/>
            <a:ext cx="7408333" cy="3450696"/>
          </a:xfrm>
        </p:spPr>
        <p:txBody>
          <a:bodyPr>
            <a:normAutofit fontScale="70000" lnSpcReduction="20000"/>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sz="2600" b="1" dirty="0" smtClean="0">
              <a:latin typeface="Times New Roman" panose="02020603050405020304" pitchFamily="18" charset="0"/>
              <a:cs typeface="Times New Roman" panose="02020603050405020304" pitchFamily="18" charset="0"/>
            </a:endParaRPr>
          </a:p>
          <a:p>
            <a:pPr marL="0" indent="0">
              <a:buNone/>
            </a:pPr>
            <a:r>
              <a:rPr lang="en-US" sz="2600" b="1" dirty="0" smtClean="0">
                <a:latin typeface="Times New Roman" panose="02020603050405020304" pitchFamily="18" charset="0"/>
                <a:cs typeface="Times New Roman" panose="02020603050405020304" pitchFamily="18" charset="0"/>
              </a:rPr>
              <a:t>Observation</a:t>
            </a:r>
            <a:r>
              <a:rPr lang="en-US" sz="2600" dirty="0">
                <a:latin typeface="Times New Roman" panose="02020603050405020304" pitchFamily="18" charset="0"/>
                <a:cs typeface="Times New Roman" panose="02020603050405020304" pitchFamily="18" charset="0"/>
              </a:rPr>
              <a:t> :- As our word cloud shows that the frequency of the country Iraq is the most</a:t>
            </a:r>
            <a:r>
              <a:rPr lang="en-US" sz="2600" dirty="0" smtClean="0">
                <a:latin typeface="Times New Roman" panose="02020603050405020304" pitchFamily="18" charset="0"/>
                <a:cs typeface="Times New Roman" panose="02020603050405020304" pitchFamily="18" charset="0"/>
              </a:rPr>
              <a:t>.</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905000"/>
            <a:ext cx="8001000" cy="4114800"/>
          </a:xfrm>
          <a:prstGeom prst="rect">
            <a:avLst/>
          </a:prstGeom>
        </p:spPr>
      </p:pic>
    </p:spTree>
    <p:extLst>
      <p:ext uri="{BB962C8B-B14F-4D97-AF65-F5344CB8AC3E}">
        <p14:creationId xmlns:p14="http://schemas.microsoft.com/office/powerpoint/2010/main" val="2193228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Total number of attacks in every year by region</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a:xfrm>
            <a:off x="533400" y="5791200"/>
            <a:ext cx="8229600" cy="640080"/>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Observation</a:t>
            </a:r>
            <a:r>
              <a:rPr lang="en-US" sz="1800" dirty="0">
                <a:latin typeface="Times New Roman" panose="02020603050405020304" pitchFamily="18" charset="0"/>
                <a:cs typeface="Times New Roman" panose="02020603050405020304" pitchFamily="18" charset="0"/>
              </a:rPr>
              <a:t> :- By looking at the graph we analyzed that attacks were taking place at nearly constant rate across the world for 4 decades, but in 2010 clearly a huge spike came in Middle East and South Asia region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609600" y="2057400"/>
            <a:ext cx="8001000" cy="3581400"/>
          </a:xfrm>
        </p:spPr>
      </p:pic>
    </p:spTree>
    <p:extLst>
      <p:ext uri="{BB962C8B-B14F-4D97-AF65-F5344CB8AC3E}">
        <p14:creationId xmlns:p14="http://schemas.microsoft.com/office/powerpoint/2010/main" val="40743850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842</TotalTime>
  <Words>727</Words>
  <Application>Microsoft Office PowerPoint</Application>
  <PresentationFormat>On-screen Show (4:3)</PresentationFormat>
  <Paragraphs>106</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Waveform</vt:lpstr>
      <vt:lpstr>Exploratory Data Analysis On Global Terrorism Attack</vt:lpstr>
      <vt:lpstr>Introduction</vt:lpstr>
      <vt:lpstr>Project Objective</vt:lpstr>
      <vt:lpstr>Modules and Libraries </vt:lpstr>
      <vt:lpstr>Attributes in Dataset</vt:lpstr>
      <vt:lpstr>PowerPoint Presentation</vt:lpstr>
      <vt:lpstr>Handling the NaN Values</vt:lpstr>
      <vt:lpstr>The Word Cloud obtained by all countries</vt:lpstr>
      <vt:lpstr>Total number of attacks in every year by region</vt:lpstr>
      <vt:lpstr>Top 10 Countries which were most attacked</vt:lpstr>
      <vt:lpstr>Top 10 States under attack across the year </vt:lpstr>
      <vt:lpstr>Most common attack type among the terrorist groups </vt:lpstr>
      <vt:lpstr>Most Active Gangs across the years</vt:lpstr>
      <vt:lpstr>Attack type is used by the deadliest gang 'Taliban'</vt:lpstr>
      <vt:lpstr>Most common target of the terrorists</vt:lpstr>
      <vt:lpstr>Most number of casualties per year</vt:lpstr>
      <vt:lpstr>Comparing the number of casualties and wounded people across every region</vt:lpstr>
      <vt:lpstr>Relation between total, successful and failures attacks </vt:lpstr>
      <vt:lpstr>Comparing the success and failed attempts of the region which are most affected by dangerous gangs</vt:lpstr>
      <vt:lpstr>PowerPoint Presentation</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32</cp:revision>
  <dcterms:created xsi:type="dcterms:W3CDTF">2022-12-10T10:14:08Z</dcterms:created>
  <dcterms:modified xsi:type="dcterms:W3CDTF">2022-12-12T14:25:15Z</dcterms:modified>
</cp:coreProperties>
</file>