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od Kumar Adhikari" userId="256f5a90-d823-4e8d-9a41-a3da19f4a0ad" providerId="ADAL" clId="{05DBDACC-C2FC-4CC1-918A-F0F6491E2BF8}"/>
    <pc:docChg chg="custSel addSld modSld">
      <pc:chgData name="Binod Kumar Adhikari" userId="256f5a90-d823-4e8d-9a41-a3da19f4a0ad" providerId="ADAL" clId="{05DBDACC-C2FC-4CC1-918A-F0F6491E2BF8}" dt="2024-04-30T06:26:32.802" v="23" actId="403"/>
      <pc:docMkLst>
        <pc:docMk/>
      </pc:docMkLst>
      <pc:sldChg chg="modSp">
        <pc:chgData name="Binod Kumar Adhikari" userId="256f5a90-d823-4e8d-9a41-a3da19f4a0ad" providerId="ADAL" clId="{05DBDACC-C2FC-4CC1-918A-F0F6491E2BF8}" dt="2024-04-30T06:02:48.128" v="0" actId="113"/>
        <pc:sldMkLst>
          <pc:docMk/>
          <pc:sldMk cId="0" sldId="260"/>
        </pc:sldMkLst>
        <pc:spChg chg="mod">
          <ac:chgData name="Binod Kumar Adhikari" userId="256f5a90-d823-4e8d-9a41-a3da19f4a0ad" providerId="ADAL" clId="{05DBDACC-C2FC-4CC1-918A-F0F6491E2BF8}" dt="2024-04-30T06:02:48.128" v="0" actId="113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05DBDACC-C2FC-4CC1-918A-F0F6491E2BF8}" dt="2024-04-30T06:14:24.270" v="8" actId="113"/>
        <pc:sldMkLst>
          <pc:docMk/>
          <pc:sldMk cId="0" sldId="274"/>
        </pc:sldMkLst>
        <pc:spChg chg="mod">
          <ac:chgData name="Binod Kumar Adhikari" userId="256f5a90-d823-4e8d-9a41-a3da19f4a0ad" providerId="ADAL" clId="{05DBDACC-C2FC-4CC1-918A-F0F6491E2BF8}" dt="2024-04-30T06:14:24.270" v="8" actId="113"/>
          <ac:spMkLst>
            <pc:docMk/>
            <pc:sldMk cId="0" sldId="274"/>
            <ac:spMk id="3" creationId="{00000000-0000-0000-0000-000000000000}"/>
          </ac:spMkLst>
        </pc:spChg>
      </pc:sldChg>
      <pc:sldChg chg="addSp delSp modSp add">
        <pc:chgData name="Binod Kumar Adhikari" userId="256f5a90-d823-4e8d-9a41-a3da19f4a0ad" providerId="ADAL" clId="{05DBDACC-C2FC-4CC1-918A-F0F6491E2BF8}" dt="2024-04-30T06:26:32.802" v="23" actId="403"/>
        <pc:sldMkLst>
          <pc:docMk/>
          <pc:sldMk cId="1205525416" sldId="293"/>
        </pc:sldMkLst>
        <pc:spChg chg="del">
          <ac:chgData name="Binod Kumar Adhikari" userId="256f5a90-d823-4e8d-9a41-a3da19f4a0ad" providerId="ADAL" clId="{05DBDACC-C2FC-4CC1-918A-F0F6491E2BF8}" dt="2024-04-30T06:26:09.684" v="10" actId="478"/>
          <ac:spMkLst>
            <pc:docMk/>
            <pc:sldMk cId="1205525416" sldId="293"/>
            <ac:spMk id="3" creationId="{00000000-0000-0000-0000-000000000000}"/>
          </ac:spMkLst>
        </pc:spChg>
        <pc:spChg chg="add mod">
          <ac:chgData name="Binod Kumar Adhikari" userId="256f5a90-d823-4e8d-9a41-a3da19f4a0ad" providerId="ADAL" clId="{05DBDACC-C2FC-4CC1-918A-F0F6491E2BF8}" dt="2024-04-30T06:26:32.802" v="23" actId="403"/>
          <ac:spMkLst>
            <pc:docMk/>
            <pc:sldMk cId="1205525416" sldId="293"/>
            <ac:spMk id="5" creationId="{FF35B9AB-26FB-4317-A444-C71D3C9E0B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F13CE-EA4D-4DA4-96EE-E1B882F6E91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79D0-016F-48DD-9BAF-9F06B587C6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27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137374-621D-48A3-937C-4046760C8660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4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28BC-BFC1-4B33-A6DC-BCFEE45A52BF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lang="en-IN" spc="-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C1332-0CCA-4F8E-BE2B-75DDDED7AE4E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548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1D94-CC0C-43AB-99D4-6C5DBB60F19D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lang="en-IN" spc="-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FDDA1-89B3-4669-9E5C-82E52ECCD924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7000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46374" y="461594"/>
            <a:ext cx="265125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D8E8-5D0B-4CDF-BCED-4CCA8620A36A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1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CDBA-4257-4AFA-AD34-5A17B4F55300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lang="en-IN" spc="-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54A6A-B736-424B-A461-DD07D9471141}"/>
              </a:ext>
            </a:extLst>
          </p:cNvPr>
          <p:cNvSpPr/>
          <p:nvPr/>
        </p:nvSpPr>
        <p:spPr>
          <a:xfrm>
            <a:off x="846814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7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47AA-DE00-4A33-933F-1CBD3F2D722A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lang="en-IN" spc="-1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9C1D18-596C-4A46-A2BD-73A286C6F7F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5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CD8DF-5E41-4F4F-92FD-888517B6CE41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lang="en-IN" spc="-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4FB00-F04E-4239-9D65-0039C0394CB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38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8C9A-68B6-4162-9A9F-93E5C75AF707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lang="en-IN" spc="-1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D5B90-141B-44D9-BEC0-A558419CFA3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79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053C-B1DD-4B34-9B96-B9D485CF3C59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/>
            </a:lvl1pPr>
          </a:lstStyle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lang="en-IN" spc="-1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F449E-F837-4EA1-A58D-7E2CA932D463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D84B-8F8D-40FE-8614-52D9C11D79CA}" type="datetime1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lang="en-IN" spc="-1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4AFE6-6A8F-441E-952B-130FFFB4070D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2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099A5-A3CA-4C23-B0F6-7BBDDFC73BED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lang="en-IN" spc="-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32BE-F2A3-4F12-A8C0-09BD997E510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0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4115-33C9-4221-8CDE-3BBC3DAC4487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lang="en-IN" spc="-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1849C-2872-4E43-9633-84F714AA45D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4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3EF926CC-9014-45B9-9319-B3ABD70E7652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lang="en-IN" spc="-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CFB57-0013-4E9E-AA54-EAB84A192B1B}"/>
              </a:ext>
            </a:extLst>
          </p:cNvPr>
          <p:cNvSpPr/>
          <p:nvPr/>
        </p:nvSpPr>
        <p:spPr>
          <a:xfrm>
            <a:off x="8471452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3EEF7-35B4-40EB-928F-09FC3F136274}"/>
              </a:ext>
            </a:extLst>
          </p:cNvPr>
          <p:cNvCxnSpPr>
            <a:cxnSpLocks/>
          </p:cNvCxnSpPr>
          <p:nvPr userDrawn="1"/>
        </p:nvCxnSpPr>
        <p:spPr>
          <a:xfrm>
            <a:off x="76200" y="1066800"/>
            <a:ext cx="89916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77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5817" y="381000"/>
            <a:ext cx="414718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Disk</a:t>
            </a:r>
            <a:r>
              <a:rPr b="1" spc="-75" dirty="0"/>
              <a:t> </a:t>
            </a:r>
            <a:r>
              <a:rPr b="1" spc="-10" dirty="0"/>
              <a:t>Management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69673" y="1077052"/>
            <a:ext cx="7404653" cy="1754633"/>
          </a:xfrm>
          <a:prstGeom prst="rect">
            <a:avLst/>
          </a:prstGeom>
        </p:spPr>
        <p:txBody>
          <a:bodyPr vert="horz" wrap="square" lIns="0" tIns="762304" rIns="0" bIns="0" rtlCol="0">
            <a:spAutoFit/>
          </a:bodyPr>
          <a:lstStyle/>
          <a:p>
            <a:pPr marL="0" marR="508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sz="3200" b="1" dirty="0">
                <a:latin typeface="Calibri"/>
                <a:cs typeface="Calibri"/>
              </a:rPr>
              <a:t>Disk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I/O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devices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that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common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every computer.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AFD7A-5D24-418D-BC92-C3B8169F9AA4}"/>
              </a:ext>
            </a:extLst>
          </p:cNvPr>
          <p:cNvSpPr txBox="1"/>
          <p:nvPr/>
        </p:nvSpPr>
        <p:spPr>
          <a:xfrm>
            <a:off x="869673" y="3631532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Disk Structure </a:t>
            </a:r>
          </a:p>
          <a:p>
            <a:r>
              <a:rPr lang="en-IN" dirty="0"/>
              <a:t>Disk Scheduling RAID</a:t>
            </a:r>
          </a:p>
          <a:p>
            <a:r>
              <a:rPr lang="en-IN" dirty="0"/>
              <a:t>Disk Formatting &amp;   Error Handling </a:t>
            </a:r>
          </a:p>
          <a:p>
            <a:r>
              <a:rPr lang="en-IN" dirty="0"/>
              <a:t>RAM Disks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762001"/>
            <a:ext cx="7010400" cy="5257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706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05100">
              <a:lnSpc>
                <a:spcPct val="100000"/>
              </a:lnSpc>
              <a:spcBef>
                <a:spcPts val="105"/>
              </a:spcBef>
            </a:pPr>
            <a:r>
              <a:rPr b="1" spc="-30" dirty="0"/>
              <a:t>C-</a:t>
            </a:r>
            <a:r>
              <a:rPr b="1" spc="-20" dirty="0"/>
              <a:t>SCAN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69673" y="1295400"/>
            <a:ext cx="7404653" cy="470064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  <a:tab pos="356870" algn="l"/>
              </a:tabLst>
            </a:pPr>
            <a:r>
              <a:rPr sz="2500" dirty="0"/>
              <a:t>	When</a:t>
            </a:r>
            <a:r>
              <a:rPr sz="2500" spc="195" dirty="0"/>
              <a:t> </a:t>
            </a:r>
            <a:r>
              <a:rPr sz="2500" dirty="0"/>
              <a:t>a</a:t>
            </a:r>
            <a:r>
              <a:rPr sz="2500" spc="195" dirty="0"/>
              <a:t> </a:t>
            </a:r>
            <a:r>
              <a:rPr sz="2500" dirty="0"/>
              <a:t>uniform</a:t>
            </a:r>
            <a:r>
              <a:rPr sz="2500" spc="200" dirty="0"/>
              <a:t> </a:t>
            </a:r>
            <a:r>
              <a:rPr sz="2500" dirty="0"/>
              <a:t>distribution</a:t>
            </a:r>
            <a:r>
              <a:rPr sz="2500" spc="195" dirty="0"/>
              <a:t> </a:t>
            </a:r>
            <a:r>
              <a:rPr sz="2500" dirty="0"/>
              <a:t>of</a:t>
            </a:r>
            <a:r>
              <a:rPr sz="2500" spc="190" dirty="0"/>
              <a:t> </a:t>
            </a:r>
            <a:r>
              <a:rPr sz="2500" dirty="0"/>
              <a:t>request</a:t>
            </a:r>
            <a:r>
              <a:rPr sz="2500" spc="200" dirty="0"/>
              <a:t> </a:t>
            </a:r>
            <a:r>
              <a:rPr sz="2500" dirty="0"/>
              <a:t>for</a:t>
            </a:r>
            <a:r>
              <a:rPr sz="2500" spc="204" dirty="0"/>
              <a:t> </a:t>
            </a:r>
            <a:r>
              <a:rPr sz="2500" dirty="0"/>
              <a:t>cylinders,</a:t>
            </a:r>
            <a:r>
              <a:rPr sz="2500" spc="200" dirty="0"/>
              <a:t> </a:t>
            </a:r>
            <a:r>
              <a:rPr sz="2500" spc="-20" dirty="0"/>
              <a:t>only </a:t>
            </a:r>
            <a:r>
              <a:rPr sz="2500" dirty="0"/>
              <a:t>the</a:t>
            </a:r>
            <a:r>
              <a:rPr sz="2500" spc="120" dirty="0"/>
              <a:t>  </a:t>
            </a:r>
            <a:r>
              <a:rPr sz="2500" dirty="0"/>
              <a:t>few</a:t>
            </a:r>
            <a:r>
              <a:rPr sz="2500" spc="120" dirty="0"/>
              <a:t>  </a:t>
            </a:r>
            <a:r>
              <a:rPr sz="2500" dirty="0"/>
              <a:t>request</a:t>
            </a:r>
            <a:r>
              <a:rPr sz="2500" spc="120" dirty="0"/>
              <a:t>  </a:t>
            </a:r>
            <a:r>
              <a:rPr sz="2500" dirty="0"/>
              <a:t>are</a:t>
            </a:r>
            <a:r>
              <a:rPr sz="2500" spc="135" dirty="0"/>
              <a:t>  </a:t>
            </a:r>
            <a:r>
              <a:rPr sz="2500" dirty="0"/>
              <a:t>in</a:t>
            </a:r>
            <a:r>
              <a:rPr sz="2500" spc="114" dirty="0"/>
              <a:t>  </a:t>
            </a:r>
            <a:r>
              <a:rPr sz="2500" dirty="0"/>
              <a:t>extreme</a:t>
            </a:r>
            <a:r>
              <a:rPr sz="2500" spc="130" dirty="0"/>
              <a:t>  </a:t>
            </a:r>
            <a:r>
              <a:rPr sz="2500" dirty="0"/>
              <a:t>cylinders,</a:t>
            </a:r>
            <a:r>
              <a:rPr sz="2500" spc="120" dirty="0"/>
              <a:t>  </a:t>
            </a:r>
            <a:r>
              <a:rPr sz="2500" dirty="0"/>
              <a:t>since</a:t>
            </a:r>
            <a:r>
              <a:rPr sz="2500" spc="120" dirty="0"/>
              <a:t>  </a:t>
            </a:r>
            <a:r>
              <a:rPr sz="2500" spc="-10" dirty="0"/>
              <a:t>these </a:t>
            </a:r>
            <a:r>
              <a:rPr sz="2500" dirty="0"/>
              <a:t>cylinders</a:t>
            </a:r>
            <a:r>
              <a:rPr sz="2500" spc="-90" dirty="0"/>
              <a:t> </a:t>
            </a:r>
            <a:r>
              <a:rPr sz="2500" dirty="0"/>
              <a:t>have</a:t>
            </a:r>
            <a:r>
              <a:rPr sz="2500" spc="-110" dirty="0"/>
              <a:t> </a:t>
            </a:r>
            <a:r>
              <a:rPr sz="2500" dirty="0"/>
              <a:t>recently</a:t>
            </a:r>
            <a:r>
              <a:rPr sz="2500" spc="-75" dirty="0"/>
              <a:t> </a:t>
            </a:r>
            <a:r>
              <a:rPr sz="2500" dirty="0"/>
              <a:t>been</a:t>
            </a:r>
            <a:r>
              <a:rPr sz="2500" spc="-95" dirty="0"/>
              <a:t> </a:t>
            </a:r>
            <a:r>
              <a:rPr sz="2500" spc="-10" dirty="0"/>
              <a:t>serviced.</a:t>
            </a:r>
            <a:endParaRPr sz="2500" dirty="0"/>
          </a:p>
          <a:p>
            <a:pPr marL="1841500" algn="just">
              <a:lnSpc>
                <a:spcPct val="100000"/>
              </a:lnSpc>
            </a:pPr>
            <a:r>
              <a:rPr sz="2500" b="1" dirty="0">
                <a:latin typeface="Calibri"/>
                <a:cs typeface="Calibri"/>
              </a:rPr>
              <a:t>Why</a:t>
            </a:r>
            <a:r>
              <a:rPr sz="2500" b="1" spc="-7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not</a:t>
            </a:r>
            <a:r>
              <a:rPr sz="2500" b="1" spc="-5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go</a:t>
            </a:r>
            <a:r>
              <a:rPr sz="2500" b="1" spc="-5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to</a:t>
            </a:r>
            <a:r>
              <a:rPr sz="2500" b="1" spc="-5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the</a:t>
            </a:r>
            <a:r>
              <a:rPr sz="2500" b="1" spc="-4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next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extreme?</a:t>
            </a:r>
            <a:endParaRPr sz="25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400"/>
              </a:lnSpc>
              <a:spcBef>
                <a:spcPts val="1200"/>
              </a:spcBef>
              <a:spcAft>
                <a:spcPts val="600"/>
              </a:spcAft>
              <a:buFont typeface="Arial MT"/>
              <a:buChar char="•"/>
              <a:tabLst>
                <a:tab pos="355600" algn="l"/>
                <a:tab pos="356870" algn="l"/>
              </a:tabLst>
            </a:pPr>
            <a:r>
              <a:rPr sz="2500" dirty="0"/>
              <a:t>	</a:t>
            </a:r>
            <a:r>
              <a:rPr sz="2500" b="1" dirty="0"/>
              <a:t>Circular</a:t>
            </a:r>
            <a:r>
              <a:rPr sz="2500" spc="345" dirty="0"/>
              <a:t> </a:t>
            </a:r>
            <a:r>
              <a:rPr sz="2500" dirty="0"/>
              <a:t>SCAN</a:t>
            </a:r>
            <a:r>
              <a:rPr sz="2500" spc="330" dirty="0"/>
              <a:t> </a:t>
            </a:r>
            <a:r>
              <a:rPr sz="2500" dirty="0"/>
              <a:t>is</a:t>
            </a:r>
            <a:r>
              <a:rPr sz="2500" spc="340" dirty="0"/>
              <a:t> </a:t>
            </a:r>
            <a:r>
              <a:rPr sz="2500" dirty="0"/>
              <a:t>a</a:t>
            </a:r>
            <a:r>
              <a:rPr sz="2500" spc="350" dirty="0"/>
              <a:t> </a:t>
            </a:r>
            <a:r>
              <a:rPr sz="2500" dirty="0"/>
              <a:t>variant</a:t>
            </a:r>
            <a:r>
              <a:rPr sz="2500" spc="345" dirty="0"/>
              <a:t> </a:t>
            </a:r>
            <a:r>
              <a:rPr sz="2500" dirty="0"/>
              <a:t>of</a:t>
            </a:r>
            <a:r>
              <a:rPr sz="2500" spc="335" dirty="0"/>
              <a:t> </a:t>
            </a:r>
            <a:r>
              <a:rPr sz="2500" dirty="0"/>
              <a:t>SCAN</a:t>
            </a:r>
            <a:r>
              <a:rPr sz="2500" spc="345" dirty="0"/>
              <a:t> </a:t>
            </a:r>
            <a:r>
              <a:rPr sz="2500" dirty="0"/>
              <a:t>designed</a:t>
            </a:r>
            <a:r>
              <a:rPr sz="2500" spc="355" dirty="0"/>
              <a:t> </a:t>
            </a:r>
            <a:r>
              <a:rPr sz="2500" dirty="0"/>
              <a:t>to</a:t>
            </a:r>
            <a:r>
              <a:rPr sz="2500" spc="345" dirty="0"/>
              <a:t> </a:t>
            </a:r>
            <a:r>
              <a:rPr sz="2500" dirty="0"/>
              <a:t>provide</a:t>
            </a:r>
            <a:r>
              <a:rPr sz="2500" spc="330" dirty="0"/>
              <a:t> </a:t>
            </a:r>
            <a:r>
              <a:rPr sz="2500" spc="-50" dirty="0"/>
              <a:t>a </a:t>
            </a:r>
            <a:r>
              <a:rPr sz="2500" dirty="0"/>
              <a:t>more</a:t>
            </a:r>
            <a:r>
              <a:rPr sz="2500" spc="-90" dirty="0"/>
              <a:t> </a:t>
            </a:r>
            <a:r>
              <a:rPr sz="2500" spc="-10" dirty="0"/>
              <a:t>uniform</a:t>
            </a:r>
            <a:r>
              <a:rPr sz="2500" spc="-70" dirty="0"/>
              <a:t> </a:t>
            </a:r>
            <a:r>
              <a:rPr sz="2500" dirty="0"/>
              <a:t>wait</a:t>
            </a:r>
            <a:r>
              <a:rPr sz="2500" spc="-75" dirty="0"/>
              <a:t> </a:t>
            </a:r>
            <a:r>
              <a:rPr sz="2500" spc="-20" dirty="0"/>
              <a:t>time.</a:t>
            </a:r>
            <a:endParaRPr sz="2500" dirty="0"/>
          </a:p>
          <a:p>
            <a:pPr marL="355600" marR="5080" indent="-342900" algn="just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  <a:tab pos="356870" algn="l"/>
              </a:tabLst>
            </a:pPr>
            <a:r>
              <a:rPr sz="2500" dirty="0"/>
              <a:t>	The</a:t>
            </a:r>
            <a:r>
              <a:rPr sz="2500" spc="445" dirty="0"/>
              <a:t> </a:t>
            </a:r>
            <a:r>
              <a:rPr sz="2500" dirty="0"/>
              <a:t>head</a:t>
            </a:r>
            <a:r>
              <a:rPr sz="2500" spc="440" dirty="0"/>
              <a:t> </a:t>
            </a:r>
            <a:r>
              <a:rPr sz="2500" dirty="0"/>
              <a:t>moves</a:t>
            </a:r>
            <a:r>
              <a:rPr sz="2500" spc="440" dirty="0"/>
              <a:t> </a:t>
            </a:r>
            <a:r>
              <a:rPr sz="2500" dirty="0"/>
              <a:t>from</a:t>
            </a:r>
            <a:r>
              <a:rPr sz="2500" spc="430" dirty="0"/>
              <a:t> </a:t>
            </a:r>
            <a:r>
              <a:rPr sz="2500" dirty="0"/>
              <a:t>one</a:t>
            </a:r>
            <a:r>
              <a:rPr sz="2500" spc="440" dirty="0"/>
              <a:t> </a:t>
            </a:r>
            <a:r>
              <a:rPr sz="2500" dirty="0"/>
              <a:t>end</a:t>
            </a:r>
            <a:r>
              <a:rPr sz="2500" spc="440" dirty="0"/>
              <a:t> </a:t>
            </a:r>
            <a:r>
              <a:rPr sz="2500" dirty="0"/>
              <a:t>of</a:t>
            </a:r>
            <a:r>
              <a:rPr sz="2500" spc="430" dirty="0"/>
              <a:t> </a:t>
            </a:r>
            <a:r>
              <a:rPr sz="2500" dirty="0"/>
              <a:t>the</a:t>
            </a:r>
            <a:r>
              <a:rPr sz="2500" spc="440" dirty="0"/>
              <a:t> </a:t>
            </a:r>
            <a:r>
              <a:rPr sz="2500" dirty="0"/>
              <a:t>disk</a:t>
            </a:r>
            <a:r>
              <a:rPr sz="2500" spc="445" dirty="0"/>
              <a:t> </a:t>
            </a:r>
            <a:r>
              <a:rPr sz="2500" dirty="0"/>
              <a:t>to</a:t>
            </a:r>
            <a:r>
              <a:rPr sz="2500" spc="450" dirty="0"/>
              <a:t> </a:t>
            </a:r>
            <a:r>
              <a:rPr sz="2500" dirty="0"/>
              <a:t>the</a:t>
            </a:r>
            <a:r>
              <a:rPr sz="2500" spc="425" dirty="0"/>
              <a:t> </a:t>
            </a:r>
            <a:r>
              <a:rPr sz="2500" spc="-10" dirty="0"/>
              <a:t>other. </a:t>
            </a:r>
            <a:r>
              <a:rPr sz="2500" dirty="0"/>
              <a:t>Servicing</a:t>
            </a:r>
            <a:r>
              <a:rPr sz="2500" spc="425" dirty="0"/>
              <a:t> </a:t>
            </a:r>
            <a:r>
              <a:rPr sz="2500" dirty="0"/>
              <a:t>requests</a:t>
            </a:r>
            <a:r>
              <a:rPr sz="2500" spc="425" dirty="0"/>
              <a:t> </a:t>
            </a:r>
            <a:r>
              <a:rPr sz="2500" dirty="0"/>
              <a:t>as</a:t>
            </a:r>
            <a:r>
              <a:rPr sz="2500" spc="420" dirty="0"/>
              <a:t> </a:t>
            </a:r>
            <a:r>
              <a:rPr sz="2500" dirty="0"/>
              <a:t>it</a:t>
            </a:r>
            <a:r>
              <a:rPr sz="2500" spc="430" dirty="0"/>
              <a:t> </a:t>
            </a:r>
            <a:r>
              <a:rPr sz="2500" dirty="0"/>
              <a:t>goes.</a:t>
            </a:r>
            <a:r>
              <a:rPr sz="2500" spc="430" dirty="0"/>
              <a:t> </a:t>
            </a:r>
            <a:r>
              <a:rPr sz="2500" dirty="0"/>
              <a:t>When</a:t>
            </a:r>
            <a:r>
              <a:rPr sz="2500" spc="425" dirty="0"/>
              <a:t> </a:t>
            </a:r>
            <a:r>
              <a:rPr sz="2500" dirty="0"/>
              <a:t>it</a:t>
            </a:r>
            <a:r>
              <a:rPr sz="2500" spc="430" dirty="0"/>
              <a:t> </a:t>
            </a:r>
            <a:r>
              <a:rPr sz="2500" dirty="0"/>
              <a:t>reaches</a:t>
            </a:r>
            <a:r>
              <a:rPr sz="2500" spc="434" dirty="0"/>
              <a:t> </a:t>
            </a:r>
            <a:r>
              <a:rPr sz="2500" dirty="0"/>
              <a:t>the</a:t>
            </a:r>
            <a:r>
              <a:rPr sz="2500" spc="430" dirty="0"/>
              <a:t> </a:t>
            </a:r>
            <a:r>
              <a:rPr sz="2500" spc="-10" dirty="0"/>
              <a:t>other </a:t>
            </a:r>
            <a:r>
              <a:rPr sz="2500" dirty="0"/>
              <a:t>end,</a:t>
            </a:r>
            <a:r>
              <a:rPr sz="2500" spc="305" dirty="0"/>
              <a:t> </a:t>
            </a:r>
            <a:r>
              <a:rPr sz="2500" dirty="0"/>
              <a:t>however,</a:t>
            </a:r>
            <a:r>
              <a:rPr sz="2500" spc="310" dirty="0"/>
              <a:t> </a:t>
            </a:r>
            <a:r>
              <a:rPr sz="2500" dirty="0"/>
              <a:t>it</a:t>
            </a:r>
            <a:r>
              <a:rPr sz="2500" spc="320" dirty="0"/>
              <a:t> </a:t>
            </a:r>
            <a:r>
              <a:rPr sz="2500" dirty="0"/>
              <a:t>immediately</a:t>
            </a:r>
            <a:r>
              <a:rPr sz="2500" spc="315" dirty="0"/>
              <a:t> </a:t>
            </a:r>
            <a:r>
              <a:rPr sz="2500" dirty="0"/>
              <a:t>returns</a:t>
            </a:r>
            <a:r>
              <a:rPr sz="2500" spc="305" dirty="0"/>
              <a:t> </a:t>
            </a:r>
            <a:r>
              <a:rPr sz="2500" dirty="0"/>
              <a:t>to</a:t>
            </a:r>
            <a:r>
              <a:rPr sz="2500" spc="315" dirty="0"/>
              <a:t> </a:t>
            </a:r>
            <a:r>
              <a:rPr sz="2500" dirty="0"/>
              <a:t>the</a:t>
            </a:r>
            <a:r>
              <a:rPr sz="2500" spc="305" dirty="0"/>
              <a:t> </a:t>
            </a:r>
            <a:r>
              <a:rPr sz="2500" dirty="0"/>
              <a:t>beginning</a:t>
            </a:r>
            <a:r>
              <a:rPr sz="2500" spc="315" dirty="0"/>
              <a:t> </a:t>
            </a:r>
            <a:r>
              <a:rPr sz="2500" spc="-25" dirty="0"/>
              <a:t>of </a:t>
            </a:r>
            <a:r>
              <a:rPr sz="2500" dirty="0"/>
              <a:t>the</a:t>
            </a:r>
            <a:r>
              <a:rPr sz="2500" spc="-65" dirty="0"/>
              <a:t> </a:t>
            </a:r>
            <a:r>
              <a:rPr sz="2500" dirty="0"/>
              <a:t>disk,</a:t>
            </a:r>
            <a:r>
              <a:rPr sz="2500" spc="-60" dirty="0"/>
              <a:t> </a:t>
            </a:r>
            <a:r>
              <a:rPr sz="2500" dirty="0"/>
              <a:t>without</a:t>
            </a:r>
            <a:r>
              <a:rPr sz="2500" spc="-55" dirty="0"/>
              <a:t> </a:t>
            </a:r>
            <a:r>
              <a:rPr sz="2500" dirty="0"/>
              <a:t>servicing</a:t>
            </a:r>
            <a:r>
              <a:rPr sz="2500" spc="-45" dirty="0"/>
              <a:t> </a:t>
            </a:r>
            <a:r>
              <a:rPr sz="2500" dirty="0"/>
              <a:t>any</a:t>
            </a:r>
            <a:r>
              <a:rPr sz="2500" spc="-50" dirty="0"/>
              <a:t> </a:t>
            </a:r>
            <a:r>
              <a:rPr sz="2500" spc="-10" dirty="0"/>
              <a:t>requests</a:t>
            </a:r>
            <a:r>
              <a:rPr sz="2500" spc="-45" dirty="0"/>
              <a:t> </a:t>
            </a:r>
            <a:r>
              <a:rPr sz="2500" dirty="0"/>
              <a:t>on</a:t>
            </a:r>
            <a:r>
              <a:rPr sz="2500" spc="-75" dirty="0"/>
              <a:t> </a:t>
            </a:r>
            <a:r>
              <a:rPr sz="2500" dirty="0"/>
              <a:t>the</a:t>
            </a:r>
            <a:r>
              <a:rPr sz="2500" spc="-40" dirty="0"/>
              <a:t> </a:t>
            </a:r>
            <a:r>
              <a:rPr sz="2500" dirty="0"/>
              <a:t>return</a:t>
            </a:r>
            <a:r>
              <a:rPr sz="2500" spc="-60" dirty="0"/>
              <a:t> </a:t>
            </a:r>
            <a:r>
              <a:rPr sz="2500" spc="-10" dirty="0"/>
              <a:t>trip.</a:t>
            </a:r>
            <a:endParaRPr sz="2500" dirty="0"/>
          </a:p>
          <a:p>
            <a:pPr marL="355600" marR="6985" indent="-342900" algn="just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  <a:tab pos="356870" algn="l"/>
              </a:tabLst>
            </a:pPr>
            <a:r>
              <a:rPr sz="2500" dirty="0"/>
              <a:t>	</a:t>
            </a:r>
            <a:r>
              <a:rPr sz="2500" spc="-25" dirty="0"/>
              <a:t>Treats</a:t>
            </a:r>
            <a:r>
              <a:rPr sz="2500" spc="-55" dirty="0"/>
              <a:t> </a:t>
            </a:r>
            <a:r>
              <a:rPr sz="2500" dirty="0"/>
              <a:t>the</a:t>
            </a:r>
            <a:r>
              <a:rPr sz="2500" spc="-55" dirty="0"/>
              <a:t> </a:t>
            </a:r>
            <a:r>
              <a:rPr sz="2500" dirty="0"/>
              <a:t>cylinders</a:t>
            </a:r>
            <a:r>
              <a:rPr sz="2500" spc="-60" dirty="0"/>
              <a:t> </a:t>
            </a:r>
            <a:r>
              <a:rPr sz="2500" dirty="0"/>
              <a:t>as</a:t>
            </a:r>
            <a:r>
              <a:rPr sz="2500" spc="-60" dirty="0"/>
              <a:t> </a:t>
            </a:r>
            <a:r>
              <a:rPr sz="2500" dirty="0"/>
              <a:t>a</a:t>
            </a:r>
            <a:r>
              <a:rPr sz="2500" spc="-50" dirty="0"/>
              <a:t> </a:t>
            </a:r>
            <a:r>
              <a:rPr sz="2500" dirty="0"/>
              <a:t>circular</a:t>
            </a:r>
            <a:r>
              <a:rPr sz="2500" spc="-50" dirty="0"/>
              <a:t> </a:t>
            </a:r>
            <a:r>
              <a:rPr sz="2500" dirty="0"/>
              <a:t>list</a:t>
            </a:r>
            <a:r>
              <a:rPr sz="2500" spc="-50" dirty="0"/>
              <a:t> </a:t>
            </a:r>
            <a:r>
              <a:rPr sz="2500" dirty="0"/>
              <a:t>that</a:t>
            </a:r>
            <a:r>
              <a:rPr sz="2500" spc="-50" dirty="0"/>
              <a:t> </a:t>
            </a:r>
            <a:r>
              <a:rPr sz="2500" dirty="0"/>
              <a:t>wraps</a:t>
            </a:r>
            <a:r>
              <a:rPr sz="2500" spc="-55" dirty="0"/>
              <a:t> </a:t>
            </a:r>
            <a:r>
              <a:rPr sz="2500" dirty="0"/>
              <a:t>around</a:t>
            </a:r>
            <a:r>
              <a:rPr sz="2500" spc="-65" dirty="0"/>
              <a:t> </a:t>
            </a:r>
            <a:r>
              <a:rPr sz="2500" spc="-20" dirty="0"/>
              <a:t>from </a:t>
            </a:r>
            <a:r>
              <a:rPr sz="2500" dirty="0"/>
              <a:t>the</a:t>
            </a:r>
            <a:r>
              <a:rPr sz="2500" spc="-70" dirty="0"/>
              <a:t> </a:t>
            </a:r>
            <a:r>
              <a:rPr sz="2500" dirty="0"/>
              <a:t>last</a:t>
            </a:r>
            <a:r>
              <a:rPr sz="2500" spc="-55" dirty="0"/>
              <a:t> </a:t>
            </a:r>
            <a:r>
              <a:rPr sz="2500" dirty="0"/>
              <a:t>cylinder</a:t>
            </a:r>
            <a:r>
              <a:rPr sz="2500" spc="-35" dirty="0"/>
              <a:t> </a:t>
            </a:r>
            <a:r>
              <a:rPr sz="2500" dirty="0"/>
              <a:t>to</a:t>
            </a:r>
            <a:r>
              <a:rPr sz="2500" spc="-70" dirty="0"/>
              <a:t> </a:t>
            </a:r>
            <a:r>
              <a:rPr sz="2500" dirty="0"/>
              <a:t>the</a:t>
            </a:r>
            <a:r>
              <a:rPr sz="2500" spc="-60" dirty="0"/>
              <a:t> </a:t>
            </a:r>
            <a:r>
              <a:rPr sz="2500" dirty="0"/>
              <a:t>first</a:t>
            </a:r>
            <a:r>
              <a:rPr sz="2500" spc="-60" dirty="0"/>
              <a:t> </a:t>
            </a:r>
            <a:r>
              <a:rPr sz="2500" spc="-20" dirty="0"/>
              <a:t>one.</a:t>
            </a:r>
            <a:endParaRPr sz="25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765510"/>
            <a:ext cx="6681659" cy="53269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417531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9385">
              <a:lnSpc>
                <a:spcPct val="100000"/>
              </a:lnSpc>
              <a:spcBef>
                <a:spcPts val="105"/>
              </a:spcBef>
            </a:pPr>
            <a:r>
              <a:rPr b="1" spc="-30" dirty="0"/>
              <a:t>C-</a:t>
            </a:r>
            <a:r>
              <a:rPr b="1" spc="-20" dirty="0"/>
              <a:t>LOOK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607642"/>
            <a:ext cx="792734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20" dirty="0">
                <a:latin typeface="Calibri"/>
                <a:cs typeface="Calibri"/>
              </a:rPr>
              <a:t>Version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C-SCAN</a:t>
            </a:r>
            <a:endParaRPr sz="32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470"/>
              </a:spcBef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Arm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last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request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in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direction,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reverses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direction </a:t>
            </a:r>
            <a:r>
              <a:rPr sz="3200" spc="-30" dirty="0">
                <a:latin typeface="Calibri"/>
                <a:cs typeface="Calibri"/>
              </a:rPr>
              <a:t>immediately,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without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first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way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disk.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854074"/>
            <a:ext cx="7162800" cy="48609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706" y="417531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6819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SLED</a:t>
            </a:r>
            <a:r>
              <a:rPr b="1" spc="-114" dirty="0"/>
              <a:t> </a:t>
            </a:r>
            <a:r>
              <a:rPr b="1" dirty="0"/>
              <a:t>Vs</a:t>
            </a:r>
            <a:r>
              <a:rPr b="1" spc="-100" dirty="0"/>
              <a:t> </a:t>
            </a:r>
            <a:r>
              <a:rPr b="1" spc="-20" dirty="0"/>
              <a:t>RAID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517130" cy="28098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20" dirty="0">
                <a:latin typeface="Calibri"/>
                <a:cs typeface="Calibri"/>
              </a:rPr>
              <a:t>SLED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</a:tabLst>
            </a:pP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Expensive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Disk</a:t>
            </a:r>
            <a:endParaRPr sz="28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20" dirty="0">
                <a:latin typeface="Calibri"/>
                <a:cs typeface="Calibri"/>
              </a:rPr>
              <a:t>RAID</a:t>
            </a:r>
            <a:endParaRPr sz="3200" dirty="0">
              <a:latin typeface="Calibri"/>
              <a:cs typeface="Calibri"/>
            </a:endParaRPr>
          </a:p>
          <a:p>
            <a:pPr marL="743585" lvl="1" indent="-286385" algn="ctr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43585" algn="l"/>
              </a:tabLst>
            </a:pPr>
            <a:r>
              <a:rPr sz="2800" spc="-10" dirty="0">
                <a:latin typeface="Calibri"/>
                <a:cs typeface="Calibri"/>
              </a:rPr>
              <a:t>Redundant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Inexpensive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(Independent)</a:t>
            </a:r>
            <a:endParaRPr sz="2800" dirty="0">
              <a:latin typeface="Calibri"/>
              <a:cs typeface="Calibri"/>
            </a:endParaRPr>
          </a:p>
          <a:p>
            <a:pPr marL="555625" algn="ctr">
              <a:lnSpc>
                <a:spcPct val="100000"/>
              </a:lnSpc>
              <a:spcBef>
                <a:spcPts val="755"/>
              </a:spcBef>
            </a:pPr>
            <a:r>
              <a:rPr sz="3200" spc="-10" dirty="0">
                <a:latin typeface="Calibri"/>
                <a:cs typeface="Calibri"/>
              </a:rPr>
              <a:t>Disks.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49" y="383047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5455">
              <a:lnSpc>
                <a:spcPct val="100000"/>
              </a:lnSpc>
              <a:spcBef>
                <a:spcPts val="105"/>
              </a:spcBef>
            </a:pPr>
            <a:r>
              <a:rPr b="1" spc="-20" dirty="0"/>
              <a:t>RAID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47992" y="1295400"/>
            <a:ext cx="8225155" cy="477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2054" marR="1093470" indent="-2644775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Redundant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Array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Inexpensive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(Independent) Disks.</a:t>
            </a:r>
            <a:endParaRPr sz="2500" dirty="0">
              <a:latin typeface="Calibri"/>
              <a:cs typeface="Calibri"/>
            </a:endParaRPr>
          </a:p>
          <a:p>
            <a:pPr marL="586740" marR="45085" indent="-536575">
              <a:lnSpc>
                <a:spcPts val="2300"/>
              </a:lnSpc>
              <a:spcBef>
                <a:spcPts val="56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CPU</a:t>
            </a:r>
            <a:r>
              <a:rPr sz="24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performance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has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been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increasing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exponentially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over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past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decade,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roughly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doubling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every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18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months.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disk</a:t>
            </a:r>
            <a:endParaRPr sz="2400" dirty="0">
              <a:latin typeface="Calibri"/>
              <a:cs typeface="Calibri"/>
            </a:endParaRPr>
          </a:p>
          <a:p>
            <a:pPr marL="1754505" marR="857250" indent="-548640">
              <a:lnSpc>
                <a:spcPts val="2310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performance.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1970s,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average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seek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times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minicomputer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disks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were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50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msec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400"/>
              </a:lnSpc>
              <a:spcBef>
                <a:spcPts val="590"/>
              </a:spcBef>
              <a:buFont typeface="Arial MT"/>
              <a:buChar char="•"/>
              <a:tabLst>
                <a:tab pos="355600" algn="l"/>
                <a:tab pos="1374775" algn="l"/>
                <a:tab pos="2073275" algn="l"/>
                <a:tab pos="3995420" algn="l"/>
                <a:tab pos="5203825" algn="l"/>
                <a:tab pos="5614035" algn="l"/>
                <a:tab pos="6724015" algn="l"/>
                <a:tab pos="7988934" algn="l"/>
              </a:tabLst>
            </a:pPr>
            <a:r>
              <a:rPr sz="2500" b="1" spc="-10" dirty="0">
                <a:latin typeface="Calibri"/>
                <a:cs typeface="Calibri"/>
              </a:rPr>
              <a:t>Issues: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-20" dirty="0">
                <a:latin typeface="Calibri"/>
                <a:cs typeface="Calibri"/>
              </a:rPr>
              <a:t>Disk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-10" dirty="0">
                <a:latin typeface="Calibri"/>
                <a:cs typeface="Calibri"/>
              </a:rPr>
              <a:t>performance,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-10" dirty="0">
                <a:latin typeface="Calibri"/>
                <a:cs typeface="Calibri"/>
              </a:rPr>
              <a:t>Amount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-25" dirty="0">
                <a:latin typeface="Calibri"/>
                <a:cs typeface="Calibri"/>
              </a:rPr>
              <a:t>of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-10" dirty="0">
                <a:latin typeface="Calibri"/>
                <a:cs typeface="Calibri"/>
              </a:rPr>
              <a:t>storage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-10" dirty="0">
                <a:latin typeface="Calibri"/>
                <a:cs typeface="Calibri"/>
              </a:rPr>
              <a:t>required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-50" dirty="0">
                <a:latin typeface="Calibri"/>
                <a:cs typeface="Calibri"/>
              </a:rPr>
              <a:t>&amp; </a:t>
            </a:r>
            <a:r>
              <a:rPr sz="2500" b="1" spc="-10" dirty="0">
                <a:latin typeface="Calibri"/>
                <a:cs typeface="Calibri"/>
              </a:rPr>
              <a:t>Reliability</a:t>
            </a:r>
            <a:endParaRPr sz="2500" dirty="0">
              <a:latin typeface="Calibri"/>
              <a:cs typeface="Calibri"/>
            </a:endParaRPr>
          </a:p>
          <a:p>
            <a:pPr marL="355600" marR="6350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  <a:tab pos="668020" algn="l"/>
                <a:tab pos="2092960" algn="l"/>
                <a:tab pos="2486025" algn="l"/>
                <a:tab pos="3938904" algn="l"/>
                <a:tab pos="5139690" algn="l"/>
                <a:tab pos="5897245" algn="l"/>
                <a:tab pos="6297930" algn="l"/>
                <a:tab pos="7426325" algn="l"/>
              </a:tabLst>
            </a:pPr>
            <a:r>
              <a:rPr sz="2500" spc="-50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technique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organizing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multiple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disks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to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address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above </a:t>
            </a:r>
            <a:r>
              <a:rPr sz="2500" dirty="0">
                <a:latin typeface="Calibri"/>
                <a:cs typeface="Calibri"/>
              </a:rPr>
              <a:t>issues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RAID.</a:t>
            </a:r>
            <a:endParaRPr sz="2500" dirty="0">
              <a:latin typeface="Calibri"/>
              <a:cs typeface="Calibri"/>
            </a:endParaRPr>
          </a:p>
          <a:p>
            <a:pPr marL="355600" marR="7620" indent="-342900" algn="just">
              <a:lnSpc>
                <a:spcPts val="240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  <a:tab pos="356870" algn="l"/>
              </a:tabLst>
            </a:pPr>
            <a:r>
              <a:rPr sz="2500" dirty="0">
                <a:latin typeface="Calibri"/>
                <a:cs typeface="Calibri"/>
              </a:rPr>
              <a:t>	RAID</a:t>
            </a:r>
            <a:r>
              <a:rPr sz="2500" spc="6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allows</a:t>
            </a:r>
            <a:r>
              <a:rPr sz="2500" spc="6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more</a:t>
            </a:r>
            <a:r>
              <a:rPr sz="2500" spc="6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than</a:t>
            </a:r>
            <a:r>
              <a:rPr sz="2500" spc="60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one</a:t>
            </a:r>
            <a:r>
              <a:rPr sz="2500" spc="6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disk</a:t>
            </a:r>
            <a:r>
              <a:rPr sz="2500" spc="6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60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</a:t>
            </a:r>
            <a:r>
              <a:rPr sz="2500" spc="6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used</a:t>
            </a:r>
            <a:r>
              <a:rPr sz="2500" spc="60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for</a:t>
            </a:r>
            <a:r>
              <a:rPr sz="2500" spc="6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6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given </a:t>
            </a:r>
            <a:r>
              <a:rPr sz="2500" dirty="0">
                <a:latin typeface="Calibri"/>
                <a:cs typeface="Calibri"/>
              </a:rPr>
              <a:t>operation,</a:t>
            </a:r>
            <a:r>
              <a:rPr sz="2500" spc="39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40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allows</a:t>
            </a:r>
            <a:r>
              <a:rPr sz="2500" spc="40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continued</a:t>
            </a:r>
            <a:r>
              <a:rPr sz="2500" spc="405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operation</a:t>
            </a:r>
            <a:r>
              <a:rPr sz="2500" spc="400" dirty="0">
                <a:latin typeface="Calibri"/>
                <a:cs typeface="Calibri"/>
              </a:rPr>
              <a:t> 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395" dirty="0">
                <a:latin typeface="Calibri"/>
                <a:cs typeface="Calibri"/>
              </a:rPr>
              <a:t>  </a:t>
            </a:r>
            <a:r>
              <a:rPr sz="2500" spc="-20" dirty="0">
                <a:latin typeface="Calibri"/>
                <a:cs typeface="Calibri"/>
              </a:rPr>
              <a:t>even </a:t>
            </a:r>
            <a:r>
              <a:rPr sz="2500" spc="-10" dirty="0">
                <a:latin typeface="Calibri"/>
                <a:cs typeface="Calibri"/>
              </a:rPr>
              <a:t>automatic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recovery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face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disk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failure.</a:t>
            </a:r>
            <a:endParaRPr sz="2500" dirty="0">
              <a:latin typeface="Calibri"/>
              <a:cs typeface="Calibri"/>
            </a:endParaRPr>
          </a:p>
          <a:p>
            <a:pPr marL="356870" indent="-344170" algn="just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6870" algn="l"/>
              </a:tabLst>
            </a:pP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Implemented</a:t>
            </a:r>
            <a:r>
              <a:rPr sz="25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5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hardware</a:t>
            </a:r>
            <a:r>
              <a:rPr sz="25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5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5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25" dirty="0">
                <a:solidFill>
                  <a:srgbClr val="FF0000"/>
                </a:solidFill>
                <a:latin typeface="Calibri"/>
                <a:cs typeface="Calibri"/>
              </a:rPr>
              <a:t>OS.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04103" y="269046"/>
            <a:ext cx="414502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rgbClr val="4A66AC"/>
                </a:solidFill>
              </a:rPr>
              <a:t>RAID</a:t>
            </a:r>
            <a:r>
              <a:rPr b="1" spc="-35" dirty="0">
                <a:solidFill>
                  <a:srgbClr val="4A66AC"/>
                </a:solidFill>
              </a:rPr>
              <a:t> </a:t>
            </a:r>
            <a:r>
              <a:rPr b="1" spc="-10" dirty="0">
                <a:solidFill>
                  <a:srgbClr val="4A66AC"/>
                </a:solidFill>
              </a:rPr>
              <a:t>Levels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76400"/>
            <a:ext cx="7425197" cy="4416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540" y="1219200"/>
            <a:ext cx="74809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six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BFE7-884E-4445-B357-33E35C01F2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356404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519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RAID</a:t>
            </a:r>
            <a:r>
              <a:rPr b="1" spc="-50" dirty="0"/>
              <a:t> </a:t>
            </a:r>
            <a:r>
              <a:rPr b="1" dirty="0"/>
              <a:t>Level</a:t>
            </a:r>
            <a:r>
              <a:rPr b="1" spc="-65" dirty="0"/>
              <a:t> </a:t>
            </a:r>
            <a:r>
              <a:rPr b="1" spc="-50" dirty="0"/>
              <a:t>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929245" cy="31661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RAID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level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virtual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smaller</a:t>
            </a:r>
            <a:r>
              <a:rPr sz="2000" spc="-10" dirty="0">
                <a:latin typeface="Calibri"/>
                <a:cs typeface="Calibri"/>
              </a:rPr>
              <a:t> disks.</a:t>
            </a:r>
            <a:endParaRPr sz="2000" dirty="0">
              <a:latin typeface="Calibri"/>
              <a:cs typeface="Calibri"/>
            </a:endParaRPr>
          </a:p>
          <a:p>
            <a:pPr marL="355600" marR="72898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Storage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strips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sectors)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some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sector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size.</a:t>
            </a:r>
            <a:endParaRPr sz="2400" dirty="0">
              <a:latin typeface="Calibri"/>
              <a:cs typeface="Calibri"/>
            </a:endParaRPr>
          </a:p>
          <a:p>
            <a:pPr marL="355600" marR="30289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strips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interleaved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among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Distributing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drives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called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striping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4933950"/>
            <a:ext cx="5647853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661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Discussion</a:t>
            </a:r>
            <a:r>
              <a:rPr b="1" spc="-80" dirty="0"/>
              <a:t> </a:t>
            </a:r>
            <a:r>
              <a:rPr b="1" dirty="0"/>
              <a:t>:</a:t>
            </a:r>
            <a:r>
              <a:rPr b="1" spc="-85" dirty="0"/>
              <a:t> </a:t>
            </a:r>
            <a:r>
              <a:rPr b="1" dirty="0"/>
              <a:t>RAID</a:t>
            </a:r>
            <a:r>
              <a:rPr b="1" spc="-65" dirty="0"/>
              <a:t> </a:t>
            </a:r>
            <a:r>
              <a:rPr b="1" dirty="0"/>
              <a:t>level</a:t>
            </a:r>
            <a:r>
              <a:rPr b="1" spc="-90" dirty="0"/>
              <a:t> </a:t>
            </a:r>
            <a:r>
              <a:rPr lang="en-US" b="1" spc="-50" dirty="0"/>
              <a:t>0</a:t>
            </a:r>
            <a:endParaRPr b="1" spc="-5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04800" y="1276580"/>
            <a:ext cx="8382000" cy="468230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56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consecutive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strips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</a:t>
            </a:r>
            <a:r>
              <a:rPr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boundary,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sz="24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sz="24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commands,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disks,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parallel.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sz="24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985" indent="-342900" algn="just">
              <a:lnSpc>
                <a:spcPts val="238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 level 0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operating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habitually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correct,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985" indent="-342900" algn="just">
              <a:lnSpc>
                <a:spcPts val="238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sz="24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lnSpc>
                <a:spcPts val="2510"/>
              </a:lnSpc>
              <a:spcBef>
                <a:spcPts val="600"/>
              </a:spcBef>
              <a:spcAft>
                <a:spcPts val="600"/>
              </a:spcAft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r>
              <a:rPr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design,</a:t>
            </a:r>
            <a:r>
              <a:rPr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b="1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</a:t>
            </a:r>
            <a:r>
              <a:rPr sz="2400" b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RAID.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3439" y="369869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Disk Structure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519111" y="1373970"/>
            <a:ext cx="8075295" cy="40273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42900" marR="8255" indent="-342900" algn="just">
              <a:lnSpc>
                <a:spcPts val="3240"/>
              </a:lnSpc>
              <a:buFont typeface="Arial" panose="020B0604020202020204" pitchFamily="34" charset="0"/>
              <a:buChar char="•"/>
              <a:tabLst>
                <a:tab pos="2556510" algn="l"/>
                <a:tab pos="4112260" algn="l"/>
                <a:tab pos="4612640" algn="l"/>
                <a:tab pos="5513070" algn="l"/>
                <a:tab pos="6505575" algn="l"/>
                <a:tab pos="6833234" algn="l"/>
              </a:tabLst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 comes in many sizes and information may be stored optically or magnetically; however, all disks share a number of important features.</a:t>
            </a:r>
          </a:p>
          <a:p>
            <a:pPr marL="355600" marR="6350" indent="-342900" algn="just">
              <a:lnSpc>
                <a:spcPts val="3240"/>
              </a:lnSpc>
              <a:spcBef>
                <a:spcPts val="725"/>
              </a:spcBef>
              <a:buFont typeface="Arial MT"/>
              <a:buChar char="•"/>
              <a:tabLst>
                <a:tab pos="355600" algn="l"/>
                <a:tab pos="1014094" algn="l"/>
                <a:tab pos="2576195" algn="l"/>
                <a:tab pos="3703954" algn="l"/>
                <a:tab pos="4708525" algn="l"/>
                <a:tab pos="5572760" algn="l"/>
                <a:tab pos="6577330" algn="l"/>
              </a:tabLst>
            </a:pP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floppy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disks,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CD-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DVDs.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1205865" algn="l"/>
                <a:tab pos="2533650" algn="l"/>
                <a:tab pos="2974340" algn="l"/>
                <a:tab pos="4312285" algn="l"/>
                <a:tab pos="5124450" algn="l"/>
                <a:tab pos="6556375" algn="l"/>
                <a:tab pos="7077075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sectors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795" indent="-342900" algn="just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  <a:tab pos="1161415" algn="l"/>
                <a:tab pos="2139950" algn="l"/>
                <a:tab pos="3603625" algn="l"/>
                <a:tab pos="4718050" algn="l"/>
                <a:tab pos="5274310" algn="l"/>
                <a:tab pos="5861050" algn="l"/>
                <a:tab pos="6609715" algn="l"/>
                <a:tab pos="7753984" algn="l"/>
              </a:tabLst>
            </a:pP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428942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853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RAID</a:t>
            </a:r>
            <a:r>
              <a:rPr b="1" spc="-40" dirty="0"/>
              <a:t> </a:t>
            </a:r>
            <a:r>
              <a:rPr b="1" dirty="0"/>
              <a:t>level</a:t>
            </a:r>
            <a:r>
              <a:rPr b="1" spc="-35" dirty="0"/>
              <a:t> </a:t>
            </a:r>
            <a:r>
              <a:rPr b="1" spc="-50"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50530" cy="76644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Stores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duplicate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copy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strip,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each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copy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a </a:t>
            </a:r>
            <a:r>
              <a:rPr sz="2700" spc="-20" dirty="0">
                <a:latin typeface="Calibri"/>
                <a:cs typeface="Calibri"/>
              </a:rPr>
              <a:t>different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disk.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336542"/>
            <a:ext cx="7941945" cy="150749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267970" indent="-342900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spc="-10" dirty="0">
                <a:latin typeface="Calibri"/>
                <a:cs typeface="Calibri"/>
              </a:rPr>
              <a:t>Advantages</a:t>
            </a:r>
            <a:r>
              <a:rPr sz="2700" spc="-10" dirty="0">
                <a:latin typeface="Calibri"/>
                <a:cs typeface="Calibri"/>
              </a:rPr>
              <a:t>: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Excellent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reliability;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if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drive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crashes,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copy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used.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Read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performance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achieved.</a:t>
            </a:r>
            <a:endParaRPr sz="27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b="1" spc="-10" dirty="0">
                <a:latin typeface="Calibri"/>
                <a:cs typeface="Calibri"/>
              </a:rPr>
              <a:t>Disadvantages</a:t>
            </a:r>
            <a:r>
              <a:rPr sz="2700" spc="-10" dirty="0">
                <a:latin typeface="Calibri"/>
                <a:cs typeface="Calibri"/>
              </a:rPr>
              <a:t>: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Write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Performance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better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than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in </a:t>
            </a:r>
            <a:r>
              <a:rPr sz="2700" dirty="0">
                <a:latin typeface="Calibri"/>
                <a:cs typeface="Calibri"/>
              </a:rPr>
              <a:t>single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drive.</a:t>
            </a:r>
            <a:endParaRPr sz="27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583" y="2438400"/>
            <a:ext cx="6680880" cy="12687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409715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661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Discussion</a:t>
            </a:r>
            <a:r>
              <a:rPr b="1" spc="-80" dirty="0"/>
              <a:t> </a:t>
            </a:r>
            <a:r>
              <a:rPr b="1" dirty="0"/>
              <a:t>:</a:t>
            </a:r>
            <a:r>
              <a:rPr b="1" spc="-85" dirty="0"/>
              <a:t> </a:t>
            </a:r>
            <a:r>
              <a:rPr b="1" dirty="0"/>
              <a:t>RAID</a:t>
            </a:r>
            <a:r>
              <a:rPr b="1" spc="-65" dirty="0"/>
              <a:t> </a:t>
            </a:r>
            <a:r>
              <a:rPr b="1" dirty="0"/>
              <a:t>level</a:t>
            </a:r>
            <a:r>
              <a:rPr b="1" spc="-90" dirty="0"/>
              <a:t> </a:t>
            </a:r>
            <a:r>
              <a:rPr b="1" spc="-50"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74025" cy="43192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330" marR="7620" indent="-341630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write</a:t>
            </a:r>
            <a:r>
              <a:rPr sz="3200" spc="1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performance</a:t>
            </a:r>
            <a:r>
              <a:rPr sz="3200" spc="1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3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1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better</a:t>
            </a:r>
            <a:r>
              <a:rPr sz="3200" spc="12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1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130" dirty="0">
                <a:latin typeface="Calibri"/>
                <a:cs typeface="Calibri"/>
              </a:rPr>
              <a:t>  </a:t>
            </a:r>
            <a:r>
              <a:rPr sz="3200" spc="-50" dirty="0">
                <a:latin typeface="Calibri"/>
                <a:cs typeface="Calibri"/>
              </a:rPr>
              <a:t>a 	</a:t>
            </a:r>
            <a:r>
              <a:rPr sz="3200" dirty="0">
                <a:latin typeface="Calibri"/>
                <a:cs typeface="Calibri"/>
              </a:rPr>
              <a:t>single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drive,</a:t>
            </a:r>
            <a:r>
              <a:rPr sz="3200" spc="2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but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read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performance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2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2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up 	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twice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good.</a:t>
            </a:r>
            <a:endParaRPr sz="32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5600" algn="l"/>
                <a:tab pos="446405" algn="l"/>
              </a:tabLst>
            </a:pPr>
            <a:r>
              <a:rPr sz="3200" dirty="0">
                <a:latin typeface="Calibri"/>
                <a:cs typeface="Calibri"/>
              </a:rPr>
              <a:t>	Fault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tolerance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excellent: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drive</a:t>
            </a:r>
            <a:r>
              <a:rPr sz="3200" spc="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crashes,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copy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instead.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  <a:tab pos="446405" algn="l"/>
              </a:tabLst>
            </a:pPr>
            <a:r>
              <a:rPr sz="3200" dirty="0">
                <a:latin typeface="Calibri"/>
                <a:cs typeface="Calibri"/>
              </a:rPr>
              <a:t>	Recovery</a:t>
            </a:r>
            <a:r>
              <a:rPr sz="3200" spc="5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consists</a:t>
            </a:r>
            <a:r>
              <a:rPr sz="3200" spc="5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simply</a:t>
            </a:r>
            <a:r>
              <a:rPr sz="3200" spc="5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installing</a:t>
            </a:r>
            <a:r>
              <a:rPr sz="3200" spc="5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new </a:t>
            </a:r>
            <a:r>
              <a:rPr sz="3200" dirty="0">
                <a:latin typeface="Calibri"/>
                <a:cs typeface="Calibri"/>
              </a:rPr>
              <a:t>drive</a:t>
            </a:r>
            <a:r>
              <a:rPr sz="3200" spc="4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4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copying</a:t>
            </a:r>
            <a:r>
              <a:rPr sz="3200" spc="40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4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entire</a:t>
            </a:r>
            <a:r>
              <a:rPr sz="3200" spc="4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backup</a:t>
            </a:r>
            <a:r>
              <a:rPr sz="3200" spc="4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drive</a:t>
            </a:r>
            <a:r>
              <a:rPr sz="3200" spc="4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it.</a:t>
            </a:r>
            <a:endParaRPr sz="3200" dirty="0">
              <a:latin typeface="Calibri"/>
              <a:cs typeface="Calibri"/>
            </a:endParaRPr>
          </a:p>
          <a:p>
            <a:pPr marL="354330" indent="-341630" algn="just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354330" algn="l"/>
              </a:tabLst>
            </a:pPr>
            <a:r>
              <a:rPr sz="3200" dirty="0">
                <a:latin typeface="Calibri"/>
                <a:cs typeface="Calibri"/>
              </a:rPr>
              <a:t>Double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space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!!!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417531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519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RAID</a:t>
            </a:r>
            <a:r>
              <a:rPr b="1" spc="-50" dirty="0"/>
              <a:t> </a:t>
            </a:r>
            <a:r>
              <a:rPr b="1" dirty="0"/>
              <a:t>Level</a:t>
            </a:r>
            <a:r>
              <a:rPr b="1" spc="-65" dirty="0"/>
              <a:t> </a:t>
            </a:r>
            <a:r>
              <a:rPr b="1"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43000"/>
            <a:ext cx="8072755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7620" indent="-34036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error-</a:t>
            </a:r>
            <a:r>
              <a:rPr sz="2400" b="1" dirty="0">
                <a:latin typeface="Calibri"/>
                <a:cs typeface="Calibri"/>
              </a:rPr>
              <a:t>correcting</a:t>
            </a:r>
            <a:r>
              <a:rPr sz="2400" b="1" spc="4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code</a:t>
            </a:r>
            <a:r>
              <a:rPr sz="2400" b="1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4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corresponding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bits</a:t>
            </a:r>
            <a:r>
              <a:rPr sz="2400" spc="48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 	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disks.</a:t>
            </a:r>
            <a:endParaRPr sz="2400" dirty="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Error-</a:t>
            </a:r>
            <a:r>
              <a:rPr sz="2400" dirty="0">
                <a:latin typeface="Calibri"/>
                <a:cs typeface="Calibri"/>
              </a:rPr>
              <a:t>correcting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bits,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 	</a:t>
            </a:r>
            <a:r>
              <a:rPr sz="2400" spc="-10" dirty="0">
                <a:latin typeface="Calibri"/>
                <a:cs typeface="Calibri"/>
              </a:rPr>
              <a:t>reconstruct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damaged</a:t>
            </a:r>
            <a:endParaRPr sz="2400" dirty="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Example,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byte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</a:t>
            </a:r>
            <a:r>
              <a:rPr sz="2400" spc="4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1, 	</a:t>
            </a:r>
            <a:r>
              <a:rPr sz="2400" dirty="0">
                <a:latin typeface="Calibri"/>
                <a:cs typeface="Calibri"/>
              </a:rPr>
              <a:t>second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eight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8,</a:t>
            </a:r>
            <a:r>
              <a:rPr sz="2400" spc="3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 	</a:t>
            </a:r>
            <a:r>
              <a:rPr sz="2400" dirty="0">
                <a:latin typeface="Calibri"/>
                <a:cs typeface="Calibri"/>
              </a:rPr>
              <a:t>correcting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bits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further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disks.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disk 	</a:t>
            </a:r>
            <a:r>
              <a:rPr sz="2400" dirty="0">
                <a:latin typeface="Calibri"/>
                <a:cs typeface="Calibri"/>
              </a:rPr>
              <a:t>fail,</a:t>
            </a:r>
            <a:r>
              <a:rPr sz="2400" spc="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remaining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bits</a:t>
            </a:r>
            <a:r>
              <a:rPr sz="2400" spc="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6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byte</a:t>
            </a:r>
            <a:r>
              <a:rPr sz="2400" spc="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7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associated</a:t>
            </a:r>
            <a:r>
              <a:rPr sz="2400" spc="70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error- 	</a:t>
            </a:r>
            <a:r>
              <a:rPr sz="2400" dirty="0">
                <a:latin typeface="Calibri"/>
                <a:cs typeface="Calibri"/>
              </a:rPr>
              <a:t>correction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bits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spc="-10" dirty="0">
                <a:latin typeface="Calibri"/>
                <a:cs typeface="Calibri"/>
              </a:rPr>
              <a:t>reconstruct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damage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5425" y="5105400"/>
            <a:ext cx="595312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706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853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RAID</a:t>
            </a:r>
            <a:r>
              <a:rPr b="1" spc="-40" dirty="0"/>
              <a:t> </a:t>
            </a:r>
            <a:r>
              <a:rPr b="1" dirty="0"/>
              <a:t>level</a:t>
            </a:r>
            <a:r>
              <a:rPr b="1" spc="-35" dirty="0"/>
              <a:t> </a:t>
            </a:r>
            <a:r>
              <a:rPr b="1" spc="-50" dirty="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663815" cy="324548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Advantages: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Total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parallelism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level.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Disadvantages: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Requires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substantial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number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drives.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drives,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error </a:t>
            </a:r>
            <a:r>
              <a:rPr sz="3200" dirty="0">
                <a:latin typeface="Calibri"/>
                <a:cs typeface="Calibri"/>
              </a:rPr>
              <a:t>correcting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code</a:t>
            </a:r>
            <a:endParaRPr sz="3200">
              <a:latin typeface="Calibri"/>
              <a:cs typeface="Calibri"/>
            </a:endParaRPr>
          </a:p>
          <a:p>
            <a:pPr marL="355600" marR="14033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Hamming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bit=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+3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bit </a:t>
            </a:r>
            <a:r>
              <a:rPr sz="3200" dirty="0">
                <a:latin typeface="Calibri"/>
                <a:cs typeface="Calibri"/>
              </a:rPr>
              <a:t>error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correcting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code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4572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0314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RAID</a:t>
            </a:r>
            <a:r>
              <a:rPr b="1" spc="-15" dirty="0"/>
              <a:t> </a:t>
            </a:r>
            <a:r>
              <a:rPr b="1" spc="-10" dirty="0"/>
              <a:t>levels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544" y="1524000"/>
            <a:ext cx="7243322" cy="429957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853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RAID</a:t>
            </a:r>
            <a:r>
              <a:rPr b="1" spc="-40" dirty="0"/>
              <a:t> </a:t>
            </a:r>
            <a:r>
              <a:rPr b="1" dirty="0"/>
              <a:t>level</a:t>
            </a:r>
            <a:r>
              <a:rPr b="1" spc="-35" dirty="0"/>
              <a:t> </a:t>
            </a:r>
            <a:r>
              <a:rPr b="1"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7814945" cy="3332964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5781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3200" b="1" dirty="0">
                <a:latin typeface="Calibri"/>
                <a:cs typeface="Calibri"/>
              </a:rPr>
              <a:t>Simplified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version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Level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2.</a:t>
            </a:r>
            <a:endParaRPr sz="3200" b="1" dirty="0">
              <a:latin typeface="Calibri"/>
              <a:cs typeface="Calibri"/>
            </a:endParaRPr>
          </a:p>
          <a:p>
            <a:pPr marL="355600" marR="307975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instead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error-</a:t>
            </a:r>
            <a:r>
              <a:rPr sz="2400" dirty="0">
                <a:latin typeface="Calibri"/>
                <a:cs typeface="Calibri"/>
              </a:rPr>
              <a:t>correcting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code, </a:t>
            </a:r>
            <a:r>
              <a:rPr sz="2400" dirty="0">
                <a:latin typeface="Calibri"/>
                <a:cs typeface="Calibri"/>
              </a:rPr>
              <a:t>hence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disk.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disks.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640"/>
              </a:lnSpc>
              <a:spcBef>
                <a:spcPts val="6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expensive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extra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disks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5" y="4895850"/>
            <a:ext cx="547687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4572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519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RAID</a:t>
            </a:r>
            <a:r>
              <a:rPr b="1" spc="-50" dirty="0"/>
              <a:t> </a:t>
            </a:r>
            <a:r>
              <a:rPr b="1" dirty="0"/>
              <a:t>Level</a:t>
            </a:r>
            <a:r>
              <a:rPr b="1" spc="-65" dirty="0"/>
              <a:t> </a:t>
            </a:r>
            <a:r>
              <a:rPr b="1" spc="-50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8006080" cy="346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29209" indent="-34036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block-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striping,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keeps 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 	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disks.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corresponding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disks.</a:t>
            </a:r>
            <a:endParaRPr sz="2400" dirty="0">
              <a:latin typeface="Calibri"/>
              <a:cs typeface="Calibri"/>
            </a:endParaRPr>
          </a:p>
          <a:p>
            <a:pPr marL="355600" marR="3429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high 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parallel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parallel.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4950" y="4800600"/>
            <a:ext cx="521017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853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RAID</a:t>
            </a:r>
            <a:r>
              <a:rPr b="1" spc="-40" dirty="0"/>
              <a:t> </a:t>
            </a:r>
            <a:r>
              <a:rPr b="1" dirty="0"/>
              <a:t>level</a:t>
            </a:r>
            <a:r>
              <a:rPr b="1" spc="-35" dirty="0"/>
              <a:t> </a:t>
            </a:r>
            <a:r>
              <a:rPr b="1" spc="-50" dirty="0"/>
              <a:t>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275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This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design</a:t>
            </a:r>
            <a:r>
              <a:rPr sz="3200" spc="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protects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against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loss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drive 	</a:t>
            </a:r>
            <a:r>
              <a:rPr sz="3200" dirty="0">
                <a:latin typeface="Calibri"/>
                <a:cs typeface="Calibri"/>
              </a:rPr>
              <a:t>but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performs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poorly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small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updates.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one 	</a:t>
            </a:r>
            <a:r>
              <a:rPr sz="3200" dirty="0">
                <a:latin typeface="Calibri"/>
                <a:cs typeface="Calibri"/>
              </a:rPr>
              <a:t>sector</a:t>
            </a:r>
            <a:r>
              <a:rPr sz="3200" spc="5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changed,</a:t>
            </a:r>
            <a:r>
              <a:rPr sz="3200" spc="5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5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necessary</a:t>
            </a:r>
            <a:r>
              <a:rPr sz="3200" spc="5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5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read</a:t>
            </a:r>
            <a:r>
              <a:rPr sz="3200" spc="5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all 	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drives</a:t>
            </a:r>
            <a:r>
              <a:rPr sz="3200" spc="5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order</a:t>
            </a:r>
            <a:r>
              <a:rPr sz="3200" spc="5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5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recalculate</a:t>
            </a:r>
            <a:r>
              <a:rPr sz="3200" spc="5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parity, 	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must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rewritten.</a:t>
            </a:r>
            <a:endParaRPr sz="3200" dirty="0">
              <a:latin typeface="Calibri"/>
              <a:cs typeface="Calibri"/>
            </a:endParaRPr>
          </a:p>
          <a:p>
            <a:pPr marL="354330" marR="5080" indent="-341630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As</a:t>
            </a:r>
            <a:r>
              <a:rPr sz="3200" spc="5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6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consequence</a:t>
            </a:r>
            <a:r>
              <a:rPr sz="3200" spc="5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heavy</a:t>
            </a:r>
            <a:r>
              <a:rPr sz="3200" spc="6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load</a:t>
            </a:r>
            <a:r>
              <a:rPr sz="3200" spc="6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6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	</a:t>
            </a:r>
            <a:r>
              <a:rPr sz="3200" dirty="0">
                <a:latin typeface="Calibri"/>
                <a:cs typeface="Calibri"/>
              </a:rPr>
              <a:t>parity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drive,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may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become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bottleneck.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853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RAID</a:t>
            </a:r>
            <a:r>
              <a:rPr b="1" spc="-40" dirty="0"/>
              <a:t> </a:t>
            </a:r>
            <a:r>
              <a:rPr b="1" dirty="0"/>
              <a:t>level</a:t>
            </a:r>
            <a:r>
              <a:rPr b="1" spc="-35" dirty="0"/>
              <a:t> </a:t>
            </a:r>
            <a:r>
              <a:rPr b="1" spc="-50" dirty="0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9845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bottleneck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parity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eliminated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RAID </a:t>
            </a:r>
            <a:r>
              <a:rPr sz="3200" dirty="0">
                <a:latin typeface="Calibri"/>
                <a:cs typeface="Calibri"/>
              </a:rPr>
              <a:t>level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distributing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parity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bits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uniformly </a:t>
            </a:r>
            <a:r>
              <a:rPr sz="3200" dirty="0">
                <a:latin typeface="Calibri"/>
                <a:cs typeface="Calibri"/>
              </a:rPr>
              <a:t>over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drives,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round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robin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fashion,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549" y="3667125"/>
            <a:ext cx="6435023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0853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RAID</a:t>
            </a:r>
            <a:r>
              <a:rPr b="1" spc="-40" dirty="0"/>
              <a:t> </a:t>
            </a:r>
            <a:r>
              <a:rPr b="1" dirty="0"/>
              <a:t>level</a:t>
            </a:r>
            <a:r>
              <a:rPr b="1" spc="-35" dirty="0"/>
              <a:t> </a:t>
            </a:r>
            <a:r>
              <a:rPr b="1" spc="-50" dirty="0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761605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distributed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all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disks.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stores data.</a:t>
            </a:r>
            <a:endParaRPr sz="2400" dirty="0">
              <a:latin typeface="Calibri"/>
              <a:cs typeface="Calibri"/>
            </a:endParaRPr>
          </a:p>
          <a:p>
            <a:pPr marL="355600" marR="24892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nth </a:t>
            </a:r>
            <a:r>
              <a:rPr sz="2400" dirty="0">
                <a:latin typeface="Calibri"/>
                <a:cs typeface="Calibri"/>
              </a:rPr>
              <a:t>blocks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1;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the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four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837" y="4343400"/>
            <a:ext cx="5660437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395288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b="1" dirty="0"/>
              <a:t>Hard Disk Structure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23936"/>
            <a:ext cx="8063008" cy="493877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228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Disk</a:t>
            </a:r>
            <a:r>
              <a:rPr b="1" spc="-75" dirty="0"/>
              <a:t> </a:t>
            </a:r>
            <a:r>
              <a:rPr b="1" spc="-10" dirty="0"/>
              <a:t>Formatting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8072120" cy="393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36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Before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divided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sectors 	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disk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controller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write,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low-level 	formatting.</a:t>
            </a:r>
            <a:endParaRPr sz="2400" b="1" dirty="0">
              <a:latin typeface="Calibri"/>
              <a:cs typeface="Calibri"/>
            </a:endParaRPr>
          </a:p>
          <a:p>
            <a:pPr marL="353060" indent="-34036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306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sector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typically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preamble,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lang="en-US" sz="2400" spc="-45" dirty="0">
                <a:latin typeface="Calibri"/>
                <a:cs typeface="Calibri"/>
              </a:rPr>
              <a:t>Error correcting code(</a:t>
            </a:r>
            <a:r>
              <a:rPr sz="2400" spc="-20" dirty="0">
                <a:latin typeface="Calibri"/>
                <a:cs typeface="Calibri"/>
              </a:rPr>
              <a:t>ECC</a:t>
            </a:r>
            <a:r>
              <a:rPr lang="en-US" sz="2400" spc="-20" dirty="0">
                <a:latin typeface="Calibri"/>
                <a:cs typeface="Calibri"/>
              </a:rPr>
              <a:t>)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3060" marR="5080" indent="-34036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preamble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cylinder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sector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ECC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redundant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information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spc="-10" dirty="0">
                <a:latin typeface="Calibri"/>
                <a:cs typeface="Calibri"/>
              </a:rPr>
              <a:t>recover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error.</a:t>
            </a:r>
            <a:endParaRPr sz="2400" dirty="0">
              <a:latin typeface="Calibri"/>
              <a:cs typeface="Calibri"/>
            </a:endParaRPr>
          </a:p>
          <a:p>
            <a:pPr marL="353060" marR="5715" indent="-34036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depends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upon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manufacturer,</a:t>
            </a:r>
            <a:r>
              <a:rPr sz="2400" spc="13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depending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on 	</a:t>
            </a:r>
            <a:r>
              <a:rPr sz="2400" spc="-10" dirty="0">
                <a:latin typeface="Calibri"/>
                <a:cs typeface="Calibri"/>
              </a:rPr>
              <a:t>reliability.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5" y="5410200"/>
            <a:ext cx="64674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228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Disk</a:t>
            </a:r>
            <a:r>
              <a:rPr b="1" spc="-75" dirty="0"/>
              <a:t> </a:t>
            </a:r>
            <a:r>
              <a:rPr b="1" spc="-10" dirty="0"/>
              <a:t>Formatting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1228" y="1219200"/>
            <a:ext cx="6279328" cy="471188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228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Disk</a:t>
            </a:r>
            <a:r>
              <a:rPr b="1" spc="-75" dirty="0"/>
              <a:t> </a:t>
            </a:r>
            <a:r>
              <a:rPr b="1" spc="-10" dirty="0"/>
              <a:t>Formatting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78281" y="1371600"/>
            <a:ext cx="779018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925" marR="69850" indent="-8445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61925" algn="l"/>
                <a:tab pos="421005" algn="l"/>
              </a:tabLst>
            </a:pPr>
            <a:r>
              <a:rPr sz="3000" dirty="0">
                <a:latin typeface="Calibri"/>
                <a:cs typeface="Calibri"/>
              </a:rPr>
              <a:t>	If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disk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I/O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operations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limited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transferring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single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sector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read</a:t>
            </a:r>
            <a:r>
              <a:rPr lang="en-US" sz="3000" dirty="0">
                <a:latin typeface="Calibri"/>
                <a:cs typeface="Calibri"/>
              </a:rPr>
              <a:t>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first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sector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disk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doing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ECC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calculation,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and </a:t>
            </a:r>
            <a:r>
              <a:rPr sz="3000" spc="-20" dirty="0">
                <a:latin typeface="Calibri"/>
                <a:cs typeface="Calibri"/>
              </a:rPr>
              <a:t>transfers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main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memory,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during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</a:t>
            </a:r>
            <a:endParaRPr sz="3000" dirty="0">
              <a:latin typeface="Calibri"/>
              <a:cs typeface="Calibri"/>
            </a:endParaRPr>
          </a:p>
          <a:p>
            <a:pPr marL="1487805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Calibri"/>
                <a:cs typeface="Calibri"/>
              </a:rPr>
              <a:t>next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sector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will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fly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by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head.</a:t>
            </a:r>
            <a:endParaRPr sz="3000" dirty="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3600"/>
              </a:spcBef>
              <a:buFont typeface="Arial MT"/>
              <a:buChar char="•"/>
              <a:tabLst>
                <a:tab pos="412115" algn="l"/>
              </a:tabLst>
            </a:pPr>
            <a:r>
              <a:rPr sz="3000" dirty="0">
                <a:latin typeface="Calibri"/>
                <a:cs typeface="Calibri"/>
              </a:rPr>
              <a:t>When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transferring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completes,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controller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will 	</a:t>
            </a:r>
            <a:r>
              <a:rPr sz="3000" dirty="0">
                <a:latin typeface="Calibri"/>
                <a:cs typeface="Calibri"/>
              </a:rPr>
              <a:t>have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wait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almost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entire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rotation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</a:t>
            </a:r>
            <a:endParaRPr sz="3000" dirty="0">
              <a:latin typeface="Calibri"/>
              <a:cs typeface="Calibri"/>
            </a:endParaRPr>
          </a:p>
          <a:p>
            <a:pPr marL="104775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second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sector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around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again.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3515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Disk</a:t>
            </a:r>
            <a:r>
              <a:rPr b="1" spc="-75" dirty="0"/>
              <a:t> </a:t>
            </a:r>
            <a:r>
              <a:rPr b="1" spc="-10" dirty="0"/>
              <a:t>Formatting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97750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695" marR="431800" indent="-34099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eliminated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sectors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interleaved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fashion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formatting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disk.</a:t>
            </a:r>
            <a:endParaRPr sz="2800" dirty="0">
              <a:latin typeface="Calibri"/>
              <a:cs typeface="Calibri"/>
            </a:endParaRPr>
          </a:p>
          <a:p>
            <a:pPr marL="353695" marR="5080" indent="-340995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According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copying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rate,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interleaving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double.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033" y="3733800"/>
            <a:ext cx="7063446" cy="23145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2055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RAM</a:t>
            </a:r>
            <a:r>
              <a:rPr b="1" spc="-20" dirty="0"/>
              <a:t> Disk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5166995" cy="7118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1201420" algn="l"/>
                <a:tab pos="1957070" algn="l"/>
                <a:tab pos="2371725" algn="l"/>
                <a:tab pos="3416300" algn="l"/>
                <a:tab pos="4319905" algn="l"/>
              </a:tabLst>
            </a:pPr>
            <a:r>
              <a:rPr sz="2500" spc="-25" dirty="0">
                <a:latin typeface="Calibri"/>
                <a:cs typeface="Calibri"/>
              </a:rPr>
              <a:t>RAM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Disk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is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virtual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block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device memory.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5213" y="1544777"/>
            <a:ext cx="27101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9040" algn="l"/>
                <a:tab pos="2051685" algn="l"/>
              </a:tabLst>
            </a:pPr>
            <a:r>
              <a:rPr sz="2500" spc="-10" dirty="0">
                <a:latin typeface="Calibri"/>
                <a:cs typeface="Calibri"/>
              </a:rPr>
              <a:t>created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from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main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31262"/>
            <a:ext cx="8072120" cy="34550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7620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Commands</a:t>
            </a:r>
            <a:r>
              <a:rPr sz="2500" spc="2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2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read</a:t>
            </a:r>
            <a:r>
              <a:rPr sz="2500" spc="2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or</a:t>
            </a:r>
            <a:r>
              <a:rPr sz="2500" spc="2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write</a:t>
            </a:r>
            <a:r>
              <a:rPr sz="2500" spc="2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disks</a:t>
            </a:r>
            <a:r>
              <a:rPr sz="2500" spc="2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blocks</a:t>
            </a:r>
            <a:r>
              <a:rPr sz="2500" spc="2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are</a:t>
            </a:r>
            <a:r>
              <a:rPr sz="2500" spc="2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implemented </a:t>
            </a:r>
            <a:r>
              <a:rPr sz="2500" dirty="0">
                <a:latin typeface="Calibri"/>
                <a:cs typeface="Calibri"/>
              </a:rPr>
              <a:t>by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RAM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disk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driver.</a:t>
            </a:r>
            <a:endParaRPr sz="25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It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completely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eliminates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seek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rotational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delays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suffered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disk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devices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because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main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memory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direct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access.</a:t>
            </a:r>
            <a:endParaRPr sz="2500" dirty="0">
              <a:latin typeface="Calibri"/>
              <a:cs typeface="Calibri"/>
            </a:endParaRPr>
          </a:p>
          <a:p>
            <a:pPr marL="355600" marR="5715" indent="-342900">
              <a:lnSpc>
                <a:spcPts val="24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dirty="0">
                <a:latin typeface="Calibri"/>
                <a:cs typeface="Calibri"/>
              </a:rPr>
              <a:t>RAM</a:t>
            </a:r>
            <a:r>
              <a:rPr sz="2500" spc="2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disks</a:t>
            </a:r>
            <a:r>
              <a:rPr sz="2500" spc="2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are</a:t>
            </a:r>
            <a:r>
              <a:rPr sz="2500" spc="2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particularly</a:t>
            </a:r>
            <a:r>
              <a:rPr sz="2500" spc="2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useful</a:t>
            </a:r>
            <a:r>
              <a:rPr sz="2500" spc="2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for</a:t>
            </a:r>
            <a:r>
              <a:rPr sz="2500" spc="2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storing</a:t>
            </a:r>
            <a:r>
              <a:rPr sz="2500" spc="2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files</a:t>
            </a:r>
            <a:r>
              <a:rPr sz="2500" spc="2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that</a:t>
            </a:r>
            <a:r>
              <a:rPr sz="2500" spc="28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are </a:t>
            </a:r>
            <a:r>
              <a:rPr sz="2500" spc="-10" dirty="0">
                <a:latin typeface="Calibri"/>
                <a:cs typeface="Calibri"/>
              </a:rPr>
              <a:t>frequently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accessed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or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temporary.</a:t>
            </a:r>
            <a:endParaRPr sz="2500" dirty="0">
              <a:latin typeface="Calibri"/>
              <a:cs typeface="Calibri"/>
            </a:endParaRPr>
          </a:p>
          <a:p>
            <a:pPr marL="355600" marR="6985" indent="-342900">
              <a:lnSpc>
                <a:spcPts val="240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  <a:tab pos="1224280" algn="l"/>
                <a:tab pos="2094230" algn="l"/>
                <a:tab pos="2753360" algn="l"/>
                <a:tab pos="4251325" algn="l"/>
                <a:tab pos="5109210" algn="l"/>
                <a:tab pos="5589270" algn="l"/>
                <a:tab pos="6386830" algn="l"/>
              </a:tabLst>
            </a:pPr>
            <a:r>
              <a:rPr sz="2500" spc="-25" dirty="0">
                <a:latin typeface="Calibri"/>
                <a:cs typeface="Calibri"/>
              </a:rPr>
              <a:t>RAM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disks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are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especially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used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high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performance applications.</a:t>
            </a:r>
            <a:endParaRPr sz="2500" dirty="0">
              <a:latin typeface="Calibri"/>
              <a:cs typeface="Calibri"/>
            </a:endParaRPr>
          </a:p>
          <a:p>
            <a:pPr marL="355600" marR="6350" indent="-3429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5600" algn="l"/>
                <a:tab pos="1289685" algn="l"/>
                <a:tab pos="1852295" algn="l"/>
                <a:tab pos="2877820" algn="l"/>
                <a:tab pos="3517900" algn="l"/>
                <a:tab pos="4353560" algn="l"/>
                <a:tab pos="5190490" algn="l"/>
                <a:tab pos="5653405" algn="l"/>
                <a:tab pos="6469380" algn="l"/>
                <a:tab pos="7346950" algn="l"/>
              </a:tabLst>
            </a:pPr>
            <a:r>
              <a:rPr sz="2500" spc="-20" dirty="0">
                <a:latin typeface="Calibri"/>
                <a:cs typeface="Calibri"/>
              </a:rPr>
              <a:t>Some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OS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define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RAM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disks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at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boot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time,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other dynamically.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048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427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RAM</a:t>
            </a:r>
            <a:r>
              <a:rPr b="1" spc="-20" dirty="0"/>
              <a:t> </a:t>
            </a:r>
            <a:r>
              <a:rPr b="1" dirty="0"/>
              <a:t>Disk: </a:t>
            </a:r>
            <a:r>
              <a:rPr b="1" spc="-1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69673" y="1409700"/>
            <a:ext cx="7404653" cy="382752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365885" algn="just">
              <a:lnSpc>
                <a:spcPct val="100000"/>
              </a:lnSpc>
              <a:spcBef>
                <a:spcPts val="459"/>
              </a:spcBef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r>
              <a:rPr sz="2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volatility.</a:t>
            </a:r>
          </a:p>
          <a:p>
            <a:pPr marL="355600" marR="5080" indent="-342900" algn="just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disk,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sz="2400" spc="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400" spc="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spc="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sz="2400" spc="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400" spc="6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use.</a:t>
            </a:r>
            <a:r>
              <a:rPr sz="2400" spc="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24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sz="24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z="24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</a:t>
            </a:r>
            <a:r>
              <a:rPr sz="24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</a:p>
          <a:p>
            <a:pPr marL="355600" marR="5080" indent="-342900" algn="just">
              <a:lnSpc>
                <a:spcPct val="9000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loses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off.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remade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boot.</a:t>
            </a:r>
          </a:p>
          <a:p>
            <a:pPr marL="355600" marR="7620" indent="-342900" algn="just">
              <a:lnSpc>
                <a:spcPts val="324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</a:t>
            </a:r>
            <a:r>
              <a:rPr sz="24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24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backups.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6045">
              <a:lnSpc>
                <a:spcPct val="100000"/>
              </a:lnSpc>
              <a:spcBef>
                <a:spcPts val="105"/>
              </a:spcBef>
            </a:pPr>
            <a:r>
              <a:rPr b="1" spc="-20" dirty="0"/>
              <a:t>Exercise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1752600"/>
            <a:ext cx="8153400" cy="346658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  <a:r>
              <a:rPr sz="2400" spc="7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5,000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cylinders,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numbered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4999.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</a:t>
            </a:r>
            <a:r>
              <a:rPr sz="24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serving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sz="2400"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r>
              <a:rPr sz="24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143,</a:t>
            </a:r>
            <a:r>
              <a:rPr sz="24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4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</a:t>
            </a:r>
            <a:r>
              <a:rPr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125.</a:t>
            </a:r>
            <a:r>
              <a:rPr sz="24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requests,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order,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pPr marL="469900" algn="just">
              <a:lnSpc>
                <a:spcPts val="3110"/>
              </a:lnSpc>
              <a:spcBef>
                <a:spcPts val="1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86,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1470,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913,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1774,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948,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1502,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1022,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1750,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130.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1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sz="24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sz="24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position,</a:t>
            </a:r>
            <a:r>
              <a:rPr sz="2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4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sz="24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</a:t>
            </a:r>
            <a:r>
              <a:rPr sz="24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cylinders)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24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satisfy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pending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disk-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algorithms?</a:t>
            </a: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FCFS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SSTF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6045">
              <a:lnSpc>
                <a:spcPct val="100000"/>
              </a:lnSpc>
              <a:spcBef>
                <a:spcPts val="105"/>
              </a:spcBef>
            </a:pPr>
            <a:r>
              <a:rPr b="1" spc="-20" dirty="0"/>
              <a:t>Exercise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2755" cy="3893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163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disk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sectors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track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spins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600 	</a:t>
            </a:r>
            <a:r>
              <a:rPr sz="3200" dirty="0">
                <a:latin typeface="Calibri"/>
                <a:cs typeface="Calibri"/>
              </a:rPr>
              <a:t>rpm.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takes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controller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10ms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from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end 	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6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one</a:t>
            </a:r>
            <a:r>
              <a:rPr sz="3200" spc="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I/O</a:t>
            </a:r>
            <a:r>
              <a:rPr sz="3200" spc="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operation</a:t>
            </a:r>
            <a:r>
              <a:rPr sz="3200" spc="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before</a:t>
            </a:r>
            <a:r>
              <a:rPr sz="3200" spc="6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7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7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issue</a:t>
            </a:r>
            <a:r>
              <a:rPr sz="3200" spc="75" dirty="0">
                <a:latin typeface="Calibri"/>
                <a:cs typeface="Calibri"/>
              </a:rPr>
              <a:t>  </a:t>
            </a:r>
            <a:r>
              <a:rPr sz="3200" spc="-50" dirty="0">
                <a:latin typeface="Calibri"/>
                <a:cs typeface="Calibri"/>
              </a:rPr>
              <a:t>a 	</a:t>
            </a:r>
            <a:r>
              <a:rPr sz="3200" dirty="0">
                <a:latin typeface="Calibri"/>
                <a:cs typeface="Calibri"/>
              </a:rPr>
              <a:t>subsequent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one.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long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take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read 	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5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</a:t>
            </a:r>
            <a:r>
              <a:rPr sz="3200" spc="5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sectors</a:t>
            </a:r>
            <a:r>
              <a:rPr sz="3200" spc="5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5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following</a:t>
            </a:r>
            <a:r>
              <a:rPr sz="3200" spc="5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interleaving 	system?</a:t>
            </a:r>
            <a:endParaRPr sz="3200" dirty="0">
              <a:latin typeface="Calibri"/>
              <a:cs typeface="Calibri"/>
            </a:endParaRPr>
          </a:p>
          <a:p>
            <a:pPr marL="756285" marR="5715" indent="-287020" algn="just">
              <a:lnSpc>
                <a:spcPct val="100000"/>
              </a:lnSpc>
              <a:spcBef>
                <a:spcPts val="695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a)</a:t>
            </a:r>
            <a:r>
              <a:rPr sz="2800" spc="4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4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interleaving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b)Single</a:t>
            </a:r>
            <a:r>
              <a:rPr sz="2800" spc="4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interleaving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c)Double interleaving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6045">
              <a:lnSpc>
                <a:spcPct val="100000"/>
              </a:lnSpc>
              <a:spcBef>
                <a:spcPts val="105"/>
              </a:spcBef>
            </a:pPr>
            <a:r>
              <a:rPr b="1" spc="-20" dirty="0"/>
              <a:t>Exercise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35B9AB-26FB-4317-A444-C71D3C9E0BCA}"/>
              </a:ext>
            </a:extLst>
          </p:cNvPr>
          <p:cNvSpPr/>
          <p:nvPr/>
        </p:nvSpPr>
        <p:spPr>
          <a:xfrm>
            <a:off x="2760640" y="2967335"/>
            <a:ext cx="36227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0552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706" y="417855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b="1" dirty="0"/>
              <a:t>Disk Operations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8072755" cy="44157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55600" marR="5715" indent="-342900" algn="just">
              <a:lnSpc>
                <a:spcPts val="2880"/>
              </a:lnSpc>
              <a:spcBef>
                <a:spcPts val="7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Latency</a:t>
            </a:r>
            <a:r>
              <a:rPr sz="3000" b="1" spc="31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Time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3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2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time</a:t>
            </a:r>
            <a:r>
              <a:rPr sz="3000" spc="3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taken</a:t>
            </a:r>
            <a:r>
              <a:rPr sz="3000" spc="3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3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rotate</a:t>
            </a:r>
            <a:r>
              <a:rPr sz="3000" spc="3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32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its </a:t>
            </a:r>
            <a:r>
              <a:rPr sz="3000" dirty="0">
                <a:latin typeface="Calibri"/>
                <a:cs typeface="Calibri"/>
              </a:rPr>
              <a:t>current</a:t>
            </a:r>
            <a:r>
              <a:rPr sz="3000" spc="6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position</a:t>
            </a:r>
            <a:r>
              <a:rPr sz="3000" spc="7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6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6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position</a:t>
            </a:r>
            <a:r>
              <a:rPr sz="3000" spc="6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adjacent</a:t>
            </a:r>
            <a:r>
              <a:rPr sz="3000" spc="6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60" dirty="0">
                <a:latin typeface="Calibri"/>
                <a:cs typeface="Calibri"/>
              </a:rPr>
              <a:t> 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read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write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head.</a:t>
            </a:r>
            <a:endParaRPr sz="3000">
              <a:latin typeface="Calibri"/>
              <a:cs typeface="Calibri"/>
            </a:endParaRPr>
          </a:p>
          <a:p>
            <a:pPr marL="355600" marR="6985" indent="-342900" algn="just">
              <a:lnSpc>
                <a:spcPts val="2880"/>
              </a:lnSpc>
              <a:spcBef>
                <a:spcPts val="7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b="1" dirty="0">
                <a:latin typeface="Calibri"/>
                <a:cs typeface="Calibri"/>
              </a:rPr>
              <a:t>Seek:</a:t>
            </a:r>
            <a:r>
              <a:rPr sz="3000" b="1" spc="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processes</a:t>
            </a:r>
            <a:r>
              <a:rPr sz="3000" spc="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moving</a:t>
            </a:r>
            <a:r>
              <a:rPr sz="3000" spc="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arm</a:t>
            </a:r>
            <a:r>
              <a:rPr sz="3000" spc="114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assembly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new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cylinder.</a:t>
            </a:r>
            <a:endParaRPr sz="30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i="1" dirty="0">
                <a:latin typeface="Calibri"/>
                <a:cs typeface="Calibri"/>
              </a:rPr>
              <a:t>To</a:t>
            </a:r>
            <a:r>
              <a:rPr sz="3000" i="1" spc="325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access</a:t>
            </a:r>
            <a:r>
              <a:rPr sz="3000" i="1" spc="325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a</a:t>
            </a:r>
            <a:r>
              <a:rPr sz="3000" i="1" spc="315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particular</a:t>
            </a:r>
            <a:r>
              <a:rPr sz="3000" i="1" spc="325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record,</a:t>
            </a:r>
            <a:r>
              <a:rPr sz="3000" i="1" spc="325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first</a:t>
            </a:r>
            <a:r>
              <a:rPr sz="3000" i="1" spc="320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the</a:t>
            </a:r>
            <a:r>
              <a:rPr sz="3000" i="1" spc="330" dirty="0">
                <a:latin typeface="Calibri"/>
                <a:cs typeface="Calibri"/>
              </a:rPr>
              <a:t>  </a:t>
            </a:r>
            <a:r>
              <a:rPr sz="3000" i="1" spc="-25" dirty="0">
                <a:latin typeface="Calibri"/>
                <a:cs typeface="Calibri"/>
              </a:rPr>
              <a:t>arm </a:t>
            </a:r>
            <a:r>
              <a:rPr sz="3000" i="1" dirty="0">
                <a:latin typeface="Calibri"/>
                <a:cs typeface="Calibri"/>
              </a:rPr>
              <a:t>assembly</a:t>
            </a:r>
            <a:r>
              <a:rPr sz="3000" i="1" spc="240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must</a:t>
            </a:r>
            <a:r>
              <a:rPr sz="3000" i="1" spc="245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be</a:t>
            </a:r>
            <a:r>
              <a:rPr sz="3000" i="1" spc="245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moved</a:t>
            </a:r>
            <a:r>
              <a:rPr sz="3000" i="1" spc="260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to</a:t>
            </a:r>
            <a:r>
              <a:rPr sz="3000" i="1" spc="240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the</a:t>
            </a:r>
            <a:r>
              <a:rPr sz="3000" i="1" spc="245" dirty="0">
                <a:latin typeface="Calibri"/>
                <a:cs typeface="Calibri"/>
              </a:rPr>
              <a:t>  </a:t>
            </a:r>
            <a:r>
              <a:rPr sz="3000" i="1" spc="-10" dirty="0">
                <a:latin typeface="Calibri"/>
                <a:cs typeface="Calibri"/>
              </a:rPr>
              <a:t>appropriate </a:t>
            </a:r>
            <a:r>
              <a:rPr sz="3000" i="1" dirty="0">
                <a:latin typeface="Calibri"/>
                <a:cs typeface="Calibri"/>
              </a:rPr>
              <a:t>cylinder,</a:t>
            </a:r>
            <a:r>
              <a:rPr sz="3000" i="1" spc="245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and</a:t>
            </a:r>
            <a:r>
              <a:rPr sz="3000" i="1" spc="250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then</a:t>
            </a:r>
            <a:r>
              <a:rPr sz="3000" i="1" spc="250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rotate</a:t>
            </a:r>
            <a:r>
              <a:rPr sz="3000" i="1" spc="245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the</a:t>
            </a:r>
            <a:r>
              <a:rPr sz="3000" i="1" spc="250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disk</a:t>
            </a:r>
            <a:r>
              <a:rPr sz="3000" i="1" spc="240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until</a:t>
            </a:r>
            <a:r>
              <a:rPr sz="3000" i="1" spc="250" dirty="0">
                <a:latin typeface="Calibri"/>
                <a:cs typeface="Calibri"/>
              </a:rPr>
              <a:t>  </a:t>
            </a:r>
            <a:r>
              <a:rPr sz="3000" i="1" dirty="0">
                <a:latin typeface="Calibri"/>
                <a:cs typeface="Calibri"/>
              </a:rPr>
              <a:t>it</a:t>
            </a:r>
            <a:r>
              <a:rPr sz="3000" i="1" spc="250" dirty="0">
                <a:latin typeface="Calibri"/>
                <a:cs typeface="Calibri"/>
              </a:rPr>
              <a:t>  </a:t>
            </a:r>
            <a:r>
              <a:rPr sz="3000" i="1" spc="-25" dirty="0">
                <a:latin typeface="Calibri"/>
                <a:cs typeface="Calibri"/>
              </a:rPr>
              <a:t>is </a:t>
            </a:r>
            <a:r>
              <a:rPr sz="3000" i="1" dirty="0">
                <a:latin typeface="Calibri"/>
                <a:cs typeface="Calibri"/>
              </a:rPr>
              <a:t>immediately</a:t>
            </a:r>
            <a:r>
              <a:rPr sz="3000" i="1" spc="-6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under</a:t>
            </a:r>
            <a:r>
              <a:rPr sz="3000" i="1" spc="-6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the</a:t>
            </a:r>
            <a:r>
              <a:rPr sz="3000" i="1" spc="-5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read-write</a:t>
            </a:r>
            <a:r>
              <a:rPr sz="3000" i="1" spc="-65" dirty="0">
                <a:latin typeface="Calibri"/>
                <a:cs typeface="Calibri"/>
              </a:rPr>
              <a:t> </a:t>
            </a:r>
            <a:r>
              <a:rPr sz="3000" i="1" spc="-10" dirty="0">
                <a:latin typeface="Calibri"/>
                <a:cs typeface="Calibri"/>
              </a:rPr>
              <a:t>head.</a:t>
            </a:r>
            <a:endParaRPr sz="3000">
              <a:latin typeface="Calibri"/>
              <a:cs typeface="Calibri"/>
            </a:endParaRPr>
          </a:p>
          <a:p>
            <a:pPr marL="355600" marR="5715" indent="-342900" algn="just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5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time</a:t>
            </a:r>
            <a:r>
              <a:rPr sz="3000" spc="4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taken</a:t>
            </a:r>
            <a:r>
              <a:rPr sz="3000" spc="4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55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access</a:t>
            </a:r>
            <a:r>
              <a:rPr sz="3000" spc="5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whole</a:t>
            </a:r>
            <a:r>
              <a:rPr sz="3000" spc="50" dirty="0">
                <a:latin typeface="Calibri"/>
                <a:cs typeface="Calibri"/>
              </a:rPr>
              <a:t>  </a:t>
            </a:r>
            <a:r>
              <a:rPr sz="3000" dirty="0">
                <a:latin typeface="Calibri"/>
                <a:cs typeface="Calibri"/>
              </a:rPr>
              <a:t>record</a:t>
            </a:r>
            <a:r>
              <a:rPr sz="3000" spc="55" dirty="0">
                <a:latin typeface="Calibri"/>
                <a:cs typeface="Calibri"/>
              </a:rPr>
              <a:t>  </a:t>
            </a:r>
            <a:r>
              <a:rPr sz="3000" spc="-2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called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transmission</a:t>
            </a:r>
            <a:r>
              <a:rPr sz="3000" b="1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time.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3810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b="1" dirty="0"/>
              <a:t>Disk Scheduling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5930" cy="41453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5780" indent="-457200" algn="just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responsible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hardware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efficiently</a:t>
            </a:r>
            <a:r>
              <a:rPr lang="en-US"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disk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drive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fast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seek, </a:t>
            </a:r>
            <a:r>
              <a:rPr sz="3200" b="1" dirty="0">
                <a:latin typeface="Calibri"/>
                <a:cs typeface="Calibri"/>
              </a:rPr>
              <a:t>latency</a:t>
            </a:r>
            <a:r>
              <a:rPr sz="3200" b="1" spc="-1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transmission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time.</a:t>
            </a:r>
            <a:endParaRPr sz="3200" b="1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470"/>
              </a:spcBef>
            </a:pP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For</a:t>
            </a:r>
            <a:r>
              <a:rPr sz="3200" spc="4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most</a:t>
            </a:r>
            <a:r>
              <a:rPr sz="3200" spc="43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disks,</a:t>
            </a:r>
            <a:r>
              <a:rPr sz="3200" spc="4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4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seek</a:t>
            </a:r>
            <a:r>
              <a:rPr sz="3200" spc="4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4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dominates</a:t>
            </a:r>
            <a:r>
              <a:rPr sz="3200" spc="4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45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two</a:t>
            </a:r>
            <a:r>
              <a:rPr sz="3200" spc="4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times,</a:t>
            </a:r>
            <a:r>
              <a:rPr sz="3200" spc="4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</a:t>
            </a:r>
            <a:r>
              <a:rPr sz="3200" spc="4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reducing</a:t>
            </a:r>
            <a:r>
              <a:rPr sz="3200" spc="4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48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</a:t>
            </a:r>
            <a:r>
              <a:rPr sz="3200" spc="4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seek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35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36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improve</a:t>
            </a:r>
            <a:r>
              <a:rPr sz="3200" spc="36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system</a:t>
            </a:r>
            <a:r>
              <a:rPr sz="3200" spc="365" dirty="0">
                <a:latin typeface="Calibri"/>
                <a:cs typeface="Calibri"/>
              </a:rPr>
              <a:t>   </a:t>
            </a:r>
            <a:r>
              <a:rPr sz="3200" spc="-10" dirty="0">
                <a:latin typeface="Calibri"/>
                <a:cs typeface="Calibri"/>
              </a:rPr>
              <a:t>performance substantially.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7343" y="-9525"/>
            <a:ext cx="7406640" cy="135636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b="1" dirty="0"/>
              <a:t>First-Come First-Served (FCFS)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820" y="1346835"/>
            <a:ext cx="7593213" cy="47784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8" y="0"/>
            <a:ext cx="7406640" cy="135636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b="1" dirty="0"/>
              <a:t>Shortest-Seek-Time-First (SSTF)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747" y="1365885"/>
            <a:ext cx="7762557" cy="44779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376477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b="1" spc="-25" dirty="0"/>
              <a:t>Shortest-</a:t>
            </a:r>
            <a:r>
              <a:rPr b="1" spc="-10" dirty="0"/>
              <a:t>Seek-Time-</a:t>
            </a:r>
            <a:r>
              <a:rPr b="1" dirty="0"/>
              <a:t>First</a:t>
            </a:r>
            <a:r>
              <a:rPr b="1" spc="-80" dirty="0"/>
              <a:t> </a:t>
            </a:r>
            <a:r>
              <a:rPr b="1" spc="-10" dirty="0"/>
              <a:t>(SSTF)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69673" y="1219200"/>
            <a:ext cx="7404653" cy="423833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/>
              <a:t>Advantages:</a:t>
            </a:r>
            <a:endParaRPr sz="2800" dirty="0"/>
          </a:p>
          <a:p>
            <a:pPr marL="756285" lvl="1" indent="-286385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Gives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substantial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improvement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performance.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spc="-10" dirty="0"/>
              <a:t>Problems:</a:t>
            </a:r>
            <a:endParaRPr sz="2800" dirty="0"/>
          </a:p>
          <a:p>
            <a:pPr marL="756285" lvl="1" indent="-286385">
              <a:lnSpc>
                <a:spcPct val="100000"/>
              </a:lnSpc>
              <a:spcBef>
                <a:spcPts val="35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SSTF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scheduling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SJF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scheduling;</a:t>
            </a:r>
            <a:endParaRPr sz="24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may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starvation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requests.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optimal.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3460"/>
              </a:lnSpc>
              <a:spcBef>
                <a:spcPts val="800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/>
              <a:t>Used</a:t>
            </a:r>
            <a:r>
              <a:rPr sz="2800" spc="30" dirty="0"/>
              <a:t> </a:t>
            </a:r>
            <a:r>
              <a:rPr sz="2800" dirty="0"/>
              <a:t>in</a:t>
            </a:r>
            <a:r>
              <a:rPr sz="2800" spc="50" dirty="0"/>
              <a:t> </a:t>
            </a:r>
            <a:r>
              <a:rPr sz="2800" dirty="0"/>
              <a:t>batch</a:t>
            </a:r>
            <a:r>
              <a:rPr sz="2800" spc="45" dirty="0"/>
              <a:t> </a:t>
            </a:r>
            <a:r>
              <a:rPr sz="2800" dirty="0"/>
              <a:t>system</a:t>
            </a:r>
            <a:r>
              <a:rPr sz="2800" spc="25" dirty="0"/>
              <a:t> </a:t>
            </a:r>
            <a:r>
              <a:rPr sz="2800" dirty="0"/>
              <a:t>where</a:t>
            </a:r>
            <a:r>
              <a:rPr sz="2800" spc="35" dirty="0"/>
              <a:t> </a:t>
            </a:r>
            <a:r>
              <a:rPr sz="2800" dirty="0"/>
              <a:t>throughput</a:t>
            </a:r>
            <a:r>
              <a:rPr sz="2800" spc="45" dirty="0"/>
              <a:t> </a:t>
            </a:r>
            <a:r>
              <a:rPr sz="2800" dirty="0"/>
              <a:t>is</a:t>
            </a:r>
            <a:r>
              <a:rPr sz="2800" spc="50" dirty="0"/>
              <a:t> </a:t>
            </a:r>
            <a:r>
              <a:rPr sz="2800" spc="-25" dirty="0"/>
              <a:t>the </a:t>
            </a:r>
            <a:r>
              <a:rPr sz="2800" dirty="0"/>
              <a:t>major</a:t>
            </a:r>
            <a:r>
              <a:rPr sz="2800" spc="585" dirty="0"/>
              <a:t>  </a:t>
            </a:r>
            <a:r>
              <a:rPr sz="2800" dirty="0"/>
              <a:t>consideration</a:t>
            </a:r>
            <a:r>
              <a:rPr sz="2800" spc="595" dirty="0"/>
              <a:t>  </a:t>
            </a:r>
            <a:r>
              <a:rPr sz="2800" dirty="0"/>
              <a:t>but</a:t>
            </a:r>
            <a:r>
              <a:rPr sz="2800" spc="590" dirty="0"/>
              <a:t>  </a:t>
            </a:r>
            <a:r>
              <a:rPr sz="2800" dirty="0"/>
              <a:t>unacceptable</a:t>
            </a:r>
            <a:r>
              <a:rPr sz="2800" spc="590" dirty="0"/>
              <a:t>  </a:t>
            </a:r>
            <a:r>
              <a:rPr sz="2800" spc="-25" dirty="0"/>
              <a:t>in </a:t>
            </a:r>
            <a:r>
              <a:rPr sz="2800" spc="-10" dirty="0"/>
              <a:t>interactive</a:t>
            </a:r>
            <a:r>
              <a:rPr sz="2800" spc="-160" dirty="0"/>
              <a:t> </a:t>
            </a:r>
            <a:r>
              <a:rPr sz="2800" spc="-10" dirty="0"/>
              <a:t>system.</a:t>
            </a:r>
            <a:endParaRPr sz="280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417531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0050">
              <a:lnSpc>
                <a:spcPct val="100000"/>
              </a:lnSpc>
              <a:spcBef>
                <a:spcPts val="105"/>
              </a:spcBef>
            </a:pPr>
            <a:r>
              <a:rPr b="1" spc="-20" dirty="0"/>
              <a:t>SCAN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40"/>
              <a:t>Dr. Binod Kr. Adhikari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4670" y="1327785"/>
            <a:ext cx="8074659" cy="4384534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80" indent="-32384" algn="just">
              <a:lnSpc>
                <a:spcPts val="2590"/>
              </a:lnSpc>
              <a:spcBef>
                <a:spcPts val="730"/>
              </a:spcBef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1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disk</a:t>
            </a:r>
            <a:r>
              <a:rPr sz="2700" spc="1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arm</a:t>
            </a:r>
            <a:r>
              <a:rPr sz="2700" spc="1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starts</a:t>
            </a:r>
            <a:r>
              <a:rPr sz="2700" spc="1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at</a:t>
            </a:r>
            <a:r>
              <a:rPr sz="2700" spc="1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one</a:t>
            </a:r>
            <a:r>
              <a:rPr sz="2700" spc="1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end</a:t>
            </a:r>
            <a:r>
              <a:rPr sz="2700" spc="1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1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1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disk,</a:t>
            </a:r>
            <a:r>
              <a:rPr sz="2700" spc="1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150" dirty="0">
                <a:latin typeface="Calibri"/>
                <a:cs typeface="Calibri"/>
              </a:rPr>
              <a:t>  </a:t>
            </a:r>
            <a:r>
              <a:rPr sz="2700" spc="-10" dirty="0">
                <a:latin typeface="Calibri"/>
                <a:cs typeface="Calibri"/>
              </a:rPr>
              <a:t>moves </a:t>
            </a:r>
            <a:r>
              <a:rPr sz="2700" dirty="0">
                <a:latin typeface="Calibri"/>
                <a:cs typeface="Calibri"/>
              </a:rPr>
              <a:t>toward</a:t>
            </a:r>
            <a:r>
              <a:rPr sz="2700" spc="2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2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other</a:t>
            </a:r>
            <a:r>
              <a:rPr sz="2700" spc="2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end,</a:t>
            </a:r>
            <a:r>
              <a:rPr sz="2700" spc="2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servicing</a:t>
            </a:r>
            <a:r>
              <a:rPr sz="2700" spc="2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requests</a:t>
            </a:r>
            <a:r>
              <a:rPr sz="2700" spc="26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until</a:t>
            </a:r>
            <a:r>
              <a:rPr sz="2700" spc="2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26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gets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35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35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other</a:t>
            </a:r>
            <a:r>
              <a:rPr sz="2700" spc="35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end</a:t>
            </a:r>
            <a:r>
              <a:rPr sz="2700" spc="36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36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35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disk,</a:t>
            </a:r>
            <a:r>
              <a:rPr sz="2700" spc="355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where</a:t>
            </a:r>
            <a:r>
              <a:rPr sz="2700" spc="350" dirty="0">
                <a:latin typeface="Calibri"/>
                <a:cs typeface="Calibri"/>
              </a:rPr>
              <a:t> 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360" dirty="0">
                <a:latin typeface="Calibri"/>
                <a:cs typeface="Calibri"/>
              </a:rPr>
              <a:t>  </a:t>
            </a:r>
            <a:r>
              <a:rPr sz="2700" spc="-20" dirty="0">
                <a:latin typeface="Calibri"/>
                <a:cs typeface="Calibri"/>
              </a:rPr>
              <a:t>head </a:t>
            </a:r>
            <a:r>
              <a:rPr sz="2700" dirty="0">
                <a:latin typeface="Calibri"/>
                <a:cs typeface="Calibri"/>
              </a:rPr>
              <a:t>movement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reversed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servicing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continues.</a:t>
            </a:r>
            <a:endParaRPr sz="2700" dirty="0">
              <a:latin typeface="Calibri"/>
              <a:cs typeface="Calibri"/>
            </a:endParaRPr>
          </a:p>
          <a:p>
            <a:pPr marL="117729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Sometimes</a:t>
            </a:r>
            <a:r>
              <a:rPr sz="27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called</a:t>
            </a:r>
            <a:r>
              <a:rPr sz="27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7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elevator</a:t>
            </a:r>
            <a:r>
              <a:rPr sz="27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r>
              <a:rPr sz="2700" spc="-10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spc="-10" dirty="0">
                <a:latin typeface="Calibri"/>
                <a:cs typeface="Calibri"/>
              </a:rPr>
              <a:t>Advantages:</a:t>
            </a:r>
            <a:endParaRPr sz="27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Decreases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seek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ts val="2875"/>
              </a:lnSpc>
              <a:buFont typeface="Arial MT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improve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response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3235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spc="-10" dirty="0">
                <a:latin typeface="Calibri"/>
                <a:cs typeface="Calibri"/>
              </a:rPr>
              <a:t>Problem:</a:t>
            </a:r>
            <a:endParaRPr sz="2700" dirty="0">
              <a:latin typeface="Calibri"/>
              <a:cs typeface="Calibri"/>
            </a:endParaRPr>
          </a:p>
          <a:p>
            <a:pPr marL="755650" lvl="1" indent="-285750">
              <a:lnSpc>
                <a:spcPts val="2590"/>
              </a:lnSpc>
              <a:spcBef>
                <a:spcPts val="15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Starvation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repeated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</a:t>
            </a:r>
            <a:endParaRPr sz="2400" dirty="0">
              <a:latin typeface="Calibri"/>
              <a:cs typeface="Calibri"/>
            </a:endParaRPr>
          </a:p>
          <a:p>
            <a:pPr marL="756285">
              <a:lnSpc>
                <a:spcPts val="2590"/>
              </a:lnSpc>
            </a:pP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track.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- O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- OS" id="{0DE79343-8D98-4BCA-9288-1626FF613AD5}" vid="{7BFBB33C-979A-4E4E-B49B-1129035B4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- OS</Template>
  <TotalTime>1174</TotalTime>
  <Words>2325</Words>
  <Application>Microsoft Office PowerPoint</Application>
  <PresentationFormat>On-screen Show (4:3)</PresentationFormat>
  <Paragraphs>191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Arial MT</vt:lpstr>
      <vt:lpstr>Calibri</vt:lpstr>
      <vt:lpstr>Corbel</vt:lpstr>
      <vt:lpstr>Times New Roman</vt:lpstr>
      <vt:lpstr>Theme - OS</vt:lpstr>
      <vt:lpstr>Disk Management</vt:lpstr>
      <vt:lpstr>Disk Structure</vt:lpstr>
      <vt:lpstr>Hard Disk Structure</vt:lpstr>
      <vt:lpstr>Disk Operations</vt:lpstr>
      <vt:lpstr>Disk Scheduling</vt:lpstr>
      <vt:lpstr>First-Come First-Served (FCFS)</vt:lpstr>
      <vt:lpstr>Shortest-Seek-Time-First (SSTF)</vt:lpstr>
      <vt:lpstr>Shortest-Seek-Time-First (SSTF)</vt:lpstr>
      <vt:lpstr>SCAN</vt:lpstr>
      <vt:lpstr>PowerPoint Presentation</vt:lpstr>
      <vt:lpstr>C-SCAN</vt:lpstr>
      <vt:lpstr>PowerPoint Presentation</vt:lpstr>
      <vt:lpstr>C-LOOK</vt:lpstr>
      <vt:lpstr>PowerPoint Presentation</vt:lpstr>
      <vt:lpstr>SLED Vs RAID</vt:lpstr>
      <vt:lpstr>RAID</vt:lpstr>
      <vt:lpstr>RAID Levels</vt:lpstr>
      <vt:lpstr>RAID Level 0</vt:lpstr>
      <vt:lpstr>Discussion : RAID level 0</vt:lpstr>
      <vt:lpstr>RAID level 1</vt:lpstr>
      <vt:lpstr>Discussion : RAID level 1</vt:lpstr>
      <vt:lpstr>RAID Level 2</vt:lpstr>
      <vt:lpstr>RAID level 2</vt:lpstr>
      <vt:lpstr>RAID levels</vt:lpstr>
      <vt:lpstr>RAID level 3</vt:lpstr>
      <vt:lpstr>RAID Level 4</vt:lpstr>
      <vt:lpstr>RAID level 4</vt:lpstr>
      <vt:lpstr>RAID level 5</vt:lpstr>
      <vt:lpstr>RAID level 5</vt:lpstr>
      <vt:lpstr>Disk Formatting</vt:lpstr>
      <vt:lpstr>Disk Formatting</vt:lpstr>
      <vt:lpstr>Disk Formatting</vt:lpstr>
      <vt:lpstr>Disk Formatting</vt:lpstr>
      <vt:lpstr>RAM Disk</vt:lpstr>
      <vt:lpstr>RAM Disk: Discussion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 Management</dc:title>
  <dc:creator>bishal</dc:creator>
  <cp:lastModifiedBy>Binod Kumar Adhikari</cp:lastModifiedBy>
  <cp:revision>7</cp:revision>
  <dcterms:created xsi:type="dcterms:W3CDTF">2024-03-08T16:20:36Z</dcterms:created>
  <dcterms:modified xsi:type="dcterms:W3CDTF">2024-04-30T06:31:13Z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2024-03-08T00:00:00Z</vt:filetime>
  </property>
  <property fmtid="{D5CDD505-2E9C-101B-9397-08002B2CF9AE}" pid="5" name="Producer">
    <vt:lpwstr>Microsoft® Office PowerPoint® 2007</vt:lpwstr>
  </property>
</Properties>
</file>