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4"/>
  </p:sldMasterIdLst>
  <p:notesMasterIdLst>
    <p:notesMasterId r:id="rId6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B27C2C78-7FB4-4455-AA64-6E5D5F166320}"/>
    <pc:docChg chg="custSel modSld modMainMaster">
      <pc:chgData name="Binod Kumar Adhikari" userId="256f5a90-d823-4e8d-9a41-a3da19f4a0ad" providerId="ADAL" clId="{B27C2C78-7FB4-4455-AA64-6E5D5F166320}" dt="2024-05-06T07:17:21.704" v="79" actId="1076"/>
      <pc:docMkLst>
        <pc:docMk/>
      </pc:docMkLst>
      <pc:sldChg chg="delSp">
        <pc:chgData name="Binod Kumar Adhikari" userId="256f5a90-d823-4e8d-9a41-a3da19f4a0ad" providerId="ADAL" clId="{B27C2C78-7FB4-4455-AA64-6E5D5F166320}" dt="2024-05-05T14:36:41.101" v="13" actId="478"/>
        <pc:sldMkLst>
          <pc:docMk/>
          <pc:sldMk cId="0" sldId="264"/>
        </pc:sldMkLst>
        <pc:spChg chg="del">
          <ac:chgData name="Binod Kumar Adhikari" userId="256f5a90-d823-4e8d-9a41-a3da19f4a0ad" providerId="ADAL" clId="{B27C2C78-7FB4-4455-AA64-6E5D5F166320}" dt="2024-05-05T14:36:37.066" v="12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Binod Kumar Adhikari" userId="256f5a90-d823-4e8d-9a41-a3da19f4a0ad" providerId="ADAL" clId="{B27C2C78-7FB4-4455-AA64-6E5D5F166320}" dt="2024-05-05T14:36:41.101" v="13" actId="478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Binod Kumar Adhikari" userId="256f5a90-d823-4e8d-9a41-a3da19f4a0ad" providerId="ADAL" clId="{B27C2C78-7FB4-4455-AA64-6E5D5F166320}" dt="2024-05-06T06:51:16.635" v="63" actId="1035"/>
        <pc:sldMkLst>
          <pc:docMk/>
          <pc:sldMk cId="0" sldId="272"/>
        </pc:sldMkLst>
        <pc:spChg chg="mod">
          <ac:chgData name="Binod Kumar Adhikari" userId="256f5a90-d823-4e8d-9a41-a3da19f4a0ad" providerId="ADAL" clId="{B27C2C78-7FB4-4455-AA64-6E5D5F166320}" dt="2024-05-06T06:51:16.635" v="63" actId="1035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B27C2C78-7FB4-4455-AA64-6E5D5F166320}" dt="2024-05-03T15:00:41.262" v="0" actId="20577"/>
        <pc:sldMkLst>
          <pc:docMk/>
          <pc:sldMk cId="0" sldId="284"/>
        </pc:sldMkLst>
        <pc:spChg chg="mod">
          <ac:chgData name="Binod Kumar Adhikari" userId="256f5a90-d823-4e8d-9a41-a3da19f4a0ad" providerId="ADAL" clId="{B27C2C78-7FB4-4455-AA64-6E5D5F166320}" dt="2024-05-03T15:00:41.262" v="0" actId="20577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B27C2C78-7FB4-4455-AA64-6E5D5F166320}" dt="2024-05-06T07:14:27.522" v="76" actId="123"/>
        <pc:sldMkLst>
          <pc:docMk/>
          <pc:sldMk cId="0" sldId="287"/>
        </pc:sldMkLst>
        <pc:spChg chg="mod">
          <ac:chgData name="Binod Kumar Adhikari" userId="256f5a90-d823-4e8d-9a41-a3da19f4a0ad" providerId="ADAL" clId="{B27C2C78-7FB4-4455-AA64-6E5D5F166320}" dt="2024-05-06T07:14:27.522" v="76" actId="123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B27C2C78-7FB4-4455-AA64-6E5D5F166320}" dt="2024-05-06T07:17:21.704" v="79" actId="1076"/>
        <pc:sldMkLst>
          <pc:docMk/>
          <pc:sldMk cId="0" sldId="289"/>
        </pc:sldMkLst>
        <pc:spChg chg="mod">
          <ac:chgData name="Binod Kumar Adhikari" userId="256f5a90-d823-4e8d-9a41-a3da19f4a0ad" providerId="ADAL" clId="{B27C2C78-7FB4-4455-AA64-6E5D5F166320}" dt="2024-05-06T07:17:21.704" v="79" actId="1076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B27C2C78-7FB4-4455-AA64-6E5D5F166320}" dt="2024-05-05T14:58:09.091" v="33" actId="1036"/>
        <pc:sldMkLst>
          <pc:docMk/>
          <pc:sldMk cId="0" sldId="292"/>
        </pc:sldMkLst>
        <pc:spChg chg="mod">
          <ac:chgData name="Binod Kumar Adhikari" userId="256f5a90-d823-4e8d-9a41-a3da19f4a0ad" providerId="ADAL" clId="{B27C2C78-7FB4-4455-AA64-6E5D5F166320}" dt="2024-05-05T14:57:57.737" v="28" actId="1035"/>
          <ac:spMkLst>
            <pc:docMk/>
            <pc:sldMk cId="0" sldId="292"/>
            <ac:spMk id="11" creationId="{00000000-0000-0000-0000-000000000000}"/>
          </ac:spMkLst>
        </pc:spChg>
        <pc:grpChg chg="mod">
          <ac:chgData name="Binod Kumar Adhikari" userId="256f5a90-d823-4e8d-9a41-a3da19f4a0ad" providerId="ADAL" clId="{B27C2C78-7FB4-4455-AA64-6E5D5F166320}" dt="2024-05-05T14:57:52.419" v="24" actId="1035"/>
          <ac:grpSpMkLst>
            <pc:docMk/>
            <pc:sldMk cId="0" sldId="292"/>
            <ac:grpSpMk id="18" creationId="{B9A4573A-17BC-470B-AA7B-28295730F127}"/>
          </ac:grpSpMkLst>
        </pc:grpChg>
        <pc:grpChg chg="mod">
          <ac:chgData name="Binod Kumar Adhikari" userId="256f5a90-d823-4e8d-9a41-a3da19f4a0ad" providerId="ADAL" clId="{B27C2C78-7FB4-4455-AA64-6E5D5F166320}" dt="2024-05-05T14:58:09.091" v="33" actId="1036"/>
          <ac:grpSpMkLst>
            <pc:docMk/>
            <pc:sldMk cId="0" sldId="292"/>
            <ac:grpSpMk id="19" creationId="{CF43C520-EBC6-423C-B22A-5FA635D984E3}"/>
          </ac:grpSpMkLst>
        </pc:grpChg>
      </pc:sldChg>
      <pc:sldChg chg="delSp">
        <pc:chgData name="Binod Kumar Adhikari" userId="256f5a90-d823-4e8d-9a41-a3da19f4a0ad" providerId="ADAL" clId="{B27C2C78-7FB4-4455-AA64-6E5D5F166320}" dt="2024-05-05T15:02:20.270" v="35" actId="478"/>
        <pc:sldMkLst>
          <pc:docMk/>
          <pc:sldMk cId="0" sldId="294"/>
        </pc:sldMkLst>
        <pc:spChg chg="del">
          <ac:chgData name="Binod Kumar Adhikari" userId="256f5a90-d823-4e8d-9a41-a3da19f4a0ad" providerId="ADAL" clId="{B27C2C78-7FB4-4455-AA64-6E5D5F166320}" dt="2024-05-05T15:02:16.735" v="34" actId="478"/>
          <ac:spMkLst>
            <pc:docMk/>
            <pc:sldMk cId="0" sldId="294"/>
            <ac:spMk id="7" creationId="{00000000-0000-0000-0000-000000000000}"/>
          </ac:spMkLst>
        </pc:spChg>
        <pc:spChg chg="del">
          <ac:chgData name="Binod Kumar Adhikari" userId="256f5a90-d823-4e8d-9a41-a3da19f4a0ad" providerId="ADAL" clId="{B27C2C78-7FB4-4455-AA64-6E5D5F166320}" dt="2024-05-05T15:02:20.270" v="35" actId="478"/>
          <ac:spMkLst>
            <pc:docMk/>
            <pc:sldMk cId="0" sldId="294"/>
            <ac:spMk id="8" creationId="{00000000-0000-0000-0000-000000000000}"/>
          </ac:spMkLst>
        </pc:spChg>
      </pc:sldChg>
      <pc:sldChg chg="delSp modSp">
        <pc:chgData name="Binod Kumar Adhikari" userId="256f5a90-d823-4e8d-9a41-a3da19f4a0ad" providerId="ADAL" clId="{B27C2C78-7FB4-4455-AA64-6E5D5F166320}" dt="2024-05-05T15:11:30.459" v="61" actId="20577"/>
        <pc:sldMkLst>
          <pc:docMk/>
          <pc:sldMk cId="0" sldId="295"/>
        </pc:sldMkLst>
        <pc:spChg chg="mod">
          <ac:chgData name="Binod Kumar Adhikari" userId="256f5a90-d823-4e8d-9a41-a3da19f4a0ad" providerId="ADAL" clId="{B27C2C78-7FB4-4455-AA64-6E5D5F166320}" dt="2024-05-05T15:11:30.459" v="61" actId="20577"/>
          <ac:spMkLst>
            <pc:docMk/>
            <pc:sldMk cId="0" sldId="295"/>
            <ac:spMk id="3" creationId="{00000000-0000-0000-0000-000000000000}"/>
          </ac:spMkLst>
        </pc:spChg>
        <pc:spChg chg="del mod">
          <ac:chgData name="Binod Kumar Adhikari" userId="256f5a90-d823-4e8d-9a41-a3da19f4a0ad" providerId="ADAL" clId="{B27C2C78-7FB4-4455-AA64-6E5D5F166320}" dt="2024-05-04T04:59:07.189" v="2" actId="478"/>
          <ac:spMkLst>
            <pc:docMk/>
            <pc:sldMk cId="0" sldId="295"/>
            <ac:spMk id="7" creationId="{00000000-0000-0000-0000-000000000000}"/>
          </ac:spMkLst>
        </pc:spChg>
        <pc:spChg chg="del">
          <ac:chgData name="Binod Kumar Adhikari" userId="256f5a90-d823-4e8d-9a41-a3da19f4a0ad" providerId="ADAL" clId="{B27C2C78-7FB4-4455-AA64-6E5D5F166320}" dt="2024-05-04T04:59:13.106" v="3" actId="478"/>
          <ac:spMkLst>
            <pc:docMk/>
            <pc:sldMk cId="0" sldId="295"/>
            <ac:spMk id="8" creationId="{00000000-0000-0000-0000-000000000000}"/>
          </ac:spMkLst>
        </pc:spChg>
      </pc:sldChg>
      <pc:sldMasterChg chg="delSp modSldLayout">
        <pc:chgData name="Binod Kumar Adhikari" userId="256f5a90-d823-4e8d-9a41-a3da19f4a0ad" providerId="ADAL" clId="{B27C2C78-7FB4-4455-AA64-6E5D5F166320}" dt="2024-05-04T05:00:42.836" v="11" actId="478"/>
        <pc:sldMasterMkLst>
          <pc:docMk/>
          <pc:sldMasterMk cId="1766560632" sldId="2147483666"/>
        </pc:sldMasterMkLst>
        <pc:spChg chg="del">
          <ac:chgData name="Binod Kumar Adhikari" userId="256f5a90-d823-4e8d-9a41-a3da19f4a0ad" providerId="ADAL" clId="{B27C2C78-7FB4-4455-AA64-6E5D5F166320}" dt="2024-05-04T05:00:19.383" v="8" actId="478"/>
          <ac:spMkLst>
            <pc:docMk/>
            <pc:sldMasterMk cId="1766560632" sldId="2147483666"/>
            <ac:spMk id="4" creationId="{00000000-0000-0000-0000-000000000000}"/>
          </ac:spMkLst>
        </pc:spChg>
        <pc:sldLayoutChg chg="delSp">
          <pc:chgData name="Binod Kumar Adhikari" userId="256f5a90-d823-4e8d-9a41-a3da19f4a0ad" providerId="ADAL" clId="{B27C2C78-7FB4-4455-AA64-6E5D5F166320}" dt="2024-05-04T04:59:21.278" v="4" actId="478"/>
          <pc:sldLayoutMkLst>
            <pc:docMk/>
            <pc:sldMasterMk cId="1766560632" sldId="2147483666"/>
            <pc:sldLayoutMk cId="1039504970" sldId="2147483668"/>
          </pc:sldLayoutMkLst>
          <pc:spChg chg="del">
            <ac:chgData name="Binod Kumar Adhikari" userId="256f5a90-d823-4e8d-9a41-a3da19f4a0ad" providerId="ADAL" clId="{B27C2C78-7FB4-4455-AA64-6E5D5F166320}" dt="2024-05-04T04:59:21.278" v="4" actId="478"/>
            <ac:spMkLst>
              <pc:docMk/>
              <pc:sldMasterMk cId="1766560632" sldId="2147483666"/>
              <pc:sldLayoutMk cId="1039504970" sldId="2147483668"/>
              <ac:spMk id="4" creationId="{00000000-0000-0000-0000-000000000000}"/>
            </ac:spMkLst>
          </pc:spChg>
        </pc:sldLayoutChg>
        <pc:sldLayoutChg chg="delSp">
          <pc:chgData name="Binod Kumar Adhikari" userId="256f5a90-d823-4e8d-9a41-a3da19f4a0ad" providerId="ADAL" clId="{B27C2C78-7FB4-4455-AA64-6E5D5F166320}" dt="2024-05-04T04:59:28.012" v="5" actId="478"/>
          <pc:sldLayoutMkLst>
            <pc:docMk/>
            <pc:sldMasterMk cId="1766560632" sldId="2147483666"/>
            <pc:sldLayoutMk cId="2672363707" sldId="2147483669"/>
          </pc:sldLayoutMkLst>
          <pc:spChg chg="del">
            <ac:chgData name="Binod Kumar Adhikari" userId="256f5a90-d823-4e8d-9a41-a3da19f4a0ad" providerId="ADAL" clId="{B27C2C78-7FB4-4455-AA64-6E5D5F166320}" dt="2024-05-04T04:59:28.012" v="5" actId="478"/>
            <ac:spMkLst>
              <pc:docMk/>
              <pc:sldMasterMk cId="1766560632" sldId="2147483666"/>
              <pc:sldLayoutMk cId="2672363707" sldId="2147483669"/>
              <ac:spMk id="4" creationId="{00000000-0000-0000-0000-000000000000}"/>
            </ac:spMkLst>
          </pc:spChg>
        </pc:sldLayoutChg>
        <pc:sldLayoutChg chg="delSp">
          <pc:chgData name="Binod Kumar Adhikari" userId="256f5a90-d823-4e8d-9a41-a3da19f4a0ad" providerId="ADAL" clId="{B27C2C78-7FB4-4455-AA64-6E5D5F166320}" dt="2024-05-04T04:59:33.076" v="6" actId="478"/>
          <pc:sldLayoutMkLst>
            <pc:docMk/>
            <pc:sldMasterMk cId="1766560632" sldId="2147483666"/>
            <pc:sldLayoutMk cId="2554335427" sldId="2147483670"/>
          </pc:sldLayoutMkLst>
          <pc:spChg chg="del">
            <ac:chgData name="Binod Kumar Adhikari" userId="256f5a90-d823-4e8d-9a41-a3da19f4a0ad" providerId="ADAL" clId="{B27C2C78-7FB4-4455-AA64-6E5D5F166320}" dt="2024-05-04T04:59:33.076" v="6" actId="478"/>
            <ac:spMkLst>
              <pc:docMk/>
              <pc:sldMasterMk cId="1766560632" sldId="2147483666"/>
              <pc:sldLayoutMk cId="2554335427" sldId="2147483670"/>
              <ac:spMk id="5" creationId="{00000000-0000-0000-0000-000000000000}"/>
            </ac:spMkLst>
          </pc:spChg>
        </pc:sldLayoutChg>
        <pc:sldLayoutChg chg="delSp">
          <pc:chgData name="Binod Kumar Adhikari" userId="256f5a90-d823-4e8d-9a41-a3da19f4a0ad" providerId="ADAL" clId="{B27C2C78-7FB4-4455-AA64-6E5D5F166320}" dt="2024-05-04T05:00:02.550" v="7" actId="478"/>
          <pc:sldLayoutMkLst>
            <pc:docMk/>
            <pc:sldMasterMk cId="1766560632" sldId="2147483666"/>
            <pc:sldLayoutMk cId="1547858126" sldId="2147483671"/>
          </pc:sldLayoutMkLst>
          <pc:spChg chg="del">
            <ac:chgData name="Binod Kumar Adhikari" userId="256f5a90-d823-4e8d-9a41-a3da19f4a0ad" providerId="ADAL" clId="{B27C2C78-7FB4-4455-AA64-6E5D5F166320}" dt="2024-05-04T05:00:02.550" v="7" actId="478"/>
            <ac:spMkLst>
              <pc:docMk/>
              <pc:sldMasterMk cId="1766560632" sldId="2147483666"/>
              <pc:sldLayoutMk cId="1547858126" sldId="2147483671"/>
              <ac:spMk id="7" creationId="{00000000-0000-0000-0000-000000000000}"/>
            </ac:spMkLst>
          </pc:spChg>
        </pc:sldLayoutChg>
        <pc:sldLayoutChg chg="delSp">
          <pc:chgData name="Binod Kumar Adhikari" userId="256f5a90-d823-4e8d-9a41-a3da19f4a0ad" providerId="ADAL" clId="{B27C2C78-7FB4-4455-AA64-6E5D5F166320}" dt="2024-05-04T05:00:42.836" v="11" actId="478"/>
          <pc:sldLayoutMkLst>
            <pc:docMk/>
            <pc:sldMasterMk cId="1766560632" sldId="2147483666"/>
            <pc:sldLayoutMk cId="460076737" sldId="2147483672"/>
          </pc:sldLayoutMkLst>
          <pc:spChg chg="del">
            <ac:chgData name="Binod Kumar Adhikari" userId="256f5a90-d823-4e8d-9a41-a3da19f4a0ad" providerId="ADAL" clId="{B27C2C78-7FB4-4455-AA64-6E5D5F166320}" dt="2024-05-04T05:00:42.836" v="11" actId="478"/>
            <ac:spMkLst>
              <pc:docMk/>
              <pc:sldMasterMk cId="1766560632" sldId="2147483666"/>
              <pc:sldLayoutMk cId="460076737" sldId="2147483672"/>
              <ac:spMk id="3" creationId="{00000000-0000-0000-0000-000000000000}"/>
            </ac:spMkLst>
          </pc:spChg>
        </pc:sldLayoutChg>
        <pc:sldLayoutChg chg="delSp">
          <pc:chgData name="Binod Kumar Adhikari" userId="256f5a90-d823-4e8d-9a41-a3da19f4a0ad" providerId="ADAL" clId="{B27C2C78-7FB4-4455-AA64-6E5D5F166320}" dt="2024-05-04T05:00:39.186" v="10" actId="478"/>
          <pc:sldLayoutMkLst>
            <pc:docMk/>
            <pc:sldMasterMk cId="1766560632" sldId="2147483666"/>
            <pc:sldLayoutMk cId="1404668585" sldId="2147483673"/>
          </pc:sldLayoutMkLst>
          <pc:spChg chg="del">
            <ac:chgData name="Binod Kumar Adhikari" userId="256f5a90-d823-4e8d-9a41-a3da19f4a0ad" providerId="ADAL" clId="{B27C2C78-7FB4-4455-AA64-6E5D5F166320}" dt="2024-05-04T05:00:39.186" v="10" actId="478"/>
            <ac:spMkLst>
              <pc:docMk/>
              <pc:sldMasterMk cId="1766560632" sldId="2147483666"/>
              <pc:sldLayoutMk cId="1404668585" sldId="2147483673"/>
              <ac:spMk id="2" creationId="{00000000-0000-0000-0000-000000000000}"/>
            </ac:spMkLst>
          </pc:spChg>
        </pc:sldLayoutChg>
        <pc:sldLayoutChg chg="delSp">
          <pc:chgData name="Binod Kumar Adhikari" userId="256f5a90-d823-4e8d-9a41-a3da19f4a0ad" providerId="ADAL" clId="{B27C2C78-7FB4-4455-AA64-6E5D5F166320}" dt="2024-05-04T05:00:35.335" v="9" actId="478"/>
          <pc:sldLayoutMkLst>
            <pc:docMk/>
            <pc:sldMasterMk cId="1766560632" sldId="2147483666"/>
            <pc:sldLayoutMk cId="4020900309" sldId="2147483674"/>
          </pc:sldLayoutMkLst>
          <pc:spChg chg="del">
            <ac:chgData name="Binod Kumar Adhikari" userId="256f5a90-d823-4e8d-9a41-a3da19f4a0ad" providerId="ADAL" clId="{B27C2C78-7FB4-4455-AA64-6E5D5F166320}" dt="2024-05-04T05:00:35.335" v="9" actId="478"/>
            <ac:spMkLst>
              <pc:docMk/>
              <pc:sldMasterMk cId="1766560632" sldId="2147483666"/>
              <pc:sldLayoutMk cId="4020900309" sldId="2147483674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F4377-42A6-4672-B12F-BC728A445593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C617C-60B6-4A61-B3CB-CCCA171F0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47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4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C1332-0CCA-4F8E-BE2B-75DDDED7AE4E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499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FDDA1-89B3-4669-9E5C-82E52ECCD924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87683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408700"/>
            <a:ext cx="7924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000" b="1" i="0">
                <a:solidFill>
                  <a:srgbClr val="4A66AC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57175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A66A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21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54A6A-B736-424B-A461-DD07D9471141}"/>
              </a:ext>
            </a:extLst>
          </p:cNvPr>
          <p:cNvSpPr/>
          <p:nvPr/>
        </p:nvSpPr>
        <p:spPr>
          <a:xfrm>
            <a:off x="846814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0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9C1D18-596C-4A46-A2BD-73A286C6F7F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4FB00-F04E-4239-9D65-0039C0394CB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3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D5B90-141B-44D9-BEC0-A558419CFA3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5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F449E-F837-4EA1-A58D-7E2CA932D463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7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4AFE6-6A8F-441E-952B-130FFFB4070D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6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32BE-F2A3-4F12-A8C0-09BD997E510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90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410"/>
              </a:lnSpc>
            </a:pP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1849C-2872-4E43-9633-84F714AA45D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0377" y="446658"/>
            <a:ext cx="7406640" cy="424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295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IN"/>
              <a:t>Dr. Binod Kr. Adhikari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CFB57-0013-4E9E-AA54-EAB84A192B1B}"/>
              </a:ext>
            </a:extLst>
          </p:cNvPr>
          <p:cNvSpPr/>
          <p:nvPr/>
        </p:nvSpPr>
        <p:spPr>
          <a:xfrm>
            <a:off x="8471452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3EEF7-35B4-40EB-928F-09FC3F136274}"/>
              </a:ext>
            </a:extLst>
          </p:cNvPr>
          <p:cNvCxnSpPr>
            <a:cxnSpLocks/>
          </p:cNvCxnSpPr>
          <p:nvPr/>
        </p:nvCxnSpPr>
        <p:spPr>
          <a:xfrm>
            <a:off x="76200" y="1066800"/>
            <a:ext cx="89916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6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269046"/>
            <a:ext cx="66360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4A66AC"/>
                </a:solidFill>
                <a:latin typeface="Calibri"/>
                <a:cs typeface="Calibri"/>
              </a:rPr>
              <a:t>Multimedia</a:t>
            </a:r>
            <a:r>
              <a:rPr sz="4400" b="1" spc="-95" dirty="0">
                <a:solidFill>
                  <a:srgbClr val="4A66AC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4A66AC"/>
                </a:solidFill>
                <a:latin typeface="Calibri"/>
                <a:cs typeface="Calibri"/>
              </a:rPr>
              <a:t>Systems</a:t>
            </a:r>
            <a:endParaRPr sz="4400" b="1" dirty="0">
              <a:solidFill>
                <a:srgbClr val="4A66AC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914400" y="2438400"/>
            <a:ext cx="7239000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pc="-5" dirty="0"/>
              <a:t>Multimedia Systems: Multimedia system overview, multimedia kernels, compression, CPU scheduling, disk scheduling.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FC02A-1B3B-46CE-B35B-7D645272A3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381000"/>
            <a:ext cx="67386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5" dirty="0"/>
              <a:t>System </a:t>
            </a:r>
            <a:r>
              <a:rPr sz="2800" spc="-15" dirty="0"/>
              <a:t>Organization</a:t>
            </a:r>
            <a:r>
              <a:rPr sz="2800" spc="-20" dirty="0"/>
              <a:t> </a:t>
            </a:r>
            <a:r>
              <a:rPr sz="2000" spc="-5" dirty="0"/>
              <a:t>(typical</a:t>
            </a:r>
            <a:r>
              <a:rPr sz="2000" spc="-30" dirty="0"/>
              <a:t> </a:t>
            </a:r>
            <a:r>
              <a:rPr sz="2000" spc="-10" dirty="0"/>
              <a:t>Pentium</a:t>
            </a:r>
            <a:r>
              <a:rPr sz="2000" spc="-15" dirty="0"/>
              <a:t> </a:t>
            </a:r>
            <a:r>
              <a:rPr sz="2000" dirty="0"/>
              <a:t>PC</a:t>
            </a:r>
            <a:r>
              <a:rPr sz="2000" spc="-20" dirty="0"/>
              <a:t> </a:t>
            </a:r>
            <a:r>
              <a:rPr sz="2000" spc="-15" dirty="0"/>
              <a:t>today)</a:t>
            </a:r>
            <a:endParaRPr sz="2000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BD76078-7255-4289-B9BF-1A8952AA3BDC}"/>
              </a:ext>
            </a:extLst>
          </p:cNvPr>
          <p:cNvGrpSpPr/>
          <p:nvPr/>
        </p:nvGrpSpPr>
        <p:grpSpPr>
          <a:xfrm>
            <a:off x="381000" y="1295400"/>
            <a:ext cx="8318500" cy="4806950"/>
            <a:chOff x="831850" y="1295400"/>
            <a:chExt cx="8318500" cy="4806950"/>
          </a:xfrm>
        </p:grpSpPr>
        <p:sp>
          <p:nvSpPr>
            <p:cNvPr id="3" name="object 3"/>
            <p:cNvSpPr txBox="1"/>
            <p:nvPr/>
          </p:nvSpPr>
          <p:spPr>
            <a:xfrm>
              <a:off x="6075426" y="1336675"/>
              <a:ext cx="2205355" cy="119697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35560" rIns="0" bIns="0" rtlCol="0">
              <a:spAutoFit/>
            </a:bodyPr>
            <a:lstStyle/>
            <a:p>
              <a:pPr marL="124460" marR="89535" indent="-27940" algn="just">
                <a:lnSpc>
                  <a:spcPct val="100000"/>
                </a:lnSpc>
                <a:spcBef>
                  <a:spcPts val="280"/>
                </a:spcBef>
              </a:pPr>
              <a:r>
                <a:rPr sz="2400" dirty="0">
                  <a:latin typeface="Times New Roman"/>
                  <a:cs typeface="Times New Roman"/>
                </a:rPr>
                <a:t>video</a:t>
              </a:r>
              <a:r>
                <a:rPr sz="2400" spc="-6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stream</a:t>
              </a:r>
              <a:r>
                <a:rPr sz="2400" spc="-65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via </a:t>
              </a:r>
              <a:r>
                <a:rPr sz="2400" spc="-585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ISA</a:t>
              </a:r>
              <a:r>
                <a:rPr sz="2400" spc="-135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&amp;</a:t>
              </a:r>
              <a:r>
                <a:rPr sz="2400" spc="-10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br</a:t>
              </a:r>
              <a:r>
                <a:rPr sz="2400" spc="5" dirty="0">
                  <a:latin typeface="Times New Roman"/>
                  <a:cs typeface="Times New Roman"/>
                </a:rPr>
                <a:t>i</a:t>
              </a:r>
              <a:r>
                <a:rPr sz="2400" dirty="0">
                  <a:latin typeface="Times New Roman"/>
                  <a:cs typeface="Times New Roman"/>
                </a:rPr>
                <a:t>dge</a:t>
              </a:r>
              <a:r>
                <a:rPr sz="2400" spc="-10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to  graphics</a:t>
              </a:r>
              <a:r>
                <a:rPr sz="2400" spc="-55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card</a:t>
              </a:r>
              <a:endParaRPr sz="2400">
                <a:latin typeface="Times New Roman"/>
                <a:cs typeface="Times New Roman"/>
              </a:endParaRPr>
            </a:p>
          </p:txBody>
        </p:sp>
        <p:grpSp>
          <p:nvGrpSpPr>
            <p:cNvPr id="4" name="object 4"/>
            <p:cNvGrpSpPr/>
            <p:nvPr/>
          </p:nvGrpSpPr>
          <p:grpSpPr>
            <a:xfrm>
              <a:off x="6937375" y="4184650"/>
              <a:ext cx="2212975" cy="1209675"/>
              <a:chOff x="6937375" y="4184650"/>
              <a:chExt cx="2212975" cy="1209675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6943725" y="4191000"/>
                <a:ext cx="2200275" cy="1196975"/>
              </a:xfrm>
              <a:custGeom>
                <a:avLst/>
                <a:gdLst/>
                <a:ahLst/>
                <a:cxnLst/>
                <a:rect l="l" t="t" r="r" b="b"/>
                <a:pathLst>
                  <a:path w="2200275" h="1196975">
                    <a:moveTo>
                      <a:pt x="0" y="1196975"/>
                    </a:moveTo>
                    <a:lnTo>
                      <a:pt x="2200275" y="1196975"/>
                    </a:lnTo>
                    <a:lnTo>
                      <a:pt x="2200275" y="0"/>
                    </a:lnTo>
                    <a:lnTo>
                      <a:pt x="0" y="0"/>
                    </a:lnTo>
                    <a:lnTo>
                      <a:pt x="0" y="1196975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6943725" y="5381625"/>
                <a:ext cx="22002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2200275" h="12700">
                    <a:moveTo>
                      <a:pt x="0" y="12700"/>
                    </a:moveTo>
                    <a:lnTo>
                      <a:pt x="2200275" y="12700"/>
                    </a:lnTo>
                    <a:lnTo>
                      <a:pt x="2200275" y="0"/>
                    </a:lnTo>
                    <a:lnTo>
                      <a:pt x="0" y="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6943725" y="4191000"/>
                <a:ext cx="2200275" cy="1196975"/>
              </a:xfrm>
              <a:custGeom>
                <a:avLst/>
                <a:gdLst/>
                <a:ahLst/>
                <a:cxnLst/>
                <a:rect l="l" t="t" r="r" b="b"/>
                <a:pathLst>
                  <a:path w="2200275" h="1196975">
                    <a:moveTo>
                      <a:pt x="2200275" y="0"/>
                    </a:moveTo>
                    <a:lnTo>
                      <a:pt x="0" y="0"/>
                    </a:lnTo>
                    <a:lnTo>
                      <a:pt x="0" y="1196975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6950075" y="4214317"/>
              <a:ext cx="2193925" cy="11233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90805" marR="83185" algn="ctr">
                <a:lnSpc>
                  <a:spcPct val="100000"/>
                </a:lnSpc>
                <a:spcBef>
                  <a:spcPts val="100"/>
                </a:spcBef>
              </a:pPr>
              <a:r>
                <a:rPr sz="2400" dirty="0">
                  <a:latin typeface="Times New Roman"/>
                  <a:cs typeface="Times New Roman"/>
                </a:rPr>
                <a:t>audio</a:t>
              </a:r>
              <a:r>
                <a:rPr sz="2400" spc="-70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stream</a:t>
              </a:r>
              <a:r>
                <a:rPr sz="2400" spc="-80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via </a:t>
              </a:r>
              <a:r>
                <a:rPr sz="2400" spc="-585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ISA bridge to </a:t>
              </a:r>
              <a:r>
                <a:rPr sz="2400" spc="5" dirty="0">
                  <a:latin typeface="Times New Roman"/>
                  <a:cs typeface="Times New Roman"/>
                </a:rPr>
                <a:t> </a:t>
              </a:r>
              <a:r>
                <a:rPr sz="2400" spc="-5" dirty="0">
                  <a:latin typeface="Times New Roman"/>
                  <a:cs typeface="Times New Roman"/>
                </a:rPr>
                <a:t>sound</a:t>
              </a:r>
              <a:r>
                <a:rPr sz="2400" spc="-25" dirty="0">
                  <a:latin typeface="Times New Roman"/>
                  <a:cs typeface="Times New Roman"/>
                </a:rPr>
                <a:t> </a:t>
              </a:r>
              <a:r>
                <a:rPr sz="2400" dirty="0">
                  <a:latin typeface="Times New Roman"/>
                  <a:cs typeface="Times New Roman"/>
                </a:rPr>
                <a:t>card</a:t>
              </a:r>
              <a:endParaRPr sz="2400">
                <a:latin typeface="Times New Roman"/>
                <a:cs typeface="Times New Roman"/>
              </a:endParaRPr>
            </a:p>
          </p:txBody>
        </p:sp>
        <p:grpSp>
          <p:nvGrpSpPr>
            <p:cNvPr id="9" name="object 9"/>
            <p:cNvGrpSpPr/>
            <p:nvPr/>
          </p:nvGrpSpPr>
          <p:grpSpPr>
            <a:xfrm>
              <a:off x="5556250" y="3727450"/>
              <a:ext cx="850900" cy="850900"/>
              <a:chOff x="5556250" y="3727450"/>
              <a:chExt cx="850900" cy="85090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5562600" y="3733800"/>
                <a:ext cx="838200" cy="838200"/>
              </a:xfrm>
              <a:custGeom>
                <a:avLst/>
                <a:gdLst/>
                <a:ahLst/>
                <a:cxnLst/>
                <a:rect l="l" t="t" r="r" b="b"/>
                <a:pathLst>
                  <a:path w="838200" h="838200">
                    <a:moveTo>
                      <a:pt x="838200" y="0"/>
                    </a:moveTo>
                    <a:lnTo>
                      <a:pt x="0" y="0"/>
                    </a:lnTo>
                    <a:lnTo>
                      <a:pt x="0" y="838200"/>
                    </a:lnTo>
                    <a:lnTo>
                      <a:pt x="838200" y="838200"/>
                    </a:lnTo>
                    <a:lnTo>
                      <a:pt x="83820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5562600" y="3733800"/>
                <a:ext cx="838200" cy="838200"/>
              </a:xfrm>
              <a:custGeom>
                <a:avLst/>
                <a:gdLst/>
                <a:ahLst/>
                <a:cxnLst/>
                <a:rect l="l" t="t" r="r" b="b"/>
                <a:pathLst>
                  <a:path w="838200" h="838200">
                    <a:moveTo>
                      <a:pt x="0" y="838200"/>
                    </a:moveTo>
                    <a:lnTo>
                      <a:pt x="838200" y="838200"/>
                    </a:lnTo>
                    <a:lnTo>
                      <a:pt x="838200" y="0"/>
                    </a:lnTo>
                    <a:lnTo>
                      <a:pt x="0" y="0"/>
                    </a:lnTo>
                    <a:lnTo>
                      <a:pt x="0" y="8382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5568950" y="3859148"/>
              <a:ext cx="825500" cy="574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35585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latin typeface="Times New Roman"/>
                  <a:cs typeface="Times New Roman"/>
                </a:rPr>
                <a:t>ISA</a:t>
              </a:r>
            </a:p>
            <a:p>
              <a:pPr marL="120014">
                <a:lnSpc>
                  <a:spcPct val="100000"/>
                </a:lnSpc>
              </a:pPr>
              <a:r>
                <a:rPr sz="1800" dirty="0">
                  <a:latin typeface="Times New Roman"/>
                  <a:cs typeface="Times New Roman"/>
                </a:rPr>
                <a:t>bridge</a:t>
              </a: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6775450" y="3956050"/>
              <a:ext cx="546100" cy="393700"/>
              <a:chOff x="6775450" y="3956050"/>
              <a:chExt cx="546100" cy="39370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6781800" y="3962400"/>
                <a:ext cx="5334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810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381000"/>
                    </a:lnTo>
                    <a:lnTo>
                      <a:pt x="533400" y="3810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FF66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6781800" y="3962400"/>
                <a:ext cx="5334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81000">
                    <a:moveTo>
                      <a:pt x="0" y="381000"/>
                    </a:moveTo>
                    <a:lnTo>
                      <a:pt x="533400" y="381000"/>
                    </a:lnTo>
                    <a:lnTo>
                      <a:pt x="533400" y="0"/>
                    </a:lnTo>
                    <a:lnTo>
                      <a:pt x="0" y="0"/>
                    </a:lnTo>
                    <a:lnTo>
                      <a:pt x="0" y="3810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6781800" y="3962400"/>
              <a:ext cx="533400" cy="2286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3810" rIns="0" bIns="0" rtlCol="0">
              <a:spAutoFit/>
            </a:bodyPr>
            <a:lstStyle/>
            <a:p>
              <a:pPr marL="130810">
                <a:lnSpc>
                  <a:spcPct val="100000"/>
                </a:lnSpc>
                <a:spcBef>
                  <a:spcPts val="30"/>
                </a:spcBef>
              </a:pPr>
              <a:r>
                <a:rPr sz="1200" b="1" spc="-5" dirty="0">
                  <a:latin typeface="Times New Roman"/>
                  <a:cs typeface="Times New Roman"/>
                </a:rPr>
                <a:t>IDE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943725" y="4191000"/>
              <a:ext cx="371475" cy="152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110"/>
                </a:lnSpc>
              </a:pPr>
              <a:r>
                <a:rPr sz="1200" b="1" dirty="0">
                  <a:latin typeface="Times New Roman"/>
                  <a:cs typeface="Times New Roman"/>
                </a:rPr>
                <a:t>disk</a:t>
              </a:r>
              <a:endParaRPr sz="1200">
                <a:latin typeface="Times New Roman"/>
                <a:cs typeface="Times New Roman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6394450" y="4070350"/>
              <a:ext cx="393700" cy="165100"/>
              <a:chOff x="6394450" y="4070350"/>
              <a:chExt cx="393700" cy="16510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6400800" y="4076700"/>
                <a:ext cx="3810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152400">
                    <a:moveTo>
                      <a:pt x="304800" y="0"/>
                    </a:moveTo>
                    <a:lnTo>
                      <a:pt x="304800" y="38100"/>
                    </a:lnTo>
                    <a:lnTo>
                      <a:pt x="76200" y="38100"/>
                    </a:lnTo>
                    <a:lnTo>
                      <a:pt x="76200" y="0"/>
                    </a:lnTo>
                    <a:lnTo>
                      <a:pt x="0" y="76200"/>
                    </a:lnTo>
                    <a:lnTo>
                      <a:pt x="76200" y="152400"/>
                    </a:lnTo>
                    <a:lnTo>
                      <a:pt x="76200" y="114300"/>
                    </a:lnTo>
                    <a:lnTo>
                      <a:pt x="304800" y="114300"/>
                    </a:lnTo>
                    <a:lnTo>
                      <a:pt x="304800" y="152400"/>
                    </a:lnTo>
                    <a:lnTo>
                      <a:pt x="381000" y="76200"/>
                    </a:lnTo>
                    <a:lnTo>
                      <a:pt x="30480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6400800" y="4076700"/>
                <a:ext cx="3810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152400">
                    <a:moveTo>
                      <a:pt x="0" y="76200"/>
                    </a:moveTo>
                    <a:lnTo>
                      <a:pt x="76200" y="0"/>
                    </a:lnTo>
                    <a:lnTo>
                      <a:pt x="76200" y="38100"/>
                    </a:lnTo>
                    <a:lnTo>
                      <a:pt x="304800" y="38100"/>
                    </a:lnTo>
                    <a:lnTo>
                      <a:pt x="304800" y="0"/>
                    </a:lnTo>
                    <a:lnTo>
                      <a:pt x="381000" y="76200"/>
                    </a:lnTo>
                    <a:lnTo>
                      <a:pt x="304800" y="152400"/>
                    </a:lnTo>
                    <a:lnTo>
                      <a:pt x="304800" y="114300"/>
                    </a:lnTo>
                    <a:lnTo>
                      <a:pt x="76200" y="114300"/>
                    </a:lnTo>
                    <a:lnTo>
                      <a:pt x="76200" y="152400"/>
                    </a:lnTo>
                    <a:lnTo>
                      <a:pt x="0" y="762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4229100" y="1295400"/>
              <a:ext cx="1066800" cy="8382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3716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80"/>
                </a:spcBef>
              </a:pPr>
              <a:r>
                <a:rPr sz="1800" spc="-5" dirty="0">
                  <a:latin typeface="Times New Roman"/>
                  <a:cs typeface="Times New Roman"/>
                </a:rPr>
                <a:t>Main</a:t>
              </a:r>
              <a:endParaRPr sz="18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r>
                <a:rPr sz="1800" spc="-5" dirty="0">
                  <a:latin typeface="Times New Roman"/>
                  <a:cs typeface="Times New Roman"/>
                </a:rPr>
                <a:t>Memory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2819400" y="2743200"/>
              <a:ext cx="838200" cy="8382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226060" rIns="0" bIns="0" rtlCol="0">
              <a:spAutoFit/>
            </a:bodyPr>
            <a:lstStyle/>
            <a:p>
              <a:pPr marL="122555">
                <a:lnSpc>
                  <a:spcPct val="100000"/>
                </a:lnSpc>
                <a:spcBef>
                  <a:spcPts val="1780"/>
                </a:spcBef>
              </a:pPr>
              <a:r>
                <a:rPr sz="2400" spc="-5" dirty="0">
                  <a:latin typeface="Times New Roman"/>
                  <a:cs typeface="Times New Roman"/>
                </a:rPr>
                <a:t>CPU</a:t>
              </a:r>
              <a:endParaRPr sz="2400">
                <a:latin typeface="Times New Roman"/>
                <a:cs typeface="Times New Roman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371600" y="2743200"/>
              <a:ext cx="838200" cy="8382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63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r>
                <a:rPr sz="1800" dirty="0">
                  <a:latin typeface="Times New Roman"/>
                  <a:cs typeface="Times New Roman"/>
                </a:rPr>
                <a:t>Level</a:t>
              </a:r>
              <a:endParaRPr sz="18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sz="1800" dirty="0">
                  <a:latin typeface="Times New Roman"/>
                  <a:cs typeface="Times New Roman"/>
                </a:rPr>
                <a:t>2</a:t>
              </a:r>
              <a:endParaRPr sz="18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</a:pPr>
              <a:r>
                <a:rPr sz="1800" dirty="0">
                  <a:latin typeface="Times New Roman"/>
                  <a:cs typeface="Times New Roman"/>
                </a:rPr>
                <a:t>cache</a:t>
              </a:r>
              <a:endParaRPr sz="1800">
                <a:latin typeface="Times New Roman"/>
                <a:cs typeface="Times New Roman"/>
              </a:endParaRPr>
            </a:p>
          </p:txBody>
        </p:sp>
        <p:grpSp>
          <p:nvGrpSpPr>
            <p:cNvPr id="24" name="object 24"/>
            <p:cNvGrpSpPr/>
            <p:nvPr/>
          </p:nvGrpSpPr>
          <p:grpSpPr>
            <a:xfrm>
              <a:off x="3651250" y="2908300"/>
              <a:ext cx="698500" cy="508000"/>
              <a:chOff x="3651250" y="2908300"/>
              <a:chExt cx="698500" cy="508000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3657600" y="2914650"/>
                <a:ext cx="6858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495300">
                    <a:moveTo>
                      <a:pt x="548639" y="0"/>
                    </a:moveTo>
                    <a:lnTo>
                      <a:pt x="548639" y="123825"/>
                    </a:lnTo>
                    <a:lnTo>
                      <a:pt x="137160" y="123825"/>
                    </a:lnTo>
                    <a:lnTo>
                      <a:pt x="137160" y="0"/>
                    </a:lnTo>
                    <a:lnTo>
                      <a:pt x="0" y="247650"/>
                    </a:lnTo>
                    <a:lnTo>
                      <a:pt x="137160" y="495300"/>
                    </a:lnTo>
                    <a:lnTo>
                      <a:pt x="137160" y="371475"/>
                    </a:lnTo>
                    <a:lnTo>
                      <a:pt x="548639" y="371475"/>
                    </a:lnTo>
                    <a:lnTo>
                      <a:pt x="548639" y="495300"/>
                    </a:lnTo>
                    <a:lnTo>
                      <a:pt x="685800" y="247650"/>
                    </a:lnTo>
                    <a:lnTo>
                      <a:pt x="548639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3657600" y="2914650"/>
                <a:ext cx="6858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685800" h="495300">
                    <a:moveTo>
                      <a:pt x="0" y="247650"/>
                    </a:moveTo>
                    <a:lnTo>
                      <a:pt x="137160" y="0"/>
                    </a:lnTo>
                    <a:lnTo>
                      <a:pt x="137160" y="123825"/>
                    </a:lnTo>
                    <a:lnTo>
                      <a:pt x="548639" y="123825"/>
                    </a:lnTo>
                    <a:lnTo>
                      <a:pt x="548639" y="0"/>
                    </a:lnTo>
                    <a:lnTo>
                      <a:pt x="685800" y="247650"/>
                    </a:lnTo>
                    <a:lnTo>
                      <a:pt x="548639" y="495300"/>
                    </a:lnTo>
                    <a:lnTo>
                      <a:pt x="548639" y="371475"/>
                    </a:lnTo>
                    <a:lnTo>
                      <a:pt x="137160" y="371475"/>
                    </a:lnTo>
                    <a:lnTo>
                      <a:pt x="137160" y="495300"/>
                    </a:lnTo>
                    <a:lnTo>
                      <a:pt x="0" y="24765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4343400" y="2743200"/>
              <a:ext cx="838200" cy="8382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444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5"/>
                </a:spcBef>
              </a:pPr>
              <a:endParaRPr sz="1850">
                <a:latin typeface="Times New Roman"/>
                <a:cs typeface="Times New Roman"/>
              </a:endParaRPr>
            </a:p>
            <a:p>
              <a:pPr marL="107950">
                <a:lnSpc>
                  <a:spcPct val="100000"/>
                </a:lnSpc>
                <a:spcBef>
                  <a:spcPts val="5"/>
                </a:spcBef>
              </a:pPr>
              <a:r>
                <a:rPr sz="1800" dirty="0">
                  <a:latin typeface="Times New Roman"/>
                  <a:cs typeface="Times New Roman"/>
                </a:rPr>
                <a:t>Bridge</a:t>
              </a:r>
              <a:endParaRPr sz="1800">
                <a:latin typeface="Times New Roman"/>
                <a:cs typeface="Times New Roman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2203450" y="2927350"/>
              <a:ext cx="622300" cy="469900"/>
              <a:chOff x="2203450" y="2927350"/>
              <a:chExt cx="622300" cy="46990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2209800" y="2933700"/>
                <a:ext cx="6096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457200">
                    <a:moveTo>
                      <a:pt x="487680" y="0"/>
                    </a:moveTo>
                    <a:lnTo>
                      <a:pt x="487680" y="114300"/>
                    </a:lnTo>
                    <a:lnTo>
                      <a:pt x="121919" y="114300"/>
                    </a:lnTo>
                    <a:lnTo>
                      <a:pt x="121919" y="0"/>
                    </a:lnTo>
                    <a:lnTo>
                      <a:pt x="0" y="228600"/>
                    </a:lnTo>
                    <a:lnTo>
                      <a:pt x="121919" y="457200"/>
                    </a:lnTo>
                    <a:lnTo>
                      <a:pt x="121919" y="342900"/>
                    </a:lnTo>
                    <a:lnTo>
                      <a:pt x="487680" y="342900"/>
                    </a:lnTo>
                    <a:lnTo>
                      <a:pt x="487680" y="457200"/>
                    </a:lnTo>
                    <a:lnTo>
                      <a:pt x="609600" y="228600"/>
                    </a:lnTo>
                    <a:lnTo>
                      <a:pt x="48768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2209800" y="2933700"/>
                <a:ext cx="6096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09600" h="457200">
                    <a:moveTo>
                      <a:pt x="0" y="228600"/>
                    </a:moveTo>
                    <a:lnTo>
                      <a:pt x="121919" y="0"/>
                    </a:lnTo>
                    <a:lnTo>
                      <a:pt x="121919" y="114300"/>
                    </a:lnTo>
                    <a:lnTo>
                      <a:pt x="487680" y="114300"/>
                    </a:lnTo>
                    <a:lnTo>
                      <a:pt x="487680" y="0"/>
                    </a:lnTo>
                    <a:lnTo>
                      <a:pt x="609600" y="228600"/>
                    </a:lnTo>
                    <a:lnTo>
                      <a:pt x="487680" y="457200"/>
                    </a:lnTo>
                    <a:lnTo>
                      <a:pt x="487680" y="342900"/>
                    </a:lnTo>
                    <a:lnTo>
                      <a:pt x="121919" y="342900"/>
                    </a:lnTo>
                    <a:lnTo>
                      <a:pt x="121919" y="457200"/>
                    </a:lnTo>
                    <a:lnTo>
                      <a:pt x="0" y="2286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1" name="object 31"/>
            <p:cNvGrpSpPr/>
            <p:nvPr/>
          </p:nvGrpSpPr>
          <p:grpSpPr>
            <a:xfrm>
              <a:off x="4389501" y="2127250"/>
              <a:ext cx="746125" cy="622300"/>
              <a:chOff x="4389501" y="2127250"/>
              <a:chExt cx="746125" cy="622300"/>
            </a:xfrm>
          </p:grpSpPr>
          <p:sp>
            <p:nvSpPr>
              <p:cNvPr id="32" name="object 32"/>
              <p:cNvSpPr/>
              <p:nvPr/>
            </p:nvSpPr>
            <p:spPr>
              <a:xfrm>
                <a:off x="4395851" y="2133600"/>
                <a:ext cx="73342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733425" h="609600">
                    <a:moveTo>
                      <a:pt x="366649" y="0"/>
                    </a:moveTo>
                    <a:lnTo>
                      <a:pt x="0" y="121920"/>
                    </a:lnTo>
                    <a:lnTo>
                      <a:pt x="183261" y="121920"/>
                    </a:lnTo>
                    <a:lnTo>
                      <a:pt x="183261" y="487679"/>
                    </a:lnTo>
                    <a:lnTo>
                      <a:pt x="0" y="487679"/>
                    </a:lnTo>
                    <a:lnTo>
                      <a:pt x="366649" y="609600"/>
                    </a:lnTo>
                    <a:lnTo>
                      <a:pt x="733425" y="487679"/>
                    </a:lnTo>
                    <a:lnTo>
                      <a:pt x="550037" y="487679"/>
                    </a:lnTo>
                    <a:lnTo>
                      <a:pt x="550037" y="121920"/>
                    </a:lnTo>
                    <a:lnTo>
                      <a:pt x="733425" y="121920"/>
                    </a:lnTo>
                    <a:lnTo>
                      <a:pt x="366649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4395851" y="2133600"/>
                <a:ext cx="733425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733425" h="609600">
                    <a:moveTo>
                      <a:pt x="0" y="121920"/>
                    </a:moveTo>
                    <a:lnTo>
                      <a:pt x="366649" y="0"/>
                    </a:lnTo>
                    <a:lnTo>
                      <a:pt x="733425" y="121920"/>
                    </a:lnTo>
                    <a:lnTo>
                      <a:pt x="550037" y="121920"/>
                    </a:lnTo>
                    <a:lnTo>
                      <a:pt x="550037" y="487679"/>
                    </a:lnTo>
                    <a:lnTo>
                      <a:pt x="733425" y="487679"/>
                    </a:lnTo>
                    <a:lnTo>
                      <a:pt x="366649" y="609600"/>
                    </a:lnTo>
                    <a:lnTo>
                      <a:pt x="0" y="487679"/>
                    </a:lnTo>
                    <a:lnTo>
                      <a:pt x="183261" y="487679"/>
                    </a:lnTo>
                    <a:lnTo>
                      <a:pt x="183261" y="121920"/>
                    </a:lnTo>
                    <a:lnTo>
                      <a:pt x="0" y="12192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" name="object 34"/>
            <p:cNvGrpSpPr/>
            <p:nvPr/>
          </p:nvGrpSpPr>
          <p:grpSpPr>
            <a:xfrm>
              <a:off x="7842250" y="2965450"/>
              <a:ext cx="393700" cy="393700"/>
              <a:chOff x="7842250" y="2965450"/>
              <a:chExt cx="393700" cy="393700"/>
            </a:xfrm>
          </p:grpSpPr>
          <p:sp>
            <p:nvSpPr>
              <p:cNvPr id="35" name="object 35"/>
              <p:cNvSpPr/>
              <p:nvPr/>
            </p:nvSpPr>
            <p:spPr>
              <a:xfrm>
                <a:off x="7848600" y="2971800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381000" y="0"/>
                    </a:moveTo>
                    <a:lnTo>
                      <a:pt x="0" y="0"/>
                    </a:lnTo>
                    <a:lnTo>
                      <a:pt x="0" y="381000"/>
                    </a:lnTo>
                    <a:lnTo>
                      <a:pt x="381000" y="381000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FF66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7848600" y="2971800"/>
                <a:ext cx="3810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81000">
                    <a:moveTo>
                      <a:pt x="0" y="381000"/>
                    </a:moveTo>
                    <a:lnTo>
                      <a:pt x="381000" y="381000"/>
                    </a:lnTo>
                    <a:lnTo>
                      <a:pt x="381000" y="0"/>
                    </a:lnTo>
                    <a:lnTo>
                      <a:pt x="0" y="0"/>
                    </a:lnTo>
                    <a:lnTo>
                      <a:pt x="0" y="3810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" name="object 37"/>
            <p:cNvSpPr txBox="1"/>
            <p:nvPr/>
          </p:nvSpPr>
          <p:spPr>
            <a:xfrm>
              <a:off x="7848600" y="2971800"/>
              <a:ext cx="406400" cy="196850"/>
            </a:xfrm>
            <a:prstGeom prst="rect">
              <a:avLst/>
            </a:prstGeom>
            <a:solidFill>
              <a:srgbClr val="FF6600"/>
            </a:solidFill>
          </p:spPr>
          <p:txBody>
            <a:bodyPr vert="horz" wrap="square" lIns="0" tIns="38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0"/>
                </a:spcBef>
              </a:pPr>
              <a:r>
                <a:rPr sz="1200" b="1" spc="-5" dirty="0">
                  <a:latin typeface="Times New Roman"/>
                  <a:cs typeface="Times New Roman"/>
                </a:rPr>
                <a:t>M</a:t>
              </a:r>
              <a:r>
                <a:rPr sz="1200" b="1" dirty="0">
                  <a:latin typeface="Times New Roman"/>
                  <a:cs typeface="Times New Roman"/>
                </a:rPr>
                <a:t>oni-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848600" y="3168029"/>
              <a:ext cx="381000" cy="184785"/>
            </a:xfrm>
            <a:prstGeom prst="rect">
              <a:avLst/>
            </a:prstGeom>
            <a:solidFill>
              <a:srgbClr val="FF6600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94615">
                <a:lnSpc>
                  <a:spcPts val="1365"/>
                </a:lnSpc>
              </a:pPr>
              <a:r>
                <a:rPr sz="1200" b="1" dirty="0">
                  <a:latin typeface="Times New Roman"/>
                  <a:cs typeface="Times New Roman"/>
                </a:rPr>
                <a:t>tor</a:t>
              </a:r>
              <a:endParaRPr sz="120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6477000" y="2743200"/>
              <a:ext cx="1066800" cy="8382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37795" rIns="0" bIns="0" rtlCol="0">
              <a:spAutoFit/>
            </a:bodyPr>
            <a:lstStyle/>
            <a:p>
              <a:pPr marL="336550" marR="112395" indent="-217170">
                <a:lnSpc>
                  <a:spcPct val="100000"/>
                </a:lnSpc>
                <a:spcBef>
                  <a:spcPts val="1085"/>
                </a:spcBef>
              </a:pPr>
              <a:r>
                <a:rPr sz="1800" spc="-5" dirty="0">
                  <a:latin typeface="Times New Roman"/>
                  <a:cs typeface="Times New Roman"/>
                </a:rPr>
                <a:t>Graph</a:t>
              </a:r>
              <a:r>
                <a:rPr sz="1800" spc="5" dirty="0">
                  <a:latin typeface="Times New Roman"/>
                  <a:cs typeface="Times New Roman"/>
                </a:rPr>
                <a:t>i</a:t>
              </a:r>
              <a:r>
                <a:rPr sz="1800" dirty="0">
                  <a:latin typeface="Times New Roman"/>
                  <a:cs typeface="Times New Roman"/>
                </a:rPr>
                <a:t>cs  card</a:t>
              </a:r>
              <a:endParaRPr sz="1800">
                <a:latin typeface="Times New Roman"/>
                <a:cs typeface="Times New Roman"/>
              </a:endParaRPr>
            </a:p>
          </p:txBody>
        </p:sp>
        <p:grpSp>
          <p:nvGrpSpPr>
            <p:cNvPr id="40" name="object 40"/>
            <p:cNvGrpSpPr/>
            <p:nvPr/>
          </p:nvGrpSpPr>
          <p:grpSpPr>
            <a:xfrm>
              <a:off x="7537450" y="3079750"/>
              <a:ext cx="317500" cy="165100"/>
              <a:chOff x="7537450" y="3079750"/>
              <a:chExt cx="317500" cy="165100"/>
            </a:xfrm>
          </p:grpSpPr>
          <p:sp>
            <p:nvSpPr>
              <p:cNvPr id="41" name="object 41"/>
              <p:cNvSpPr/>
              <p:nvPr/>
            </p:nvSpPr>
            <p:spPr>
              <a:xfrm>
                <a:off x="7543800" y="3086100"/>
                <a:ext cx="3048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152400">
                    <a:moveTo>
                      <a:pt x="228600" y="0"/>
                    </a:moveTo>
                    <a:lnTo>
                      <a:pt x="228600" y="38100"/>
                    </a:lnTo>
                    <a:lnTo>
                      <a:pt x="0" y="38100"/>
                    </a:lnTo>
                    <a:lnTo>
                      <a:pt x="0" y="114300"/>
                    </a:lnTo>
                    <a:lnTo>
                      <a:pt x="228600" y="114300"/>
                    </a:lnTo>
                    <a:lnTo>
                      <a:pt x="228600" y="152400"/>
                    </a:lnTo>
                    <a:lnTo>
                      <a:pt x="304800" y="76200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42"/>
              <p:cNvSpPr/>
              <p:nvPr/>
            </p:nvSpPr>
            <p:spPr>
              <a:xfrm>
                <a:off x="7543800" y="3086100"/>
                <a:ext cx="3048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152400">
                    <a:moveTo>
                      <a:pt x="228600" y="152400"/>
                    </a:moveTo>
                    <a:lnTo>
                      <a:pt x="228600" y="114300"/>
                    </a:lnTo>
                    <a:lnTo>
                      <a:pt x="0" y="114300"/>
                    </a:lnTo>
                    <a:lnTo>
                      <a:pt x="0" y="38100"/>
                    </a:lnTo>
                    <a:lnTo>
                      <a:pt x="228600" y="38100"/>
                    </a:lnTo>
                    <a:lnTo>
                      <a:pt x="228600" y="0"/>
                    </a:lnTo>
                    <a:lnTo>
                      <a:pt x="304800" y="76200"/>
                    </a:lnTo>
                    <a:lnTo>
                      <a:pt x="228600" y="1524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3" name="object 43"/>
            <p:cNvGrpSpPr/>
            <p:nvPr/>
          </p:nvGrpSpPr>
          <p:grpSpPr>
            <a:xfrm>
              <a:off x="5175250" y="2870200"/>
              <a:ext cx="1308100" cy="584200"/>
              <a:chOff x="5175250" y="2870200"/>
              <a:chExt cx="1308100" cy="584200"/>
            </a:xfrm>
          </p:grpSpPr>
          <p:sp>
            <p:nvSpPr>
              <p:cNvPr id="44" name="object 44"/>
              <p:cNvSpPr/>
              <p:nvPr/>
            </p:nvSpPr>
            <p:spPr>
              <a:xfrm>
                <a:off x="5181600" y="2876550"/>
                <a:ext cx="1295400" cy="571500"/>
              </a:xfrm>
              <a:custGeom>
                <a:avLst/>
                <a:gdLst/>
                <a:ahLst/>
                <a:cxnLst/>
                <a:rect l="l" t="t" r="r" b="b"/>
                <a:pathLst>
                  <a:path w="1295400" h="571500">
                    <a:moveTo>
                      <a:pt x="1108075" y="0"/>
                    </a:moveTo>
                    <a:lnTo>
                      <a:pt x="1108075" y="146050"/>
                    </a:lnTo>
                    <a:lnTo>
                      <a:pt x="187325" y="146050"/>
                    </a:lnTo>
                    <a:lnTo>
                      <a:pt x="187325" y="0"/>
                    </a:lnTo>
                    <a:lnTo>
                      <a:pt x="0" y="285750"/>
                    </a:lnTo>
                    <a:lnTo>
                      <a:pt x="187325" y="571500"/>
                    </a:lnTo>
                    <a:lnTo>
                      <a:pt x="187325" y="425450"/>
                    </a:lnTo>
                    <a:lnTo>
                      <a:pt x="1108075" y="425450"/>
                    </a:lnTo>
                    <a:lnTo>
                      <a:pt x="1108075" y="571500"/>
                    </a:lnTo>
                    <a:lnTo>
                      <a:pt x="1295400" y="285750"/>
                    </a:lnTo>
                    <a:lnTo>
                      <a:pt x="1108075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5181600" y="2876550"/>
                <a:ext cx="1295400" cy="571500"/>
              </a:xfrm>
              <a:custGeom>
                <a:avLst/>
                <a:gdLst/>
                <a:ahLst/>
                <a:cxnLst/>
                <a:rect l="l" t="t" r="r" b="b"/>
                <a:pathLst>
                  <a:path w="1295400" h="571500">
                    <a:moveTo>
                      <a:pt x="0" y="285750"/>
                    </a:moveTo>
                    <a:lnTo>
                      <a:pt x="187325" y="0"/>
                    </a:lnTo>
                    <a:lnTo>
                      <a:pt x="187325" y="146050"/>
                    </a:lnTo>
                    <a:lnTo>
                      <a:pt x="1108075" y="146050"/>
                    </a:lnTo>
                    <a:lnTo>
                      <a:pt x="1108075" y="0"/>
                    </a:lnTo>
                    <a:lnTo>
                      <a:pt x="1295400" y="285750"/>
                    </a:lnTo>
                    <a:lnTo>
                      <a:pt x="1108075" y="571500"/>
                    </a:lnTo>
                    <a:lnTo>
                      <a:pt x="1108075" y="425450"/>
                    </a:lnTo>
                    <a:lnTo>
                      <a:pt x="187325" y="425450"/>
                    </a:lnTo>
                    <a:lnTo>
                      <a:pt x="187325" y="571500"/>
                    </a:lnTo>
                    <a:lnTo>
                      <a:pt x="0" y="28575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46"/>
            <p:cNvSpPr txBox="1"/>
            <p:nvPr/>
          </p:nvSpPr>
          <p:spPr>
            <a:xfrm>
              <a:off x="2590800" y="4572000"/>
              <a:ext cx="533400" cy="5334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23190" rIns="0" bIns="0" rtlCol="0">
              <a:spAutoFit/>
            </a:bodyPr>
            <a:lstStyle/>
            <a:p>
              <a:pPr marL="45085">
                <a:lnSpc>
                  <a:spcPct val="100000"/>
                </a:lnSpc>
                <a:spcBef>
                  <a:spcPts val="970"/>
                </a:spcBef>
              </a:pPr>
              <a:r>
                <a:rPr sz="1800" spc="-5" dirty="0">
                  <a:latin typeface="Times New Roman"/>
                  <a:cs typeface="Times New Roman"/>
                </a:rPr>
                <a:t>USB</a:t>
              </a:r>
              <a:endParaRPr sz="1800">
                <a:latin typeface="Times New Roman"/>
                <a:cs typeface="Times New Roman"/>
              </a:endParaRPr>
            </a:p>
          </p:txBody>
        </p:sp>
        <p:grpSp>
          <p:nvGrpSpPr>
            <p:cNvPr id="47" name="object 47"/>
            <p:cNvGrpSpPr/>
            <p:nvPr/>
          </p:nvGrpSpPr>
          <p:grpSpPr>
            <a:xfrm>
              <a:off x="2889250" y="5632450"/>
              <a:ext cx="546100" cy="469900"/>
              <a:chOff x="2889250" y="5632450"/>
              <a:chExt cx="546100" cy="469900"/>
            </a:xfrm>
          </p:grpSpPr>
          <p:sp>
            <p:nvSpPr>
              <p:cNvPr id="48" name="object 48"/>
              <p:cNvSpPr/>
              <p:nvPr/>
            </p:nvSpPr>
            <p:spPr>
              <a:xfrm>
                <a:off x="2895600" y="5638800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457200"/>
                    </a:lnTo>
                    <a:lnTo>
                      <a:pt x="533400" y="4572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2895600" y="5638800"/>
                <a:ext cx="5334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57200">
                    <a:moveTo>
                      <a:pt x="0" y="457200"/>
                    </a:moveTo>
                    <a:lnTo>
                      <a:pt x="533400" y="457200"/>
                    </a:lnTo>
                    <a:lnTo>
                      <a:pt x="533400" y="0"/>
                    </a:lnTo>
                    <a:lnTo>
                      <a:pt x="0" y="0"/>
                    </a:lnTo>
                    <a:lnTo>
                      <a:pt x="0" y="4572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0" name="object 50"/>
            <p:cNvSpPr txBox="1"/>
            <p:nvPr/>
          </p:nvSpPr>
          <p:spPr>
            <a:xfrm>
              <a:off x="2901950" y="5645150"/>
              <a:ext cx="520700" cy="230504"/>
            </a:xfrm>
            <a:prstGeom prst="rect">
              <a:avLst/>
            </a:prstGeom>
            <a:solidFill>
              <a:srgbClr val="4F81B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58419">
                <a:lnSpc>
                  <a:spcPts val="1710"/>
                </a:lnSpc>
              </a:pPr>
              <a:r>
                <a:rPr sz="1600" spc="-10" dirty="0">
                  <a:latin typeface="Times New Roman"/>
                  <a:cs typeface="Times New Roman"/>
                </a:rPr>
                <a:t>Key-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51" name="object 51"/>
            <p:cNvSpPr txBox="1"/>
            <p:nvPr/>
          </p:nvSpPr>
          <p:spPr>
            <a:xfrm>
              <a:off x="2901950" y="5875211"/>
              <a:ext cx="520700" cy="214629"/>
            </a:xfrm>
            <a:prstGeom prst="rect">
              <a:avLst/>
            </a:prstGeom>
            <a:solidFill>
              <a:srgbClr val="4F81B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29845">
                <a:lnSpc>
                  <a:spcPts val="1689"/>
                </a:lnSpc>
              </a:pPr>
              <a:r>
                <a:rPr sz="1600" spc="-5" dirty="0">
                  <a:latin typeface="Times New Roman"/>
                  <a:cs typeface="Times New Roman"/>
                </a:rPr>
                <a:t>board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2286000" y="5638800"/>
              <a:ext cx="558800" cy="4572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016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800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Mo</a:t>
              </a:r>
              <a:r>
                <a:rPr sz="1600" dirty="0">
                  <a:latin typeface="Times New Roman"/>
                  <a:cs typeface="Times New Roman"/>
                </a:rPr>
                <a:t>u</a:t>
              </a:r>
              <a:r>
                <a:rPr sz="1600" spc="-10" dirty="0">
                  <a:latin typeface="Times New Roman"/>
                  <a:cs typeface="Times New Roman"/>
                </a:rPr>
                <a:t>se</a:t>
              </a:r>
              <a:endParaRPr sz="1600">
                <a:latin typeface="Times New Roman"/>
                <a:cs typeface="Times New Roman"/>
              </a:endParaRPr>
            </a:p>
          </p:txBody>
        </p:sp>
        <p:grpSp>
          <p:nvGrpSpPr>
            <p:cNvPr id="53" name="object 53"/>
            <p:cNvGrpSpPr/>
            <p:nvPr/>
          </p:nvGrpSpPr>
          <p:grpSpPr>
            <a:xfrm>
              <a:off x="1790700" y="5105400"/>
              <a:ext cx="1447800" cy="533400"/>
              <a:chOff x="1790700" y="5105400"/>
              <a:chExt cx="1447800" cy="533400"/>
            </a:xfrm>
          </p:grpSpPr>
          <p:sp>
            <p:nvSpPr>
              <p:cNvPr id="54" name="object 54"/>
              <p:cNvSpPr/>
              <p:nvPr/>
            </p:nvSpPr>
            <p:spPr>
              <a:xfrm>
                <a:off x="2781300" y="5105400"/>
                <a:ext cx="76200" cy="304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304800">
                    <a:moveTo>
                      <a:pt x="31750" y="228600"/>
                    </a:moveTo>
                    <a:lnTo>
                      <a:pt x="0" y="228600"/>
                    </a:lnTo>
                    <a:lnTo>
                      <a:pt x="38100" y="304800"/>
                    </a:lnTo>
                    <a:lnTo>
                      <a:pt x="69850" y="241300"/>
                    </a:lnTo>
                    <a:lnTo>
                      <a:pt x="31750" y="241300"/>
                    </a:lnTo>
                    <a:lnTo>
                      <a:pt x="31750" y="228600"/>
                    </a:lnTo>
                    <a:close/>
                  </a:path>
                  <a:path w="76200" h="304800">
                    <a:moveTo>
                      <a:pt x="44450" y="63500"/>
                    </a:moveTo>
                    <a:lnTo>
                      <a:pt x="31750" y="63500"/>
                    </a:lnTo>
                    <a:lnTo>
                      <a:pt x="31750" y="241300"/>
                    </a:lnTo>
                    <a:lnTo>
                      <a:pt x="44450" y="241300"/>
                    </a:lnTo>
                    <a:lnTo>
                      <a:pt x="44450" y="63500"/>
                    </a:lnTo>
                    <a:close/>
                  </a:path>
                  <a:path w="76200" h="304800">
                    <a:moveTo>
                      <a:pt x="76200" y="228600"/>
                    </a:moveTo>
                    <a:lnTo>
                      <a:pt x="44450" y="228600"/>
                    </a:lnTo>
                    <a:lnTo>
                      <a:pt x="44450" y="241300"/>
                    </a:lnTo>
                    <a:lnTo>
                      <a:pt x="69850" y="241300"/>
                    </a:lnTo>
                    <a:lnTo>
                      <a:pt x="76200" y="228600"/>
                    </a:lnTo>
                    <a:close/>
                  </a:path>
                  <a:path w="76200" h="304800">
                    <a:moveTo>
                      <a:pt x="38100" y="0"/>
                    </a:moveTo>
                    <a:lnTo>
                      <a:pt x="0" y="76200"/>
                    </a:lnTo>
                    <a:lnTo>
                      <a:pt x="31750" y="76200"/>
                    </a:lnTo>
                    <a:lnTo>
                      <a:pt x="31750" y="63500"/>
                    </a:lnTo>
                    <a:lnTo>
                      <a:pt x="69850" y="63500"/>
                    </a:lnTo>
                    <a:lnTo>
                      <a:pt x="38100" y="0"/>
                    </a:lnTo>
                    <a:close/>
                  </a:path>
                  <a:path w="76200" h="304800">
                    <a:moveTo>
                      <a:pt x="69850" y="63500"/>
                    </a:moveTo>
                    <a:lnTo>
                      <a:pt x="44450" y="63500"/>
                    </a:lnTo>
                    <a:lnTo>
                      <a:pt x="44450" y="76200"/>
                    </a:lnTo>
                    <a:lnTo>
                      <a:pt x="76200" y="76200"/>
                    </a:lnTo>
                    <a:lnTo>
                      <a:pt x="69850" y="635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1828800" y="5410200"/>
                <a:ext cx="13716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71600">
                    <a:moveTo>
                      <a:pt x="1371600" y="0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6" name="object 5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62300" y="5410200"/>
                <a:ext cx="76200" cy="228600"/>
              </a:xfrm>
              <a:prstGeom prst="rect">
                <a:avLst/>
              </a:prstGeom>
            </p:spPr>
          </p:pic>
          <p:pic>
            <p:nvPicPr>
              <p:cNvPr id="57" name="object 57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4600" y="5410200"/>
                <a:ext cx="76200" cy="228600"/>
              </a:xfrm>
              <a:prstGeom prst="rect">
                <a:avLst/>
              </a:prstGeom>
            </p:spPr>
          </p:pic>
          <p:pic>
            <p:nvPicPr>
              <p:cNvPr id="58" name="object 58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019300" y="5410200"/>
                <a:ext cx="76200" cy="228600"/>
              </a:xfrm>
              <a:prstGeom prst="rect">
                <a:avLst/>
              </a:prstGeom>
            </p:spPr>
          </p:pic>
          <p:pic>
            <p:nvPicPr>
              <p:cNvPr id="59" name="object 59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90700" y="5410200"/>
                <a:ext cx="76200" cy="228600"/>
              </a:xfrm>
              <a:prstGeom prst="rect">
                <a:avLst/>
              </a:prstGeom>
            </p:spPr>
          </p:pic>
        </p:grpSp>
        <p:grpSp>
          <p:nvGrpSpPr>
            <p:cNvPr id="60" name="object 60"/>
            <p:cNvGrpSpPr/>
            <p:nvPr/>
          </p:nvGrpSpPr>
          <p:grpSpPr>
            <a:xfrm>
              <a:off x="984250" y="4184650"/>
              <a:ext cx="1955800" cy="927100"/>
              <a:chOff x="984250" y="4184650"/>
              <a:chExt cx="1955800" cy="927100"/>
            </a:xfrm>
          </p:grpSpPr>
          <p:sp>
            <p:nvSpPr>
              <p:cNvPr id="61" name="object 61"/>
              <p:cNvSpPr/>
              <p:nvPr/>
            </p:nvSpPr>
            <p:spPr>
              <a:xfrm>
                <a:off x="2781300" y="4191000"/>
                <a:ext cx="1524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381000">
                    <a:moveTo>
                      <a:pt x="114300" y="0"/>
                    </a:moveTo>
                    <a:lnTo>
                      <a:pt x="38100" y="0"/>
                    </a:lnTo>
                    <a:lnTo>
                      <a:pt x="38100" y="285750"/>
                    </a:lnTo>
                    <a:lnTo>
                      <a:pt x="0" y="285750"/>
                    </a:lnTo>
                    <a:lnTo>
                      <a:pt x="76200" y="381000"/>
                    </a:lnTo>
                    <a:lnTo>
                      <a:pt x="152400" y="285750"/>
                    </a:lnTo>
                    <a:lnTo>
                      <a:pt x="114300" y="285750"/>
                    </a:ln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2781300" y="4191000"/>
                <a:ext cx="1524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381000">
                    <a:moveTo>
                      <a:pt x="0" y="285750"/>
                    </a:moveTo>
                    <a:lnTo>
                      <a:pt x="38100" y="285750"/>
                    </a:lnTo>
                    <a:lnTo>
                      <a:pt x="38100" y="0"/>
                    </a:lnTo>
                    <a:lnTo>
                      <a:pt x="114300" y="0"/>
                    </a:lnTo>
                    <a:lnTo>
                      <a:pt x="114300" y="285750"/>
                    </a:lnTo>
                    <a:lnTo>
                      <a:pt x="152400" y="285750"/>
                    </a:lnTo>
                    <a:lnTo>
                      <a:pt x="76200" y="381000"/>
                    </a:lnTo>
                    <a:lnTo>
                      <a:pt x="0" y="28575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990600" y="4572000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533400" y="0"/>
                    </a:moveTo>
                    <a:lnTo>
                      <a:pt x="0" y="0"/>
                    </a:lnTo>
                    <a:lnTo>
                      <a:pt x="0" y="533400"/>
                    </a:lnTo>
                    <a:lnTo>
                      <a:pt x="533400" y="533400"/>
                    </a:lnTo>
                    <a:lnTo>
                      <a:pt x="53340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990600" y="4572000"/>
                <a:ext cx="533400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533400">
                    <a:moveTo>
                      <a:pt x="0" y="533400"/>
                    </a:moveTo>
                    <a:lnTo>
                      <a:pt x="533400" y="533400"/>
                    </a:lnTo>
                    <a:lnTo>
                      <a:pt x="533400" y="0"/>
                    </a:lnTo>
                    <a:lnTo>
                      <a:pt x="0" y="0"/>
                    </a:lnTo>
                    <a:lnTo>
                      <a:pt x="0" y="53340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65"/>
            <p:cNvSpPr txBox="1"/>
            <p:nvPr/>
          </p:nvSpPr>
          <p:spPr>
            <a:xfrm>
              <a:off x="996950" y="4578350"/>
              <a:ext cx="558800" cy="268605"/>
            </a:xfrm>
            <a:prstGeom prst="rect">
              <a:avLst/>
            </a:prstGeom>
            <a:solidFill>
              <a:srgbClr val="4F81B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dirty="0">
                  <a:latin typeface="Times New Roman"/>
                  <a:cs typeface="Times New Roman"/>
                </a:rPr>
                <a:t>E</a:t>
              </a:r>
              <a:r>
                <a:rPr sz="1800" spc="5" dirty="0">
                  <a:latin typeface="Times New Roman"/>
                  <a:cs typeface="Times New Roman"/>
                </a:rPr>
                <a:t>t</a:t>
              </a:r>
              <a:r>
                <a:rPr sz="1800" dirty="0">
                  <a:latin typeface="Times New Roman"/>
                  <a:cs typeface="Times New Roman"/>
                </a:rPr>
                <a:t>he</a:t>
              </a:r>
              <a:r>
                <a:rPr sz="1800" spc="-30" dirty="0">
                  <a:latin typeface="Times New Roman"/>
                  <a:cs typeface="Times New Roman"/>
                </a:rPr>
                <a:t>r</a:t>
              </a:r>
              <a:r>
                <a:rPr sz="1800" dirty="0">
                  <a:latin typeface="Times New Roman"/>
                  <a:cs typeface="Times New Roman"/>
                </a:rPr>
                <a:t>-</a:t>
              </a:r>
              <a:endParaRPr sz="1800">
                <a:latin typeface="Times New Roman"/>
                <a:cs typeface="Times New Roman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996950" y="4846659"/>
              <a:ext cx="520700" cy="252729"/>
            </a:xfrm>
            <a:prstGeom prst="rect">
              <a:avLst/>
            </a:prstGeom>
            <a:solidFill>
              <a:srgbClr val="4F81B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119380">
                <a:lnSpc>
                  <a:spcPts val="1985"/>
                </a:lnSpc>
              </a:pPr>
              <a:r>
                <a:rPr sz="1800" dirty="0">
                  <a:latin typeface="Times New Roman"/>
                  <a:cs typeface="Times New Roman"/>
                </a:rPr>
                <a:t>net</a:t>
              </a:r>
              <a:endParaRPr sz="1800">
                <a:latin typeface="Times New Roman"/>
                <a:cs typeface="Times New Roman"/>
              </a:endParaRPr>
            </a:p>
          </p:txBody>
        </p:sp>
        <p:grpSp>
          <p:nvGrpSpPr>
            <p:cNvPr id="67" name="object 67"/>
            <p:cNvGrpSpPr/>
            <p:nvPr/>
          </p:nvGrpSpPr>
          <p:grpSpPr>
            <a:xfrm>
              <a:off x="1098550" y="4184650"/>
              <a:ext cx="317500" cy="393700"/>
              <a:chOff x="1098550" y="4184650"/>
              <a:chExt cx="317500" cy="393700"/>
            </a:xfrm>
          </p:grpSpPr>
          <p:sp>
            <p:nvSpPr>
              <p:cNvPr id="68" name="object 68"/>
              <p:cNvSpPr/>
              <p:nvPr/>
            </p:nvSpPr>
            <p:spPr>
              <a:xfrm>
                <a:off x="1104900" y="41910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228600" y="0"/>
                    </a:moveTo>
                    <a:lnTo>
                      <a:pt x="76200" y="0"/>
                    </a:lnTo>
                    <a:lnTo>
                      <a:pt x="76200" y="285750"/>
                    </a:lnTo>
                    <a:lnTo>
                      <a:pt x="0" y="285750"/>
                    </a:lnTo>
                    <a:lnTo>
                      <a:pt x="152400" y="381000"/>
                    </a:lnTo>
                    <a:lnTo>
                      <a:pt x="304800" y="285750"/>
                    </a:lnTo>
                    <a:lnTo>
                      <a:pt x="228600" y="285750"/>
                    </a:lnTo>
                    <a:lnTo>
                      <a:pt x="22860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1104900" y="41910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>
                    <a:moveTo>
                      <a:pt x="0" y="285750"/>
                    </a:moveTo>
                    <a:lnTo>
                      <a:pt x="76200" y="285750"/>
                    </a:lnTo>
                    <a:lnTo>
                      <a:pt x="76200" y="0"/>
                    </a:lnTo>
                    <a:lnTo>
                      <a:pt x="228600" y="0"/>
                    </a:lnTo>
                    <a:lnTo>
                      <a:pt x="228600" y="285750"/>
                    </a:lnTo>
                    <a:lnTo>
                      <a:pt x="304800" y="285750"/>
                    </a:lnTo>
                    <a:lnTo>
                      <a:pt x="152400" y="381000"/>
                    </a:lnTo>
                    <a:lnTo>
                      <a:pt x="0" y="28575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0" name="object 70"/>
            <p:cNvSpPr txBox="1"/>
            <p:nvPr/>
          </p:nvSpPr>
          <p:spPr>
            <a:xfrm>
              <a:off x="1752600" y="4572000"/>
              <a:ext cx="533400" cy="5334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23190" rIns="0" bIns="0" rtlCol="0">
              <a:spAutoFit/>
            </a:bodyPr>
            <a:lstStyle/>
            <a:p>
              <a:pPr marL="26670">
                <a:lnSpc>
                  <a:spcPct val="100000"/>
                </a:lnSpc>
                <a:spcBef>
                  <a:spcPts val="970"/>
                </a:spcBef>
              </a:pPr>
              <a:r>
                <a:rPr sz="1800" spc="-10" dirty="0">
                  <a:latin typeface="Times New Roman"/>
                  <a:cs typeface="Times New Roman"/>
                </a:rPr>
                <a:t>SCSI</a:t>
              </a:r>
              <a:endParaRPr sz="1800">
                <a:latin typeface="Times New Roman"/>
                <a:cs typeface="Times New Roman"/>
              </a:endParaRPr>
            </a:p>
          </p:txBody>
        </p:sp>
        <p:grpSp>
          <p:nvGrpSpPr>
            <p:cNvPr id="71" name="object 71"/>
            <p:cNvGrpSpPr/>
            <p:nvPr/>
          </p:nvGrpSpPr>
          <p:grpSpPr>
            <a:xfrm>
              <a:off x="831850" y="3575050"/>
              <a:ext cx="4737100" cy="1003300"/>
              <a:chOff x="831850" y="3575050"/>
              <a:chExt cx="4737100" cy="1003300"/>
            </a:xfrm>
          </p:grpSpPr>
          <p:sp>
            <p:nvSpPr>
              <p:cNvPr id="72" name="object 72"/>
              <p:cNvSpPr/>
              <p:nvPr/>
            </p:nvSpPr>
            <p:spPr>
              <a:xfrm>
                <a:off x="1857375" y="4191000"/>
                <a:ext cx="32385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381000">
                    <a:moveTo>
                      <a:pt x="242950" y="0"/>
                    </a:moveTo>
                    <a:lnTo>
                      <a:pt x="81025" y="0"/>
                    </a:lnTo>
                    <a:lnTo>
                      <a:pt x="81025" y="285750"/>
                    </a:lnTo>
                    <a:lnTo>
                      <a:pt x="0" y="285750"/>
                    </a:lnTo>
                    <a:lnTo>
                      <a:pt x="161925" y="381000"/>
                    </a:lnTo>
                    <a:lnTo>
                      <a:pt x="323850" y="285750"/>
                    </a:lnTo>
                    <a:lnTo>
                      <a:pt x="242950" y="285750"/>
                    </a:lnTo>
                    <a:lnTo>
                      <a:pt x="24295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1857375" y="4191000"/>
                <a:ext cx="32385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381000">
                    <a:moveTo>
                      <a:pt x="0" y="285750"/>
                    </a:moveTo>
                    <a:lnTo>
                      <a:pt x="81025" y="285750"/>
                    </a:lnTo>
                    <a:lnTo>
                      <a:pt x="81025" y="0"/>
                    </a:lnTo>
                    <a:lnTo>
                      <a:pt x="242950" y="0"/>
                    </a:lnTo>
                    <a:lnTo>
                      <a:pt x="242950" y="285750"/>
                    </a:lnTo>
                    <a:lnTo>
                      <a:pt x="323850" y="285750"/>
                    </a:lnTo>
                    <a:lnTo>
                      <a:pt x="161925" y="381000"/>
                    </a:lnTo>
                    <a:lnTo>
                      <a:pt x="0" y="28575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4648200" y="3581400"/>
                <a:ext cx="227329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7329" h="533400">
                    <a:moveTo>
                      <a:pt x="113537" y="0"/>
                    </a:moveTo>
                    <a:lnTo>
                      <a:pt x="0" y="133350"/>
                    </a:lnTo>
                    <a:lnTo>
                      <a:pt x="56769" y="133350"/>
                    </a:lnTo>
                    <a:lnTo>
                      <a:pt x="56769" y="533400"/>
                    </a:lnTo>
                    <a:lnTo>
                      <a:pt x="170307" y="533400"/>
                    </a:lnTo>
                    <a:lnTo>
                      <a:pt x="170307" y="133350"/>
                    </a:lnTo>
                    <a:lnTo>
                      <a:pt x="227075" y="133350"/>
                    </a:lnTo>
                    <a:lnTo>
                      <a:pt x="113537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4648200" y="3581400"/>
                <a:ext cx="227329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27329" h="533400">
                    <a:moveTo>
                      <a:pt x="0" y="133350"/>
                    </a:moveTo>
                    <a:lnTo>
                      <a:pt x="113537" y="0"/>
                    </a:lnTo>
                    <a:lnTo>
                      <a:pt x="227075" y="133350"/>
                    </a:lnTo>
                    <a:lnTo>
                      <a:pt x="170307" y="133350"/>
                    </a:lnTo>
                    <a:lnTo>
                      <a:pt x="170307" y="533400"/>
                    </a:lnTo>
                    <a:lnTo>
                      <a:pt x="56769" y="533400"/>
                    </a:lnTo>
                    <a:lnTo>
                      <a:pt x="56769" y="133350"/>
                    </a:lnTo>
                    <a:lnTo>
                      <a:pt x="0" y="13335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838200" y="4038600"/>
                <a:ext cx="4724400" cy="217804"/>
              </a:xfrm>
              <a:custGeom>
                <a:avLst/>
                <a:gdLst/>
                <a:ahLst/>
                <a:cxnLst/>
                <a:rect l="l" t="t" r="r" b="b"/>
                <a:pathLst>
                  <a:path w="4724400" h="217804">
                    <a:moveTo>
                      <a:pt x="4524502" y="0"/>
                    </a:moveTo>
                    <a:lnTo>
                      <a:pt x="4524502" y="33274"/>
                    </a:lnTo>
                    <a:lnTo>
                      <a:pt x="199910" y="33274"/>
                    </a:lnTo>
                    <a:lnTo>
                      <a:pt x="199910" y="0"/>
                    </a:lnTo>
                    <a:lnTo>
                      <a:pt x="0" y="108712"/>
                    </a:lnTo>
                    <a:lnTo>
                      <a:pt x="199910" y="217424"/>
                    </a:lnTo>
                    <a:lnTo>
                      <a:pt x="199910" y="184276"/>
                    </a:lnTo>
                    <a:lnTo>
                      <a:pt x="4524502" y="184276"/>
                    </a:lnTo>
                    <a:lnTo>
                      <a:pt x="4524502" y="217424"/>
                    </a:lnTo>
                    <a:lnTo>
                      <a:pt x="4724400" y="108712"/>
                    </a:lnTo>
                    <a:lnTo>
                      <a:pt x="4524502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838200" y="4038600"/>
                <a:ext cx="4724400" cy="217804"/>
              </a:xfrm>
              <a:custGeom>
                <a:avLst/>
                <a:gdLst/>
                <a:ahLst/>
                <a:cxnLst/>
                <a:rect l="l" t="t" r="r" b="b"/>
                <a:pathLst>
                  <a:path w="4724400" h="217804">
                    <a:moveTo>
                      <a:pt x="0" y="108712"/>
                    </a:moveTo>
                    <a:lnTo>
                      <a:pt x="199910" y="0"/>
                    </a:lnTo>
                    <a:lnTo>
                      <a:pt x="199910" y="33274"/>
                    </a:lnTo>
                    <a:lnTo>
                      <a:pt x="4524502" y="33274"/>
                    </a:lnTo>
                    <a:lnTo>
                      <a:pt x="4524502" y="0"/>
                    </a:lnTo>
                    <a:lnTo>
                      <a:pt x="4724400" y="108712"/>
                    </a:lnTo>
                    <a:lnTo>
                      <a:pt x="4524502" y="217424"/>
                    </a:lnTo>
                    <a:lnTo>
                      <a:pt x="4524502" y="184276"/>
                    </a:lnTo>
                    <a:lnTo>
                      <a:pt x="199910" y="184276"/>
                    </a:lnTo>
                    <a:lnTo>
                      <a:pt x="199910" y="217424"/>
                    </a:lnTo>
                    <a:lnTo>
                      <a:pt x="0" y="108712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8" name="object 78"/>
            <p:cNvSpPr txBox="1"/>
            <p:nvPr/>
          </p:nvSpPr>
          <p:spPr>
            <a:xfrm>
              <a:off x="4775200" y="5562600"/>
              <a:ext cx="635000" cy="5334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39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Mo</a:t>
              </a:r>
              <a:r>
                <a:rPr sz="1600" dirty="0">
                  <a:latin typeface="Times New Roman"/>
                  <a:cs typeface="Times New Roman"/>
                </a:rPr>
                <a:t>d</a:t>
              </a:r>
              <a:r>
                <a:rPr sz="1600" spc="-5" dirty="0">
                  <a:latin typeface="Times New Roman"/>
                  <a:cs typeface="Times New Roman"/>
                </a:rPr>
                <a:t>em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9" name="object 79"/>
            <p:cNvSpPr txBox="1"/>
            <p:nvPr/>
          </p:nvSpPr>
          <p:spPr>
            <a:xfrm>
              <a:off x="5715000" y="5562600"/>
              <a:ext cx="533400" cy="533400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7780" rIns="0" bIns="0" rtlCol="0">
              <a:spAutoFit/>
            </a:bodyPr>
            <a:lstStyle/>
            <a:p>
              <a:pPr marL="92710" indent="-85725">
                <a:lnSpc>
                  <a:spcPct val="100000"/>
                </a:lnSpc>
                <a:spcBef>
                  <a:spcPts val="140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S</a:t>
              </a:r>
              <a:r>
                <a:rPr sz="1600" spc="-5" dirty="0">
                  <a:latin typeface="Times New Roman"/>
                  <a:cs typeface="Times New Roman"/>
                </a:rPr>
                <a:t>ound  card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80" name="object 80"/>
            <p:cNvSpPr txBox="1"/>
            <p:nvPr/>
          </p:nvSpPr>
          <p:spPr>
            <a:xfrm>
              <a:off x="6610350" y="5562600"/>
              <a:ext cx="558800" cy="533400"/>
            </a:xfrm>
            <a:prstGeom prst="rect">
              <a:avLst/>
            </a:prstGeom>
            <a:solidFill>
              <a:srgbClr val="4F81BC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139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0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Printer</a:t>
              </a:r>
              <a:endParaRPr sz="1600">
                <a:latin typeface="Times New Roman"/>
                <a:cs typeface="Times New Roman"/>
              </a:endParaRPr>
            </a:p>
          </p:txBody>
        </p:sp>
        <p:grpSp>
          <p:nvGrpSpPr>
            <p:cNvPr id="81" name="object 81"/>
            <p:cNvGrpSpPr/>
            <p:nvPr/>
          </p:nvGrpSpPr>
          <p:grpSpPr>
            <a:xfrm>
              <a:off x="4597400" y="4565650"/>
              <a:ext cx="2755900" cy="1014730"/>
              <a:chOff x="4597400" y="4565650"/>
              <a:chExt cx="2755900" cy="1014730"/>
            </a:xfrm>
          </p:grpSpPr>
          <p:sp>
            <p:nvSpPr>
              <p:cNvPr id="82" name="object 82"/>
              <p:cNvSpPr/>
              <p:nvPr/>
            </p:nvSpPr>
            <p:spPr>
              <a:xfrm>
                <a:off x="5054600" y="5280025"/>
                <a:ext cx="6223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62229" h="282575">
                    <a:moveTo>
                      <a:pt x="30987" y="0"/>
                    </a:moveTo>
                    <a:lnTo>
                      <a:pt x="0" y="56515"/>
                    </a:lnTo>
                    <a:lnTo>
                      <a:pt x="15494" y="56515"/>
                    </a:lnTo>
                    <a:lnTo>
                      <a:pt x="15494" y="226059"/>
                    </a:lnTo>
                    <a:lnTo>
                      <a:pt x="0" y="226059"/>
                    </a:lnTo>
                    <a:lnTo>
                      <a:pt x="30987" y="282575"/>
                    </a:lnTo>
                    <a:lnTo>
                      <a:pt x="61975" y="226059"/>
                    </a:lnTo>
                    <a:lnTo>
                      <a:pt x="46482" y="226059"/>
                    </a:lnTo>
                    <a:lnTo>
                      <a:pt x="46482" y="56515"/>
                    </a:lnTo>
                    <a:lnTo>
                      <a:pt x="61975" y="56515"/>
                    </a:lnTo>
                    <a:lnTo>
                      <a:pt x="30987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3"/>
              <p:cNvSpPr/>
              <p:nvPr/>
            </p:nvSpPr>
            <p:spPr>
              <a:xfrm>
                <a:off x="5054600" y="5280025"/>
                <a:ext cx="6223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62229" h="282575">
                    <a:moveTo>
                      <a:pt x="0" y="56515"/>
                    </a:moveTo>
                    <a:lnTo>
                      <a:pt x="30987" y="0"/>
                    </a:lnTo>
                    <a:lnTo>
                      <a:pt x="61975" y="56515"/>
                    </a:lnTo>
                    <a:lnTo>
                      <a:pt x="46482" y="56515"/>
                    </a:lnTo>
                    <a:lnTo>
                      <a:pt x="46482" y="226059"/>
                    </a:lnTo>
                    <a:lnTo>
                      <a:pt x="61975" y="226059"/>
                    </a:lnTo>
                    <a:lnTo>
                      <a:pt x="30987" y="282575"/>
                    </a:lnTo>
                    <a:lnTo>
                      <a:pt x="0" y="226059"/>
                    </a:lnTo>
                    <a:lnTo>
                      <a:pt x="15494" y="226059"/>
                    </a:lnTo>
                    <a:lnTo>
                      <a:pt x="15494" y="56515"/>
                    </a:lnTo>
                    <a:lnTo>
                      <a:pt x="0" y="56515"/>
                    </a:lnTo>
                    <a:close/>
                  </a:path>
                </a:pathLst>
              </a:custGeom>
              <a:ln w="1269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4"/>
              <p:cNvSpPr/>
              <p:nvPr/>
            </p:nvSpPr>
            <p:spPr>
              <a:xfrm>
                <a:off x="5949950" y="5268976"/>
                <a:ext cx="6223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62229" h="282575">
                    <a:moveTo>
                      <a:pt x="30987" y="0"/>
                    </a:moveTo>
                    <a:lnTo>
                      <a:pt x="0" y="56515"/>
                    </a:lnTo>
                    <a:lnTo>
                      <a:pt x="15494" y="56515"/>
                    </a:lnTo>
                    <a:lnTo>
                      <a:pt x="15494" y="226060"/>
                    </a:lnTo>
                    <a:lnTo>
                      <a:pt x="0" y="226060"/>
                    </a:lnTo>
                    <a:lnTo>
                      <a:pt x="30987" y="282575"/>
                    </a:lnTo>
                    <a:lnTo>
                      <a:pt x="61975" y="226060"/>
                    </a:lnTo>
                    <a:lnTo>
                      <a:pt x="46482" y="226060"/>
                    </a:lnTo>
                    <a:lnTo>
                      <a:pt x="46482" y="56515"/>
                    </a:lnTo>
                    <a:lnTo>
                      <a:pt x="61975" y="56515"/>
                    </a:lnTo>
                    <a:lnTo>
                      <a:pt x="30987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5949950" y="5268976"/>
                <a:ext cx="6223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62229" h="282575">
                    <a:moveTo>
                      <a:pt x="0" y="56515"/>
                    </a:moveTo>
                    <a:lnTo>
                      <a:pt x="30987" y="0"/>
                    </a:lnTo>
                    <a:lnTo>
                      <a:pt x="61975" y="56515"/>
                    </a:lnTo>
                    <a:lnTo>
                      <a:pt x="46482" y="56515"/>
                    </a:lnTo>
                    <a:lnTo>
                      <a:pt x="46482" y="226060"/>
                    </a:lnTo>
                    <a:lnTo>
                      <a:pt x="61975" y="226060"/>
                    </a:lnTo>
                    <a:lnTo>
                      <a:pt x="30987" y="282575"/>
                    </a:lnTo>
                    <a:lnTo>
                      <a:pt x="0" y="226060"/>
                    </a:lnTo>
                    <a:lnTo>
                      <a:pt x="15494" y="226060"/>
                    </a:lnTo>
                    <a:lnTo>
                      <a:pt x="15494" y="56515"/>
                    </a:lnTo>
                    <a:lnTo>
                      <a:pt x="0" y="56515"/>
                    </a:lnTo>
                    <a:close/>
                  </a:path>
                </a:pathLst>
              </a:custGeom>
              <a:ln w="1269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6864350" y="5291201"/>
                <a:ext cx="6223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62229" h="282575">
                    <a:moveTo>
                      <a:pt x="30988" y="0"/>
                    </a:moveTo>
                    <a:lnTo>
                      <a:pt x="0" y="56515"/>
                    </a:lnTo>
                    <a:lnTo>
                      <a:pt x="15494" y="56515"/>
                    </a:lnTo>
                    <a:lnTo>
                      <a:pt x="15494" y="226060"/>
                    </a:lnTo>
                    <a:lnTo>
                      <a:pt x="0" y="226060"/>
                    </a:lnTo>
                    <a:lnTo>
                      <a:pt x="30988" y="282575"/>
                    </a:lnTo>
                    <a:lnTo>
                      <a:pt x="61975" y="226060"/>
                    </a:lnTo>
                    <a:lnTo>
                      <a:pt x="46481" y="226060"/>
                    </a:lnTo>
                    <a:lnTo>
                      <a:pt x="46481" y="56515"/>
                    </a:lnTo>
                    <a:lnTo>
                      <a:pt x="61975" y="56515"/>
                    </a:lnTo>
                    <a:lnTo>
                      <a:pt x="30988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7"/>
              <p:cNvSpPr/>
              <p:nvPr/>
            </p:nvSpPr>
            <p:spPr>
              <a:xfrm>
                <a:off x="6864350" y="5291201"/>
                <a:ext cx="62230" cy="282575"/>
              </a:xfrm>
              <a:custGeom>
                <a:avLst/>
                <a:gdLst/>
                <a:ahLst/>
                <a:cxnLst/>
                <a:rect l="l" t="t" r="r" b="b"/>
                <a:pathLst>
                  <a:path w="62229" h="282575">
                    <a:moveTo>
                      <a:pt x="0" y="56515"/>
                    </a:moveTo>
                    <a:lnTo>
                      <a:pt x="30988" y="0"/>
                    </a:lnTo>
                    <a:lnTo>
                      <a:pt x="61975" y="56515"/>
                    </a:lnTo>
                    <a:lnTo>
                      <a:pt x="46481" y="56515"/>
                    </a:lnTo>
                    <a:lnTo>
                      <a:pt x="46481" y="226060"/>
                    </a:lnTo>
                    <a:lnTo>
                      <a:pt x="61975" y="226060"/>
                    </a:lnTo>
                    <a:lnTo>
                      <a:pt x="30988" y="282575"/>
                    </a:lnTo>
                    <a:lnTo>
                      <a:pt x="0" y="226060"/>
                    </a:lnTo>
                    <a:lnTo>
                      <a:pt x="15494" y="226060"/>
                    </a:lnTo>
                    <a:lnTo>
                      <a:pt x="15494" y="56515"/>
                    </a:lnTo>
                    <a:lnTo>
                      <a:pt x="0" y="56515"/>
                    </a:lnTo>
                    <a:close/>
                  </a:path>
                </a:pathLst>
              </a:custGeom>
              <a:ln w="12699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88"/>
              <p:cNvSpPr/>
              <p:nvPr/>
            </p:nvSpPr>
            <p:spPr>
              <a:xfrm>
                <a:off x="4603750" y="4572000"/>
                <a:ext cx="2743200" cy="73025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730250">
                    <a:moveTo>
                      <a:pt x="1371600" y="0"/>
                    </a:moveTo>
                    <a:lnTo>
                      <a:pt x="1301750" y="115950"/>
                    </a:lnTo>
                    <a:lnTo>
                      <a:pt x="1338326" y="115950"/>
                    </a:lnTo>
                    <a:lnTo>
                      <a:pt x="1338326" y="678053"/>
                    </a:lnTo>
                    <a:lnTo>
                      <a:pt x="228726" y="678053"/>
                    </a:lnTo>
                    <a:lnTo>
                      <a:pt x="228726" y="659511"/>
                    </a:lnTo>
                    <a:lnTo>
                      <a:pt x="0" y="694816"/>
                    </a:lnTo>
                    <a:lnTo>
                      <a:pt x="228726" y="730250"/>
                    </a:lnTo>
                    <a:lnTo>
                      <a:pt x="228726" y="711708"/>
                    </a:lnTo>
                    <a:lnTo>
                      <a:pt x="2514473" y="711708"/>
                    </a:lnTo>
                    <a:lnTo>
                      <a:pt x="2514473" y="730250"/>
                    </a:lnTo>
                    <a:lnTo>
                      <a:pt x="2743200" y="694816"/>
                    </a:lnTo>
                    <a:lnTo>
                      <a:pt x="2514473" y="659511"/>
                    </a:lnTo>
                    <a:lnTo>
                      <a:pt x="2514473" y="678053"/>
                    </a:lnTo>
                    <a:lnTo>
                      <a:pt x="1404874" y="678053"/>
                    </a:lnTo>
                    <a:lnTo>
                      <a:pt x="1404874" y="115950"/>
                    </a:lnTo>
                    <a:lnTo>
                      <a:pt x="1441450" y="115950"/>
                    </a:lnTo>
                    <a:lnTo>
                      <a:pt x="1371600" y="0"/>
                    </a:lnTo>
                    <a:close/>
                  </a:path>
                </a:pathLst>
              </a:custGeom>
              <a:solidFill>
                <a:srgbClr val="4F81B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9"/>
              <p:cNvSpPr/>
              <p:nvPr/>
            </p:nvSpPr>
            <p:spPr>
              <a:xfrm>
                <a:off x="4603750" y="4572000"/>
                <a:ext cx="2743200" cy="730250"/>
              </a:xfrm>
              <a:custGeom>
                <a:avLst/>
                <a:gdLst/>
                <a:ahLst/>
                <a:cxnLst/>
                <a:rect l="l" t="t" r="r" b="b"/>
                <a:pathLst>
                  <a:path w="2743200" h="730250">
                    <a:moveTo>
                      <a:pt x="1371600" y="0"/>
                    </a:moveTo>
                    <a:lnTo>
                      <a:pt x="1301750" y="115950"/>
                    </a:lnTo>
                    <a:lnTo>
                      <a:pt x="1338326" y="115950"/>
                    </a:lnTo>
                    <a:lnTo>
                      <a:pt x="1338326" y="678053"/>
                    </a:lnTo>
                    <a:lnTo>
                      <a:pt x="228726" y="678053"/>
                    </a:lnTo>
                    <a:lnTo>
                      <a:pt x="228726" y="659511"/>
                    </a:lnTo>
                    <a:lnTo>
                      <a:pt x="0" y="694816"/>
                    </a:lnTo>
                    <a:lnTo>
                      <a:pt x="228726" y="730250"/>
                    </a:lnTo>
                    <a:lnTo>
                      <a:pt x="228726" y="711708"/>
                    </a:lnTo>
                    <a:lnTo>
                      <a:pt x="2514473" y="711708"/>
                    </a:lnTo>
                    <a:lnTo>
                      <a:pt x="2514473" y="730250"/>
                    </a:lnTo>
                    <a:lnTo>
                      <a:pt x="2743200" y="694816"/>
                    </a:lnTo>
                    <a:lnTo>
                      <a:pt x="2514473" y="659511"/>
                    </a:lnTo>
                    <a:lnTo>
                      <a:pt x="2514473" y="678053"/>
                    </a:lnTo>
                    <a:lnTo>
                      <a:pt x="1404874" y="678053"/>
                    </a:lnTo>
                    <a:lnTo>
                      <a:pt x="1404874" y="115950"/>
                    </a:lnTo>
                    <a:lnTo>
                      <a:pt x="1441450" y="115950"/>
                    </a:lnTo>
                    <a:lnTo>
                      <a:pt x="1371600" y="0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0" name="object 90"/>
            <p:cNvSpPr txBox="1"/>
            <p:nvPr/>
          </p:nvSpPr>
          <p:spPr>
            <a:xfrm>
              <a:off x="2196845" y="3806190"/>
              <a:ext cx="67437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PCI</a:t>
              </a:r>
              <a:r>
                <a:rPr sz="1600" spc="-65" dirty="0">
                  <a:latin typeface="Times New Roman"/>
                  <a:cs typeface="Times New Roman"/>
                </a:rPr>
                <a:t> </a:t>
              </a:r>
              <a:r>
                <a:rPr sz="1600" spc="-5" dirty="0">
                  <a:latin typeface="Times New Roman"/>
                  <a:cs typeface="Times New Roman"/>
                </a:rPr>
                <a:t>bus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91" name="object 91"/>
            <p:cNvSpPr txBox="1"/>
            <p:nvPr/>
          </p:nvSpPr>
          <p:spPr>
            <a:xfrm>
              <a:off x="4994528" y="4993894"/>
              <a:ext cx="67437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5" dirty="0">
                  <a:latin typeface="Times New Roman"/>
                  <a:cs typeface="Times New Roman"/>
                </a:rPr>
                <a:t>ISA</a:t>
              </a:r>
              <a:r>
                <a:rPr sz="1600" spc="-90" dirty="0">
                  <a:latin typeface="Times New Roman"/>
                  <a:cs typeface="Times New Roman"/>
                </a:rPr>
                <a:t> </a:t>
              </a:r>
              <a:r>
                <a:rPr sz="1600" spc="-5" dirty="0">
                  <a:latin typeface="Times New Roman"/>
                  <a:cs typeface="Times New Roman"/>
                </a:rPr>
                <a:t>b</a:t>
              </a:r>
              <a:r>
                <a:rPr sz="1600" dirty="0">
                  <a:latin typeface="Times New Roman"/>
                  <a:cs typeface="Times New Roman"/>
                </a:rPr>
                <a:t>u</a:t>
              </a:r>
              <a:r>
                <a:rPr sz="1600" spc="-5" dirty="0">
                  <a:latin typeface="Times New Roman"/>
                  <a:cs typeface="Times New Roman"/>
                </a:rPr>
                <a:t>s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92" name="object 92"/>
            <p:cNvSpPr txBox="1"/>
            <p:nvPr/>
          </p:nvSpPr>
          <p:spPr>
            <a:xfrm>
              <a:off x="5464302" y="2700908"/>
              <a:ext cx="811530" cy="26924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AG</a:t>
              </a:r>
              <a:r>
                <a:rPr sz="1600" spc="-5" dirty="0">
                  <a:latin typeface="Times New Roman"/>
                  <a:cs typeface="Times New Roman"/>
                </a:rPr>
                <a:t>P</a:t>
              </a:r>
              <a:r>
                <a:rPr sz="1600" spc="-7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P</a:t>
              </a:r>
              <a:r>
                <a:rPr sz="1600" spc="-5" dirty="0">
                  <a:latin typeface="Times New Roman"/>
                  <a:cs typeface="Times New Roman"/>
                </a:rPr>
                <a:t>ort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4727664" y="3101085"/>
              <a:ext cx="2055495" cy="2393315"/>
            </a:xfrm>
            <a:custGeom>
              <a:avLst/>
              <a:gdLst/>
              <a:ahLst/>
              <a:cxnLst/>
              <a:rect l="l" t="t" r="r" b="b"/>
              <a:pathLst>
                <a:path w="2055495" h="2393315">
                  <a:moveTo>
                    <a:pt x="2055152" y="1064514"/>
                  </a:moveTo>
                  <a:lnTo>
                    <a:pt x="2054072" y="1051153"/>
                  </a:lnTo>
                  <a:lnTo>
                    <a:pt x="2054263" y="1039114"/>
                  </a:lnTo>
                  <a:lnTo>
                    <a:pt x="1863128" y="1036320"/>
                  </a:lnTo>
                  <a:lnTo>
                    <a:pt x="1673898" y="1027938"/>
                  </a:lnTo>
                  <a:lnTo>
                    <a:pt x="1487589" y="1014603"/>
                  </a:lnTo>
                  <a:lnTo>
                    <a:pt x="1305725" y="996569"/>
                  </a:lnTo>
                  <a:lnTo>
                    <a:pt x="1217206" y="985901"/>
                  </a:lnTo>
                  <a:lnTo>
                    <a:pt x="1130084" y="974217"/>
                  </a:lnTo>
                  <a:lnTo>
                    <a:pt x="1044867" y="961517"/>
                  </a:lnTo>
                  <a:lnTo>
                    <a:pt x="961682" y="947801"/>
                  </a:lnTo>
                  <a:lnTo>
                    <a:pt x="880783" y="933323"/>
                  </a:lnTo>
                  <a:lnTo>
                    <a:pt x="802297" y="917956"/>
                  </a:lnTo>
                  <a:lnTo>
                    <a:pt x="726478" y="901700"/>
                  </a:lnTo>
                  <a:lnTo>
                    <a:pt x="653453" y="884682"/>
                  </a:lnTo>
                  <a:lnTo>
                    <a:pt x="583603" y="866902"/>
                  </a:lnTo>
                  <a:lnTo>
                    <a:pt x="516674" y="848614"/>
                  </a:lnTo>
                  <a:lnTo>
                    <a:pt x="453301" y="829564"/>
                  </a:lnTo>
                  <a:lnTo>
                    <a:pt x="393357" y="810006"/>
                  </a:lnTo>
                  <a:lnTo>
                    <a:pt x="337350" y="789940"/>
                  </a:lnTo>
                  <a:lnTo>
                    <a:pt x="285280" y="769366"/>
                  </a:lnTo>
                  <a:lnTo>
                    <a:pt x="237274" y="748284"/>
                  </a:lnTo>
                  <a:lnTo>
                    <a:pt x="193713" y="726948"/>
                  </a:lnTo>
                  <a:lnTo>
                    <a:pt x="154597" y="705358"/>
                  </a:lnTo>
                  <a:lnTo>
                    <a:pt x="120434" y="683387"/>
                  </a:lnTo>
                  <a:lnTo>
                    <a:pt x="66967" y="639445"/>
                  </a:lnTo>
                  <a:lnTo>
                    <a:pt x="49720" y="619252"/>
                  </a:lnTo>
                  <a:lnTo>
                    <a:pt x="49123" y="618566"/>
                  </a:lnTo>
                  <a:lnTo>
                    <a:pt x="48602" y="617728"/>
                  </a:lnTo>
                  <a:lnTo>
                    <a:pt x="36512" y="598424"/>
                  </a:lnTo>
                  <a:lnTo>
                    <a:pt x="35788" y="597268"/>
                  </a:lnTo>
                  <a:lnTo>
                    <a:pt x="35356" y="596138"/>
                  </a:lnTo>
                  <a:lnTo>
                    <a:pt x="28524" y="578104"/>
                  </a:lnTo>
                  <a:lnTo>
                    <a:pt x="28067" y="576910"/>
                  </a:lnTo>
                  <a:lnTo>
                    <a:pt x="27863" y="575310"/>
                  </a:lnTo>
                  <a:lnTo>
                    <a:pt x="25577" y="557911"/>
                  </a:lnTo>
                  <a:lnTo>
                    <a:pt x="25425" y="556755"/>
                  </a:lnTo>
                  <a:lnTo>
                    <a:pt x="25311" y="557911"/>
                  </a:lnTo>
                  <a:lnTo>
                    <a:pt x="25336" y="556158"/>
                  </a:lnTo>
                  <a:lnTo>
                    <a:pt x="25425" y="556755"/>
                  </a:lnTo>
                  <a:lnTo>
                    <a:pt x="25615" y="554863"/>
                  </a:lnTo>
                  <a:lnTo>
                    <a:pt x="27457" y="537210"/>
                  </a:lnTo>
                  <a:lnTo>
                    <a:pt x="27571" y="536105"/>
                  </a:lnTo>
                  <a:lnTo>
                    <a:pt x="28028" y="534670"/>
                  </a:lnTo>
                  <a:lnTo>
                    <a:pt x="34086" y="516001"/>
                  </a:lnTo>
                  <a:lnTo>
                    <a:pt x="34505" y="514692"/>
                  </a:lnTo>
                  <a:lnTo>
                    <a:pt x="34823" y="514096"/>
                  </a:lnTo>
                  <a:lnTo>
                    <a:pt x="45199" y="494538"/>
                  </a:lnTo>
                  <a:lnTo>
                    <a:pt x="45402" y="494144"/>
                  </a:lnTo>
                  <a:lnTo>
                    <a:pt x="46240" y="493014"/>
                  </a:lnTo>
                  <a:lnTo>
                    <a:pt x="82207" y="449961"/>
                  </a:lnTo>
                  <a:lnTo>
                    <a:pt x="135801" y="406781"/>
                  </a:lnTo>
                  <a:lnTo>
                    <a:pt x="168821" y="385318"/>
                  </a:lnTo>
                  <a:lnTo>
                    <a:pt x="205778" y="364109"/>
                  </a:lnTo>
                  <a:lnTo>
                    <a:pt x="246418" y="343154"/>
                  </a:lnTo>
                  <a:lnTo>
                    <a:pt x="290614" y="322707"/>
                  </a:lnTo>
                  <a:lnTo>
                    <a:pt x="338112" y="302641"/>
                  </a:lnTo>
                  <a:lnTo>
                    <a:pt x="388912" y="283210"/>
                  </a:lnTo>
                  <a:lnTo>
                    <a:pt x="442887" y="264160"/>
                  </a:lnTo>
                  <a:lnTo>
                    <a:pt x="499529" y="245872"/>
                  </a:lnTo>
                  <a:lnTo>
                    <a:pt x="558965" y="228219"/>
                  </a:lnTo>
                  <a:lnTo>
                    <a:pt x="621068" y="211201"/>
                  </a:lnTo>
                  <a:lnTo>
                    <a:pt x="685457" y="194945"/>
                  </a:lnTo>
                  <a:lnTo>
                    <a:pt x="752132" y="179578"/>
                  </a:lnTo>
                  <a:lnTo>
                    <a:pt x="820839" y="165100"/>
                  </a:lnTo>
                  <a:lnTo>
                    <a:pt x="891578" y="151384"/>
                  </a:lnTo>
                  <a:lnTo>
                    <a:pt x="963968" y="138684"/>
                  </a:lnTo>
                  <a:lnTo>
                    <a:pt x="1038009" y="127000"/>
                  </a:lnTo>
                  <a:lnTo>
                    <a:pt x="1113447" y="116332"/>
                  </a:lnTo>
                  <a:lnTo>
                    <a:pt x="1268133" y="98298"/>
                  </a:lnTo>
                  <a:lnTo>
                    <a:pt x="1426502" y="84963"/>
                  </a:lnTo>
                  <a:lnTo>
                    <a:pt x="1587411" y="76708"/>
                  </a:lnTo>
                  <a:lnTo>
                    <a:pt x="1663192" y="75488"/>
                  </a:lnTo>
                  <a:lnTo>
                    <a:pt x="1623479" y="126873"/>
                  </a:lnTo>
                  <a:lnTo>
                    <a:pt x="1749336" y="61214"/>
                  </a:lnTo>
                  <a:lnTo>
                    <a:pt x="1725663" y="49911"/>
                  </a:lnTo>
                  <a:lnTo>
                    <a:pt x="1621193" y="0"/>
                  </a:lnTo>
                  <a:lnTo>
                    <a:pt x="1662747" y="50101"/>
                  </a:lnTo>
                  <a:lnTo>
                    <a:pt x="1586141" y="51435"/>
                  </a:lnTo>
                  <a:lnTo>
                    <a:pt x="1424343" y="59690"/>
                  </a:lnTo>
                  <a:lnTo>
                    <a:pt x="1265085" y="73025"/>
                  </a:lnTo>
                  <a:lnTo>
                    <a:pt x="1109891" y="91186"/>
                  </a:lnTo>
                  <a:lnTo>
                    <a:pt x="1034072" y="101854"/>
                  </a:lnTo>
                  <a:lnTo>
                    <a:pt x="959650" y="113665"/>
                  </a:lnTo>
                  <a:lnTo>
                    <a:pt x="886752" y="126492"/>
                  </a:lnTo>
                  <a:lnTo>
                    <a:pt x="815632" y="140208"/>
                  </a:lnTo>
                  <a:lnTo>
                    <a:pt x="746417" y="154813"/>
                  </a:lnTo>
                  <a:lnTo>
                    <a:pt x="679234" y="170307"/>
                  </a:lnTo>
                  <a:lnTo>
                    <a:pt x="614337" y="186690"/>
                  </a:lnTo>
                  <a:lnTo>
                    <a:pt x="551726" y="203835"/>
                  </a:lnTo>
                  <a:lnTo>
                    <a:pt x="491782" y="221742"/>
                  </a:lnTo>
                  <a:lnTo>
                    <a:pt x="434378" y="240157"/>
                  </a:lnTo>
                  <a:lnTo>
                    <a:pt x="379895" y="259461"/>
                  </a:lnTo>
                  <a:lnTo>
                    <a:pt x="328206" y="279273"/>
                  </a:lnTo>
                  <a:lnTo>
                    <a:pt x="279946" y="299593"/>
                  </a:lnTo>
                  <a:lnTo>
                    <a:pt x="234734" y="320675"/>
                  </a:lnTo>
                  <a:lnTo>
                    <a:pt x="193078" y="342011"/>
                  </a:lnTo>
                  <a:lnTo>
                    <a:pt x="154978" y="363982"/>
                  </a:lnTo>
                  <a:lnTo>
                    <a:pt x="120561" y="386461"/>
                  </a:lnTo>
                  <a:lnTo>
                    <a:pt x="90081" y="409321"/>
                  </a:lnTo>
                  <a:lnTo>
                    <a:pt x="41440" y="456565"/>
                  </a:lnTo>
                  <a:lnTo>
                    <a:pt x="11468" y="504190"/>
                  </a:lnTo>
                  <a:lnTo>
                    <a:pt x="11087" y="504825"/>
                  </a:lnTo>
                  <a:lnTo>
                    <a:pt x="10833" y="505472"/>
                  </a:lnTo>
                  <a:lnTo>
                    <a:pt x="3086" y="529336"/>
                  </a:lnTo>
                  <a:lnTo>
                    <a:pt x="2705" y="530225"/>
                  </a:lnTo>
                  <a:lnTo>
                    <a:pt x="2451" y="531876"/>
                  </a:lnTo>
                  <a:lnTo>
                    <a:pt x="63" y="554863"/>
                  </a:lnTo>
                  <a:lnTo>
                    <a:pt x="0" y="557911"/>
                  </a:lnTo>
                  <a:lnTo>
                    <a:pt x="2959" y="581406"/>
                  </a:lnTo>
                  <a:lnTo>
                    <a:pt x="3086" y="582295"/>
                  </a:lnTo>
                  <a:lnTo>
                    <a:pt x="3340" y="583311"/>
                  </a:lnTo>
                  <a:lnTo>
                    <a:pt x="3721" y="584200"/>
                  </a:lnTo>
                  <a:lnTo>
                    <a:pt x="12484" y="607441"/>
                  </a:lnTo>
                  <a:lnTo>
                    <a:pt x="12738" y="608203"/>
                  </a:lnTo>
                  <a:lnTo>
                    <a:pt x="13119" y="608965"/>
                  </a:lnTo>
                  <a:lnTo>
                    <a:pt x="13627" y="609600"/>
                  </a:lnTo>
                  <a:lnTo>
                    <a:pt x="27978" y="632714"/>
                  </a:lnTo>
                  <a:lnTo>
                    <a:pt x="75857" y="681863"/>
                  </a:lnTo>
                  <a:lnTo>
                    <a:pt x="106718" y="704850"/>
                  </a:lnTo>
                  <a:lnTo>
                    <a:pt x="142278" y="727583"/>
                  </a:lnTo>
                  <a:lnTo>
                    <a:pt x="182537" y="749808"/>
                  </a:lnTo>
                  <a:lnTo>
                    <a:pt x="227114" y="771652"/>
                  </a:lnTo>
                  <a:lnTo>
                    <a:pt x="275882" y="792861"/>
                  </a:lnTo>
                  <a:lnTo>
                    <a:pt x="328841" y="813816"/>
                  </a:lnTo>
                  <a:lnTo>
                    <a:pt x="385483" y="834136"/>
                  </a:lnTo>
                  <a:lnTo>
                    <a:pt x="445935" y="853821"/>
                  </a:lnTo>
                  <a:lnTo>
                    <a:pt x="509943" y="873125"/>
                  </a:lnTo>
                  <a:lnTo>
                    <a:pt x="577253" y="891540"/>
                  </a:lnTo>
                  <a:lnTo>
                    <a:pt x="647738" y="909447"/>
                  </a:lnTo>
                  <a:lnTo>
                    <a:pt x="721271" y="926465"/>
                  </a:lnTo>
                  <a:lnTo>
                    <a:pt x="797471" y="942848"/>
                  </a:lnTo>
                  <a:lnTo>
                    <a:pt x="876338" y="958342"/>
                  </a:lnTo>
                  <a:lnTo>
                    <a:pt x="957491" y="972947"/>
                  </a:lnTo>
                  <a:lnTo>
                    <a:pt x="1041057" y="986663"/>
                  </a:lnTo>
                  <a:lnTo>
                    <a:pt x="1126655" y="999490"/>
                  </a:lnTo>
                  <a:lnTo>
                    <a:pt x="1214158" y="1011174"/>
                  </a:lnTo>
                  <a:lnTo>
                    <a:pt x="1303312" y="1021842"/>
                  </a:lnTo>
                  <a:lnTo>
                    <a:pt x="1485811" y="1040003"/>
                  </a:lnTo>
                  <a:lnTo>
                    <a:pt x="1672755" y="1053338"/>
                  </a:lnTo>
                  <a:lnTo>
                    <a:pt x="1862734" y="1061593"/>
                  </a:lnTo>
                  <a:lnTo>
                    <a:pt x="1983917" y="1063447"/>
                  </a:lnTo>
                  <a:lnTo>
                    <a:pt x="1979333" y="1066546"/>
                  </a:lnTo>
                  <a:lnTo>
                    <a:pt x="1941868" y="1103630"/>
                  </a:lnTo>
                  <a:lnTo>
                    <a:pt x="1913166" y="1151255"/>
                  </a:lnTo>
                  <a:lnTo>
                    <a:pt x="1895881" y="1205230"/>
                  </a:lnTo>
                  <a:lnTo>
                    <a:pt x="1892338" y="1243330"/>
                  </a:lnTo>
                  <a:lnTo>
                    <a:pt x="1891703" y="1252093"/>
                  </a:lnTo>
                  <a:lnTo>
                    <a:pt x="1874685" y="1290066"/>
                  </a:lnTo>
                  <a:lnTo>
                    <a:pt x="1844078" y="1321308"/>
                  </a:lnTo>
                  <a:lnTo>
                    <a:pt x="1812328" y="1343787"/>
                  </a:lnTo>
                  <a:lnTo>
                    <a:pt x="1774101" y="1364615"/>
                  </a:lnTo>
                  <a:lnTo>
                    <a:pt x="1714538" y="1388745"/>
                  </a:lnTo>
                  <a:lnTo>
                    <a:pt x="1648244" y="1407287"/>
                  </a:lnTo>
                  <a:lnTo>
                    <a:pt x="1577124" y="1419225"/>
                  </a:lnTo>
                  <a:lnTo>
                    <a:pt x="1484922" y="1424051"/>
                  </a:lnTo>
                  <a:lnTo>
                    <a:pt x="1465237" y="1426210"/>
                  </a:lnTo>
                  <a:lnTo>
                    <a:pt x="1426248" y="1434465"/>
                  </a:lnTo>
                  <a:lnTo>
                    <a:pt x="1388148" y="1447800"/>
                  </a:lnTo>
                  <a:lnTo>
                    <a:pt x="1351064" y="1465961"/>
                  </a:lnTo>
                  <a:lnTo>
                    <a:pt x="1315377" y="1488186"/>
                  </a:lnTo>
                  <a:lnTo>
                    <a:pt x="1281214" y="1514475"/>
                  </a:lnTo>
                  <a:lnTo>
                    <a:pt x="1248956" y="1544320"/>
                  </a:lnTo>
                  <a:lnTo>
                    <a:pt x="1218984" y="1577213"/>
                  </a:lnTo>
                  <a:lnTo>
                    <a:pt x="1191298" y="1613027"/>
                  </a:lnTo>
                  <a:lnTo>
                    <a:pt x="1166406" y="1651381"/>
                  </a:lnTo>
                  <a:lnTo>
                    <a:pt x="1144562" y="1691767"/>
                  </a:lnTo>
                  <a:lnTo>
                    <a:pt x="1126020" y="1734058"/>
                  </a:lnTo>
                  <a:lnTo>
                    <a:pt x="1110907" y="1777746"/>
                  </a:lnTo>
                  <a:lnTo>
                    <a:pt x="1099858" y="1822577"/>
                  </a:lnTo>
                  <a:lnTo>
                    <a:pt x="1093000" y="1868170"/>
                  </a:lnTo>
                  <a:lnTo>
                    <a:pt x="1090587" y="1914398"/>
                  </a:lnTo>
                  <a:lnTo>
                    <a:pt x="1091222" y="1959610"/>
                  </a:lnTo>
                  <a:lnTo>
                    <a:pt x="1093254" y="2004441"/>
                  </a:lnTo>
                  <a:lnTo>
                    <a:pt x="1096556" y="2048637"/>
                  </a:lnTo>
                  <a:lnTo>
                    <a:pt x="1100747" y="2091690"/>
                  </a:lnTo>
                  <a:lnTo>
                    <a:pt x="1106335" y="2133473"/>
                  </a:lnTo>
                  <a:lnTo>
                    <a:pt x="1112685" y="2173351"/>
                  </a:lnTo>
                  <a:lnTo>
                    <a:pt x="1120051" y="2211197"/>
                  </a:lnTo>
                  <a:lnTo>
                    <a:pt x="1132370" y="2263267"/>
                  </a:lnTo>
                  <a:lnTo>
                    <a:pt x="1146467" y="2308987"/>
                  </a:lnTo>
                  <a:lnTo>
                    <a:pt x="1157592" y="2337638"/>
                  </a:lnTo>
                  <a:lnTo>
                    <a:pt x="1089952" y="2341753"/>
                  </a:lnTo>
                  <a:lnTo>
                    <a:pt x="1222286" y="2393315"/>
                  </a:lnTo>
                  <a:lnTo>
                    <a:pt x="1207985" y="2342007"/>
                  </a:lnTo>
                  <a:lnTo>
                    <a:pt x="1184186" y="2256536"/>
                  </a:lnTo>
                  <a:lnTo>
                    <a:pt x="1175042" y="2313152"/>
                  </a:lnTo>
                  <a:lnTo>
                    <a:pt x="1170470" y="2300859"/>
                  </a:lnTo>
                  <a:lnTo>
                    <a:pt x="1165898" y="2287143"/>
                  </a:lnTo>
                  <a:lnTo>
                    <a:pt x="1152817" y="2240661"/>
                  </a:lnTo>
                  <a:lnTo>
                    <a:pt x="1141260" y="2187956"/>
                  </a:lnTo>
                  <a:lnTo>
                    <a:pt x="1131481" y="2130044"/>
                  </a:lnTo>
                  <a:lnTo>
                    <a:pt x="1126020" y="2089150"/>
                  </a:lnTo>
                  <a:lnTo>
                    <a:pt x="1121829" y="2046859"/>
                  </a:lnTo>
                  <a:lnTo>
                    <a:pt x="1118654" y="2003298"/>
                  </a:lnTo>
                  <a:lnTo>
                    <a:pt x="1116622" y="1959229"/>
                  </a:lnTo>
                  <a:lnTo>
                    <a:pt x="1115987" y="1915033"/>
                  </a:lnTo>
                  <a:lnTo>
                    <a:pt x="1116495" y="1893189"/>
                  </a:lnTo>
                  <a:lnTo>
                    <a:pt x="1120940" y="1849755"/>
                  </a:lnTo>
                  <a:lnTo>
                    <a:pt x="1129449" y="1806702"/>
                  </a:lnTo>
                  <a:lnTo>
                    <a:pt x="1141895" y="1764538"/>
                  </a:lnTo>
                  <a:lnTo>
                    <a:pt x="1157897" y="1723390"/>
                  </a:lnTo>
                  <a:lnTo>
                    <a:pt x="1177328" y="1683893"/>
                  </a:lnTo>
                  <a:lnTo>
                    <a:pt x="1199553" y="1646174"/>
                  </a:lnTo>
                  <a:lnTo>
                    <a:pt x="1224699" y="1610741"/>
                  </a:lnTo>
                  <a:lnTo>
                    <a:pt x="1252258" y="1577848"/>
                  </a:lnTo>
                  <a:lnTo>
                    <a:pt x="1281722" y="1548003"/>
                  </a:lnTo>
                  <a:lnTo>
                    <a:pt x="1313091" y="1521333"/>
                  </a:lnTo>
                  <a:lnTo>
                    <a:pt x="1345857" y="1498473"/>
                  </a:lnTo>
                  <a:lnTo>
                    <a:pt x="1380020" y="1479423"/>
                  </a:lnTo>
                  <a:lnTo>
                    <a:pt x="1432471" y="1459103"/>
                  </a:lnTo>
                  <a:lnTo>
                    <a:pt x="1485811" y="1449451"/>
                  </a:lnTo>
                  <a:lnTo>
                    <a:pt x="1542707" y="1447546"/>
                  </a:lnTo>
                  <a:lnTo>
                    <a:pt x="1580680" y="1444371"/>
                  </a:lnTo>
                  <a:lnTo>
                    <a:pt x="1654467" y="1431925"/>
                  </a:lnTo>
                  <a:lnTo>
                    <a:pt x="1723555" y="1412494"/>
                  </a:lnTo>
                  <a:lnTo>
                    <a:pt x="1770672" y="1394079"/>
                  </a:lnTo>
                  <a:lnTo>
                    <a:pt x="1813217" y="1372870"/>
                  </a:lnTo>
                  <a:lnTo>
                    <a:pt x="1849907" y="1349121"/>
                  </a:lnTo>
                  <a:lnTo>
                    <a:pt x="1879892" y="1322959"/>
                  </a:lnTo>
                  <a:lnTo>
                    <a:pt x="1907578" y="1284859"/>
                  </a:lnTo>
                  <a:lnTo>
                    <a:pt x="1917661" y="1243330"/>
                  </a:lnTo>
                  <a:lnTo>
                    <a:pt x="1918360" y="1227709"/>
                  </a:lnTo>
                  <a:lnTo>
                    <a:pt x="1920659" y="1210945"/>
                  </a:lnTo>
                  <a:lnTo>
                    <a:pt x="1936026" y="1162558"/>
                  </a:lnTo>
                  <a:lnTo>
                    <a:pt x="1961172" y="1120013"/>
                  </a:lnTo>
                  <a:lnTo>
                    <a:pt x="1993684" y="1087501"/>
                  </a:lnTo>
                  <a:lnTo>
                    <a:pt x="2029561" y="1068451"/>
                  </a:lnTo>
                  <a:lnTo>
                    <a:pt x="2045830" y="1065276"/>
                  </a:lnTo>
                  <a:lnTo>
                    <a:pt x="2055152" y="1064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Footer Placeholder 95">
            <a:extLst>
              <a:ext uri="{FF2B5EF4-FFF2-40B4-BE49-F238E27FC236}">
                <a16:creationId xmlns:a16="http://schemas.microsoft.com/office/drawing/2014/main" id="{6BDE6DC8-BBE6-4C20-86B0-2B5116C0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81000"/>
            <a:ext cx="64007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DVD</a:t>
            </a:r>
            <a:r>
              <a:rPr sz="4400" spc="-75" dirty="0"/>
              <a:t> </a:t>
            </a:r>
            <a:r>
              <a:rPr sz="4400" spc="-5" dirty="0"/>
              <a:t>devices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6507480" cy="11963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Similar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concept,</a:t>
            </a:r>
            <a:r>
              <a:rPr sz="3200" spc="-25" dirty="0">
                <a:latin typeface="Calibri"/>
                <a:cs typeface="Calibri"/>
              </a:rPr>
              <a:t> different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details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higher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bandwidth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089" y="2815825"/>
          <a:ext cx="7280275" cy="1434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146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2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i="1" spc="-30" dirty="0">
                          <a:latin typeface="Calibri"/>
                          <a:cs typeface="Calibri"/>
                        </a:rPr>
                        <a:t>Track</a:t>
                      </a:r>
                      <a:r>
                        <a:rPr sz="28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i="1" spc="-5" dirty="0">
                          <a:latin typeface="Calibri"/>
                          <a:cs typeface="Calibri"/>
                        </a:rPr>
                        <a:t>spacing: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3090"/>
                        </a:lnSpc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0.834μ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090"/>
                        </a:lnSpc>
                      </a:pPr>
                      <a:r>
                        <a:rPr sz="2800" i="1" spc="-10" dirty="0">
                          <a:latin typeface="Calibri"/>
                          <a:cs typeface="Calibri"/>
                        </a:rPr>
                        <a:t>vs.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ts val="309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1.6μ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28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i="1" spc="-5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28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i="1" spc="-10" dirty="0">
                          <a:latin typeface="Calibri"/>
                          <a:cs typeface="Calibri"/>
                        </a:rPr>
                        <a:t>spacing: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0.4μ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i="1" spc="-10" dirty="0">
                          <a:latin typeface="Calibri"/>
                          <a:cs typeface="Calibri"/>
                        </a:rPr>
                        <a:t>vs.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0.74μ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5" dirty="0">
                          <a:latin typeface="Arial MT"/>
                          <a:cs typeface="Arial MT"/>
                        </a:rPr>
                        <a:t>–</a:t>
                      </a:r>
                      <a:r>
                        <a:rPr sz="280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i="1" spc="-10" dirty="0">
                          <a:latin typeface="Calibri"/>
                          <a:cs typeface="Calibri"/>
                        </a:rPr>
                        <a:t>Capacity: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4.7</a:t>
                      </a:r>
                      <a:r>
                        <a:rPr sz="2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Gbytes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i="1" spc="-10" dirty="0">
                          <a:latin typeface="Calibri"/>
                          <a:cs typeface="Calibri"/>
                        </a:rPr>
                        <a:t>vs.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650</a:t>
                      </a:r>
                      <a:r>
                        <a:rPr sz="2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Mbytes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65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A1BE62-F847-44BF-A022-EE5353DF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Compression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371600" y="2571750"/>
            <a:ext cx="640080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835" marR="508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/>
              <a:t>An</a:t>
            </a:r>
            <a:r>
              <a:rPr spc="-15" dirty="0"/>
              <a:t> </a:t>
            </a:r>
            <a:r>
              <a:rPr spc="-10" dirty="0"/>
              <a:t>essential</a:t>
            </a:r>
            <a:r>
              <a:rPr spc="-5" dirty="0"/>
              <a:t> part</a:t>
            </a:r>
            <a:r>
              <a:rPr spc="5" dirty="0"/>
              <a:t> </a:t>
            </a:r>
            <a:r>
              <a:rPr dirty="0"/>
              <a:t>of</a:t>
            </a:r>
            <a:r>
              <a:rPr spc="-5" dirty="0"/>
              <a:t> audio</a:t>
            </a:r>
            <a:r>
              <a:rPr spc="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video </a:t>
            </a:r>
            <a:r>
              <a:rPr spc="-705" dirty="0"/>
              <a:t> </a:t>
            </a:r>
            <a:r>
              <a:rPr spc="-15" dirty="0"/>
              <a:t>representation</a:t>
            </a:r>
            <a:r>
              <a:rPr spc="-35" dirty="0"/>
              <a:t> </a:t>
            </a:r>
            <a:r>
              <a:rPr dirty="0"/>
              <a:t>as</a:t>
            </a:r>
            <a:r>
              <a:rPr spc="-5" dirty="0"/>
              <a:t> files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D5ED9-60DF-422A-8487-424AA841D2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369" y="381000"/>
            <a:ext cx="79044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30" dirty="0"/>
              <a:t>Why</a:t>
            </a:r>
            <a:r>
              <a:rPr sz="3600" spc="-20" dirty="0"/>
              <a:t> </a:t>
            </a:r>
            <a:r>
              <a:rPr sz="3600" spc="-5" dirty="0"/>
              <a:t>Compression?</a:t>
            </a:r>
            <a:r>
              <a:rPr sz="3600" spc="-50" dirty="0"/>
              <a:t> </a:t>
            </a:r>
            <a:r>
              <a:rPr sz="3600" spc="-5" dirty="0"/>
              <a:t>–</a:t>
            </a:r>
            <a:r>
              <a:rPr sz="3600" spc="-20" dirty="0"/>
              <a:t> </a:t>
            </a:r>
            <a:r>
              <a:rPr sz="3600" spc="-5" dirty="0"/>
              <a:t>CD-quality</a:t>
            </a:r>
            <a:r>
              <a:rPr sz="3600" spc="-20" dirty="0"/>
              <a:t> </a:t>
            </a:r>
            <a:r>
              <a:rPr sz="3600" dirty="0"/>
              <a:t>audio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571105" cy="41122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22,050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Hz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44,100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samples/sec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16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0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channels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176,400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bytes/sec</a:t>
            </a:r>
            <a:endParaRPr sz="28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Symbol"/>
                <a:cs typeface="Symbol"/>
              </a:rPr>
              <a:t>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1.4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mbits/sec</a:t>
            </a:r>
            <a:endParaRPr sz="2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5" dirty="0">
                <a:latin typeface="Calibri"/>
                <a:cs typeface="Calibri"/>
              </a:rPr>
              <a:t>Okay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modern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PC</a:t>
            </a:r>
          </a:p>
          <a:p>
            <a:pPr marL="756285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okay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56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kb/sec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(speed)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iPod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(space)!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MP-3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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0.14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mbits/sec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(10:1)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i="1" spc="-5" dirty="0">
                <a:latin typeface="Calibri"/>
                <a:cs typeface="Calibri"/>
              </a:rPr>
              <a:t>Same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audio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quality!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Compression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ratio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music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50924-314F-44F1-84A0-57C05744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705" y="361582"/>
            <a:ext cx="62433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5" dirty="0"/>
              <a:t>Why</a:t>
            </a:r>
            <a:r>
              <a:rPr sz="4000" spc="-30" dirty="0"/>
              <a:t> </a:t>
            </a:r>
            <a:r>
              <a:rPr sz="4000" spc="-5" dirty="0"/>
              <a:t>Compression?</a:t>
            </a:r>
            <a:r>
              <a:rPr sz="4000" spc="-70" dirty="0"/>
              <a:t> </a:t>
            </a:r>
            <a:r>
              <a:rPr sz="4000" dirty="0"/>
              <a:t>–</a:t>
            </a:r>
            <a:r>
              <a:rPr sz="4000" spc="-5" dirty="0"/>
              <a:t> Video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564120" cy="43059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231140" indent="-3429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“Standard”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TV </a:t>
            </a:r>
            <a:r>
              <a:rPr sz="2800" spc="-15" dirty="0">
                <a:latin typeface="Calibri"/>
                <a:cs typeface="Calibri"/>
              </a:rPr>
              <a:t>frame</a:t>
            </a:r>
            <a:r>
              <a:rPr sz="2800" spc="-5" dirty="0">
                <a:latin typeface="Calibri"/>
                <a:cs typeface="Calibri"/>
              </a:rPr>
              <a:t> 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640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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480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pixels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@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25-30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frames/sec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(fps)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endParaRPr sz="2800" dirty="0">
              <a:latin typeface="Symbol"/>
              <a:cs typeface="Symbol"/>
            </a:endParaRPr>
          </a:p>
          <a:p>
            <a:pPr marL="469900">
              <a:lnSpc>
                <a:spcPts val="2870"/>
              </a:lnSpc>
              <a:spcBef>
                <a:spcPts val="35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9,216,000</a:t>
            </a:r>
            <a:r>
              <a:rPr sz="2400" spc="-15" dirty="0">
                <a:latin typeface="Calibri"/>
                <a:cs typeface="Calibri"/>
              </a:rPr>
              <a:t> pixels/sec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27,648,000</a:t>
            </a:r>
            <a:r>
              <a:rPr sz="2400" spc="-10" dirty="0">
                <a:latin typeface="Calibri"/>
                <a:cs typeface="Calibri"/>
              </a:rPr>
              <a:t> bytes/sec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33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Hollywood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“standard”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movie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133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minutes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ts val="2870"/>
              </a:lnSpc>
              <a:spcBef>
                <a:spcPts val="20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approx.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210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gigabytes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(standard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resolution)!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335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HDTV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1280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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720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pixels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@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30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fps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ts val="2875"/>
              </a:lnSpc>
              <a:spcBef>
                <a:spcPts val="15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82,944,000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bytes/sec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rising!)</a:t>
            </a:r>
          </a:p>
          <a:p>
            <a:pPr marL="355600" indent="-342900">
              <a:lnSpc>
                <a:spcPts val="3354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DVD</a:t>
            </a:r>
            <a:r>
              <a:rPr sz="2800" spc="-10" dirty="0">
                <a:latin typeface="Calibri"/>
                <a:cs typeface="Calibri"/>
              </a:rPr>
              <a:t> holds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~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4.7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gigabytes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ts val="2870"/>
              </a:lnSpc>
              <a:spcBef>
                <a:spcPts val="15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~ </a:t>
            </a:r>
            <a:r>
              <a:rPr sz="2400" spc="-5" dirty="0">
                <a:latin typeface="Calibri"/>
                <a:cs typeface="Calibri"/>
              </a:rPr>
              <a:t>620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kilobytes/sec!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69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“Standard”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movie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133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minutes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serious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compression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fit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DVD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914DD-F496-4E0F-AA98-A6C1986A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285" y="381000"/>
            <a:ext cx="77292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Video</a:t>
            </a:r>
            <a:r>
              <a:rPr sz="4000" spc="-25" dirty="0"/>
              <a:t> </a:t>
            </a:r>
            <a:r>
              <a:rPr sz="4000" spc="-5" dirty="0"/>
              <a:t>Compression</a:t>
            </a:r>
            <a:r>
              <a:rPr sz="4000" spc="-35" dirty="0"/>
              <a:t> </a:t>
            </a:r>
            <a:r>
              <a:rPr sz="4000" spc="-10" dirty="0"/>
              <a:t>Requirements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2662"/>
            <a:ext cx="6732905" cy="413639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Compression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ratio </a:t>
            </a:r>
            <a:r>
              <a:rPr sz="3200" dirty="0">
                <a:latin typeface="Calibri"/>
                <a:cs typeface="Calibri"/>
              </a:rPr>
              <a:t>&gt;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50:1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i.e.,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210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gigabytes:4.7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gigabytes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Visually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indistinguishable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5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paused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Fast,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cheap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decoder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Slow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encoder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okay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VCR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controls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Pause,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forward, </a:t>
            </a:r>
            <a:r>
              <a:rPr sz="2400" spc="-20" dirty="0">
                <a:latin typeface="Calibri"/>
                <a:cs typeface="Calibri"/>
              </a:rPr>
              <a:t>reverse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5ED3-BEC9-41D9-9CD5-8C194625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266" y="381000"/>
            <a:ext cx="681291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Video</a:t>
            </a:r>
            <a:r>
              <a:rPr sz="4000" spc="-25" dirty="0"/>
              <a:t> </a:t>
            </a:r>
            <a:r>
              <a:rPr sz="4000" spc="-5" dirty="0"/>
              <a:t>Compression</a:t>
            </a:r>
            <a:r>
              <a:rPr sz="4000" spc="-35" dirty="0"/>
              <a:t> </a:t>
            </a:r>
            <a:r>
              <a:rPr sz="4000" spc="-10" dirty="0"/>
              <a:t>Standards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7825"/>
            <a:ext cx="6673850" cy="420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MPEG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Motion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Picture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Experts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Group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JPEG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i="1" spc="-5" dirty="0">
                <a:latin typeface="Calibri"/>
                <a:cs typeface="Calibri"/>
              </a:rPr>
              <a:t>Joint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Photographic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Experts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Group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Multi-layer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5" dirty="0">
                <a:latin typeface="Calibri"/>
                <a:cs typeface="Calibri"/>
              </a:rPr>
              <a:t>Layer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timing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5" dirty="0">
                <a:latin typeface="Calibri"/>
                <a:cs typeface="Calibri"/>
              </a:rPr>
              <a:t>Layer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video </a:t>
            </a:r>
            <a:r>
              <a:rPr sz="1800" spc="-10" dirty="0">
                <a:latin typeface="Calibri"/>
                <a:cs typeface="Calibri"/>
              </a:rPr>
              <a:t>stream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ts val="215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5" dirty="0">
                <a:latin typeface="Calibri"/>
                <a:cs typeface="Calibri"/>
              </a:rPr>
              <a:t>Layer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audio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streams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MPEG-1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352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Calibri"/>
                <a:cs typeface="Calibri"/>
              </a:rPr>
              <a:t>240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frames;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 1.5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mb/sec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 &lt; </a:t>
            </a:r>
            <a:r>
              <a:rPr sz="2000" spc="-5" dirty="0">
                <a:latin typeface="Calibri"/>
                <a:cs typeface="Calibri"/>
              </a:rPr>
              <a:t>VHS </a:t>
            </a:r>
            <a:r>
              <a:rPr sz="2000" dirty="0">
                <a:latin typeface="Calibri"/>
                <a:cs typeface="Calibri"/>
              </a:rPr>
              <a:t>quality)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5" dirty="0">
                <a:latin typeface="Calibri"/>
                <a:cs typeface="Calibri"/>
              </a:rPr>
              <a:t>Layer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MP3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Audio</a:t>
            </a:r>
            <a:r>
              <a:rPr sz="1800" spc="-10" dirty="0">
                <a:latin typeface="Calibri"/>
                <a:cs typeface="Calibri"/>
              </a:rPr>
              <a:t> standard</a:t>
            </a:r>
            <a:endParaRPr sz="1800">
              <a:latin typeface="Calibri"/>
              <a:cs typeface="Calibri"/>
            </a:endParaRPr>
          </a:p>
          <a:p>
            <a:pPr marL="1155700" lvl="2" indent="-229235">
              <a:lnSpc>
                <a:spcPts val="215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20" dirty="0">
                <a:latin typeface="Calibri"/>
                <a:cs typeface="Calibri"/>
              </a:rPr>
              <a:t>Typical</a:t>
            </a:r>
            <a:r>
              <a:rPr sz="1800" spc="-5" dirty="0">
                <a:latin typeface="Calibri"/>
                <a:cs typeface="Calibri"/>
              </a:rPr>
              <a:t> uses:–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video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clips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internet;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video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handhelds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MPEG-2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TV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HDTV;</a:t>
            </a:r>
            <a:r>
              <a:rPr sz="2000" dirty="0">
                <a:latin typeface="Calibri"/>
                <a:cs typeface="Calibri"/>
              </a:rPr>
              <a:t> 1.5-15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mb/sec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ts val="2155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spc="-15" dirty="0">
                <a:latin typeface="Calibri"/>
                <a:cs typeface="Calibri"/>
              </a:rPr>
              <a:t>DVD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encoding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MPEG-4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combined audio,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video,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interactive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graphics</a:t>
            </a:r>
            <a:endParaRPr sz="20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2D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animations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4BC08-467C-4BD1-9F98-1606BCDD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457200"/>
            <a:ext cx="53778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JPEG compression</a:t>
            </a:r>
            <a:r>
              <a:rPr sz="2800" spc="-5" dirty="0"/>
              <a:t> (single</a:t>
            </a:r>
            <a:r>
              <a:rPr sz="2800" spc="5" dirty="0"/>
              <a:t> </a:t>
            </a:r>
            <a:r>
              <a:rPr sz="2800" spc="-10" dirty="0"/>
              <a:t>frame)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924165" cy="42151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2800" spc="-15" dirty="0">
                <a:latin typeface="Calibri"/>
                <a:cs typeface="Calibri"/>
              </a:rPr>
              <a:t>Convert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RGB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YIQ</a:t>
            </a:r>
            <a:endParaRPr sz="2800" dirty="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000" i="1" dirty="0">
                <a:latin typeface="Calibri"/>
                <a:cs typeface="Calibri"/>
              </a:rPr>
              <a:t>Y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i="1" spc="-5" dirty="0">
                <a:latin typeface="Calibri"/>
                <a:cs typeface="Calibri"/>
              </a:rPr>
              <a:t>luminance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(i.e.,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brightness)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~ </a:t>
            </a:r>
            <a:r>
              <a:rPr sz="2000" spc="-5" dirty="0">
                <a:latin typeface="Calibri"/>
                <a:cs typeface="Calibri"/>
              </a:rPr>
              <a:t>black-white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TV</a:t>
            </a:r>
            <a:endParaRPr sz="2000" dirty="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Q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i="1" spc="-5" dirty="0">
                <a:latin typeface="Calibri"/>
                <a:cs typeface="Calibri"/>
              </a:rPr>
              <a:t>chrominance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(similar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saturation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hue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1003300" marR="5080">
              <a:lnSpc>
                <a:spcPct val="100000"/>
              </a:lnSpc>
              <a:spcBef>
                <a:spcPts val="550"/>
              </a:spcBef>
            </a:pPr>
            <a:r>
              <a:rPr sz="2400" spc="-10" dirty="0">
                <a:latin typeface="Calibri"/>
                <a:cs typeface="Calibri"/>
              </a:rPr>
              <a:t>Reason: </a:t>
            </a:r>
            <a:r>
              <a:rPr sz="2400" spc="-5" dirty="0">
                <a:latin typeface="Calibri"/>
                <a:cs typeface="Calibri"/>
              </a:rPr>
              <a:t>Human </a:t>
            </a:r>
            <a:r>
              <a:rPr sz="2400" spc="-10" dirty="0">
                <a:latin typeface="Calibri"/>
                <a:cs typeface="Calibri"/>
              </a:rPr>
              <a:t>eye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spc="-10" dirty="0">
                <a:latin typeface="Calibri"/>
                <a:cs typeface="Calibri"/>
              </a:rPr>
              <a:t>sensitive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luminance than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(rods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vs. </a:t>
            </a:r>
            <a:r>
              <a:rPr sz="2400" spc="-10" dirty="0">
                <a:latin typeface="Calibri"/>
                <a:cs typeface="Calibri"/>
              </a:rPr>
              <a:t>cones)</a:t>
            </a:r>
            <a:endParaRPr sz="2400" dirty="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spcBef>
                <a:spcPts val="645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2800" spc="-10" dirty="0">
                <a:latin typeface="Calibri"/>
                <a:cs typeface="Calibri"/>
              </a:rPr>
              <a:t>Down-sample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I,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Q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channels</a:t>
            </a:r>
            <a:endParaRPr sz="2800" dirty="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000" spc="-5" dirty="0">
                <a:latin typeface="Calibri"/>
                <a:cs typeface="Calibri"/>
              </a:rPr>
              <a:t>i.e.,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average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pixels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resolution</a:t>
            </a:r>
            <a:endParaRPr sz="2000" dirty="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000" spc="-10" dirty="0">
                <a:latin typeface="Calibri"/>
                <a:cs typeface="Calibri"/>
              </a:rPr>
              <a:t>lossy</a:t>
            </a:r>
            <a:r>
              <a:rPr sz="2000" spc="-5" dirty="0">
                <a:latin typeface="Calibri"/>
                <a:cs typeface="Calibri"/>
              </a:rPr>
              <a:t> compression,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10" dirty="0">
                <a:latin typeface="Calibri"/>
                <a:cs typeface="Calibri"/>
              </a:rPr>
              <a:t> barely</a:t>
            </a:r>
            <a:r>
              <a:rPr sz="2000" spc="-5" dirty="0">
                <a:latin typeface="Calibri"/>
                <a:cs typeface="Calibri"/>
              </a:rPr>
              <a:t> noticeable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eye</a:t>
            </a:r>
            <a:endParaRPr sz="2000" dirty="0">
              <a:latin typeface="Calibri"/>
              <a:cs typeface="Calibri"/>
            </a:endParaRPr>
          </a:p>
          <a:p>
            <a:pPr marL="622300" indent="-610235">
              <a:lnSpc>
                <a:spcPct val="100000"/>
              </a:lnSpc>
              <a:spcBef>
                <a:spcPts val="650"/>
              </a:spcBef>
              <a:buAutoNum type="arabicPeriod" startAt="2"/>
              <a:tabLst>
                <a:tab pos="622300" algn="l"/>
                <a:tab pos="622935" algn="l"/>
              </a:tabLst>
            </a:pPr>
            <a:r>
              <a:rPr sz="2800" spc="-15" dirty="0">
                <a:latin typeface="Calibri"/>
                <a:cs typeface="Calibri"/>
              </a:rPr>
              <a:t>Partition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channel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blocks</a:t>
            </a:r>
            <a:endParaRPr sz="2800" dirty="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000" dirty="0">
                <a:latin typeface="Calibri"/>
                <a:cs typeface="Calibri"/>
              </a:rPr>
              <a:t>4800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Y </a:t>
            </a:r>
            <a:r>
              <a:rPr sz="2000" spc="-10" dirty="0">
                <a:latin typeface="Calibri"/>
                <a:cs typeface="Calibri"/>
              </a:rPr>
              <a:t>blocks,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Q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640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480)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03EE7-4A76-4CDD-B2A7-F3FBB12F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JPEG</a:t>
            </a:r>
            <a:r>
              <a:rPr sz="4400" spc="-100" dirty="0"/>
              <a:t> </a:t>
            </a:r>
            <a:r>
              <a:rPr spc="-10" dirty="0"/>
              <a:t>(continued)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1759" y="1219200"/>
            <a:ext cx="5623140" cy="48831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4BB31-7719-42E9-AA10-05B1E77F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JPEG</a:t>
            </a:r>
            <a:r>
              <a:rPr sz="4400" spc="-100" dirty="0"/>
              <a:t> </a:t>
            </a:r>
            <a:r>
              <a:rPr spc="-10" dirty="0"/>
              <a:t>(continued)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137" y="1371585"/>
            <a:ext cx="7671134" cy="46418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863FB-1687-487C-AF3E-CB6818F4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4800"/>
            <a:ext cx="8049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Outline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49895" cy="3450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multi-media?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Requirements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challenges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audio and video in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formats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8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Systems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multimedia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Compression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bandwidth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time:–</a:t>
            </a: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Processor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disk scheduling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streaming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management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4E10A-C768-4408-83E6-C589184D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JPEG</a:t>
            </a:r>
            <a:r>
              <a:rPr sz="4400" spc="-100" dirty="0"/>
              <a:t> </a:t>
            </a:r>
            <a:r>
              <a:rPr spc="-10" dirty="0"/>
              <a:t>(continued)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58874"/>
            <a:ext cx="7952740" cy="37458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622300" marR="5080" indent="-610235">
              <a:lnSpc>
                <a:spcPts val="3479"/>
              </a:lnSpc>
              <a:spcBef>
                <a:spcPts val="520"/>
              </a:spcBef>
              <a:buAutoNum type="arabicPeriod" startAt="4"/>
              <a:tabLst>
                <a:tab pos="622300" algn="l"/>
                <a:tab pos="622935" algn="l"/>
              </a:tabLst>
            </a:pPr>
            <a:r>
              <a:rPr sz="3200" spc="-10" dirty="0">
                <a:latin typeface="Calibri"/>
                <a:cs typeface="Calibri"/>
              </a:rPr>
              <a:t>Calculate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Discrete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Cosine </a:t>
            </a:r>
            <a:r>
              <a:rPr sz="3200" i="1" spc="-25" dirty="0">
                <a:latin typeface="Calibri"/>
                <a:cs typeface="Calibri"/>
              </a:rPr>
              <a:t>Transform</a:t>
            </a:r>
            <a:r>
              <a:rPr sz="3200" i="1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(DCT)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8</a:t>
            </a:r>
            <a:r>
              <a:rPr sz="3200" spc="-5" dirty="0">
                <a:latin typeface="Symbol"/>
                <a:cs typeface="Symbol"/>
              </a:rPr>
              <a:t></a:t>
            </a:r>
            <a:r>
              <a:rPr sz="3200" spc="-5" dirty="0">
                <a:latin typeface="Calibri"/>
                <a:cs typeface="Calibri"/>
              </a:rPr>
              <a:t>8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block</a:t>
            </a:r>
            <a:endParaRPr sz="3200">
              <a:latin typeface="Calibri"/>
              <a:cs typeface="Calibri"/>
            </a:endParaRPr>
          </a:p>
          <a:p>
            <a:pPr marL="622300" marR="1044575" indent="-610235">
              <a:lnSpc>
                <a:spcPts val="3429"/>
              </a:lnSpc>
              <a:spcBef>
                <a:spcPts val="785"/>
              </a:spcBef>
              <a:buAutoNum type="arabicPeriod" startAt="4"/>
              <a:tabLst>
                <a:tab pos="622300" algn="l"/>
                <a:tab pos="622935" algn="l"/>
              </a:tabLst>
            </a:pPr>
            <a:r>
              <a:rPr sz="3200" spc="-5" dirty="0">
                <a:latin typeface="Calibri"/>
                <a:cs typeface="Calibri"/>
              </a:rPr>
              <a:t>Divide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</a:t>
            </a:r>
            <a:r>
              <a:rPr sz="3200" dirty="0">
                <a:latin typeface="Symbol"/>
                <a:cs typeface="Symbol"/>
              </a:rPr>
              <a:t></a:t>
            </a:r>
            <a:r>
              <a:rPr sz="3200" dirty="0">
                <a:latin typeface="Calibri"/>
                <a:cs typeface="Calibri"/>
              </a:rPr>
              <a:t>8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block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DCT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 </a:t>
            </a:r>
            <a:r>
              <a:rPr sz="3200" spc="-5" dirty="0">
                <a:latin typeface="Calibri"/>
                <a:cs typeface="Calibri"/>
              </a:rPr>
              <a:t>by </a:t>
            </a:r>
            <a:r>
              <a:rPr sz="3200" i="1" dirty="0">
                <a:latin typeface="Calibri"/>
                <a:cs typeface="Calibri"/>
              </a:rPr>
              <a:t>8</a:t>
            </a:r>
            <a:r>
              <a:rPr sz="3200" dirty="0">
                <a:latin typeface="Symbol"/>
                <a:cs typeface="Symbol"/>
              </a:rPr>
              <a:t></a:t>
            </a:r>
            <a:r>
              <a:rPr sz="3200" i="1" dirty="0">
                <a:latin typeface="Calibri"/>
                <a:cs typeface="Calibri"/>
              </a:rPr>
              <a:t>8 </a:t>
            </a:r>
            <a:r>
              <a:rPr sz="3200" i="1" spc="-710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quantization</a:t>
            </a:r>
            <a:r>
              <a:rPr sz="3200" i="1" spc="4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table</a:t>
            </a:r>
            <a:endParaRPr sz="320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400" spc="-20" dirty="0">
                <a:latin typeface="Calibri"/>
                <a:cs typeface="Calibri"/>
              </a:rPr>
              <a:t>Effectively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throwing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away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frequencies</a:t>
            </a:r>
            <a:endParaRPr sz="2400">
              <a:latin typeface="Calibri"/>
              <a:cs typeface="Calibri"/>
            </a:endParaRPr>
          </a:p>
          <a:p>
            <a:pPr marL="622300" marR="104775" indent="-610235">
              <a:lnSpc>
                <a:spcPct val="89700"/>
              </a:lnSpc>
              <a:spcBef>
                <a:spcPts val="760"/>
              </a:spcBef>
              <a:buAutoNum type="arabicPeriod" startAt="4"/>
              <a:tabLst>
                <a:tab pos="622300" algn="l"/>
                <a:tab pos="622935" algn="l"/>
              </a:tabLst>
            </a:pPr>
            <a:r>
              <a:rPr sz="3200" spc="-15" dirty="0">
                <a:latin typeface="Calibri"/>
                <a:cs typeface="Calibri"/>
              </a:rPr>
              <a:t>Linearize </a:t>
            </a:r>
            <a:r>
              <a:rPr sz="3200" dirty="0">
                <a:latin typeface="Calibri"/>
                <a:cs typeface="Calibri"/>
              </a:rPr>
              <a:t>8</a:t>
            </a:r>
            <a:r>
              <a:rPr sz="3200" dirty="0">
                <a:latin typeface="Symbol"/>
                <a:cs typeface="Symbol"/>
              </a:rPr>
              <a:t></a:t>
            </a:r>
            <a:r>
              <a:rPr sz="3200" dirty="0">
                <a:latin typeface="Calibri"/>
                <a:cs typeface="Calibri"/>
              </a:rPr>
              <a:t>8 </a:t>
            </a:r>
            <a:r>
              <a:rPr sz="3200" spc="-5" dirty="0">
                <a:latin typeface="Calibri"/>
                <a:cs typeface="Calibri"/>
              </a:rPr>
              <a:t>block, run-length encode,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Huffman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reduce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a </a:t>
            </a:r>
            <a:r>
              <a:rPr sz="3200" spc="-5" dirty="0">
                <a:latin typeface="Calibri"/>
                <a:cs typeface="Calibri"/>
              </a:rPr>
              <a:t>small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fraction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original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size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bytes)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131E2-2A4E-41A5-8998-F239BDDA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1" y="381000"/>
            <a:ext cx="6096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JPEG</a:t>
            </a:r>
            <a:r>
              <a:rPr sz="4000" spc="-80" dirty="0"/>
              <a:t> </a:t>
            </a:r>
            <a:r>
              <a:rPr sz="3200" spc="-10" dirty="0"/>
              <a:t>(concluded)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750175" cy="43573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622300" marR="5080" indent="-610235">
              <a:lnSpc>
                <a:spcPts val="2990"/>
              </a:lnSpc>
              <a:spcBef>
                <a:spcPts val="505"/>
              </a:spcBef>
              <a:tabLst>
                <a:tab pos="622300" algn="l"/>
              </a:tabLst>
            </a:pPr>
            <a:r>
              <a:rPr sz="2800" spc="-5" dirty="0">
                <a:latin typeface="Calibri"/>
                <a:cs typeface="Calibri"/>
              </a:rPr>
              <a:t>7.	</a:t>
            </a:r>
            <a:r>
              <a:rPr sz="2800" spc="-20" dirty="0">
                <a:latin typeface="Calibri"/>
                <a:cs typeface="Calibri"/>
              </a:rPr>
              <a:t>Store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transmit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quantization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compressed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 dirty="0">
              <a:latin typeface="Calibri"/>
              <a:cs typeface="Calibri"/>
            </a:endParaRPr>
          </a:p>
          <a:p>
            <a:pPr marL="622300" marR="783590" indent="-610235">
              <a:lnSpc>
                <a:spcPts val="3020"/>
              </a:lnSpc>
              <a:buFont typeface="Arial MT"/>
              <a:buChar char="•"/>
              <a:tabLst>
                <a:tab pos="622300" algn="l"/>
                <a:tab pos="622935" algn="l"/>
              </a:tabLst>
            </a:pPr>
            <a:r>
              <a:rPr sz="2800" spc="-10" dirty="0">
                <a:latin typeface="Calibri"/>
                <a:cs typeface="Calibri"/>
              </a:rPr>
              <a:t>Achieves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20:1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compression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good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visual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characteristics</a:t>
            </a:r>
            <a:endParaRPr sz="2800" dirty="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000" spc="-5" dirty="0">
                <a:latin typeface="Calibri"/>
                <a:cs typeface="Calibri"/>
              </a:rPr>
              <a:t>Higher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compression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ratios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visible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degradation</a:t>
            </a:r>
            <a:endParaRPr sz="2000" dirty="0">
              <a:latin typeface="Calibri"/>
              <a:cs typeface="Calibri"/>
            </a:endParaRPr>
          </a:p>
          <a:p>
            <a:pPr marL="622300" marR="396875" indent="-610235">
              <a:lnSpc>
                <a:spcPts val="3030"/>
              </a:lnSpc>
              <a:spcBef>
                <a:spcPts val="660"/>
              </a:spcBef>
              <a:buFont typeface="Arial MT"/>
              <a:buChar char="•"/>
              <a:tabLst>
                <a:tab pos="622300" algn="l"/>
                <a:tab pos="622935" algn="l"/>
              </a:tabLst>
            </a:pPr>
            <a:r>
              <a:rPr sz="2800" spc="-15" dirty="0">
                <a:latin typeface="Calibri"/>
                <a:cs typeface="Calibri"/>
              </a:rPr>
              <a:t>JPEG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backwards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recover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endParaRPr sz="2800" dirty="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000" spc="-5" dirty="0">
                <a:latin typeface="Calibri"/>
                <a:cs typeface="Calibri"/>
              </a:rPr>
              <a:t>Visually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indistinguishable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original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@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20:1</a:t>
            </a:r>
          </a:p>
          <a:p>
            <a:pPr marL="622300" indent="-610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622300" algn="l"/>
                <a:tab pos="622935" algn="l"/>
              </a:tabLst>
            </a:pPr>
            <a:r>
              <a:rPr sz="2800" spc="-15" dirty="0">
                <a:latin typeface="Calibri"/>
                <a:cs typeface="Calibri"/>
              </a:rPr>
              <a:t>JPEG </a:t>
            </a:r>
            <a:r>
              <a:rPr sz="2800" spc="-10" dirty="0">
                <a:latin typeface="Calibri"/>
                <a:cs typeface="Calibri"/>
              </a:rPr>
              <a:t>algorithm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symmetric</a:t>
            </a:r>
            <a:endParaRPr sz="2800" dirty="0">
              <a:latin typeface="Calibri"/>
              <a:cs typeface="Calibri"/>
            </a:endParaRPr>
          </a:p>
          <a:p>
            <a:pPr marL="1384300" lvl="1" indent="-457834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384300" algn="l"/>
                <a:tab pos="1384935" algn="l"/>
              </a:tabLst>
            </a:pP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forwards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backwards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9DCDA-0D79-4681-9F27-55A2D7C5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304800"/>
            <a:ext cx="3756992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MP</a:t>
            </a:r>
            <a:r>
              <a:rPr sz="4400" spc="-40" dirty="0"/>
              <a:t>E</a:t>
            </a:r>
            <a:r>
              <a:rPr sz="440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34655" cy="43751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JPEG-like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encoding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15" dirty="0">
                <a:latin typeface="Calibri"/>
                <a:cs typeface="Calibri"/>
              </a:rPr>
              <a:t>frame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Takes</a:t>
            </a:r>
            <a:r>
              <a:rPr sz="3200" spc="-15" dirty="0">
                <a:latin typeface="Calibri"/>
                <a:cs typeface="Calibri"/>
              </a:rPr>
              <a:t> advantage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temporal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locality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I.e.,</a:t>
            </a:r>
            <a:r>
              <a:rPr sz="3200" dirty="0">
                <a:latin typeface="Calibri"/>
                <a:cs typeface="Calibri"/>
              </a:rPr>
              <a:t> each </a:t>
            </a:r>
            <a:r>
              <a:rPr sz="3200" spc="-15" dirty="0">
                <a:latin typeface="Calibri"/>
                <a:cs typeface="Calibri"/>
              </a:rPr>
              <a:t>frame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usually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shares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similarities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previous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encode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transmit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differences</a:t>
            </a:r>
            <a:endParaRPr sz="2800" dirty="0">
              <a:latin typeface="Calibri"/>
              <a:cs typeface="Calibri"/>
            </a:endParaRPr>
          </a:p>
          <a:p>
            <a:pPr marL="355600" marR="1266825" indent="-342900">
              <a:lnSpc>
                <a:spcPts val="3460"/>
              </a:lnSpc>
              <a:spcBef>
                <a:spcPts val="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Sometimes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object </a:t>
            </a:r>
            <a:r>
              <a:rPr sz="3200" spc="-10" dirty="0">
                <a:latin typeface="Calibri"/>
                <a:cs typeface="Calibri"/>
              </a:rPr>
              <a:t>moves </a:t>
            </a:r>
            <a:r>
              <a:rPr sz="3200" spc="-15" dirty="0">
                <a:latin typeface="Calibri"/>
                <a:cs typeface="Calibri"/>
              </a:rPr>
              <a:t>relative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background</a:t>
            </a:r>
            <a:endParaRPr sz="3200" dirty="0">
              <a:latin typeface="Calibri"/>
              <a:cs typeface="Calibri"/>
            </a:endParaRPr>
          </a:p>
          <a:p>
            <a:pPr marL="756285" marR="1530350" indent="-287020">
              <a:lnSpc>
                <a:spcPts val="3030"/>
              </a:lnSpc>
              <a:spcBef>
                <a:spcPts val="670"/>
              </a:spcBef>
            </a:pP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previous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frame,</a:t>
            </a:r>
            <a:r>
              <a:rPr sz="2800" spc="-10" dirty="0">
                <a:latin typeface="Calibri"/>
                <a:cs typeface="Calibri"/>
              </a:rPr>
              <a:t> calculate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difference,</a:t>
            </a:r>
            <a:r>
              <a:rPr sz="2800" spc="-5" dirty="0">
                <a:latin typeface="Calibri"/>
                <a:cs typeface="Calibri"/>
              </a:rPr>
              <a:t> apply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motion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vector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35941-47B1-43AB-84A4-F4A496FC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1" y="304800"/>
            <a:ext cx="8153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Temporal</a:t>
            </a:r>
            <a:r>
              <a:rPr sz="4400" spc="-55" dirty="0"/>
              <a:t> </a:t>
            </a:r>
            <a:r>
              <a:rPr sz="4400" spc="-5" dirty="0"/>
              <a:t>Locality</a:t>
            </a:r>
            <a:r>
              <a:rPr sz="4400" spc="-30" dirty="0"/>
              <a:t> </a:t>
            </a:r>
            <a:r>
              <a:rPr sz="4400" spc="-15" dirty="0"/>
              <a:t>(example)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346198" y="4934458"/>
            <a:ext cx="4371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alibri"/>
                <a:cs typeface="Calibri"/>
              </a:rPr>
              <a:t>Consecutive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Video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Frames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" y="1828801"/>
            <a:ext cx="7924801" cy="2330002"/>
            <a:chOff x="609600" y="1828800"/>
            <a:chExt cx="8534400" cy="2587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1828800"/>
              <a:ext cx="8534399" cy="25876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800" y="3276600"/>
              <a:ext cx="6553200" cy="1066800"/>
            </a:xfrm>
            <a:custGeom>
              <a:avLst/>
              <a:gdLst/>
              <a:ahLst/>
              <a:cxnLst/>
              <a:rect l="l" t="t" r="r" b="b"/>
              <a:pathLst>
                <a:path w="6553200" h="1066800">
                  <a:moveTo>
                    <a:pt x="0" y="495300"/>
                  </a:moveTo>
                  <a:lnTo>
                    <a:pt x="2335" y="450215"/>
                  </a:lnTo>
                  <a:lnTo>
                    <a:pt x="9207" y="406266"/>
                  </a:lnTo>
                  <a:lnTo>
                    <a:pt x="20414" y="363625"/>
                  </a:lnTo>
                  <a:lnTo>
                    <a:pt x="35754" y="322469"/>
                  </a:lnTo>
                  <a:lnTo>
                    <a:pt x="55025" y="282971"/>
                  </a:lnTo>
                  <a:lnTo>
                    <a:pt x="78025" y="245307"/>
                  </a:lnTo>
                  <a:lnTo>
                    <a:pt x="104554" y="209652"/>
                  </a:lnTo>
                  <a:lnTo>
                    <a:pt x="134408" y="176179"/>
                  </a:lnTo>
                  <a:lnTo>
                    <a:pt x="167387" y="145065"/>
                  </a:lnTo>
                  <a:lnTo>
                    <a:pt x="203288" y="116484"/>
                  </a:lnTo>
                  <a:lnTo>
                    <a:pt x="241910" y="90611"/>
                  </a:lnTo>
                  <a:lnTo>
                    <a:pt x="283051" y="67620"/>
                  </a:lnTo>
                  <a:lnTo>
                    <a:pt x="326510" y="47687"/>
                  </a:lnTo>
                  <a:lnTo>
                    <a:pt x="372084" y="30985"/>
                  </a:lnTo>
                  <a:lnTo>
                    <a:pt x="419571" y="17691"/>
                  </a:lnTo>
                  <a:lnTo>
                    <a:pt x="468771" y="7979"/>
                  </a:lnTo>
                  <a:lnTo>
                    <a:pt x="519481" y="2024"/>
                  </a:lnTo>
                  <a:lnTo>
                    <a:pt x="571500" y="0"/>
                  </a:lnTo>
                  <a:lnTo>
                    <a:pt x="623512" y="2024"/>
                  </a:lnTo>
                  <a:lnTo>
                    <a:pt x="674218" y="7979"/>
                  </a:lnTo>
                  <a:lnTo>
                    <a:pt x="723414" y="17691"/>
                  </a:lnTo>
                  <a:lnTo>
                    <a:pt x="770900" y="30985"/>
                  </a:lnTo>
                  <a:lnTo>
                    <a:pt x="816473" y="47687"/>
                  </a:lnTo>
                  <a:lnTo>
                    <a:pt x="859931" y="67620"/>
                  </a:lnTo>
                  <a:lnTo>
                    <a:pt x="901072" y="90611"/>
                  </a:lnTo>
                  <a:lnTo>
                    <a:pt x="939695" y="116484"/>
                  </a:lnTo>
                  <a:lnTo>
                    <a:pt x="975598" y="145065"/>
                  </a:lnTo>
                  <a:lnTo>
                    <a:pt x="1008578" y="176179"/>
                  </a:lnTo>
                  <a:lnTo>
                    <a:pt x="1038435" y="209652"/>
                  </a:lnTo>
                  <a:lnTo>
                    <a:pt x="1064965" y="245307"/>
                  </a:lnTo>
                  <a:lnTo>
                    <a:pt x="1087968" y="282971"/>
                  </a:lnTo>
                  <a:lnTo>
                    <a:pt x="1107241" y="322469"/>
                  </a:lnTo>
                  <a:lnTo>
                    <a:pt x="1122582" y="363625"/>
                  </a:lnTo>
                  <a:lnTo>
                    <a:pt x="1133791" y="406266"/>
                  </a:lnTo>
                  <a:lnTo>
                    <a:pt x="1140664" y="450215"/>
                  </a:lnTo>
                  <a:lnTo>
                    <a:pt x="1143000" y="495300"/>
                  </a:lnTo>
                  <a:lnTo>
                    <a:pt x="1140664" y="540384"/>
                  </a:lnTo>
                  <a:lnTo>
                    <a:pt x="1133791" y="584333"/>
                  </a:lnTo>
                  <a:lnTo>
                    <a:pt x="1122582" y="626974"/>
                  </a:lnTo>
                  <a:lnTo>
                    <a:pt x="1107241" y="668130"/>
                  </a:lnTo>
                  <a:lnTo>
                    <a:pt x="1087968" y="707628"/>
                  </a:lnTo>
                  <a:lnTo>
                    <a:pt x="1064965" y="745292"/>
                  </a:lnTo>
                  <a:lnTo>
                    <a:pt x="1038435" y="780947"/>
                  </a:lnTo>
                  <a:lnTo>
                    <a:pt x="1008578" y="814420"/>
                  </a:lnTo>
                  <a:lnTo>
                    <a:pt x="975598" y="845534"/>
                  </a:lnTo>
                  <a:lnTo>
                    <a:pt x="939695" y="874115"/>
                  </a:lnTo>
                  <a:lnTo>
                    <a:pt x="901072" y="899988"/>
                  </a:lnTo>
                  <a:lnTo>
                    <a:pt x="859931" y="922979"/>
                  </a:lnTo>
                  <a:lnTo>
                    <a:pt x="816473" y="942912"/>
                  </a:lnTo>
                  <a:lnTo>
                    <a:pt x="770900" y="959614"/>
                  </a:lnTo>
                  <a:lnTo>
                    <a:pt x="723414" y="972908"/>
                  </a:lnTo>
                  <a:lnTo>
                    <a:pt x="674218" y="982620"/>
                  </a:lnTo>
                  <a:lnTo>
                    <a:pt x="623512" y="988575"/>
                  </a:lnTo>
                  <a:lnTo>
                    <a:pt x="571500" y="990600"/>
                  </a:lnTo>
                  <a:lnTo>
                    <a:pt x="519481" y="988575"/>
                  </a:lnTo>
                  <a:lnTo>
                    <a:pt x="468771" y="982620"/>
                  </a:lnTo>
                  <a:lnTo>
                    <a:pt x="419571" y="972908"/>
                  </a:lnTo>
                  <a:lnTo>
                    <a:pt x="372084" y="959614"/>
                  </a:lnTo>
                  <a:lnTo>
                    <a:pt x="326510" y="942912"/>
                  </a:lnTo>
                  <a:lnTo>
                    <a:pt x="283051" y="922979"/>
                  </a:lnTo>
                  <a:lnTo>
                    <a:pt x="241910" y="899988"/>
                  </a:lnTo>
                  <a:lnTo>
                    <a:pt x="203288" y="874115"/>
                  </a:lnTo>
                  <a:lnTo>
                    <a:pt x="167387" y="845534"/>
                  </a:lnTo>
                  <a:lnTo>
                    <a:pt x="134408" y="814420"/>
                  </a:lnTo>
                  <a:lnTo>
                    <a:pt x="104554" y="780947"/>
                  </a:lnTo>
                  <a:lnTo>
                    <a:pt x="78025" y="745292"/>
                  </a:lnTo>
                  <a:lnTo>
                    <a:pt x="55025" y="707628"/>
                  </a:lnTo>
                  <a:lnTo>
                    <a:pt x="35754" y="668130"/>
                  </a:lnTo>
                  <a:lnTo>
                    <a:pt x="20414" y="626974"/>
                  </a:lnTo>
                  <a:lnTo>
                    <a:pt x="9207" y="584333"/>
                  </a:lnTo>
                  <a:lnTo>
                    <a:pt x="2335" y="540384"/>
                  </a:lnTo>
                  <a:lnTo>
                    <a:pt x="0" y="495300"/>
                  </a:lnTo>
                  <a:close/>
                </a:path>
                <a:path w="6553200" h="1066800">
                  <a:moveTo>
                    <a:pt x="2819400" y="495300"/>
                  </a:moveTo>
                  <a:lnTo>
                    <a:pt x="2821735" y="450215"/>
                  </a:lnTo>
                  <a:lnTo>
                    <a:pt x="2828608" y="406266"/>
                  </a:lnTo>
                  <a:lnTo>
                    <a:pt x="2839817" y="363625"/>
                  </a:lnTo>
                  <a:lnTo>
                    <a:pt x="2855158" y="322469"/>
                  </a:lnTo>
                  <a:lnTo>
                    <a:pt x="2874431" y="282971"/>
                  </a:lnTo>
                  <a:lnTo>
                    <a:pt x="2897434" y="245307"/>
                  </a:lnTo>
                  <a:lnTo>
                    <a:pt x="2923964" y="209652"/>
                  </a:lnTo>
                  <a:lnTo>
                    <a:pt x="2953821" y="176179"/>
                  </a:lnTo>
                  <a:lnTo>
                    <a:pt x="2986801" y="145065"/>
                  </a:lnTo>
                  <a:lnTo>
                    <a:pt x="3022704" y="116484"/>
                  </a:lnTo>
                  <a:lnTo>
                    <a:pt x="3061327" y="90611"/>
                  </a:lnTo>
                  <a:lnTo>
                    <a:pt x="3102468" y="67620"/>
                  </a:lnTo>
                  <a:lnTo>
                    <a:pt x="3145926" y="47687"/>
                  </a:lnTo>
                  <a:lnTo>
                    <a:pt x="3191499" y="30985"/>
                  </a:lnTo>
                  <a:lnTo>
                    <a:pt x="3238985" y="17691"/>
                  </a:lnTo>
                  <a:lnTo>
                    <a:pt x="3288181" y="7979"/>
                  </a:lnTo>
                  <a:lnTo>
                    <a:pt x="3338887" y="2024"/>
                  </a:lnTo>
                  <a:lnTo>
                    <a:pt x="3390900" y="0"/>
                  </a:lnTo>
                  <a:lnTo>
                    <a:pt x="3442912" y="2024"/>
                  </a:lnTo>
                  <a:lnTo>
                    <a:pt x="3493618" y="7979"/>
                  </a:lnTo>
                  <a:lnTo>
                    <a:pt x="3542814" y="17691"/>
                  </a:lnTo>
                  <a:lnTo>
                    <a:pt x="3590300" y="30985"/>
                  </a:lnTo>
                  <a:lnTo>
                    <a:pt x="3635873" y="47687"/>
                  </a:lnTo>
                  <a:lnTo>
                    <a:pt x="3679331" y="67620"/>
                  </a:lnTo>
                  <a:lnTo>
                    <a:pt x="3720472" y="90611"/>
                  </a:lnTo>
                  <a:lnTo>
                    <a:pt x="3759095" y="116484"/>
                  </a:lnTo>
                  <a:lnTo>
                    <a:pt x="3794998" y="145065"/>
                  </a:lnTo>
                  <a:lnTo>
                    <a:pt x="3827978" y="176179"/>
                  </a:lnTo>
                  <a:lnTo>
                    <a:pt x="3857835" y="209652"/>
                  </a:lnTo>
                  <a:lnTo>
                    <a:pt x="3884365" y="245307"/>
                  </a:lnTo>
                  <a:lnTo>
                    <a:pt x="3907368" y="282971"/>
                  </a:lnTo>
                  <a:lnTo>
                    <a:pt x="3926641" y="322469"/>
                  </a:lnTo>
                  <a:lnTo>
                    <a:pt x="3941982" y="363625"/>
                  </a:lnTo>
                  <a:lnTo>
                    <a:pt x="3953191" y="406266"/>
                  </a:lnTo>
                  <a:lnTo>
                    <a:pt x="3960064" y="450215"/>
                  </a:lnTo>
                  <a:lnTo>
                    <a:pt x="3962400" y="495300"/>
                  </a:lnTo>
                  <a:lnTo>
                    <a:pt x="3960064" y="540384"/>
                  </a:lnTo>
                  <a:lnTo>
                    <a:pt x="3953191" y="584333"/>
                  </a:lnTo>
                  <a:lnTo>
                    <a:pt x="3941982" y="626974"/>
                  </a:lnTo>
                  <a:lnTo>
                    <a:pt x="3926641" y="668130"/>
                  </a:lnTo>
                  <a:lnTo>
                    <a:pt x="3907368" y="707628"/>
                  </a:lnTo>
                  <a:lnTo>
                    <a:pt x="3884365" y="745292"/>
                  </a:lnTo>
                  <a:lnTo>
                    <a:pt x="3857835" y="780947"/>
                  </a:lnTo>
                  <a:lnTo>
                    <a:pt x="3827978" y="814420"/>
                  </a:lnTo>
                  <a:lnTo>
                    <a:pt x="3794998" y="845534"/>
                  </a:lnTo>
                  <a:lnTo>
                    <a:pt x="3759095" y="874115"/>
                  </a:lnTo>
                  <a:lnTo>
                    <a:pt x="3720472" y="899988"/>
                  </a:lnTo>
                  <a:lnTo>
                    <a:pt x="3679331" y="922979"/>
                  </a:lnTo>
                  <a:lnTo>
                    <a:pt x="3635873" y="942912"/>
                  </a:lnTo>
                  <a:lnTo>
                    <a:pt x="3590300" y="959614"/>
                  </a:lnTo>
                  <a:lnTo>
                    <a:pt x="3542814" y="972908"/>
                  </a:lnTo>
                  <a:lnTo>
                    <a:pt x="3493618" y="982620"/>
                  </a:lnTo>
                  <a:lnTo>
                    <a:pt x="3442912" y="988575"/>
                  </a:lnTo>
                  <a:lnTo>
                    <a:pt x="3390900" y="990600"/>
                  </a:lnTo>
                  <a:lnTo>
                    <a:pt x="3338887" y="988575"/>
                  </a:lnTo>
                  <a:lnTo>
                    <a:pt x="3288181" y="982620"/>
                  </a:lnTo>
                  <a:lnTo>
                    <a:pt x="3238985" y="972908"/>
                  </a:lnTo>
                  <a:lnTo>
                    <a:pt x="3191499" y="959614"/>
                  </a:lnTo>
                  <a:lnTo>
                    <a:pt x="3145926" y="942912"/>
                  </a:lnTo>
                  <a:lnTo>
                    <a:pt x="3102468" y="922979"/>
                  </a:lnTo>
                  <a:lnTo>
                    <a:pt x="3061327" y="899988"/>
                  </a:lnTo>
                  <a:lnTo>
                    <a:pt x="3022704" y="874115"/>
                  </a:lnTo>
                  <a:lnTo>
                    <a:pt x="2986801" y="845534"/>
                  </a:lnTo>
                  <a:lnTo>
                    <a:pt x="2953821" y="814420"/>
                  </a:lnTo>
                  <a:lnTo>
                    <a:pt x="2923964" y="780947"/>
                  </a:lnTo>
                  <a:lnTo>
                    <a:pt x="2897434" y="745292"/>
                  </a:lnTo>
                  <a:lnTo>
                    <a:pt x="2874431" y="707628"/>
                  </a:lnTo>
                  <a:lnTo>
                    <a:pt x="2855158" y="668130"/>
                  </a:lnTo>
                  <a:lnTo>
                    <a:pt x="2839817" y="626974"/>
                  </a:lnTo>
                  <a:lnTo>
                    <a:pt x="2828608" y="584333"/>
                  </a:lnTo>
                  <a:lnTo>
                    <a:pt x="2821735" y="540384"/>
                  </a:lnTo>
                  <a:lnTo>
                    <a:pt x="2819400" y="495300"/>
                  </a:lnTo>
                  <a:close/>
                </a:path>
                <a:path w="6553200" h="1066800">
                  <a:moveTo>
                    <a:pt x="5410200" y="571500"/>
                  </a:moveTo>
                  <a:lnTo>
                    <a:pt x="5412535" y="526415"/>
                  </a:lnTo>
                  <a:lnTo>
                    <a:pt x="5419408" y="482466"/>
                  </a:lnTo>
                  <a:lnTo>
                    <a:pt x="5430617" y="439825"/>
                  </a:lnTo>
                  <a:lnTo>
                    <a:pt x="5445958" y="398669"/>
                  </a:lnTo>
                  <a:lnTo>
                    <a:pt x="5465231" y="359171"/>
                  </a:lnTo>
                  <a:lnTo>
                    <a:pt x="5488234" y="321507"/>
                  </a:lnTo>
                  <a:lnTo>
                    <a:pt x="5514764" y="285852"/>
                  </a:lnTo>
                  <a:lnTo>
                    <a:pt x="5544621" y="252379"/>
                  </a:lnTo>
                  <a:lnTo>
                    <a:pt x="5577601" y="221265"/>
                  </a:lnTo>
                  <a:lnTo>
                    <a:pt x="5613504" y="192684"/>
                  </a:lnTo>
                  <a:lnTo>
                    <a:pt x="5652127" y="166811"/>
                  </a:lnTo>
                  <a:lnTo>
                    <a:pt x="5693268" y="143820"/>
                  </a:lnTo>
                  <a:lnTo>
                    <a:pt x="5736726" y="123887"/>
                  </a:lnTo>
                  <a:lnTo>
                    <a:pt x="5782299" y="107185"/>
                  </a:lnTo>
                  <a:lnTo>
                    <a:pt x="5829785" y="93891"/>
                  </a:lnTo>
                  <a:lnTo>
                    <a:pt x="5878981" y="84179"/>
                  </a:lnTo>
                  <a:lnTo>
                    <a:pt x="5929687" y="78224"/>
                  </a:lnTo>
                  <a:lnTo>
                    <a:pt x="5981700" y="76200"/>
                  </a:lnTo>
                  <a:lnTo>
                    <a:pt x="6033712" y="78224"/>
                  </a:lnTo>
                  <a:lnTo>
                    <a:pt x="6084418" y="84179"/>
                  </a:lnTo>
                  <a:lnTo>
                    <a:pt x="6133614" y="93891"/>
                  </a:lnTo>
                  <a:lnTo>
                    <a:pt x="6181100" y="107185"/>
                  </a:lnTo>
                  <a:lnTo>
                    <a:pt x="6226673" y="123887"/>
                  </a:lnTo>
                  <a:lnTo>
                    <a:pt x="6270131" y="143820"/>
                  </a:lnTo>
                  <a:lnTo>
                    <a:pt x="6311272" y="166811"/>
                  </a:lnTo>
                  <a:lnTo>
                    <a:pt x="6349895" y="192684"/>
                  </a:lnTo>
                  <a:lnTo>
                    <a:pt x="6385798" y="221265"/>
                  </a:lnTo>
                  <a:lnTo>
                    <a:pt x="6418778" y="252379"/>
                  </a:lnTo>
                  <a:lnTo>
                    <a:pt x="6448635" y="285852"/>
                  </a:lnTo>
                  <a:lnTo>
                    <a:pt x="6475165" y="321507"/>
                  </a:lnTo>
                  <a:lnTo>
                    <a:pt x="6498168" y="359171"/>
                  </a:lnTo>
                  <a:lnTo>
                    <a:pt x="6517441" y="398669"/>
                  </a:lnTo>
                  <a:lnTo>
                    <a:pt x="6532782" y="439825"/>
                  </a:lnTo>
                  <a:lnTo>
                    <a:pt x="6543991" y="482466"/>
                  </a:lnTo>
                  <a:lnTo>
                    <a:pt x="6550864" y="526415"/>
                  </a:lnTo>
                  <a:lnTo>
                    <a:pt x="6553200" y="571500"/>
                  </a:lnTo>
                  <a:lnTo>
                    <a:pt x="6550864" y="616584"/>
                  </a:lnTo>
                  <a:lnTo>
                    <a:pt x="6543991" y="660533"/>
                  </a:lnTo>
                  <a:lnTo>
                    <a:pt x="6532782" y="703174"/>
                  </a:lnTo>
                  <a:lnTo>
                    <a:pt x="6517441" y="744330"/>
                  </a:lnTo>
                  <a:lnTo>
                    <a:pt x="6498168" y="783828"/>
                  </a:lnTo>
                  <a:lnTo>
                    <a:pt x="6475165" y="821492"/>
                  </a:lnTo>
                  <a:lnTo>
                    <a:pt x="6448635" y="857147"/>
                  </a:lnTo>
                  <a:lnTo>
                    <a:pt x="6418778" y="890620"/>
                  </a:lnTo>
                  <a:lnTo>
                    <a:pt x="6385798" y="921734"/>
                  </a:lnTo>
                  <a:lnTo>
                    <a:pt x="6349895" y="950315"/>
                  </a:lnTo>
                  <a:lnTo>
                    <a:pt x="6311272" y="976188"/>
                  </a:lnTo>
                  <a:lnTo>
                    <a:pt x="6270131" y="999179"/>
                  </a:lnTo>
                  <a:lnTo>
                    <a:pt x="6226673" y="1019112"/>
                  </a:lnTo>
                  <a:lnTo>
                    <a:pt x="6181100" y="1035814"/>
                  </a:lnTo>
                  <a:lnTo>
                    <a:pt x="6133614" y="1049108"/>
                  </a:lnTo>
                  <a:lnTo>
                    <a:pt x="6084418" y="1058820"/>
                  </a:lnTo>
                  <a:lnTo>
                    <a:pt x="6033712" y="1064775"/>
                  </a:lnTo>
                  <a:lnTo>
                    <a:pt x="5981700" y="1066800"/>
                  </a:lnTo>
                  <a:lnTo>
                    <a:pt x="5929687" y="1064775"/>
                  </a:lnTo>
                  <a:lnTo>
                    <a:pt x="5878981" y="1058820"/>
                  </a:lnTo>
                  <a:lnTo>
                    <a:pt x="5829785" y="1049108"/>
                  </a:lnTo>
                  <a:lnTo>
                    <a:pt x="5782299" y="1035814"/>
                  </a:lnTo>
                  <a:lnTo>
                    <a:pt x="5736726" y="1019112"/>
                  </a:lnTo>
                  <a:lnTo>
                    <a:pt x="5693268" y="999179"/>
                  </a:lnTo>
                  <a:lnTo>
                    <a:pt x="5652127" y="976188"/>
                  </a:lnTo>
                  <a:lnTo>
                    <a:pt x="5613504" y="950315"/>
                  </a:lnTo>
                  <a:lnTo>
                    <a:pt x="5577601" y="921734"/>
                  </a:lnTo>
                  <a:lnTo>
                    <a:pt x="5544621" y="890620"/>
                  </a:lnTo>
                  <a:lnTo>
                    <a:pt x="5514764" y="857147"/>
                  </a:lnTo>
                  <a:lnTo>
                    <a:pt x="5488234" y="821492"/>
                  </a:lnTo>
                  <a:lnTo>
                    <a:pt x="5465231" y="783828"/>
                  </a:lnTo>
                  <a:lnTo>
                    <a:pt x="5445958" y="744330"/>
                  </a:lnTo>
                  <a:lnTo>
                    <a:pt x="5430617" y="703174"/>
                  </a:lnTo>
                  <a:lnTo>
                    <a:pt x="5419408" y="660533"/>
                  </a:lnTo>
                  <a:lnTo>
                    <a:pt x="5412535" y="616584"/>
                  </a:lnTo>
                  <a:lnTo>
                    <a:pt x="5410200" y="57150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366626E-16A0-4CEA-98A9-8B8A03F7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739140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MPEG</a:t>
            </a:r>
            <a:r>
              <a:rPr sz="4400" spc="-75" dirty="0"/>
              <a:t> </a:t>
            </a:r>
            <a:r>
              <a:rPr sz="4400" spc="-20" dirty="0"/>
              <a:t>organization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295400"/>
            <a:ext cx="7602855" cy="307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i="1" spc="-5" dirty="0">
                <a:latin typeface="Calibri"/>
                <a:cs typeface="Calibri"/>
              </a:rPr>
              <a:t>I-frame: </a:t>
            </a:r>
            <a:r>
              <a:rPr sz="2400" i="1" spc="-10" dirty="0">
                <a:latin typeface="Calibri"/>
                <a:cs typeface="Calibri"/>
              </a:rPr>
              <a:t>Intracoded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i="1" spc="-5" dirty="0">
                <a:latin typeface="Calibri"/>
                <a:cs typeface="Calibri"/>
              </a:rPr>
              <a:t>Independent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Full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JPEG-encoded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Occurs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second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so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ts val="239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Also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scene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87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i="1" spc="-5" dirty="0">
                <a:latin typeface="Calibri"/>
                <a:cs typeface="Calibri"/>
              </a:rPr>
              <a:t>P-frame: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Predictive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ts val="239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87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i="1" spc="-5" dirty="0">
                <a:latin typeface="Calibri"/>
                <a:cs typeface="Calibri"/>
              </a:rPr>
              <a:t>B-frame: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Bidirectional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p-frame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 </a:t>
            </a:r>
            <a:r>
              <a:rPr sz="2000" spc="-10" dirty="0">
                <a:latin typeface="Calibri"/>
                <a:cs typeface="Calibri"/>
              </a:rPr>
              <a:t>difference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both </a:t>
            </a:r>
            <a:r>
              <a:rPr sz="2000" i="1" spc="-5" dirty="0">
                <a:latin typeface="Calibri"/>
                <a:cs typeface="Calibri"/>
              </a:rPr>
              <a:t>previous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next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20629"/>
              </p:ext>
            </p:extLst>
          </p:nvPr>
        </p:nvGraphicFramePr>
        <p:xfrm>
          <a:off x="755650" y="5029200"/>
          <a:ext cx="7620000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10096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2300"/>
                        </a:lnSpc>
                      </a:pPr>
                      <a:r>
                        <a:rPr sz="24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400" y="4800600"/>
            <a:ext cx="3663950" cy="236854"/>
          </a:xfrm>
          <a:custGeom>
            <a:avLst/>
            <a:gdLst/>
            <a:ahLst/>
            <a:cxnLst/>
            <a:rect l="l" t="t" r="r" b="b"/>
            <a:pathLst>
              <a:path w="3663950" h="236854">
                <a:moveTo>
                  <a:pt x="3663137" y="224790"/>
                </a:moveTo>
                <a:lnTo>
                  <a:pt x="3641598" y="178181"/>
                </a:lnTo>
                <a:lnTo>
                  <a:pt x="3609340" y="146177"/>
                </a:lnTo>
                <a:lnTo>
                  <a:pt x="3565271" y="116332"/>
                </a:lnTo>
                <a:lnTo>
                  <a:pt x="3529965" y="97663"/>
                </a:lnTo>
                <a:lnTo>
                  <a:pt x="3490595" y="80137"/>
                </a:lnTo>
                <a:lnTo>
                  <a:pt x="3447288" y="63881"/>
                </a:lnTo>
                <a:lnTo>
                  <a:pt x="3400806" y="49276"/>
                </a:lnTo>
                <a:lnTo>
                  <a:pt x="3351530" y="36068"/>
                </a:lnTo>
                <a:lnTo>
                  <a:pt x="3273044" y="19685"/>
                </a:lnTo>
                <a:lnTo>
                  <a:pt x="3226828" y="12700"/>
                </a:lnTo>
                <a:lnTo>
                  <a:pt x="3218434" y="11430"/>
                </a:lnTo>
                <a:lnTo>
                  <a:pt x="3162300" y="5207"/>
                </a:lnTo>
                <a:lnTo>
                  <a:pt x="3105404" y="1397"/>
                </a:lnTo>
                <a:lnTo>
                  <a:pt x="3048000" y="0"/>
                </a:lnTo>
                <a:lnTo>
                  <a:pt x="3019298" y="381"/>
                </a:lnTo>
                <a:lnTo>
                  <a:pt x="2962148" y="2921"/>
                </a:lnTo>
                <a:lnTo>
                  <a:pt x="2905633" y="8001"/>
                </a:lnTo>
                <a:lnTo>
                  <a:pt x="2823210" y="19939"/>
                </a:lnTo>
                <a:lnTo>
                  <a:pt x="2770378" y="30353"/>
                </a:lnTo>
                <a:lnTo>
                  <a:pt x="2719578" y="42672"/>
                </a:lnTo>
                <a:lnTo>
                  <a:pt x="2671572" y="56769"/>
                </a:lnTo>
                <a:lnTo>
                  <a:pt x="2626741" y="72263"/>
                </a:lnTo>
                <a:lnTo>
                  <a:pt x="2585466" y="89281"/>
                </a:lnTo>
                <a:lnTo>
                  <a:pt x="2548001" y="107442"/>
                </a:lnTo>
                <a:lnTo>
                  <a:pt x="2515108" y="126746"/>
                </a:lnTo>
                <a:lnTo>
                  <a:pt x="2474849" y="157353"/>
                </a:lnTo>
                <a:lnTo>
                  <a:pt x="2468397" y="166382"/>
                </a:lnTo>
                <a:lnTo>
                  <a:pt x="2438527" y="151384"/>
                </a:lnTo>
                <a:lnTo>
                  <a:pt x="2438438" y="205422"/>
                </a:lnTo>
                <a:lnTo>
                  <a:pt x="2436495" y="200533"/>
                </a:lnTo>
                <a:lnTo>
                  <a:pt x="2430272" y="189230"/>
                </a:lnTo>
                <a:lnTo>
                  <a:pt x="2402332" y="156591"/>
                </a:lnTo>
                <a:lnTo>
                  <a:pt x="2361946" y="125984"/>
                </a:lnTo>
                <a:lnTo>
                  <a:pt x="2328926" y="106807"/>
                </a:lnTo>
                <a:lnTo>
                  <a:pt x="2291588" y="88646"/>
                </a:lnTo>
                <a:lnTo>
                  <a:pt x="2250186" y="71882"/>
                </a:lnTo>
                <a:lnTo>
                  <a:pt x="2205355" y="56388"/>
                </a:lnTo>
                <a:lnTo>
                  <a:pt x="2157349" y="42418"/>
                </a:lnTo>
                <a:lnTo>
                  <a:pt x="2106676" y="30226"/>
                </a:lnTo>
                <a:lnTo>
                  <a:pt x="2053844" y="19685"/>
                </a:lnTo>
                <a:lnTo>
                  <a:pt x="2007628" y="12700"/>
                </a:lnTo>
                <a:lnTo>
                  <a:pt x="1999234" y="11430"/>
                </a:lnTo>
                <a:lnTo>
                  <a:pt x="1943100" y="5207"/>
                </a:lnTo>
                <a:lnTo>
                  <a:pt x="1886204" y="1397"/>
                </a:lnTo>
                <a:lnTo>
                  <a:pt x="1828800" y="0"/>
                </a:lnTo>
                <a:lnTo>
                  <a:pt x="1800098" y="381"/>
                </a:lnTo>
                <a:lnTo>
                  <a:pt x="1742948" y="2921"/>
                </a:lnTo>
                <a:lnTo>
                  <a:pt x="1686433" y="8001"/>
                </a:lnTo>
                <a:lnTo>
                  <a:pt x="1604010" y="19939"/>
                </a:lnTo>
                <a:lnTo>
                  <a:pt x="1551178" y="30353"/>
                </a:lnTo>
                <a:lnTo>
                  <a:pt x="1500378" y="42672"/>
                </a:lnTo>
                <a:lnTo>
                  <a:pt x="1452372" y="56769"/>
                </a:lnTo>
                <a:lnTo>
                  <a:pt x="1407541" y="72263"/>
                </a:lnTo>
                <a:lnTo>
                  <a:pt x="1366266" y="89281"/>
                </a:lnTo>
                <a:lnTo>
                  <a:pt x="1328801" y="107442"/>
                </a:lnTo>
                <a:lnTo>
                  <a:pt x="1295908" y="126746"/>
                </a:lnTo>
                <a:lnTo>
                  <a:pt x="1255649" y="157353"/>
                </a:lnTo>
                <a:lnTo>
                  <a:pt x="1249197" y="166382"/>
                </a:lnTo>
                <a:lnTo>
                  <a:pt x="1219327" y="151384"/>
                </a:lnTo>
                <a:lnTo>
                  <a:pt x="1219238" y="205422"/>
                </a:lnTo>
                <a:lnTo>
                  <a:pt x="1217295" y="200533"/>
                </a:lnTo>
                <a:lnTo>
                  <a:pt x="1211072" y="189230"/>
                </a:lnTo>
                <a:lnTo>
                  <a:pt x="1183132" y="156591"/>
                </a:lnTo>
                <a:lnTo>
                  <a:pt x="1142746" y="125984"/>
                </a:lnTo>
                <a:lnTo>
                  <a:pt x="1109726" y="106807"/>
                </a:lnTo>
                <a:lnTo>
                  <a:pt x="1072388" y="88646"/>
                </a:lnTo>
                <a:lnTo>
                  <a:pt x="1030986" y="71882"/>
                </a:lnTo>
                <a:lnTo>
                  <a:pt x="986155" y="56388"/>
                </a:lnTo>
                <a:lnTo>
                  <a:pt x="938149" y="42418"/>
                </a:lnTo>
                <a:lnTo>
                  <a:pt x="887476" y="30226"/>
                </a:lnTo>
                <a:lnTo>
                  <a:pt x="834644" y="19685"/>
                </a:lnTo>
                <a:lnTo>
                  <a:pt x="788428" y="12700"/>
                </a:lnTo>
                <a:lnTo>
                  <a:pt x="780034" y="11430"/>
                </a:lnTo>
                <a:lnTo>
                  <a:pt x="723900" y="5207"/>
                </a:lnTo>
                <a:lnTo>
                  <a:pt x="667004" y="1397"/>
                </a:lnTo>
                <a:lnTo>
                  <a:pt x="609600" y="0"/>
                </a:lnTo>
                <a:lnTo>
                  <a:pt x="580898" y="381"/>
                </a:lnTo>
                <a:lnTo>
                  <a:pt x="523748" y="2921"/>
                </a:lnTo>
                <a:lnTo>
                  <a:pt x="467233" y="8001"/>
                </a:lnTo>
                <a:lnTo>
                  <a:pt x="384810" y="19939"/>
                </a:lnTo>
                <a:lnTo>
                  <a:pt x="331952" y="30353"/>
                </a:lnTo>
                <a:lnTo>
                  <a:pt x="281216" y="42672"/>
                </a:lnTo>
                <a:lnTo>
                  <a:pt x="233210" y="56769"/>
                </a:lnTo>
                <a:lnTo>
                  <a:pt x="188341" y="72263"/>
                </a:lnTo>
                <a:lnTo>
                  <a:pt x="147040" y="89281"/>
                </a:lnTo>
                <a:lnTo>
                  <a:pt x="109613" y="107442"/>
                </a:lnTo>
                <a:lnTo>
                  <a:pt x="76682" y="126746"/>
                </a:lnTo>
                <a:lnTo>
                  <a:pt x="36423" y="157353"/>
                </a:lnTo>
                <a:lnTo>
                  <a:pt x="35331" y="158623"/>
                </a:lnTo>
                <a:lnTo>
                  <a:pt x="30035" y="166370"/>
                </a:lnTo>
                <a:lnTo>
                  <a:pt x="165" y="151384"/>
                </a:lnTo>
                <a:lnTo>
                  <a:pt x="0" y="236601"/>
                </a:lnTo>
                <a:lnTo>
                  <a:pt x="68262" y="185547"/>
                </a:lnTo>
                <a:lnTo>
                  <a:pt x="63957" y="183388"/>
                </a:lnTo>
                <a:lnTo>
                  <a:pt x="41465" y="172110"/>
                </a:lnTo>
                <a:lnTo>
                  <a:pt x="44945" y="167005"/>
                </a:lnTo>
                <a:lnTo>
                  <a:pt x="83337" y="137541"/>
                </a:lnTo>
                <a:lnTo>
                  <a:pt x="133172" y="109728"/>
                </a:lnTo>
                <a:lnTo>
                  <a:pt x="171881" y="92456"/>
                </a:lnTo>
                <a:lnTo>
                  <a:pt x="214414" y="76327"/>
                </a:lnTo>
                <a:lnTo>
                  <a:pt x="260311" y="61722"/>
                </a:lnTo>
                <a:lnTo>
                  <a:pt x="309092" y="48641"/>
                </a:lnTo>
                <a:lnTo>
                  <a:pt x="386715" y="32385"/>
                </a:lnTo>
                <a:lnTo>
                  <a:pt x="440944" y="24003"/>
                </a:lnTo>
                <a:lnTo>
                  <a:pt x="496316" y="17780"/>
                </a:lnTo>
                <a:lnTo>
                  <a:pt x="552704" y="13970"/>
                </a:lnTo>
                <a:lnTo>
                  <a:pt x="609473" y="12700"/>
                </a:lnTo>
                <a:lnTo>
                  <a:pt x="637921" y="12954"/>
                </a:lnTo>
                <a:lnTo>
                  <a:pt x="694563" y="15621"/>
                </a:lnTo>
                <a:lnTo>
                  <a:pt x="750570" y="20574"/>
                </a:lnTo>
                <a:lnTo>
                  <a:pt x="832231" y="32258"/>
                </a:lnTo>
                <a:lnTo>
                  <a:pt x="884555" y="42545"/>
                </a:lnTo>
                <a:lnTo>
                  <a:pt x="934720" y="54610"/>
                </a:lnTo>
                <a:lnTo>
                  <a:pt x="982091" y="68453"/>
                </a:lnTo>
                <a:lnTo>
                  <a:pt x="1026414" y="83693"/>
                </a:lnTo>
                <a:lnTo>
                  <a:pt x="1066927" y="100203"/>
                </a:lnTo>
                <a:lnTo>
                  <a:pt x="1103630" y="117856"/>
                </a:lnTo>
                <a:lnTo>
                  <a:pt x="1149858" y="146050"/>
                </a:lnTo>
                <a:lnTo>
                  <a:pt x="1184275" y="175514"/>
                </a:lnTo>
                <a:lnTo>
                  <a:pt x="1209548" y="215011"/>
                </a:lnTo>
                <a:lnTo>
                  <a:pt x="1211961" y="224790"/>
                </a:lnTo>
                <a:lnTo>
                  <a:pt x="1219212" y="224790"/>
                </a:lnTo>
                <a:lnTo>
                  <a:pt x="1219212" y="225806"/>
                </a:lnTo>
                <a:lnTo>
                  <a:pt x="1212215" y="225806"/>
                </a:lnTo>
                <a:lnTo>
                  <a:pt x="1212037" y="225806"/>
                </a:lnTo>
                <a:lnTo>
                  <a:pt x="1212850" y="235458"/>
                </a:lnTo>
                <a:lnTo>
                  <a:pt x="1219200" y="234950"/>
                </a:lnTo>
                <a:lnTo>
                  <a:pt x="1219200" y="236601"/>
                </a:lnTo>
                <a:lnTo>
                  <a:pt x="1221663" y="234759"/>
                </a:lnTo>
                <a:lnTo>
                  <a:pt x="1225550" y="234442"/>
                </a:lnTo>
                <a:lnTo>
                  <a:pt x="1225334" y="232003"/>
                </a:lnTo>
                <a:lnTo>
                  <a:pt x="1287399" y="185547"/>
                </a:lnTo>
                <a:lnTo>
                  <a:pt x="1283093" y="183388"/>
                </a:lnTo>
                <a:lnTo>
                  <a:pt x="1260665" y="172135"/>
                </a:lnTo>
                <a:lnTo>
                  <a:pt x="1302512" y="137541"/>
                </a:lnTo>
                <a:lnTo>
                  <a:pt x="1352423" y="109728"/>
                </a:lnTo>
                <a:lnTo>
                  <a:pt x="1391031" y="92456"/>
                </a:lnTo>
                <a:lnTo>
                  <a:pt x="1433576" y="76327"/>
                </a:lnTo>
                <a:lnTo>
                  <a:pt x="1479550" y="61722"/>
                </a:lnTo>
                <a:lnTo>
                  <a:pt x="1528318" y="48641"/>
                </a:lnTo>
                <a:lnTo>
                  <a:pt x="1605915" y="32385"/>
                </a:lnTo>
                <a:lnTo>
                  <a:pt x="1660144" y="24003"/>
                </a:lnTo>
                <a:lnTo>
                  <a:pt x="1715516" y="17780"/>
                </a:lnTo>
                <a:lnTo>
                  <a:pt x="1771904" y="13970"/>
                </a:lnTo>
                <a:lnTo>
                  <a:pt x="1828673" y="12700"/>
                </a:lnTo>
                <a:lnTo>
                  <a:pt x="1857121" y="12954"/>
                </a:lnTo>
                <a:lnTo>
                  <a:pt x="1913763" y="15621"/>
                </a:lnTo>
                <a:lnTo>
                  <a:pt x="1969770" y="20574"/>
                </a:lnTo>
                <a:lnTo>
                  <a:pt x="2051431" y="32258"/>
                </a:lnTo>
                <a:lnTo>
                  <a:pt x="2103755" y="42545"/>
                </a:lnTo>
                <a:lnTo>
                  <a:pt x="2153920" y="54610"/>
                </a:lnTo>
                <a:lnTo>
                  <a:pt x="2201291" y="68453"/>
                </a:lnTo>
                <a:lnTo>
                  <a:pt x="2245614" y="83693"/>
                </a:lnTo>
                <a:lnTo>
                  <a:pt x="2286127" y="100203"/>
                </a:lnTo>
                <a:lnTo>
                  <a:pt x="2322830" y="117856"/>
                </a:lnTo>
                <a:lnTo>
                  <a:pt x="2369058" y="146050"/>
                </a:lnTo>
                <a:lnTo>
                  <a:pt x="2403475" y="175514"/>
                </a:lnTo>
                <a:lnTo>
                  <a:pt x="2428748" y="215011"/>
                </a:lnTo>
                <a:lnTo>
                  <a:pt x="2431161" y="224790"/>
                </a:lnTo>
                <a:lnTo>
                  <a:pt x="2438412" y="224790"/>
                </a:lnTo>
                <a:lnTo>
                  <a:pt x="2438412" y="225806"/>
                </a:lnTo>
                <a:lnTo>
                  <a:pt x="2431415" y="225806"/>
                </a:lnTo>
                <a:lnTo>
                  <a:pt x="2431237" y="225806"/>
                </a:lnTo>
                <a:lnTo>
                  <a:pt x="2432050" y="235458"/>
                </a:lnTo>
                <a:lnTo>
                  <a:pt x="2438400" y="234950"/>
                </a:lnTo>
                <a:lnTo>
                  <a:pt x="2438400" y="236601"/>
                </a:lnTo>
                <a:lnTo>
                  <a:pt x="2440863" y="234759"/>
                </a:lnTo>
                <a:lnTo>
                  <a:pt x="2444750" y="234442"/>
                </a:lnTo>
                <a:lnTo>
                  <a:pt x="2444534" y="232003"/>
                </a:lnTo>
                <a:lnTo>
                  <a:pt x="2506599" y="185547"/>
                </a:lnTo>
                <a:lnTo>
                  <a:pt x="2502293" y="183388"/>
                </a:lnTo>
                <a:lnTo>
                  <a:pt x="2479865" y="172135"/>
                </a:lnTo>
                <a:lnTo>
                  <a:pt x="2521712" y="137541"/>
                </a:lnTo>
                <a:lnTo>
                  <a:pt x="2571623" y="109728"/>
                </a:lnTo>
                <a:lnTo>
                  <a:pt x="2610231" y="92456"/>
                </a:lnTo>
                <a:lnTo>
                  <a:pt x="2652776" y="76327"/>
                </a:lnTo>
                <a:lnTo>
                  <a:pt x="2698750" y="61722"/>
                </a:lnTo>
                <a:lnTo>
                  <a:pt x="2747518" y="48641"/>
                </a:lnTo>
                <a:lnTo>
                  <a:pt x="2825115" y="32385"/>
                </a:lnTo>
                <a:lnTo>
                  <a:pt x="2879344" y="24003"/>
                </a:lnTo>
                <a:lnTo>
                  <a:pt x="2934716" y="17780"/>
                </a:lnTo>
                <a:lnTo>
                  <a:pt x="2991104" y="13970"/>
                </a:lnTo>
                <a:lnTo>
                  <a:pt x="3047873" y="12700"/>
                </a:lnTo>
                <a:lnTo>
                  <a:pt x="3076321" y="12954"/>
                </a:lnTo>
                <a:lnTo>
                  <a:pt x="3132963" y="15621"/>
                </a:lnTo>
                <a:lnTo>
                  <a:pt x="3188970" y="20574"/>
                </a:lnTo>
                <a:lnTo>
                  <a:pt x="3270631" y="32258"/>
                </a:lnTo>
                <a:lnTo>
                  <a:pt x="3322955" y="42545"/>
                </a:lnTo>
                <a:lnTo>
                  <a:pt x="3373120" y="54610"/>
                </a:lnTo>
                <a:lnTo>
                  <a:pt x="3420491" y="68453"/>
                </a:lnTo>
                <a:lnTo>
                  <a:pt x="3464814" y="83693"/>
                </a:lnTo>
                <a:lnTo>
                  <a:pt x="3505327" y="100203"/>
                </a:lnTo>
                <a:lnTo>
                  <a:pt x="3542030" y="117856"/>
                </a:lnTo>
                <a:lnTo>
                  <a:pt x="3588258" y="146050"/>
                </a:lnTo>
                <a:lnTo>
                  <a:pt x="3622675" y="175514"/>
                </a:lnTo>
                <a:lnTo>
                  <a:pt x="3647948" y="215011"/>
                </a:lnTo>
                <a:lnTo>
                  <a:pt x="3650361" y="224790"/>
                </a:lnTo>
                <a:lnTo>
                  <a:pt x="3663137" y="224790"/>
                </a:lnTo>
                <a:close/>
              </a:path>
              <a:path w="3663950" h="236854">
                <a:moveTo>
                  <a:pt x="3663950" y="234442"/>
                </a:moveTo>
                <a:lnTo>
                  <a:pt x="3663226" y="225806"/>
                </a:lnTo>
                <a:lnTo>
                  <a:pt x="3650615" y="225806"/>
                </a:lnTo>
                <a:lnTo>
                  <a:pt x="3650437" y="225806"/>
                </a:lnTo>
                <a:lnTo>
                  <a:pt x="3651250" y="235458"/>
                </a:lnTo>
                <a:lnTo>
                  <a:pt x="3663950" y="23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4800600"/>
            <a:ext cx="2444750" cy="236854"/>
          </a:xfrm>
          <a:custGeom>
            <a:avLst/>
            <a:gdLst/>
            <a:ahLst/>
            <a:cxnLst/>
            <a:rect l="l" t="t" r="r" b="b"/>
            <a:pathLst>
              <a:path w="2444750" h="236854">
                <a:moveTo>
                  <a:pt x="2443937" y="224790"/>
                </a:moveTo>
                <a:lnTo>
                  <a:pt x="2422398" y="178181"/>
                </a:lnTo>
                <a:lnTo>
                  <a:pt x="2390140" y="146177"/>
                </a:lnTo>
                <a:lnTo>
                  <a:pt x="2346071" y="116332"/>
                </a:lnTo>
                <a:lnTo>
                  <a:pt x="2310765" y="97663"/>
                </a:lnTo>
                <a:lnTo>
                  <a:pt x="2271268" y="80137"/>
                </a:lnTo>
                <a:lnTo>
                  <a:pt x="2228088" y="63881"/>
                </a:lnTo>
                <a:lnTo>
                  <a:pt x="2181606" y="49276"/>
                </a:lnTo>
                <a:lnTo>
                  <a:pt x="2132330" y="36068"/>
                </a:lnTo>
                <a:lnTo>
                  <a:pt x="2053844" y="19685"/>
                </a:lnTo>
                <a:lnTo>
                  <a:pt x="2007628" y="12700"/>
                </a:lnTo>
                <a:lnTo>
                  <a:pt x="1999234" y="11430"/>
                </a:lnTo>
                <a:lnTo>
                  <a:pt x="1943100" y="5207"/>
                </a:lnTo>
                <a:lnTo>
                  <a:pt x="1886204" y="1397"/>
                </a:lnTo>
                <a:lnTo>
                  <a:pt x="1828800" y="0"/>
                </a:lnTo>
                <a:lnTo>
                  <a:pt x="1800098" y="381"/>
                </a:lnTo>
                <a:lnTo>
                  <a:pt x="1742948" y="2921"/>
                </a:lnTo>
                <a:lnTo>
                  <a:pt x="1686433" y="8001"/>
                </a:lnTo>
                <a:lnTo>
                  <a:pt x="1604010" y="19939"/>
                </a:lnTo>
                <a:lnTo>
                  <a:pt x="1551178" y="30353"/>
                </a:lnTo>
                <a:lnTo>
                  <a:pt x="1500378" y="42672"/>
                </a:lnTo>
                <a:lnTo>
                  <a:pt x="1452372" y="56769"/>
                </a:lnTo>
                <a:lnTo>
                  <a:pt x="1407541" y="72263"/>
                </a:lnTo>
                <a:lnTo>
                  <a:pt x="1366266" y="89281"/>
                </a:lnTo>
                <a:lnTo>
                  <a:pt x="1328801" y="107442"/>
                </a:lnTo>
                <a:lnTo>
                  <a:pt x="1295908" y="126746"/>
                </a:lnTo>
                <a:lnTo>
                  <a:pt x="1255649" y="157353"/>
                </a:lnTo>
                <a:lnTo>
                  <a:pt x="1249197" y="166382"/>
                </a:lnTo>
                <a:lnTo>
                  <a:pt x="1219327" y="151384"/>
                </a:lnTo>
                <a:lnTo>
                  <a:pt x="1219238" y="205422"/>
                </a:lnTo>
                <a:lnTo>
                  <a:pt x="1217295" y="200533"/>
                </a:lnTo>
                <a:lnTo>
                  <a:pt x="1211072" y="189230"/>
                </a:lnTo>
                <a:lnTo>
                  <a:pt x="1183132" y="156591"/>
                </a:lnTo>
                <a:lnTo>
                  <a:pt x="1142746" y="125984"/>
                </a:lnTo>
                <a:lnTo>
                  <a:pt x="1109726" y="106807"/>
                </a:lnTo>
                <a:lnTo>
                  <a:pt x="1072388" y="88646"/>
                </a:lnTo>
                <a:lnTo>
                  <a:pt x="1030986" y="71882"/>
                </a:lnTo>
                <a:lnTo>
                  <a:pt x="986155" y="56388"/>
                </a:lnTo>
                <a:lnTo>
                  <a:pt x="938149" y="42418"/>
                </a:lnTo>
                <a:lnTo>
                  <a:pt x="887476" y="30226"/>
                </a:lnTo>
                <a:lnTo>
                  <a:pt x="834644" y="19685"/>
                </a:lnTo>
                <a:lnTo>
                  <a:pt x="788428" y="12700"/>
                </a:lnTo>
                <a:lnTo>
                  <a:pt x="723900" y="5207"/>
                </a:lnTo>
                <a:lnTo>
                  <a:pt x="667004" y="1397"/>
                </a:lnTo>
                <a:lnTo>
                  <a:pt x="609600" y="0"/>
                </a:lnTo>
                <a:lnTo>
                  <a:pt x="580898" y="381"/>
                </a:lnTo>
                <a:lnTo>
                  <a:pt x="523748" y="2921"/>
                </a:lnTo>
                <a:lnTo>
                  <a:pt x="467233" y="8001"/>
                </a:lnTo>
                <a:lnTo>
                  <a:pt x="384810" y="19939"/>
                </a:lnTo>
                <a:lnTo>
                  <a:pt x="331978" y="30353"/>
                </a:lnTo>
                <a:lnTo>
                  <a:pt x="281178" y="42672"/>
                </a:lnTo>
                <a:lnTo>
                  <a:pt x="233172" y="56769"/>
                </a:lnTo>
                <a:lnTo>
                  <a:pt x="188341" y="72263"/>
                </a:lnTo>
                <a:lnTo>
                  <a:pt x="147066" y="89281"/>
                </a:lnTo>
                <a:lnTo>
                  <a:pt x="109601" y="107442"/>
                </a:lnTo>
                <a:lnTo>
                  <a:pt x="76708" y="126746"/>
                </a:lnTo>
                <a:lnTo>
                  <a:pt x="36449" y="157353"/>
                </a:lnTo>
                <a:lnTo>
                  <a:pt x="29997" y="166382"/>
                </a:lnTo>
                <a:lnTo>
                  <a:pt x="127" y="151384"/>
                </a:lnTo>
                <a:lnTo>
                  <a:pt x="0" y="236601"/>
                </a:lnTo>
                <a:lnTo>
                  <a:pt x="68199" y="185547"/>
                </a:lnTo>
                <a:lnTo>
                  <a:pt x="63893" y="183388"/>
                </a:lnTo>
                <a:lnTo>
                  <a:pt x="41465" y="172135"/>
                </a:lnTo>
                <a:lnTo>
                  <a:pt x="83312" y="137541"/>
                </a:lnTo>
                <a:lnTo>
                  <a:pt x="133223" y="109728"/>
                </a:lnTo>
                <a:lnTo>
                  <a:pt x="171831" y="92456"/>
                </a:lnTo>
                <a:lnTo>
                  <a:pt x="214376" y="76327"/>
                </a:lnTo>
                <a:lnTo>
                  <a:pt x="260350" y="61722"/>
                </a:lnTo>
                <a:lnTo>
                  <a:pt x="309118" y="48641"/>
                </a:lnTo>
                <a:lnTo>
                  <a:pt x="386715" y="32385"/>
                </a:lnTo>
                <a:lnTo>
                  <a:pt x="440944" y="24003"/>
                </a:lnTo>
                <a:lnTo>
                  <a:pt x="496316" y="17780"/>
                </a:lnTo>
                <a:lnTo>
                  <a:pt x="552704" y="13970"/>
                </a:lnTo>
                <a:lnTo>
                  <a:pt x="609473" y="12700"/>
                </a:lnTo>
                <a:lnTo>
                  <a:pt x="637921" y="12954"/>
                </a:lnTo>
                <a:lnTo>
                  <a:pt x="694563" y="15621"/>
                </a:lnTo>
                <a:lnTo>
                  <a:pt x="750570" y="20574"/>
                </a:lnTo>
                <a:lnTo>
                  <a:pt x="832231" y="32258"/>
                </a:lnTo>
                <a:lnTo>
                  <a:pt x="884555" y="42545"/>
                </a:lnTo>
                <a:lnTo>
                  <a:pt x="934720" y="54610"/>
                </a:lnTo>
                <a:lnTo>
                  <a:pt x="982091" y="68453"/>
                </a:lnTo>
                <a:lnTo>
                  <a:pt x="1026414" y="83693"/>
                </a:lnTo>
                <a:lnTo>
                  <a:pt x="1066927" y="100203"/>
                </a:lnTo>
                <a:lnTo>
                  <a:pt x="1103630" y="117856"/>
                </a:lnTo>
                <a:lnTo>
                  <a:pt x="1149858" y="146050"/>
                </a:lnTo>
                <a:lnTo>
                  <a:pt x="1184275" y="175514"/>
                </a:lnTo>
                <a:lnTo>
                  <a:pt x="1209548" y="215011"/>
                </a:lnTo>
                <a:lnTo>
                  <a:pt x="1211961" y="224790"/>
                </a:lnTo>
                <a:lnTo>
                  <a:pt x="1219212" y="224790"/>
                </a:lnTo>
                <a:lnTo>
                  <a:pt x="1219212" y="225806"/>
                </a:lnTo>
                <a:lnTo>
                  <a:pt x="1212215" y="225806"/>
                </a:lnTo>
                <a:lnTo>
                  <a:pt x="1212037" y="225806"/>
                </a:lnTo>
                <a:lnTo>
                  <a:pt x="1212850" y="235458"/>
                </a:lnTo>
                <a:lnTo>
                  <a:pt x="1219200" y="234950"/>
                </a:lnTo>
                <a:lnTo>
                  <a:pt x="1219200" y="236601"/>
                </a:lnTo>
                <a:lnTo>
                  <a:pt x="1221663" y="234759"/>
                </a:lnTo>
                <a:lnTo>
                  <a:pt x="1225550" y="234442"/>
                </a:lnTo>
                <a:lnTo>
                  <a:pt x="1225334" y="232003"/>
                </a:lnTo>
                <a:lnTo>
                  <a:pt x="1287399" y="185547"/>
                </a:lnTo>
                <a:lnTo>
                  <a:pt x="1283093" y="183388"/>
                </a:lnTo>
                <a:lnTo>
                  <a:pt x="1260665" y="172135"/>
                </a:lnTo>
                <a:lnTo>
                  <a:pt x="1302512" y="137541"/>
                </a:lnTo>
                <a:lnTo>
                  <a:pt x="1352423" y="109728"/>
                </a:lnTo>
                <a:lnTo>
                  <a:pt x="1391031" y="92456"/>
                </a:lnTo>
                <a:lnTo>
                  <a:pt x="1433576" y="76327"/>
                </a:lnTo>
                <a:lnTo>
                  <a:pt x="1479550" y="61722"/>
                </a:lnTo>
                <a:lnTo>
                  <a:pt x="1528318" y="48641"/>
                </a:lnTo>
                <a:lnTo>
                  <a:pt x="1605915" y="32385"/>
                </a:lnTo>
                <a:lnTo>
                  <a:pt x="1660144" y="24003"/>
                </a:lnTo>
                <a:lnTo>
                  <a:pt x="1715516" y="17780"/>
                </a:lnTo>
                <a:lnTo>
                  <a:pt x="1771904" y="13970"/>
                </a:lnTo>
                <a:lnTo>
                  <a:pt x="1828673" y="12700"/>
                </a:lnTo>
                <a:lnTo>
                  <a:pt x="1857121" y="12954"/>
                </a:lnTo>
                <a:lnTo>
                  <a:pt x="1913763" y="15621"/>
                </a:lnTo>
                <a:lnTo>
                  <a:pt x="1969770" y="20574"/>
                </a:lnTo>
                <a:lnTo>
                  <a:pt x="2051431" y="32258"/>
                </a:lnTo>
                <a:lnTo>
                  <a:pt x="2103755" y="42545"/>
                </a:lnTo>
                <a:lnTo>
                  <a:pt x="2153920" y="54610"/>
                </a:lnTo>
                <a:lnTo>
                  <a:pt x="2201291" y="68453"/>
                </a:lnTo>
                <a:lnTo>
                  <a:pt x="2245614" y="83693"/>
                </a:lnTo>
                <a:lnTo>
                  <a:pt x="2286127" y="100203"/>
                </a:lnTo>
                <a:lnTo>
                  <a:pt x="2322830" y="117856"/>
                </a:lnTo>
                <a:lnTo>
                  <a:pt x="2369058" y="146050"/>
                </a:lnTo>
                <a:lnTo>
                  <a:pt x="2403475" y="175514"/>
                </a:lnTo>
                <a:lnTo>
                  <a:pt x="2428748" y="215011"/>
                </a:lnTo>
                <a:lnTo>
                  <a:pt x="2431161" y="224790"/>
                </a:lnTo>
                <a:lnTo>
                  <a:pt x="2443937" y="224790"/>
                </a:lnTo>
                <a:close/>
              </a:path>
              <a:path w="2444750" h="236854">
                <a:moveTo>
                  <a:pt x="2444750" y="234442"/>
                </a:moveTo>
                <a:lnTo>
                  <a:pt x="2444026" y="225806"/>
                </a:lnTo>
                <a:lnTo>
                  <a:pt x="2431415" y="225806"/>
                </a:lnTo>
                <a:lnTo>
                  <a:pt x="2431237" y="225806"/>
                </a:lnTo>
                <a:lnTo>
                  <a:pt x="2432050" y="235458"/>
                </a:lnTo>
                <a:lnTo>
                  <a:pt x="2444750" y="234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853" y="5340946"/>
            <a:ext cx="7369175" cy="235585"/>
          </a:xfrm>
          <a:custGeom>
            <a:avLst/>
            <a:gdLst/>
            <a:ahLst/>
            <a:cxnLst/>
            <a:rect l="l" t="t" r="r" b="b"/>
            <a:pathLst>
              <a:path w="7369175" h="235585">
                <a:moveTo>
                  <a:pt x="7368781" y="82638"/>
                </a:moveTo>
                <a:lnTo>
                  <a:pt x="7362406" y="63423"/>
                </a:lnTo>
                <a:lnTo>
                  <a:pt x="7341984" y="1778"/>
                </a:lnTo>
                <a:lnTo>
                  <a:pt x="7293343" y="71767"/>
                </a:lnTo>
                <a:lnTo>
                  <a:pt x="7324217" y="76225"/>
                </a:lnTo>
                <a:lnTo>
                  <a:pt x="7322756" y="83578"/>
                </a:lnTo>
                <a:lnTo>
                  <a:pt x="7322604" y="84010"/>
                </a:lnTo>
                <a:lnTo>
                  <a:pt x="7316203" y="102323"/>
                </a:lnTo>
                <a:lnTo>
                  <a:pt x="7299185" y="137985"/>
                </a:lnTo>
                <a:lnTo>
                  <a:pt x="7266927" y="182473"/>
                </a:lnTo>
                <a:lnTo>
                  <a:pt x="7229208" y="211988"/>
                </a:lnTo>
                <a:lnTo>
                  <a:pt x="7189838" y="222605"/>
                </a:lnTo>
                <a:lnTo>
                  <a:pt x="7183361" y="222389"/>
                </a:lnTo>
                <a:lnTo>
                  <a:pt x="7137641" y="204330"/>
                </a:lnTo>
                <a:lnTo>
                  <a:pt x="7101027" y="169087"/>
                </a:lnTo>
                <a:lnTo>
                  <a:pt x="7071093" y="120345"/>
                </a:lnTo>
                <a:lnTo>
                  <a:pt x="7056488" y="82486"/>
                </a:lnTo>
                <a:lnTo>
                  <a:pt x="7055752" y="79895"/>
                </a:lnTo>
                <a:lnTo>
                  <a:pt x="7064108" y="81076"/>
                </a:lnTo>
                <a:lnTo>
                  <a:pt x="7057720" y="61912"/>
                </a:lnTo>
                <a:lnTo>
                  <a:pt x="7044525" y="22313"/>
                </a:lnTo>
                <a:lnTo>
                  <a:pt x="7044423" y="21437"/>
                </a:lnTo>
                <a:lnTo>
                  <a:pt x="7043534" y="0"/>
                </a:lnTo>
                <a:lnTo>
                  <a:pt x="7037184" y="254"/>
                </a:lnTo>
                <a:lnTo>
                  <a:pt x="7030834" y="508"/>
                </a:lnTo>
                <a:lnTo>
                  <a:pt x="7031177" y="8928"/>
                </a:lnTo>
                <a:lnTo>
                  <a:pt x="6988670" y="70319"/>
                </a:lnTo>
                <a:lnTo>
                  <a:pt x="7019468" y="74714"/>
                </a:lnTo>
                <a:lnTo>
                  <a:pt x="7017956" y="82575"/>
                </a:lnTo>
                <a:lnTo>
                  <a:pt x="7017804" y="82969"/>
                </a:lnTo>
                <a:lnTo>
                  <a:pt x="7017753" y="83121"/>
                </a:lnTo>
                <a:lnTo>
                  <a:pt x="7011149" y="101879"/>
                </a:lnTo>
                <a:lnTo>
                  <a:pt x="7003275" y="120345"/>
                </a:lnTo>
                <a:lnTo>
                  <a:pt x="6983984" y="154241"/>
                </a:lnTo>
                <a:lnTo>
                  <a:pt x="6949554" y="194386"/>
                </a:lnTo>
                <a:lnTo>
                  <a:pt x="6917423" y="215353"/>
                </a:lnTo>
                <a:lnTo>
                  <a:pt x="6884530" y="222605"/>
                </a:lnTo>
                <a:lnTo>
                  <a:pt x="6877926" y="222326"/>
                </a:lnTo>
                <a:lnTo>
                  <a:pt x="6832206" y="204012"/>
                </a:lnTo>
                <a:lnTo>
                  <a:pt x="6796011" y="169087"/>
                </a:lnTo>
                <a:lnTo>
                  <a:pt x="6766166" y="120675"/>
                </a:lnTo>
                <a:lnTo>
                  <a:pt x="6751853" y="83997"/>
                </a:lnTo>
                <a:lnTo>
                  <a:pt x="6751739" y="83680"/>
                </a:lnTo>
                <a:lnTo>
                  <a:pt x="6751637" y="83121"/>
                </a:lnTo>
                <a:lnTo>
                  <a:pt x="6750990" y="79895"/>
                </a:lnTo>
                <a:lnTo>
                  <a:pt x="6759308" y="81076"/>
                </a:lnTo>
                <a:lnTo>
                  <a:pt x="6757327" y="75171"/>
                </a:lnTo>
                <a:lnTo>
                  <a:pt x="6781025" y="71729"/>
                </a:lnTo>
                <a:lnTo>
                  <a:pt x="6775221" y="63398"/>
                </a:lnTo>
                <a:lnTo>
                  <a:pt x="6733349" y="3187"/>
                </a:lnTo>
                <a:lnTo>
                  <a:pt x="6732384" y="254"/>
                </a:lnTo>
                <a:lnTo>
                  <a:pt x="6683870" y="70319"/>
                </a:lnTo>
                <a:lnTo>
                  <a:pt x="6708508" y="73837"/>
                </a:lnTo>
                <a:lnTo>
                  <a:pt x="6705587" y="82651"/>
                </a:lnTo>
                <a:lnTo>
                  <a:pt x="6713347" y="81534"/>
                </a:lnTo>
                <a:lnTo>
                  <a:pt x="6713156" y="82575"/>
                </a:lnTo>
                <a:lnTo>
                  <a:pt x="6713004" y="82969"/>
                </a:lnTo>
                <a:lnTo>
                  <a:pt x="6712953" y="83121"/>
                </a:lnTo>
                <a:lnTo>
                  <a:pt x="6706349" y="101879"/>
                </a:lnTo>
                <a:lnTo>
                  <a:pt x="6698475" y="120345"/>
                </a:lnTo>
                <a:lnTo>
                  <a:pt x="6679184" y="154241"/>
                </a:lnTo>
                <a:lnTo>
                  <a:pt x="6644754" y="194386"/>
                </a:lnTo>
                <a:lnTo>
                  <a:pt x="6612623" y="215353"/>
                </a:lnTo>
                <a:lnTo>
                  <a:pt x="6579730" y="222605"/>
                </a:lnTo>
                <a:lnTo>
                  <a:pt x="6573126" y="222326"/>
                </a:lnTo>
                <a:lnTo>
                  <a:pt x="6527406" y="204012"/>
                </a:lnTo>
                <a:lnTo>
                  <a:pt x="6491211" y="169087"/>
                </a:lnTo>
                <a:lnTo>
                  <a:pt x="6461366" y="120675"/>
                </a:lnTo>
                <a:lnTo>
                  <a:pt x="6447053" y="83997"/>
                </a:lnTo>
                <a:lnTo>
                  <a:pt x="6446939" y="83680"/>
                </a:lnTo>
                <a:lnTo>
                  <a:pt x="6446837" y="83121"/>
                </a:lnTo>
                <a:lnTo>
                  <a:pt x="6445466" y="76187"/>
                </a:lnTo>
                <a:lnTo>
                  <a:pt x="6476225" y="71729"/>
                </a:lnTo>
                <a:lnTo>
                  <a:pt x="6470421" y="63398"/>
                </a:lnTo>
                <a:lnTo>
                  <a:pt x="6433515" y="10337"/>
                </a:lnTo>
                <a:lnTo>
                  <a:pt x="6433934" y="508"/>
                </a:lnTo>
                <a:lnTo>
                  <a:pt x="6421234" y="0"/>
                </a:lnTo>
                <a:lnTo>
                  <a:pt x="6420345" y="21437"/>
                </a:lnTo>
                <a:lnTo>
                  <a:pt x="6419913" y="24917"/>
                </a:lnTo>
                <a:lnTo>
                  <a:pt x="6400787" y="82651"/>
                </a:lnTo>
                <a:lnTo>
                  <a:pt x="6408661" y="81521"/>
                </a:lnTo>
                <a:lnTo>
                  <a:pt x="6393675" y="120345"/>
                </a:lnTo>
                <a:lnTo>
                  <a:pt x="6374384" y="154241"/>
                </a:lnTo>
                <a:lnTo>
                  <a:pt x="6339954" y="194386"/>
                </a:lnTo>
                <a:lnTo>
                  <a:pt x="6307823" y="215353"/>
                </a:lnTo>
                <a:lnTo>
                  <a:pt x="6274930" y="222605"/>
                </a:lnTo>
                <a:lnTo>
                  <a:pt x="6268326" y="222326"/>
                </a:lnTo>
                <a:lnTo>
                  <a:pt x="6222606" y="204012"/>
                </a:lnTo>
                <a:lnTo>
                  <a:pt x="6186411" y="169087"/>
                </a:lnTo>
                <a:lnTo>
                  <a:pt x="6156566" y="120675"/>
                </a:lnTo>
                <a:lnTo>
                  <a:pt x="6142253" y="83997"/>
                </a:lnTo>
                <a:lnTo>
                  <a:pt x="6142139" y="83680"/>
                </a:lnTo>
                <a:lnTo>
                  <a:pt x="6142037" y="83121"/>
                </a:lnTo>
                <a:lnTo>
                  <a:pt x="6141707" y="81508"/>
                </a:lnTo>
                <a:lnTo>
                  <a:pt x="6149581" y="82638"/>
                </a:lnTo>
                <a:lnTo>
                  <a:pt x="6147117" y="75260"/>
                </a:lnTo>
                <a:lnTo>
                  <a:pt x="6171425" y="71729"/>
                </a:lnTo>
                <a:lnTo>
                  <a:pt x="6165621" y="63398"/>
                </a:lnTo>
                <a:lnTo>
                  <a:pt x="6122784" y="1778"/>
                </a:lnTo>
                <a:lnTo>
                  <a:pt x="6074143" y="71767"/>
                </a:lnTo>
                <a:lnTo>
                  <a:pt x="6098425" y="75285"/>
                </a:lnTo>
                <a:lnTo>
                  <a:pt x="6095987" y="82651"/>
                </a:lnTo>
                <a:lnTo>
                  <a:pt x="6103963" y="81508"/>
                </a:lnTo>
                <a:lnTo>
                  <a:pt x="6103556" y="83578"/>
                </a:lnTo>
                <a:lnTo>
                  <a:pt x="6103404" y="84010"/>
                </a:lnTo>
                <a:lnTo>
                  <a:pt x="6097003" y="102323"/>
                </a:lnTo>
                <a:lnTo>
                  <a:pt x="6079985" y="137985"/>
                </a:lnTo>
                <a:lnTo>
                  <a:pt x="6047727" y="182473"/>
                </a:lnTo>
                <a:lnTo>
                  <a:pt x="6010008" y="211988"/>
                </a:lnTo>
                <a:lnTo>
                  <a:pt x="5970638" y="222605"/>
                </a:lnTo>
                <a:lnTo>
                  <a:pt x="5964161" y="222389"/>
                </a:lnTo>
                <a:lnTo>
                  <a:pt x="5918441" y="204330"/>
                </a:lnTo>
                <a:lnTo>
                  <a:pt x="5881827" y="169087"/>
                </a:lnTo>
                <a:lnTo>
                  <a:pt x="5851893" y="120345"/>
                </a:lnTo>
                <a:lnTo>
                  <a:pt x="5837288" y="82486"/>
                </a:lnTo>
                <a:lnTo>
                  <a:pt x="5836551" y="79895"/>
                </a:lnTo>
                <a:lnTo>
                  <a:pt x="5844908" y="81076"/>
                </a:lnTo>
                <a:lnTo>
                  <a:pt x="5838520" y="61912"/>
                </a:lnTo>
                <a:lnTo>
                  <a:pt x="5825325" y="22313"/>
                </a:lnTo>
                <a:lnTo>
                  <a:pt x="5825223" y="21437"/>
                </a:lnTo>
                <a:lnTo>
                  <a:pt x="5824334" y="0"/>
                </a:lnTo>
                <a:lnTo>
                  <a:pt x="5817984" y="254"/>
                </a:lnTo>
                <a:lnTo>
                  <a:pt x="5811634" y="508"/>
                </a:lnTo>
                <a:lnTo>
                  <a:pt x="5811977" y="8928"/>
                </a:lnTo>
                <a:lnTo>
                  <a:pt x="5769470" y="70319"/>
                </a:lnTo>
                <a:lnTo>
                  <a:pt x="5800268" y="74714"/>
                </a:lnTo>
                <a:lnTo>
                  <a:pt x="5798756" y="82575"/>
                </a:lnTo>
                <a:lnTo>
                  <a:pt x="5798604" y="82969"/>
                </a:lnTo>
                <a:lnTo>
                  <a:pt x="5798553" y="83121"/>
                </a:lnTo>
                <a:lnTo>
                  <a:pt x="5791949" y="101879"/>
                </a:lnTo>
                <a:lnTo>
                  <a:pt x="5784075" y="120345"/>
                </a:lnTo>
                <a:lnTo>
                  <a:pt x="5764784" y="154241"/>
                </a:lnTo>
                <a:lnTo>
                  <a:pt x="5730341" y="194386"/>
                </a:lnTo>
                <a:lnTo>
                  <a:pt x="5698223" y="215353"/>
                </a:lnTo>
                <a:lnTo>
                  <a:pt x="5665317" y="222605"/>
                </a:lnTo>
                <a:lnTo>
                  <a:pt x="5658726" y="222326"/>
                </a:lnTo>
                <a:lnTo>
                  <a:pt x="5613006" y="204012"/>
                </a:lnTo>
                <a:lnTo>
                  <a:pt x="5576811" y="169087"/>
                </a:lnTo>
                <a:lnTo>
                  <a:pt x="5546966" y="120675"/>
                </a:lnTo>
                <a:lnTo>
                  <a:pt x="5532653" y="83997"/>
                </a:lnTo>
                <a:lnTo>
                  <a:pt x="5532539" y="83680"/>
                </a:lnTo>
                <a:lnTo>
                  <a:pt x="5532437" y="83121"/>
                </a:lnTo>
                <a:lnTo>
                  <a:pt x="5531790" y="79895"/>
                </a:lnTo>
                <a:lnTo>
                  <a:pt x="5540108" y="81076"/>
                </a:lnTo>
                <a:lnTo>
                  <a:pt x="5538127" y="75171"/>
                </a:lnTo>
                <a:lnTo>
                  <a:pt x="5561825" y="71729"/>
                </a:lnTo>
                <a:lnTo>
                  <a:pt x="5556021" y="63398"/>
                </a:lnTo>
                <a:lnTo>
                  <a:pt x="5514149" y="3187"/>
                </a:lnTo>
                <a:lnTo>
                  <a:pt x="5513184" y="254"/>
                </a:lnTo>
                <a:lnTo>
                  <a:pt x="5464670" y="70319"/>
                </a:lnTo>
                <a:lnTo>
                  <a:pt x="5489308" y="73837"/>
                </a:lnTo>
                <a:lnTo>
                  <a:pt x="5486387" y="82651"/>
                </a:lnTo>
                <a:lnTo>
                  <a:pt x="5494147" y="81534"/>
                </a:lnTo>
                <a:lnTo>
                  <a:pt x="5493956" y="82575"/>
                </a:lnTo>
                <a:lnTo>
                  <a:pt x="5493804" y="82969"/>
                </a:lnTo>
                <a:lnTo>
                  <a:pt x="5493753" y="83121"/>
                </a:lnTo>
                <a:lnTo>
                  <a:pt x="5487149" y="101879"/>
                </a:lnTo>
                <a:lnTo>
                  <a:pt x="5479275" y="120345"/>
                </a:lnTo>
                <a:lnTo>
                  <a:pt x="5459984" y="154241"/>
                </a:lnTo>
                <a:lnTo>
                  <a:pt x="5425554" y="194386"/>
                </a:lnTo>
                <a:lnTo>
                  <a:pt x="5393423" y="215353"/>
                </a:lnTo>
                <a:lnTo>
                  <a:pt x="5360530" y="222605"/>
                </a:lnTo>
                <a:lnTo>
                  <a:pt x="5353926" y="222326"/>
                </a:lnTo>
                <a:lnTo>
                  <a:pt x="5308206" y="204012"/>
                </a:lnTo>
                <a:lnTo>
                  <a:pt x="5272011" y="169087"/>
                </a:lnTo>
                <a:lnTo>
                  <a:pt x="5242166" y="120675"/>
                </a:lnTo>
                <a:lnTo>
                  <a:pt x="5227853" y="83997"/>
                </a:lnTo>
                <a:lnTo>
                  <a:pt x="5227739" y="83680"/>
                </a:lnTo>
                <a:lnTo>
                  <a:pt x="5227637" y="83121"/>
                </a:lnTo>
                <a:lnTo>
                  <a:pt x="5226266" y="76187"/>
                </a:lnTo>
                <a:lnTo>
                  <a:pt x="5257025" y="71729"/>
                </a:lnTo>
                <a:lnTo>
                  <a:pt x="5251221" y="63398"/>
                </a:lnTo>
                <a:lnTo>
                  <a:pt x="5214315" y="10337"/>
                </a:lnTo>
                <a:lnTo>
                  <a:pt x="5214734" y="508"/>
                </a:lnTo>
                <a:lnTo>
                  <a:pt x="5202034" y="0"/>
                </a:lnTo>
                <a:lnTo>
                  <a:pt x="5201145" y="21437"/>
                </a:lnTo>
                <a:lnTo>
                  <a:pt x="5200713" y="24917"/>
                </a:lnTo>
                <a:lnTo>
                  <a:pt x="5181587" y="82651"/>
                </a:lnTo>
                <a:lnTo>
                  <a:pt x="5189461" y="81521"/>
                </a:lnTo>
                <a:lnTo>
                  <a:pt x="5174475" y="120345"/>
                </a:lnTo>
                <a:lnTo>
                  <a:pt x="5155184" y="154241"/>
                </a:lnTo>
                <a:lnTo>
                  <a:pt x="5120754" y="194386"/>
                </a:lnTo>
                <a:lnTo>
                  <a:pt x="5088623" y="215353"/>
                </a:lnTo>
                <a:lnTo>
                  <a:pt x="5055730" y="222605"/>
                </a:lnTo>
                <a:lnTo>
                  <a:pt x="5049126" y="222326"/>
                </a:lnTo>
                <a:lnTo>
                  <a:pt x="5003406" y="204012"/>
                </a:lnTo>
                <a:lnTo>
                  <a:pt x="4967211" y="169087"/>
                </a:lnTo>
                <a:lnTo>
                  <a:pt x="4937366" y="120675"/>
                </a:lnTo>
                <a:lnTo>
                  <a:pt x="4923053" y="83997"/>
                </a:lnTo>
                <a:lnTo>
                  <a:pt x="4922939" y="83680"/>
                </a:lnTo>
                <a:lnTo>
                  <a:pt x="4922837" y="83121"/>
                </a:lnTo>
                <a:lnTo>
                  <a:pt x="4922507" y="81508"/>
                </a:lnTo>
                <a:lnTo>
                  <a:pt x="4930381" y="82638"/>
                </a:lnTo>
                <a:lnTo>
                  <a:pt x="4927917" y="75260"/>
                </a:lnTo>
                <a:lnTo>
                  <a:pt x="4952225" y="71729"/>
                </a:lnTo>
                <a:lnTo>
                  <a:pt x="4946421" y="63398"/>
                </a:lnTo>
                <a:lnTo>
                  <a:pt x="4903584" y="1778"/>
                </a:lnTo>
                <a:lnTo>
                  <a:pt x="4854943" y="71767"/>
                </a:lnTo>
                <a:lnTo>
                  <a:pt x="4879225" y="75285"/>
                </a:lnTo>
                <a:lnTo>
                  <a:pt x="4876787" y="82651"/>
                </a:lnTo>
                <a:lnTo>
                  <a:pt x="4884763" y="81508"/>
                </a:lnTo>
                <a:lnTo>
                  <a:pt x="4884356" y="83578"/>
                </a:lnTo>
                <a:lnTo>
                  <a:pt x="4884204" y="84010"/>
                </a:lnTo>
                <a:lnTo>
                  <a:pt x="4877803" y="102323"/>
                </a:lnTo>
                <a:lnTo>
                  <a:pt x="4860785" y="137985"/>
                </a:lnTo>
                <a:lnTo>
                  <a:pt x="4828527" y="182473"/>
                </a:lnTo>
                <a:lnTo>
                  <a:pt x="4790808" y="211988"/>
                </a:lnTo>
                <a:lnTo>
                  <a:pt x="4751438" y="222605"/>
                </a:lnTo>
                <a:lnTo>
                  <a:pt x="4744961" y="222389"/>
                </a:lnTo>
                <a:lnTo>
                  <a:pt x="4699241" y="204330"/>
                </a:lnTo>
                <a:lnTo>
                  <a:pt x="4662627" y="169087"/>
                </a:lnTo>
                <a:lnTo>
                  <a:pt x="4632693" y="120345"/>
                </a:lnTo>
                <a:lnTo>
                  <a:pt x="4618088" y="82486"/>
                </a:lnTo>
                <a:lnTo>
                  <a:pt x="4617351" y="79895"/>
                </a:lnTo>
                <a:lnTo>
                  <a:pt x="4625708" y="81076"/>
                </a:lnTo>
                <a:lnTo>
                  <a:pt x="4619320" y="61912"/>
                </a:lnTo>
                <a:lnTo>
                  <a:pt x="4606125" y="22313"/>
                </a:lnTo>
                <a:lnTo>
                  <a:pt x="4606023" y="21437"/>
                </a:lnTo>
                <a:lnTo>
                  <a:pt x="4605134" y="0"/>
                </a:lnTo>
                <a:lnTo>
                  <a:pt x="4598784" y="254"/>
                </a:lnTo>
                <a:lnTo>
                  <a:pt x="4592434" y="508"/>
                </a:lnTo>
                <a:lnTo>
                  <a:pt x="4592777" y="8928"/>
                </a:lnTo>
                <a:lnTo>
                  <a:pt x="4550270" y="70319"/>
                </a:lnTo>
                <a:lnTo>
                  <a:pt x="4581068" y="74714"/>
                </a:lnTo>
                <a:lnTo>
                  <a:pt x="4579556" y="82575"/>
                </a:lnTo>
                <a:lnTo>
                  <a:pt x="4579404" y="82969"/>
                </a:lnTo>
                <a:lnTo>
                  <a:pt x="4579353" y="83121"/>
                </a:lnTo>
                <a:lnTo>
                  <a:pt x="4572749" y="101879"/>
                </a:lnTo>
                <a:lnTo>
                  <a:pt x="4564875" y="120345"/>
                </a:lnTo>
                <a:lnTo>
                  <a:pt x="4545584" y="154241"/>
                </a:lnTo>
                <a:lnTo>
                  <a:pt x="4511154" y="194386"/>
                </a:lnTo>
                <a:lnTo>
                  <a:pt x="4479023" y="215353"/>
                </a:lnTo>
                <a:lnTo>
                  <a:pt x="4446130" y="222605"/>
                </a:lnTo>
                <a:lnTo>
                  <a:pt x="4439526" y="222326"/>
                </a:lnTo>
                <a:lnTo>
                  <a:pt x="4393806" y="204012"/>
                </a:lnTo>
                <a:lnTo>
                  <a:pt x="4357611" y="169087"/>
                </a:lnTo>
                <a:lnTo>
                  <a:pt x="4327766" y="120675"/>
                </a:lnTo>
                <a:lnTo>
                  <a:pt x="4313453" y="83997"/>
                </a:lnTo>
                <a:lnTo>
                  <a:pt x="4313339" y="83680"/>
                </a:lnTo>
                <a:lnTo>
                  <a:pt x="4313237" y="83121"/>
                </a:lnTo>
                <a:lnTo>
                  <a:pt x="4312590" y="79895"/>
                </a:lnTo>
                <a:lnTo>
                  <a:pt x="4320908" y="81076"/>
                </a:lnTo>
                <a:lnTo>
                  <a:pt x="4318927" y="75171"/>
                </a:lnTo>
                <a:lnTo>
                  <a:pt x="4342625" y="71729"/>
                </a:lnTo>
                <a:lnTo>
                  <a:pt x="4336821" y="63398"/>
                </a:lnTo>
                <a:lnTo>
                  <a:pt x="4294949" y="3187"/>
                </a:lnTo>
                <a:lnTo>
                  <a:pt x="4293984" y="254"/>
                </a:lnTo>
                <a:lnTo>
                  <a:pt x="4245470" y="70319"/>
                </a:lnTo>
                <a:lnTo>
                  <a:pt x="4270108" y="73837"/>
                </a:lnTo>
                <a:lnTo>
                  <a:pt x="4267187" y="82651"/>
                </a:lnTo>
                <a:lnTo>
                  <a:pt x="4274947" y="81534"/>
                </a:lnTo>
                <a:lnTo>
                  <a:pt x="4274756" y="82575"/>
                </a:lnTo>
                <a:lnTo>
                  <a:pt x="4274604" y="82969"/>
                </a:lnTo>
                <a:lnTo>
                  <a:pt x="4274553" y="83121"/>
                </a:lnTo>
                <a:lnTo>
                  <a:pt x="4267949" y="101879"/>
                </a:lnTo>
                <a:lnTo>
                  <a:pt x="4260075" y="120345"/>
                </a:lnTo>
                <a:lnTo>
                  <a:pt x="4240784" y="154241"/>
                </a:lnTo>
                <a:lnTo>
                  <a:pt x="4206354" y="194386"/>
                </a:lnTo>
                <a:lnTo>
                  <a:pt x="4174223" y="215353"/>
                </a:lnTo>
                <a:lnTo>
                  <a:pt x="4141330" y="222605"/>
                </a:lnTo>
                <a:lnTo>
                  <a:pt x="4134726" y="222326"/>
                </a:lnTo>
                <a:lnTo>
                  <a:pt x="4089006" y="204012"/>
                </a:lnTo>
                <a:lnTo>
                  <a:pt x="4052811" y="169087"/>
                </a:lnTo>
                <a:lnTo>
                  <a:pt x="4022966" y="120675"/>
                </a:lnTo>
                <a:lnTo>
                  <a:pt x="4008653" y="83997"/>
                </a:lnTo>
                <a:lnTo>
                  <a:pt x="4008539" y="83680"/>
                </a:lnTo>
                <a:lnTo>
                  <a:pt x="4008437" y="83121"/>
                </a:lnTo>
                <a:lnTo>
                  <a:pt x="4007066" y="76187"/>
                </a:lnTo>
                <a:lnTo>
                  <a:pt x="4037825" y="71729"/>
                </a:lnTo>
                <a:lnTo>
                  <a:pt x="4032021" y="63398"/>
                </a:lnTo>
                <a:lnTo>
                  <a:pt x="3995115" y="10337"/>
                </a:lnTo>
                <a:lnTo>
                  <a:pt x="3995534" y="508"/>
                </a:lnTo>
                <a:lnTo>
                  <a:pt x="3982834" y="0"/>
                </a:lnTo>
                <a:lnTo>
                  <a:pt x="3981945" y="21437"/>
                </a:lnTo>
                <a:lnTo>
                  <a:pt x="3981513" y="24917"/>
                </a:lnTo>
                <a:lnTo>
                  <a:pt x="3962387" y="82651"/>
                </a:lnTo>
                <a:lnTo>
                  <a:pt x="3970261" y="81521"/>
                </a:lnTo>
                <a:lnTo>
                  <a:pt x="3955275" y="120345"/>
                </a:lnTo>
                <a:lnTo>
                  <a:pt x="3935984" y="154241"/>
                </a:lnTo>
                <a:lnTo>
                  <a:pt x="3901554" y="194386"/>
                </a:lnTo>
                <a:lnTo>
                  <a:pt x="3869423" y="215353"/>
                </a:lnTo>
                <a:lnTo>
                  <a:pt x="3836530" y="222605"/>
                </a:lnTo>
                <a:lnTo>
                  <a:pt x="3829926" y="222326"/>
                </a:lnTo>
                <a:lnTo>
                  <a:pt x="3784206" y="204012"/>
                </a:lnTo>
                <a:lnTo>
                  <a:pt x="3748011" y="169087"/>
                </a:lnTo>
                <a:lnTo>
                  <a:pt x="3718166" y="120675"/>
                </a:lnTo>
                <a:lnTo>
                  <a:pt x="3703853" y="83997"/>
                </a:lnTo>
                <a:lnTo>
                  <a:pt x="3703739" y="83680"/>
                </a:lnTo>
                <a:lnTo>
                  <a:pt x="3703637" y="83121"/>
                </a:lnTo>
                <a:lnTo>
                  <a:pt x="3703307" y="81508"/>
                </a:lnTo>
                <a:lnTo>
                  <a:pt x="3711181" y="82638"/>
                </a:lnTo>
                <a:lnTo>
                  <a:pt x="3708717" y="75260"/>
                </a:lnTo>
                <a:lnTo>
                  <a:pt x="3733025" y="71729"/>
                </a:lnTo>
                <a:lnTo>
                  <a:pt x="3727221" y="63398"/>
                </a:lnTo>
                <a:lnTo>
                  <a:pt x="3684384" y="1778"/>
                </a:lnTo>
                <a:lnTo>
                  <a:pt x="3635743" y="71767"/>
                </a:lnTo>
                <a:lnTo>
                  <a:pt x="3660025" y="75285"/>
                </a:lnTo>
                <a:lnTo>
                  <a:pt x="3657587" y="82651"/>
                </a:lnTo>
                <a:lnTo>
                  <a:pt x="3665563" y="81508"/>
                </a:lnTo>
                <a:lnTo>
                  <a:pt x="3665156" y="83578"/>
                </a:lnTo>
                <a:lnTo>
                  <a:pt x="3665004" y="84010"/>
                </a:lnTo>
                <a:lnTo>
                  <a:pt x="3658603" y="102323"/>
                </a:lnTo>
                <a:lnTo>
                  <a:pt x="3641585" y="137985"/>
                </a:lnTo>
                <a:lnTo>
                  <a:pt x="3609327" y="182473"/>
                </a:lnTo>
                <a:lnTo>
                  <a:pt x="3571608" y="211988"/>
                </a:lnTo>
                <a:lnTo>
                  <a:pt x="3532238" y="222605"/>
                </a:lnTo>
                <a:lnTo>
                  <a:pt x="3525761" y="222389"/>
                </a:lnTo>
                <a:lnTo>
                  <a:pt x="3480041" y="204330"/>
                </a:lnTo>
                <a:lnTo>
                  <a:pt x="3443427" y="169087"/>
                </a:lnTo>
                <a:lnTo>
                  <a:pt x="3413493" y="120345"/>
                </a:lnTo>
                <a:lnTo>
                  <a:pt x="3398888" y="82486"/>
                </a:lnTo>
                <a:lnTo>
                  <a:pt x="3398151" y="79895"/>
                </a:lnTo>
                <a:lnTo>
                  <a:pt x="3406508" y="81076"/>
                </a:lnTo>
                <a:lnTo>
                  <a:pt x="3400120" y="61912"/>
                </a:lnTo>
                <a:lnTo>
                  <a:pt x="3386925" y="22313"/>
                </a:lnTo>
                <a:lnTo>
                  <a:pt x="3386823" y="21437"/>
                </a:lnTo>
                <a:lnTo>
                  <a:pt x="3385934" y="0"/>
                </a:lnTo>
                <a:lnTo>
                  <a:pt x="3379584" y="254"/>
                </a:lnTo>
                <a:lnTo>
                  <a:pt x="3373234" y="508"/>
                </a:lnTo>
                <a:lnTo>
                  <a:pt x="3373577" y="8928"/>
                </a:lnTo>
                <a:lnTo>
                  <a:pt x="3331070" y="70319"/>
                </a:lnTo>
                <a:lnTo>
                  <a:pt x="3361867" y="74714"/>
                </a:lnTo>
                <a:lnTo>
                  <a:pt x="3360356" y="82575"/>
                </a:lnTo>
                <a:lnTo>
                  <a:pt x="3360204" y="82969"/>
                </a:lnTo>
                <a:lnTo>
                  <a:pt x="3360153" y="83121"/>
                </a:lnTo>
                <a:lnTo>
                  <a:pt x="3353549" y="101879"/>
                </a:lnTo>
                <a:lnTo>
                  <a:pt x="3345675" y="120345"/>
                </a:lnTo>
                <a:lnTo>
                  <a:pt x="3326384" y="154241"/>
                </a:lnTo>
                <a:lnTo>
                  <a:pt x="3291954" y="194386"/>
                </a:lnTo>
                <a:lnTo>
                  <a:pt x="3259823" y="215353"/>
                </a:lnTo>
                <a:lnTo>
                  <a:pt x="3226930" y="222605"/>
                </a:lnTo>
                <a:lnTo>
                  <a:pt x="3220326" y="222326"/>
                </a:lnTo>
                <a:lnTo>
                  <a:pt x="3174606" y="204012"/>
                </a:lnTo>
                <a:lnTo>
                  <a:pt x="3138411" y="169087"/>
                </a:lnTo>
                <a:lnTo>
                  <a:pt x="3108566" y="120675"/>
                </a:lnTo>
                <a:lnTo>
                  <a:pt x="3094253" y="83997"/>
                </a:lnTo>
                <a:lnTo>
                  <a:pt x="3094139" y="83680"/>
                </a:lnTo>
                <a:lnTo>
                  <a:pt x="3094037" y="83121"/>
                </a:lnTo>
                <a:lnTo>
                  <a:pt x="3093389" y="79895"/>
                </a:lnTo>
                <a:lnTo>
                  <a:pt x="3101708" y="81076"/>
                </a:lnTo>
                <a:lnTo>
                  <a:pt x="3099727" y="75171"/>
                </a:lnTo>
                <a:lnTo>
                  <a:pt x="3123425" y="71729"/>
                </a:lnTo>
                <a:lnTo>
                  <a:pt x="3117621" y="63398"/>
                </a:lnTo>
                <a:lnTo>
                  <a:pt x="3075749" y="3187"/>
                </a:lnTo>
                <a:lnTo>
                  <a:pt x="3074784" y="254"/>
                </a:lnTo>
                <a:lnTo>
                  <a:pt x="3026270" y="70319"/>
                </a:lnTo>
                <a:lnTo>
                  <a:pt x="3050908" y="73837"/>
                </a:lnTo>
                <a:lnTo>
                  <a:pt x="3047987" y="82651"/>
                </a:lnTo>
                <a:lnTo>
                  <a:pt x="3055747" y="81534"/>
                </a:lnTo>
                <a:lnTo>
                  <a:pt x="3055556" y="82575"/>
                </a:lnTo>
                <a:lnTo>
                  <a:pt x="3055404" y="82969"/>
                </a:lnTo>
                <a:lnTo>
                  <a:pt x="3055353" y="83121"/>
                </a:lnTo>
                <a:lnTo>
                  <a:pt x="3048749" y="101879"/>
                </a:lnTo>
                <a:lnTo>
                  <a:pt x="3040875" y="120345"/>
                </a:lnTo>
                <a:lnTo>
                  <a:pt x="3021584" y="154241"/>
                </a:lnTo>
                <a:lnTo>
                  <a:pt x="2987154" y="194386"/>
                </a:lnTo>
                <a:lnTo>
                  <a:pt x="2955023" y="215353"/>
                </a:lnTo>
                <a:lnTo>
                  <a:pt x="2922130" y="222605"/>
                </a:lnTo>
                <a:lnTo>
                  <a:pt x="2915526" y="222326"/>
                </a:lnTo>
                <a:lnTo>
                  <a:pt x="2869806" y="204012"/>
                </a:lnTo>
                <a:lnTo>
                  <a:pt x="2833611" y="169087"/>
                </a:lnTo>
                <a:lnTo>
                  <a:pt x="2803766" y="120675"/>
                </a:lnTo>
                <a:lnTo>
                  <a:pt x="2789453" y="83997"/>
                </a:lnTo>
                <a:lnTo>
                  <a:pt x="2789339" y="83680"/>
                </a:lnTo>
                <a:lnTo>
                  <a:pt x="2789237" y="83121"/>
                </a:lnTo>
                <a:lnTo>
                  <a:pt x="2787866" y="76187"/>
                </a:lnTo>
                <a:lnTo>
                  <a:pt x="2818625" y="71729"/>
                </a:lnTo>
                <a:lnTo>
                  <a:pt x="2812821" y="63398"/>
                </a:lnTo>
                <a:lnTo>
                  <a:pt x="2775915" y="10337"/>
                </a:lnTo>
                <a:lnTo>
                  <a:pt x="2776334" y="508"/>
                </a:lnTo>
                <a:lnTo>
                  <a:pt x="2763634" y="0"/>
                </a:lnTo>
                <a:lnTo>
                  <a:pt x="2762745" y="21437"/>
                </a:lnTo>
                <a:lnTo>
                  <a:pt x="2762313" y="24917"/>
                </a:lnTo>
                <a:lnTo>
                  <a:pt x="2743187" y="82651"/>
                </a:lnTo>
                <a:lnTo>
                  <a:pt x="2751061" y="81521"/>
                </a:lnTo>
                <a:lnTo>
                  <a:pt x="2736075" y="120345"/>
                </a:lnTo>
                <a:lnTo>
                  <a:pt x="2716784" y="154241"/>
                </a:lnTo>
                <a:lnTo>
                  <a:pt x="2682354" y="194386"/>
                </a:lnTo>
                <a:lnTo>
                  <a:pt x="2650223" y="215353"/>
                </a:lnTo>
                <a:lnTo>
                  <a:pt x="2617330" y="222605"/>
                </a:lnTo>
                <a:lnTo>
                  <a:pt x="2610726" y="222326"/>
                </a:lnTo>
                <a:lnTo>
                  <a:pt x="2565006" y="204012"/>
                </a:lnTo>
                <a:lnTo>
                  <a:pt x="2528811" y="169087"/>
                </a:lnTo>
                <a:lnTo>
                  <a:pt x="2498966" y="120675"/>
                </a:lnTo>
                <a:lnTo>
                  <a:pt x="2484653" y="83997"/>
                </a:lnTo>
                <a:lnTo>
                  <a:pt x="2484539" y="83680"/>
                </a:lnTo>
                <a:lnTo>
                  <a:pt x="2484437" y="83121"/>
                </a:lnTo>
                <a:lnTo>
                  <a:pt x="2484107" y="81508"/>
                </a:lnTo>
                <a:lnTo>
                  <a:pt x="2491981" y="82638"/>
                </a:lnTo>
                <a:lnTo>
                  <a:pt x="2489517" y="75260"/>
                </a:lnTo>
                <a:lnTo>
                  <a:pt x="2513825" y="71729"/>
                </a:lnTo>
                <a:lnTo>
                  <a:pt x="2508021" y="63398"/>
                </a:lnTo>
                <a:lnTo>
                  <a:pt x="2465184" y="1778"/>
                </a:lnTo>
                <a:lnTo>
                  <a:pt x="2416543" y="71767"/>
                </a:lnTo>
                <a:lnTo>
                  <a:pt x="2440813" y="75285"/>
                </a:lnTo>
                <a:lnTo>
                  <a:pt x="2438374" y="82651"/>
                </a:lnTo>
                <a:lnTo>
                  <a:pt x="2446363" y="81495"/>
                </a:lnTo>
                <a:lnTo>
                  <a:pt x="2445956" y="83578"/>
                </a:lnTo>
                <a:lnTo>
                  <a:pt x="2445804" y="84010"/>
                </a:lnTo>
                <a:lnTo>
                  <a:pt x="2439403" y="102323"/>
                </a:lnTo>
                <a:lnTo>
                  <a:pt x="2422385" y="137985"/>
                </a:lnTo>
                <a:lnTo>
                  <a:pt x="2390114" y="182473"/>
                </a:lnTo>
                <a:lnTo>
                  <a:pt x="2352408" y="211988"/>
                </a:lnTo>
                <a:lnTo>
                  <a:pt x="2313038" y="222605"/>
                </a:lnTo>
                <a:lnTo>
                  <a:pt x="2306561" y="222389"/>
                </a:lnTo>
                <a:lnTo>
                  <a:pt x="2260841" y="204330"/>
                </a:lnTo>
                <a:lnTo>
                  <a:pt x="2224227" y="169087"/>
                </a:lnTo>
                <a:lnTo>
                  <a:pt x="2194293" y="120345"/>
                </a:lnTo>
                <a:lnTo>
                  <a:pt x="2179688" y="82486"/>
                </a:lnTo>
                <a:lnTo>
                  <a:pt x="2178951" y="79895"/>
                </a:lnTo>
                <a:lnTo>
                  <a:pt x="2187308" y="81076"/>
                </a:lnTo>
                <a:lnTo>
                  <a:pt x="2180920" y="61912"/>
                </a:lnTo>
                <a:lnTo>
                  <a:pt x="2167725" y="22313"/>
                </a:lnTo>
                <a:lnTo>
                  <a:pt x="2167623" y="21437"/>
                </a:lnTo>
                <a:lnTo>
                  <a:pt x="2166734" y="0"/>
                </a:lnTo>
                <a:lnTo>
                  <a:pt x="2160384" y="254"/>
                </a:lnTo>
                <a:lnTo>
                  <a:pt x="2154034" y="508"/>
                </a:lnTo>
                <a:lnTo>
                  <a:pt x="2154377" y="8928"/>
                </a:lnTo>
                <a:lnTo>
                  <a:pt x="2111870" y="70319"/>
                </a:lnTo>
                <a:lnTo>
                  <a:pt x="2142667" y="74714"/>
                </a:lnTo>
                <a:lnTo>
                  <a:pt x="2141156" y="82575"/>
                </a:lnTo>
                <a:lnTo>
                  <a:pt x="2141004" y="82969"/>
                </a:lnTo>
                <a:lnTo>
                  <a:pt x="2140953" y="83121"/>
                </a:lnTo>
                <a:lnTo>
                  <a:pt x="2134349" y="101879"/>
                </a:lnTo>
                <a:lnTo>
                  <a:pt x="2126475" y="120345"/>
                </a:lnTo>
                <a:lnTo>
                  <a:pt x="2107184" y="154241"/>
                </a:lnTo>
                <a:lnTo>
                  <a:pt x="2072754" y="194386"/>
                </a:lnTo>
                <a:lnTo>
                  <a:pt x="2040623" y="215353"/>
                </a:lnTo>
                <a:lnTo>
                  <a:pt x="2007730" y="222605"/>
                </a:lnTo>
                <a:lnTo>
                  <a:pt x="2001126" y="222326"/>
                </a:lnTo>
                <a:lnTo>
                  <a:pt x="1955406" y="204012"/>
                </a:lnTo>
                <a:lnTo>
                  <a:pt x="1919211" y="169087"/>
                </a:lnTo>
                <a:lnTo>
                  <a:pt x="1889366" y="120675"/>
                </a:lnTo>
                <a:lnTo>
                  <a:pt x="1875053" y="83997"/>
                </a:lnTo>
                <a:lnTo>
                  <a:pt x="1874939" y="83680"/>
                </a:lnTo>
                <a:lnTo>
                  <a:pt x="1874837" y="83121"/>
                </a:lnTo>
                <a:lnTo>
                  <a:pt x="1874189" y="79895"/>
                </a:lnTo>
                <a:lnTo>
                  <a:pt x="1882508" y="81076"/>
                </a:lnTo>
                <a:lnTo>
                  <a:pt x="1880527" y="75171"/>
                </a:lnTo>
                <a:lnTo>
                  <a:pt x="1904225" y="71729"/>
                </a:lnTo>
                <a:lnTo>
                  <a:pt x="1898421" y="63398"/>
                </a:lnTo>
                <a:lnTo>
                  <a:pt x="1856549" y="3187"/>
                </a:lnTo>
                <a:lnTo>
                  <a:pt x="1855584" y="254"/>
                </a:lnTo>
                <a:lnTo>
                  <a:pt x="1807070" y="70319"/>
                </a:lnTo>
                <a:lnTo>
                  <a:pt x="1831708" y="73837"/>
                </a:lnTo>
                <a:lnTo>
                  <a:pt x="1828787" y="82651"/>
                </a:lnTo>
                <a:lnTo>
                  <a:pt x="1836547" y="81534"/>
                </a:lnTo>
                <a:lnTo>
                  <a:pt x="1836356" y="82575"/>
                </a:lnTo>
                <a:lnTo>
                  <a:pt x="1836204" y="82969"/>
                </a:lnTo>
                <a:lnTo>
                  <a:pt x="1836153" y="83121"/>
                </a:lnTo>
                <a:lnTo>
                  <a:pt x="1829549" y="101879"/>
                </a:lnTo>
                <a:lnTo>
                  <a:pt x="1821675" y="120345"/>
                </a:lnTo>
                <a:lnTo>
                  <a:pt x="1802384" y="154241"/>
                </a:lnTo>
                <a:lnTo>
                  <a:pt x="1767954" y="194386"/>
                </a:lnTo>
                <a:lnTo>
                  <a:pt x="1735823" y="215353"/>
                </a:lnTo>
                <a:lnTo>
                  <a:pt x="1702930" y="222605"/>
                </a:lnTo>
                <a:lnTo>
                  <a:pt x="1696326" y="222326"/>
                </a:lnTo>
                <a:lnTo>
                  <a:pt x="1650606" y="204012"/>
                </a:lnTo>
                <a:lnTo>
                  <a:pt x="1614411" y="169087"/>
                </a:lnTo>
                <a:lnTo>
                  <a:pt x="1584566" y="120675"/>
                </a:lnTo>
                <a:lnTo>
                  <a:pt x="1570253" y="83997"/>
                </a:lnTo>
                <a:lnTo>
                  <a:pt x="1570139" y="83680"/>
                </a:lnTo>
                <a:lnTo>
                  <a:pt x="1570037" y="83121"/>
                </a:lnTo>
                <a:lnTo>
                  <a:pt x="1568665" y="76187"/>
                </a:lnTo>
                <a:lnTo>
                  <a:pt x="1599425" y="71729"/>
                </a:lnTo>
                <a:lnTo>
                  <a:pt x="1593621" y="63398"/>
                </a:lnTo>
                <a:lnTo>
                  <a:pt x="1556715" y="10337"/>
                </a:lnTo>
                <a:lnTo>
                  <a:pt x="1557134" y="508"/>
                </a:lnTo>
                <a:lnTo>
                  <a:pt x="1544434" y="0"/>
                </a:lnTo>
                <a:lnTo>
                  <a:pt x="1543545" y="21437"/>
                </a:lnTo>
                <a:lnTo>
                  <a:pt x="1543113" y="24917"/>
                </a:lnTo>
                <a:lnTo>
                  <a:pt x="1523987" y="82651"/>
                </a:lnTo>
                <a:lnTo>
                  <a:pt x="1531861" y="81521"/>
                </a:lnTo>
                <a:lnTo>
                  <a:pt x="1516875" y="120345"/>
                </a:lnTo>
                <a:lnTo>
                  <a:pt x="1497584" y="154241"/>
                </a:lnTo>
                <a:lnTo>
                  <a:pt x="1463154" y="194386"/>
                </a:lnTo>
                <a:lnTo>
                  <a:pt x="1431023" y="215353"/>
                </a:lnTo>
                <a:lnTo>
                  <a:pt x="1398130" y="222605"/>
                </a:lnTo>
                <a:lnTo>
                  <a:pt x="1391526" y="222326"/>
                </a:lnTo>
                <a:lnTo>
                  <a:pt x="1345806" y="204012"/>
                </a:lnTo>
                <a:lnTo>
                  <a:pt x="1309611" y="169087"/>
                </a:lnTo>
                <a:lnTo>
                  <a:pt x="1279766" y="120675"/>
                </a:lnTo>
                <a:lnTo>
                  <a:pt x="1265453" y="83997"/>
                </a:lnTo>
                <a:lnTo>
                  <a:pt x="1265339" y="83680"/>
                </a:lnTo>
                <a:lnTo>
                  <a:pt x="1265237" y="83121"/>
                </a:lnTo>
                <a:lnTo>
                  <a:pt x="1264907" y="81508"/>
                </a:lnTo>
                <a:lnTo>
                  <a:pt x="1272781" y="82638"/>
                </a:lnTo>
                <a:lnTo>
                  <a:pt x="1270317" y="75260"/>
                </a:lnTo>
                <a:lnTo>
                  <a:pt x="1294625" y="71729"/>
                </a:lnTo>
                <a:lnTo>
                  <a:pt x="1288821" y="63398"/>
                </a:lnTo>
                <a:lnTo>
                  <a:pt x="1245984" y="1778"/>
                </a:lnTo>
                <a:lnTo>
                  <a:pt x="1197470" y="71767"/>
                </a:lnTo>
                <a:lnTo>
                  <a:pt x="1221625" y="75272"/>
                </a:lnTo>
                <a:lnTo>
                  <a:pt x="1219187" y="82651"/>
                </a:lnTo>
                <a:lnTo>
                  <a:pt x="1227162" y="81508"/>
                </a:lnTo>
                <a:lnTo>
                  <a:pt x="1226756" y="83578"/>
                </a:lnTo>
                <a:lnTo>
                  <a:pt x="1226604" y="84010"/>
                </a:lnTo>
                <a:lnTo>
                  <a:pt x="1220203" y="102323"/>
                </a:lnTo>
                <a:lnTo>
                  <a:pt x="1203185" y="137985"/>
                </a:lnTo>
                <a:lnTo>
                  <a:pt x="1170927" y="182473"/>
                </a:lnTo>
                <a:lnTo>
                  <a:pt x="1133208" y="211988"/>
                </a:lnTo>
                <a:lnTo>
                  <a:pt x="1093838" y="222605"/>
                </a:lnTo>
                <a:lnTo>
                  <a:pt x="1087361" y="222389"/>
                </a:lnTo>
                <a:lnTo>
                  <a:pt x="1041641" y="204330"/>
                </a:lnTo>
                <a:lnTo>
                  <a:pt x="1005027" y="169087"/>
                </a:lnTo>
                <a:lnTo>
                  <a:pt x="975093" y="120345"/>
                </a:lnTo>
                <a:lnTo>
                  <a:pt x="960488" y="82486"/>
                </a:lnTo>
                <a:lnTo>
                  <a:pt x="959751" y="79895"/>
                </a:lnTo>
                <a:lnTo>
                  <a:pt x="968108" y="81076"/>
                </a:lnTo>
                <a:lnTo>
                  <a:pt x="961720" y="61912"/>
                </a:lnTo>
                <a:lnTo>
                  <a:pt x="948524" y="22313"/>
                </a:lnTo>
                <a:lnTo>
                  <a:pt x="948423" y="21437"/>
                </a:lnTo>
                <a:lnTo>
                  <a:pt x="947534" y="0"/>
                </a:lnTo>
                <a:lnTo>
                  <a:pt x="941184" y="254"/>
                </a:lnTo>
                <a:lnTo>
                  <a:pt x="934834" y="508"/>
                </a:lnTo>
                <a:lnTo>
                  <a:pt x="935177" y="8928"/>
                </a:lnTo>
                <a:lnTo>
                  <a:pt x="892670" y="70319"/>
                </a:lnTo>
                <a:lnTo>
                  <a:pt x="923467" y="74714"/>
                </a:lnTo>
                <a:lnTo>
                  <a:pt x="921956" y="82575"/>
                </a:lnTo>
                <a:lnTo>
                  <a:pt x="921804" y="82969"/>
                </a:lnTo>
                <a:lnTo>
                  <a:pt x="921753" y="83121"/>
                </a:lnTo>
                <a:lnTo>
                  <a:pt x="915149" y="101879"/>
                </a:lnTo>
                <a:lnTo>
                  <a:pt x="907275" y="120345"/>
                </a:lnTo>
                <a:lnTo>
                  <a:pt x="887984" y="154241"/>
                </a:lnTo>
                <a:lnTo>
                  <a:pt x="853554" y="194386"/>
                </a:lnTo>
                <a:lnTo>
                  <a:pt x="821423" y="215353"/>
                </a:lnTo>
                <a:lnTo>
                  <a:pt x="788530" y="222605"/>
                </a:lnTo>
                <a:lnTo>
                  <a:pt x="781926" y="222326"/>
                </a:lnTo>
                <a:lnTo>
                  <a:pt x="736206" y="204012"/>
                </a:lnTo>
                <a:lnTo>
                  <a:pt x="700011" y="169087"/>
                </a:lnTo>
                <a:lnTo>
                  <a:pt x="670166" y="120675"/>
                </a:lnTo>
                <a:lnTo>
                  <a:pt x="655853" y="83997"/>
                </a:lnTo>
                <a:lnTo>
                  <a:pt x="655739" y="83680"/>
                </a:lnTo>
                <a:lnTo>
                  <a:pt x="655637" y="83121"/>
                </a:lnTo>
                <a:lnTo>
                  <a:pt x="654989" y="79895"/>
                </a:lnTo>
                <a:lnTo>
                  <a:pt x="663308" y="81076"/>
                </a:lnTo>
                <a:lnTo>
                  <a:pt x="661327" y="75171"/>
                </a:lnTo>
                <a:lnTo>
                  <a:pt x="685025" y="71729"/>
                </a:lnTo>
                <a:lnTo>
                  <a:pt x="679221" y="63398"/>
                </a:lnTo>
                <a:lnTo>
                  <a:pt x="637349" y="3187"/>
                </a:lnTo>
                <a:lnTo>
                  <a:pt x="636384" y="254"/>
                </a:lnTo>
                <a:lnTo>
                  <a:pt x="587870" y="70319"/>
                </a:lnTo>
                <a:lnTo>
                  <a:pt x="612508" y="73837"/>
                </a:lnTo>
                <a:lnTo>
                  <a:pt x="609587" y="82651"/>
                </a:lnTo>
                <a:lnTo>
                  <a:pt x="617347" y="81534"/>
                </a:lnTo>
                <a:lnTo>
                  <a:pt x="617156" y="82575"/>
                </a:lnTo>
                <a:lnTo>
                  <a:pt x="617004" y="82969"/>
                </a:lnTo>
                <a:lnTo>
                  <a:pt x="616953" y="83121"/>
                </a:lnTo>
                <a:lnTo>
                  <a:pt x="610349" y="101879"/>
                </a:lnTo>
                <a:lnTo>
                  <a:pt x="602475" y="120345"/>
                </a:lnTo>
                <a:lnTo>
                  <a:pt x="583184" y="154241"/>
                </a:lnTo>
                <a:lnTo>
                  <a:pt x="548754" y="194386"/>
                </a:lnTo>
                <a:lnTo>
                  <a:pt x="516623" y="215353"/>
                </a:lnTo>
                <a:lnTo>
                  <a:pt x="483730" y="222605"/>
                </a:lnTo>
                <a:lnTo>
                  <a:pt x="477126" y="222326"/>
                </a:lnTo>
                <a:lnTo>
                  <a:pt x="431406" y="204012"/>
                </a:lnTo>
                <a:lnTo>
                  <a:pt x="395211" y="169087"/>
                </a:lnTo>
                <a:lnTo>
                  <a:pt x="365315" y="120675"/>
                </a:lnTo>
                <a:lnTo>
                  <a:pt x="351028" y="83997"/>
                </a:lnTo>
                <a:lnTo>
                  <a:pt x="350875" y="83578"/>
                </a:lnTo>
                <a:lnTo>
                  <a:pt x="350786" y="83121"/>
                </a:lnTo>
                <a:lnTo>
                  <a:pt x="349427" y="76200"/>
                </a:lnTo>
                <a:lnTo>
                  <a:pt x="380212" y="71729"/>
                </a:lnTo>
                <a:lnTo>
                  <a:pt x="374408" y="63398"/>
                </a:lnTo>
                <a:lnTo>
                  <a:pt x="337527" y="10350"/>
                </a:lnTo>
                <a:lnTo>
                  <a:pt x="337934" y="508"/>
                </a:lnTo>
                <a:lnTo>
                  <a:pt x="325234" y="0"/>
                </a:lnTo>
                <a:lnTo>
                  <a:pt x="324383" y="21437"/>
                </a:lnTo>
                <a:lnTo>
                  <a:pt x="323977" y="24739"/>
                </a:lnTo>
                <a:lnTo>
                  <a:pt x="304800" y="82651"/>
                </a:lnTo>
                <a:lnTo>
                  <a:pt x="312661" y="81521"/>
                </a:lnTo>
                <a:lnTo>
                  <a:pt x="297649" y="120345"/>
                </a:lnTo>
                <a:lnTo>
                  <a:pt x="278549" y="154089"/>
                </a:lnTo>
                <a:lnTo>
                  <a:pt x="243916" y="194386"/>
                </a:lnTo>
                <a:lnTo>
                  <a:pt x="211810" y="215353"/>
                </a:lnTo>
                <a:lnTo>
                  <a:pt x="178930" y="222605"/>
                </a:lnTo>
                <a:lnTo>
                  <a:pt x="172288" y="222326"/>
                </a:lnTo>
                <a:lnTo>
                  <a:pt x="126593" y="204012"/>
                </a:lnTo>
                <a:lnTo>
                  <a:pt x="90360" y="169087"/>
                </a:lnTo>
                <a:lnTo>
                  <a:pt x="60515" y="120675"/>
                </a:lnTo>
                <a:lnTo>
                  <a:pt x="46228" y="83997"/>
                </a:lnTo>
                <a:lnTo>
                  <a:pt x="46075" y="83578"/>
                </a:lnTo>
                <a:lnTo>
                  <a:pt x="45986" y="83121"/>
                </a:lnTo>
                <a:lnTo>
                  <a:pt x="44627" y="76200"/>
                </a:lnTo>
                <a:lnTo>
                  <a:pt x="75412" y="71729"/>
                </a:lnTo>
                <a:lnTo>
                  <a:pt x="69608" y="63398"/>
                </a:lnTo>
                <a:lnTo>
                  <a:pt x="26784" y="1778"/>
                </a:lnTo>
                <a:lnTo>
                  <a:pt x="0" y="82651"/>
                </a:lnTo>
                <a:lnTo>
                  <a:pt x="32029" y="78016"/>
                </a:lnTo>
                <a:lnTo>
                  <a:pt x="33693" y="86448"/>
                </a:lnTo>
                <a:lnTo>
                  <a:pt x="33832" y="87033"/>
                </a:lnTo>
                <a:lnTo>
                  <a:pt x="49250" y="126542"/>
                </a:lnTo>
                <a:lnTo>
                  <a:pt x="69278" y="161734"/>
                </a:lnTo>
                <a:lnTo>
                  <a:pt x="93052" y="191617"/>
                </a:lnTo>
                <a:lnTo>
                  <a:pt x="134048" y="223443"/>
                </a:lnTo>
                <a:lnTo>
                  <a:pt x="171780" y="235026"/>
                </a:lnTo>
                <a:lnTo>
                  <a:pt x="179438" y="235292"/>
                </a:lnTo>
                <a:lnTo>
                  <a:pt x="187248" y="234950"/>
                </a:lnTo>
                <a:lnTo>
                  <a:pt x="224866" y="223050"/>
                </a:lnTo>
                <a:lnTo>
                  <a:pt x="225590" y="222605"/>
                </a:lnTo>
                <a:lnTo>
                  <a:pt x="239128" y="214312"/>
                </a:lnTo>
                <a:lnTo>
                  <a:pt x="277964" y="176568"/>
                </a:lnTo>
                <a:lnTo>
                  <a:pt x="299885" y="143662"/>
                </a:lnTo>
                <a:lnTo>
                  <a:pt x="317576" y="106083"/>
                </a:lnTo>
                <a:lnTo>
                  <a:pt x="326364" y="79540"/>
                </a:lnTo>
                <a:lnTo>
                  <a:pt x="336829" y="78016"/>
                </a:lnTo>
                <a:lnTo>
                  <a:pt x="354050" y="126542"/>
                </a:lnTo>
                <a:lnTo>
                  <a:pt x="374078" y="161734"/>
                </a:lnTo>
                <a:lnTo>
                  <a:pt x="397878" y="191617"/>
                </a:lnTo>
                <a:lnTo>
                  <a:pt x="438899" y="223443"/>
                </a:lnTo>
                <a:lnTo>
                  <a:pt x="476618" y="235026"/>
                </a:lnTo>
                <a:lnTo>
                  <a:pt x="484238" y="235292"/>
                </a:lnTo>
                <a:lnTo>
                  <a:pt x="492112" y="234950"/>
                </a:lnTo>
                <a:lnTo>
                  <a:pt x="529704" y="223050"/>
                </a:lnTo>
                <a:lnTo>
                  <a:pt x="530415" y="222605"/>
                </a:lnTo>
                <a:lnTo>
                  <a:pt x="543928" y="214312"/>
                </a:lnTo>
                <a:lnTo>
                  <a:pt x="582790" y="176568"/>
                </a:lnTo>
                <a:lnTo>
                  <a:pt x="604634" y="143662"/>
                </a:lnTo>
                <a:lnTo>
                  <a:pt x="622414" y="106083"/>
                </a:lnTo>
                <a:lnTo>
                  <a:pt x="629272" y="86271"/>
                </a:lnTo>
                <a:lnTo>
                  <a:pt x="629526" y="85686"/>
                </a:lnTo>
                <a:lnTo>
                  <a:pt x="629526" y="85382"/>
                </a:lnTo>
                <a:lnTo>
                  <a:pt x="630174" y="82067"/>
                </a:lnTo>
                <a:lnTo>
                  <a:pt x="630669" y="79603"/>
                </a:lnTo>
                <a:lnTo>
                  <a:pt x="641629" y="78016"/>
                </a:lnTo>
                <a:lnTo>
                  <a:pt x="643242" y="86448"/>
                </a:lnTo>
                <a:lnTo>
                  <a:pt x="643496" y="87033"/>
                </a:lnTo>
                <a:lnTo>
                  <a:pt x="643496" y="87312"/>
                </a:lnTo>
                <a:lnTo>
                  <a:pt x="650608" y="107353"/>
                </a:lnTo>
                <a:lnTo>
                  <a:pt x="668261" y="144653"/>
                </a:lnTo>
                <a:lnTo>
                  <a:pt x="690359" y="177380"/>
                </a:lnTo>
                <a:lnTo>
                  <a:pt x="729602" y="214845"/>
                </a:lnTo>
                <a:lnTo>
                  <a:pt x="766051" y="232308"/>
                </a:lnTo>
                <a:lnTo>
                  <a:pt x="789038" y="235292"/>
                </a:lnTo>
                <a:lnTo>
                  <a:pt x="796912" y="234950"/>
                </a:lnTo>
                <a:lnTo>
                  <a:pt x="834504" y="223050"/>
                </a:lnTo>
                <a:lnTo>
                  <a:pt x="835215" y="222605"/>
                </a:lnTo>
                <a:lnTo>
                  <a:pt x="848728" y="214312"/>
                </a:lnTo>
                <a:lnTo>
                  <a:pt x="887590" y="176568"/>
                </a:lnTo>
                <a:lnTo>
                  <a:pt x="909434" y="143662"/>
                </a:lnTo>
                <a:lnTo>
                  <a:pt x="927214" y="106083"/>
                </a:lnTo>
                <a:lnTo>
                  <a:pt x="934072" y="86271"/>
                </a:lnTo>
                <a:lnTo>
                  <a:pt x="934326" y="85686"/>
                </a:lnTo>
                <a:lnTo>
                  <a:pt x="934326" y="85382"/>
                </a:lnTo>
                <a:lnTo>
                  <a:pt x="934974" y="82067"/>
                </a:lnTo>
                <a:lnTo>
                  <a:pt x="936091" y="76517"/>
                </a:lnTo>
                <a:lnTo>
                  <a:pt x="945984" y="77939"/>
                </a:lnTo>
                <a:lnTo>
                  <a:pt x="948169" y="85864"/>
                </a:lnTo>
                <a:lnTo>
                  <a:pt x="955154" y="106057"/>
                </a:lnTo>
                <a:lnTo>
                  <a:pt x="972934" y="143662"/>
                </a:lnTo>
                <a:lnTo>
                  <a:pt x="994778" y="176568"/>
                </a:lnTo>
                <a:lnTo>
                  <a:pt x="1033767" y="214325"/>
                </a:lnTo>
                <a:lnTo>
                  <a:pt x="1070343" y="232067"/>
                </a:lnTo>
                <a:lnTo>
                  <a:pt x="1093330" y="235292"/>
                </a:lnTo>
                <a:lnTo>
                  <a:pt x="1100950" y="235026"/>
                </a:lnTo>
                <a:lnTo>
                  <a:pt x="1138669" y="223443"/>
                </a:lnTo>
                <a:lnTo>
                  <a:pt x="1140053" y="222605"/>
                </a:lnTo>
                <a:lnTo>
                  <a:pt x="1152893" y="214858"/>
                </a:lnTo>
                <a:lnTo>
                  <a:pt x="1192009" y="177380"/>
                </a:lnTo>
                <a:lnTo>
                  <a:pt x="1214107" y="144653"/>
                </a:lnTo>
                <a:lnTo>
                  <a:pt x="1231760" y="107353"/>
                </a:lnTo>
                <a:lnTo>
                  <a:pt x="1238872" y="87337"/>
                </a:lnTo>
                <a:lnTo>
                  <a:pt x="1239126" y="86741"/>
                </a:lnTo>
                <a:lnTo>
                  <a:pt x="1239227" y="85864"/>
                </a:lnTo>
                <a:lnTo>
                  <a:pt x="1239774" y="83096"/>
                </a:lnTo>
                <a:lnTo>
                  <a:pt x="1240459" y="79578"/>
                </a:lnTo>
                <a:lnTo>
                  <a:pt x="1245958" y="78778"/>
                </a:lnTo>
                <a:lnTo>
                  <a:pt x="1251521" y="79578"/>
                </a:lnTo>
                <a:lnTo>
                  <a:pt x="1252842" y="86448"/>
                </a:lnTo>
                <a:lnTo>
                  <a:pt x="1253096" y="87033"/>
                </a:lnTo>
                <a:lnTo>
                  <a:pt x="1253096" y="87312"/>
                </a:lnTo>
                <a:lnTo>
                  <a:pt x="1260208" y="107353"/>
                </a:lnTo>
                <a:lnTo>
                  <a:pt x="1277861" y="144653"/>
                </a:lnTo>
                <a:lnTo>
                  <a:pt x="1299959" y="177380"/>
                </a:lnTo>
                <a:lnTo>
                  <a:pt x="1339202" y="214845"/>
                </a:lnTo>
                <a:lnTo>
                  <a:pt x="1375651" y="232308"/>
                </a:lnTo>
                <a:lnTo>
                  <a:pt x="1398638" y="235292"/>
                </a:lnTo>
                <a:lnTo>
                  <a:pt x="1406512" y="234950"/>
                </a:lnTo>
                <a:lnTo>
                  <a:pt x="1444104" y="223050"/>
                </a:lnTo>
                <a:lnTo>
                  <a:pt x="1444815" y="222605"/>
                </a:lnTo>
                <a:lnTo>
                  <a:pt x="1458328" y="214312"/>
                </a:lnTo>
                <a:lnTo>
                  <a:pt x="1497190" y="176568"/>
                </a:lnTo>
                <a:lnTo>
                  <a:pt x="1519034" y="143662"/>
                </a:lnTo>
                <a:lnTo>
                  <a:pt x="1536814" y="106083"/>
                </a:lnTo>
                <a:lnTo>
                  <a:pt x="1545615" y="79527"/>
                </a:lnTo>
                <a:lnTo>
                  <a:pt x="1556029" y="78016"/>
                </a:lnTo>
                <a:lnTo>
                  <a:pt x="1557642" y="86448"/>
                </a:lnTo>
                <a:lnTo>
                  <a:pt x="1557896" y="87033"/>
                </a:lnTo>
                <a:lnTo>
                  <a:pt x="1557896" y="87312"/>
                </a:lnTo>
                <a:lnTo>
                  <a:pt x="1573263" y="126542"/>
                </a:lnTo>
                <a:lnTo>
                  <a:pt x="1593329" y="161734"/>
                </a:lnTo>
                <a:lnTo>
                  <a:pt x="1617078" y="191617"/>
                </a:lnTo>
                <a:lnTo>
                  <a:pt x="1658099" y="223443"/>
                </a:lnTo>
                <a:lnTo>
                  <a:pt x="1695818" y="235026"/>
                </a:lnTo>
                <a:lnTo>
                  <a:pt x="1703438" y="235292"/>
                </a:lnTo>
                <a:lnTo>
                  <a:pt x="1711312" y="234950"/>
                </a:lnTo>
                <a:lnTo>
                  <a:pt x="1748904" y="223050"/>
                </a:lnTo>
                <a:lnTo>
                  <a:pt x="1749615" y="222605"/>
                </a:lnTo>
                <a:lnTo>
                  <a:pt x="1763128" y="214312"/>
                </a:lnTo>
                <a:lnTo>
                  <a:pt x="1801990" y="176568"/>
                </a:lnTo>
                <a:lnTo>
                  <a:pt x="1823834" y="143662"/>
                </a:lnTo>
                <a:lnTo>
                  <a:pt x="1841614" y="106083"/>
                </a:lnTo>
                <a:lnTo>
                  <a:pt x="1848472" y="86271"/>
                </a:lnTo>
                <a:lnTo>
                  <a:pt x="1848726" y="85686"/>
                </a:lnTo>
                <a:lnTo>
                  <a:pt x="1848726" y="85382"/>
                </a:lnTo>
                <a:lnTo>
                  <a:pt x="1849374" y="82067"/>
                </a:lnTo>
                <a:lnTo>
                  <a:pt x="1849869" y="79603"/>
                </a:lnTo>
                <a:lnTo>
                  <a:pt x="1860829" y="78016"/>
                </a:lnTo>
                <a:lnTo>
                  <a:pt x="1862442" y="86448"/>
                </a:lnTo>
                <a:lnTo>
                  <a:pt x="1862696" y="87033"/>
                </a:lnTo>
                <a:lnTo>
                  <a:pt x="1862696" y="87312"/>
                </a:lnTo>
                <a:lnTo>
                  <a:pt x="1869808" y="107353"/>
                </a:lnTo>
                <a:lnTo>
                  <a:pt x="1887461" y="144653"/>
                </a:lnTo>
                <a:lnTo>
                  <a:pt x="1909559" y="177380"/>
                </a:lnTo>
                <a:lnTo>
                  <a:pt x="1948802" y="214845"/>
                </a:lnTo>
                <a:lnTo>
                  <a:pt x="1985251" y="232308"/>
                </a:lnTo>
                <a:lnTo>
                  <a:pt x="2008238" y="235292"/>
                </a:lnTo>
                <a:lnTo>
                  <a:pt x="2016112" y="234950"/>
                </a:lnTo>
                <a:lnTo>
                  <a:pt x="2053704" y="223050"/>
                </a:lnTo>
                <a:lnTo>
                  <a:pt x="2054415" y="222605"/>
                </a:lnTo>
                <a:lnTo>
                  <a:pt x="2067928" y="214312"/>
                </a:lnTo>
                <a:lnTo>
                  <a:pt x="2106790" y="176568"/>
                </a:lnTo>
                <a:lnTo>
                  <a:pt x="2128634" y="143662"/>
                </a:lnTo>
                <a:lnTo>
                  <a:pt x="2146414" y="106083"/>
                </a:lnTo>
                <a:lnTo>
                  <a:pt x="2153272" y="86271"/>
                </a:lnTo>
                <a:lnTo>
                  <a:pt x="2153526" y="85686"/>
                </a:lnTo>
                <a:lnTo>
                  <a:pt x="2153526" y="85382"/>
                </a:lnTo>
                <a:lnTo>
                  <a:pt x="2154174" y="82067"/>
                </a:lnTo>
                <a:lnTo>
                  <a:pt x="2155291" y="76517"/>
                </a:lnTo>
                <a:lnTo>
                  <a:pt x="2165185" y="77939"/>
                </a:lnTo>
                <a:lnTo>
                  <a:pt x="2167369" y="85864"/>
                </a:lnTo>
                <a:lnTo>
                  <a:pt x="2174354" y="106057"/>
                </a:lnTo>
                <a:lnTo>
                  <a:pt x="2192134" y="143662"/>
                </a:lnTo>
                <a:lnTo>
                  <a:pt x="2213978" y="176568"/>
                </a:lnTo>
                <a:lnTo>
                  <a:pt x="2252967" y="214325"/>
                </a:lnTo>
                <a:lnTo>
                  <a:pt x="2289543" y="232067"/>
                </a:lnTo>
                <a:lnTo>
                  <a:pt x="2312530" y="235292"/>
                </a:lnTo>
                <a:lnTo>
                  <a:pt x="2320150" y="235026"/>
                </a:lnTo>
                <a:lnTo>
                  <a:pt x="2357869" y="223443"/>
                </a:lnTo>
                <a:lnTo>
                  <a:pt x="2359253" y="222605"/>
                </a:lnTo>
                <a:lnTo>
                  <a:pt x="2372093" y="214858"/>
                </a:lnTo>
                <a:lnTo>
                  <a:pt x="2411209" y="177380"/>
                </a:lnTo>
                <a:lnTo>
                  <a:pt x="2433307" y="144653"/>
                </a:lnTo>
                <a:lnTo>
                  <a:pt x="2450960" y="107353"/>
                </a:lnTo>
                <a:lnTo>
                  <a:pt x="2458072" y="87337"/>
                </a:lnTo>
                <a:lnTo>
                  <a:pt x="2458326" y="86741"/>
                </a:lnTo>
                <a:lnTo>
                  <a:pt x="2458428" y="85864"/>
                </a:lnTo>
                <a:lnTo>
                  <a:pt x="2458974" y="83096"/>
                </a:lnTo>
                <a:lnTo>
                  <a:pt x="2459659" y="79578"/>
                </a:lnTo>
                <a:lnTo>
                  <a:pt x="2465159" y="78778"/>
                </a:lnTo>
                <a:lnTo>
                  <a:pt x="2470721" y="79578"/>
                </a:lnTo>
                <a:lnTo>
                  <a:pt x="2472042" y="86448"/>
                </a:lnTo>
                <a:lnTo>
                  <a:pt x="2472296" y="87033"/>
                </a:lnTo>
                <a:lnTo>
                  <a:pt x="2472296" y="87312"/>
                </a:lnTo>
                <a:lnTo>
                  <a:pt x="2479408" y="107353"/>
                </a:lnTo>
                <a:lnTo>
                  <a:pt x="2497061" y="144653"/>
                </a:lnTo>
                <a:lnTo>
                  <a:pt x="2519159" y="177380"/>
                </a:lnTo>
                <a:lnTo>
                  <a:pt x="2558402" y="214845"/>
                </a:lnTo>
                <a:lnTo>
                  <a:pt x="2594851" y="232308"/>
                </a:lnTo>
                <a:lnTo>
                  <a:pt x="2617838" y="235292"/>
                </a:lnTo>
                <a:lnTo>
                  <a:pt x="2625585" y="234950"/>
                </a:lnTo>
                <a:lnTo>
                  <a:pt x="2663304" y="223050"/>
                </a:lnTo>
                <a:lnTo>
                  <a:pt x="2664015" y="222605"/>
                </a:lnTo>
                <a:lnTo>
                  <a:pt x="2677528" y="214312"/>
                </a:lnTo>
                <a:lnTo>
                  <a:pt x="2716390" y="176568"/>
                </a:lnTo>
                <a:lnTo>
                  <a:pt x="2738234" y="143662"/>
                </a:lnTo>
                <a:lnTo>
                  <a:pt x="2756014" y="106083"/>
                </a:lnTo>
                <a:lnTo>
                  <a:pt x="2764726" y="79540"/>
                </a:lnTo>
                <a:lnTo>
                  <a:pt x="2775229" y="78016"/>
                </a:lnTo>
                <a:lnTo>
                  <a:pt x="2776842" y="86448"/>
                </a:lnTo>
                <a:lnTo>
                  <a:pt x="2777096" y="87033"/>
                </a:lnTo>
                <a:lnTo>
                  <a:pt x="2777096" y="87312"/>
                </a:lnTo>
                <a:lnTo>
                  <a:pt x="2792463" y="126542"/>
                </a:lnTo>
                <a:lnTo>
                  <a:pt x="2812529" y="161734"/>
                </a:lnTo>
                <a:lnTo>
                  <a:pt x="2836278" y="191617"/>
                </a:lnTo>
                <a:lnTo>
                  <a:pt x="2877299" y="223443"/>
                </a:lnTo>
                <a:lnTo>
                  <a:pt x="2915018" y="235026"/>
                </a:lnTo>
                <a:lnTo>
                  <a:pt x="2922638" y="235292"/>
                </a:lnTo>
                <a:lnTo>
                  <a:pt x="2930385" y="234950"/>
                </a:lnTo>
                <a:lnTo>
                  <a:pt x="2968104" y="223050"/>
                </a:lnTo>
                <a:lnTo>
                  <a:pt x="2968815" y="222605"/>
                </a:lnTo>
                <a:lnTo>
                  <a:pt x="2982328" y="214312"/>
                </a:lnTo>
                <a:lnTo>
                  <a:pt x="3021190" y="176568"/>
                </a:lnTo>
                <a:lnTo>
                  <a:pt x="3043034" y="143662"/>
                </a:lnTo>
                <a:lnTo>
                  <a:pt x="3060814" y="106083"/>
                </a:lnTo>
                <a:lnTo>
                  <a:pt x="3067672" y="86271"/>
                </a:lnTo>
                <a:lnTo>
                  <a:pt x="3067926" y="85686"/>
                </a:lnTo>
                <a:lnTo>
                  <a:pt x="3067926" y="85382"/>
                </a:lnTo>
                <a:lnTo>
                  <a:pt x="3068574" y="82067"/>
                </a:lnTo>
                <a:lnTo>
                  <a:pt x="3069069" y="79603"/>
                </a:lnTo>
                <a:lnTo>
                  <a:pt x="3080029" y="78016"/>
                </a:lnTo>
                <a:lnTo>
                  <a:pt x="3081642" y="86448"/>
                </a:lnTo>
                <a:lnTo>
                  <a:pt x="3081896" y="87033"/>
                </a:lnTo>
                <a:lnTo>
                  <a:pt x="3081896" y="87312"/>
                </a:lnTo>
                <a:lnTo>
                  <a:pt x="3089008" y="107353"/>
                </a:lnTo>
                <a:lnTo>
                  <a:pt x="3106661" y="144653"/>
                </a:lnTo>
                <a:lnTo>
                  <a:pt x="3128759" y="177380"/>
                </a:lnTo>
                <a:lnTo>
                  <a:pt x="3168002" y="214845"/>
                </a:lnTo>
                <a:lnTo>
                  <a:pt x="3204451" y="232308"/>
                </a:lnTo>
                <a:lnTo>
                  <a:pt x="3227438" y="235292"/>
                </a:lnTo>
                <a:lnTo>
                  <a:pt x="3235185" y="234950"/>
                </a:lnTo>
                <a:lnTo>
                  <a:pt x="3272904" y="223050"/>
                </a:lnTo>
                <a:lnTo>
                  <a:pt x="3273615" y="222605"/>
                </a:lnTo>
                <a:lnTo>
                  <a:pt x="3287128" y="214312"/>
                </a:lnTo>
                <a:lnTo>
                  <a:pt x="3325990" y="176568"/>
                </a:lnTo>
                <a:lnTo>
                  <a:pt x="3347834" y="143662"/>
                </a:lnTo>
                <a:lnTo>
                  <a:pt x="3365614" y="106083"/>
                </a:lnTo>
                <a:lnTo>
                  <a:pt x="3372472" y="86271"/>
                </a:lnTo>
                <a:lnTo>
                  <a:pt x="3372726" y="85686"/>
                </a:lnTo>
                <a:lnTo>
                  <a:pt x="3372726" y="85382"/>
                </a:lnTo>
                <a:lnTo>
                  <a:pt x="3373374" y="82067"/>
                </a:lnTo>
                <a:lnTo>
                  <a:pt x="3374491" y="76517"/>
                </a:lnTo>
                <a:lnTo>
                  <a:pt x="3384385" y="77939"/>
                </a:lnTo>
                <a:lnTo>
                  <a:pt x="3386569" y="85864"/>
                </a:lnTo>
                <a:lnTo>
                  <a:pt x="3393554" y="106057"/>
                </a:lnTo>
                <a:lnTo>
                  <a:pt x="3411334" y="143662"/>
                </a:lnTo>
                <a:lnTo>
                  <a:pt x="3433178" y="176568"/>
                </a:lnTo>
                <a:lnTo>
                  <a:pt x="3472167" y="214325"/>
                </a:lnTo>
                <a:lnTo>
                  <a:pt x="3508743" y="232067"/>
                </a:lnTo>
                <a:lnTo>
                  <a:pt x="3531730" y="235292"/>
                </a:lnTo>
                <a:lnTo>
                  <a:pt x="3539350" y="235026"/>
                </a:lnTo>
                <a:lnTo>
                  <a:pt x="3577069" y="223443"/>
                </a:lnTo>
                <a:lnTo>
                  <a:pt x="3578453" y="222605"/>
                </a:lnTo>
                <a:lnTo>
                  <a:pt x="3591293" y="214858"/>
                </a:lnTo>
                <a:lnTo>
                  <a:pt x="3630409" y="177380"/>
                </a:lnTo>
                <a:lnTo>
                  <a:pt x="3652507" y="144653"/>
                </a:lnTo>
                <a:lnTo>
                  <a:pt x="3670160" y="107353"/>
                </a:lnTo>
                <a:lnTo>
                  <a:pt x="3677272" y="87337"/>
                </a:lnTo>
                <a:lnTo>
                  <a:pt x="3677526" y="86741"/>
                </a:lnTo>
                <a:lnTo>
                  <a:pt x="3677628" y="85864"/>
                </a:lnTo>
                <a:lnTo>
                  <a:pt x="3678174" y="83096"/>
                </a:lnTo>
                <a:lnTo>
                  <a:pt x="3678859" y="79578"/>
                </a:lnTo>
                <a:lnTo>
                  <a:pt x="3684359" y="78778"/>
                </a:lnTo>
                <a:lnTo>
                  <a:pt x="3689921" y="79578"/>
                </a:lnTo>
                <a:lnTo>
                  <a:pt x="3691242" y="86448"/>
                </a:lnTo>
                <a:lnTo>
                  <a:pt x="3691496" y="87033"/>
                </a:lnTo>
                <a:lnTo>
                  <a:pt x="3691496" y="87312"/>
                </a:lnTo>
                <a:lnTo>
                  <a:pt x="3698608" y="107353"/>
                </a:lnTo>
                <a:lnTo>
                  <a:pt x="3716261" y="144653"/>
                </a:lnTo>
                <a:lnTo>
                  <a:pt x="3738359" y="177380"/>
                </a:lnTo>
                <a:lnTo>
                  <a:pt x="3777602" y="214845"/>
                </a:lnTo>
                <a:lnTo>
                  <a:pt x="3814051" y="232308"/>
                </a:lnTo>
                <a:lnTo>
                  <a:pt x="3837038" y="235292"/>
                </a:lnTo>
                <a:lnTo>
                  <a:pt x="3844785" y="234950"/>
                </a:lnTo>
                <a:lnTo>
                  <a:pt x="3882504" y="223050"/>
                </a:lnTo>
                <a:lnTo>
                  <a:pt x="3883215" y="222605"/>
                </a:lnTo>
                <a:lnTo>
                  <a:pt x="3896728" y="214312"/>
                </a:lnTo>
                <a:lnTo>
                  <a:pt x="3935590" y="176568"/>
                </a:lnTo>
                <a:lnTo>
                  <a:pt x="3957434" y="143662"/>
                </a:lnTo>
                <a:lnTo>
                  <a:pt x="3975214" y="106083"/>
                </a:lnTo>
                <a:lnTo>
                  <a:pt x="3983926" y="79540"/>
                </a:lnTo>
                <a:lnTo>
                  <a:pt x="3994429" y="78016"/>
                </a:lnTo>
                <a:lnTo>
                  <a:pt x="3996042" y="86448"/>
                </a:lnTo>
                <a:lnTo>
                  <a:pt x="3996296" y="87033"/>
                </a:lnTo>
                <a:lnTo>
                  <a:pt x="3996296" y="87312"/>
                </a:lnTo>
                <a:lnTo>
                  <a:pt x="4011663" y="126542"/>
                </a:lnTo>
                <a:lnTo>
                  <a:pt x="4031729" y="161734"/>
                </a:lnTo>
                <a:lnTo>
                  <a:pt x="4055478" y="191617"/>
                </a:lnTo>
                <a:lnTo>
                  <a:pt x="4096499" y="223443"/>
                </a:lnTo>
                <a:lnTo>
                  <a:pt x="4134218" y="235026"/>
                </a:lnTo>
                <a:lnTo>
                  <a:pt x="4141838" y="235292"/>
                </a:lnTo>
                <a:lnTo>
                  <a:pt x="4149585" y="234950"/>
                </a:lnTo>
                <a:lnTo>
                  <a:pt x="4187304" y="223050"/>
                </a:lnTo>
                <a:lnTo>
                  <a:pt x="4188015" y="222605"/>
                </a:lnTo>
                <a:lnTo>
                  <a:pt x="4201528" y="214312"/>
                </a:lnTo>
                <a:lnTo>
                  <a:pt x="4240390" y="176568"/>
                </a:lnTo>
                <a:lnTo>
                  <a:pt x="4262234" y="143662"/>
                </a:lnTo>
                <a:lnTo>
                  <a:pt x="4280014" y="106083"/>
                </a:lnTo>
                <a:lnTo>
                  <a:pt x="4286872" y="86271"/>
                </a:lnTo>
                <a:lnTo>
                  <a:pt x="4287126" y="85686"/>
                </a:lnTo>
                <a:lnTo>
                  <a:pt x="4287126" y="85382"/>
                </a:lnTo>
                <a:lnTo>
                  <a:pt x="4287774" y="82067"/>
                </a:lnTo>
                <a:lnTo>
                  <a:pt x="4288269" y="79603"/>
                </a:lnTo>
                <a:lnTo>
                  <a:pt x="4299229" y="78016"/>
                </a:lnTo>
                <a:lnTo>
                  <a:pt x="4300842" y="86448"/>
                </a:lnTo>
                <a:lnTo>
                  <a:pt x="4301096" y="87033"/>
                </a:lnTo>
                <a:lnTo>
                  <a:pt x="4301096" y="87312"/>
                </a:lnTo>
                <a:lnTo>
                  <a:pt x="4308208" y="107353"/>
                </a:lnTo>
                <a:lnTo>
                  <a:pt x="4325861" y="144653"/>
                </a:lnTo>
                <a:lnTo>
                  <a:pt x="4347959" y="177380"/>
                </a:lnTo>
                <a:lnTo>
                  <a:pt x="4387202" y="214845"/>
                </a:lnTo>
                <a:lnTo>
                  <a:pt x="4423651" y="232308"/>
                </a:lnTo>
                <a:lnTo>
                  <a:pt x="4446638" y="235292"/>
                </a:lnTo>
                <a:lnTo>
                  <a:pt x="4454385" y="234950"/>
                </a:lnTo>
                <a:lnTo>
                  <a:pt x="4492104" y="223050"/>
                </a:lnTo>
                <a:lnTo>
                  <a:pt x="4492815" y="222605"/>
                </a:lnTo>
                <a:lnTo>
                  <a:pt x="4506328" y="214312"/>
                </a:lnTo>
                <a:lnTo>
                  <a:pt x="4545190" y="176568"/>
                </a:lnTo>
                <a:lnTo>
                  <a:pt x="4567034" y="143662"/>
                </a:lnTo>
                <a:lnTo>
                  <a:pt x="4584814" y="106083"/>
                </a:lnTo>
                <a:lnTo>
                  <a:pt x="4591672" y="86271"/>
                </a:lnTo>
                <a:lnTo>
                  <a:pt x="4591926" y="85686"/>
                </a:lnTo>
                <a:lnTo>
                  <a:pt x="4591926" y="85382"/>
                </a:lnTo>
                <a:lnTo>
                  <a:pt x="4592574" y="82067"/>
                </a:lnTo>
                <a:lnTo>
                  <a:pt x="4593691" y="76517"/>
                </a:lnTo>
                <a:lnTo>
                  <a:pt x="4603585" y="77939"/>
                </a:lnTo>
                <a:lnTo>
                  <a:pt x="4605769" y="85864"/>
                </a:lnTo>
                <a:lnTo>
                  <a:pt x="4612754" y="106057"/>
                </a:lnTo>
                <a:lnTo>
                  <a:pt x="4630534" y="143662"/>
                </a:lnTo>
                <a:lnTo>
                  <a:pt x="4652378" y="176568"/>
                </a:lnTo>
                <a:lnTo>
                  <a:pt x="4691367" y="214325"/>
                </a:lnTo>
                <a:lnTo>
                  <a:pt x="4727943" y="232067"/>
                </a:lnTo>
                <a:lnTo>
                  <a:pt x="4750930" y="235292"/>
                </a:lnTo>
                <a:lnTo>
                  <a:pt x="4758550" y="235026"/>
                </a:lnTo>
                <a:lnTo>
                  <a:pt x="4796269" y="223443"/>
                </a:lnTo>
                <a:lnTo>
                  <a:pt x="4797653" y="222605"/>
                </a:lnTo>
                <a:lnTo>
                  <a:pt x="4810493" y="214858"/>
                </a:lnTo>
                <a:lnTo>
                  <a:pt x="4849609" y="177380"/>
                </a:lnTo>
                <a:lnTo>
                  <a:pt x="4871707" y="144653"/>
                </a:lnTo>
                <a:lnTo>
                  <a:pt x="4889360" y="107353"/>
                </a:lnTo>
                <a:lnTo>
                  <a:pt x="4896472" y="87337"/>
                </a:lnTo>
                <a:lnTo>
                  <a:pt x="4896726" y="86741"/>
                </a:lnTo>
                <a:lnTo>
                  <a:pt x="4896828" y="85864"/>
                </a:lnTo>
                <a:lnTo>
                  <a:pt x="4897374" y="83096"/>
                </a:lnTo>
                <a:lnTo>
                  <a:pt x="4898060" y="79578"/>
                </a:lnTo>
                <a:lnTo>
                  <a:pt x="4903559" y="78778"/>
                </a:lnTo>
                <a:lnTo>
                  <a:pt x="4909121" y="79578"/>
                </a:lnTo>
                <a:lnTo>
                  <a:pt x="4910442" y="86448"/>
                </a:lnTo>
                <a:lnTo>
                  <a:pt x="4910696" y="87033"/>
                </a:lnTo>
                <a:lnTo>
                  <a:pt x="4910696" y="87312"/>
                </a:lnTo>
                <a:lnTo>
                  <a:pt x="4917808" y="107353"/>
                </a:lnTo>
                <a:lnTo>
                  <a:pt x="4935461" y="144653"/>
                </a:lnTo>
                <a:lnTo>
                  <a:pt x="4957559" y="177380"/>
                </a:lnTo>
                <a:lnTo>
                  <a:pt x="4996802" y="214845"/>
                </a:lnTo>
                <a:lnTo>
                  <a:pt x="5033251" y="232308"/>
                </a:lnTo>
                <a:lnTo>
                  <a:pt x="5056238" y="235292"/>
                </a:lnTo>
                <a:lnTo>
                  <a:pt x="5063985" y="234950"/>
                </a:lnTo>
                <a:lnTo>
                  <a:pt x="5101704" y="223050"/>
                </a:lnTo>
                <a:lnTo>
                  <a:pt x="5102415" y="222605"/>
                </a:lnTo>
                <a:lnTo>
                  <a:pt x="5115928" y="214312"/>
                </a:lnTo>
                <a:lnTo>
                  <a:pt x="5154790" y="176568"/>
                </a:lnTo>
                <a:lnTo>
                  <a:pt x="5176634" y="143662"/>
                </a:lnTo>
                <a:lnTo>
                  <a:pt x="5194414" y="106083"/>
                </a:lnTo>
                <a:lnTo>
                  <a:pt x="5203126" y="79540"/>
                </a:lnTo>
                <a:lnTo>
                  <a:pt x="5213629" y="78016"/>
                </a:lnTo>
                <a:lnTo>
                  <a:pt x="5215242" y="86448"/>
                </a:lnTo>
                <a:lnTo>
                  <a:pt x="5215496" y="87033"/>
                </a:lnTo>
                <a:lnTo>
                  <a:pt x="5215496" y="87312"/>
                </a:lnTo>
                <a:lnTo>
                  <a:pt x="5230863" y="126542"/>
                </a:lnTo>
                <a:lnTo>
                  <a:pt x="5250929" y="161734"/>
                </a:lnTo>
                <a:lnTo>
                  <a:pt x="5274678" y="191617"/>
                </a:lnTo>
                <a:lnTo>
                  <a:pt x="5315699" y="223443"/>
                </a:lnTo>
                <a:lnTo>
                  <a:pt x="5353418" y="235026"/>
                </a:lnTo>
                <a:lnTo>
                  <a:pt x="5361038" y="235292"/>
                </a:lnTo>
                <a:lnTo>
                  <a:pt x="5368785" y="234950"/>
                </a:lnTo>
                <a:lnTo>
                  <a:pt x="5406504" y="223050"/>
                </a:lnTo>
                <a:lnTo>
                  <a:pt x="5407215" y="222605"/>
                </a:lnTo>
                <a:lnTo>
                  <a:pt x="5420728" y="214312"/>
                </a:lnTo>
                <a:lnTo>
                  <a:pt x="5459590" y="176568"/>
                </a:lnTo>
                <a:lnTo>
                  <a:pt x="5481434" y="143662"/>
                </a:lnTo>
                <a:lnTo>
                  <a:pt x="5499214" y="106083"/>
                </a:lnTo>
                <a:lnTo>
                  <a:pt x="5506072" y="86271"/>
                </a:lnTo>
                <a:lnTo>
                  <a:pt x="5506326" y="85686"/>
                </a:lnTo>
                <a:lnTo>
                  <a:pt x="5506326" y="85382"/>
                </a:lnTo>
                <a:lnTo>
                  <a:pt x="5506974" y="82067"/>
                </a:lnTo>
                <a:lnTo>
                  <a:pt x="5507469" y="79603"/>
                </a:lnTo>
                <a:lnTo>
                  <a:pt x="5518429" y="78016"/>
                </a:lnTo>
                <a:lnTo>
                  <a:pt x="5520042" y="86448"/>
                </a:lnTo>
                <a:lnTo>
                  <a:pt x="5520296" y="87033"/>
                </a:lnTo>
                <a:lnTo>
                  <a:pt x="5520296" y="87312"/>
                </a:lnTo>
                <a:lnTo>
                  <a:pt x="5527408" y="107353"/>
                </a:lnTo>
                <a:lnTo>
                  <a:pt x="5545061" y="144653"/>
                </a:lnTo>
                <a:lnTo>
                  <a:pt x="5567159" y="177380"/>
                </a:lnTo>
                <a:lnTo>
                  <a:pt x="5606402" y="214845"/>
                </a:lnTo>
                <a:lnTo>
                  <a:pt x="5642851" y="232308"/>
                </a:lnTo>
                <a:lnTo>
                  <a:pt x="5665838" y="235292"/>
                </a:lnTo>
                <a:lnTo>
                  <a:pt x="5673585" y="234950"/>
                </a:lnTo>
                <a:lnTo>
                  <a:pt x="5711291" y="223050"/>
                </a:lnTo>
                <a:lnTo>
                  <a:pt x="5752071" y="190893"/>
                </a:lnTo>
                <a:lnTo>
                  <a:pt x="5775820" y="160756"/>
                </a:lnTo>
                <a:lnTo>
                  <a:pt x="5795759" y="125349"/>
                </a:lnTo>
                <a:lnTo>
                  <a:pt x="5810872" y="86271"/>
                </a:lnTo>
                <a:lnTo>
                  <a:pt x="5811126" y="85686"/>
                </a:lnTo>
                <a:lnTo>
                  <a:pt x="5811126" y="85382"/>
                </a:lnTo>
                <a:lnTo>
                  <a:pt x="5811774" y="82067"/>
                </a:lnTo>
                <a:lnTo>
                  <a:pt x="5812891" y="76517"/>
                </a:lnTo>
                <a:lnTo>
                  <a:pt x="5822785" y="77939"/>
                </a:lnTo>
                <a:lnTo>
                  <a:pt x="5824969" y="85864"/>
                </a:lnTo>
                <a:lnTo>
                  <a:pt x="5831954" y="106057"/>
                </a:lnTo>
                <a:lnTo>
                  <a:pt x="5849734" y="143662"/>
                </a:lnTo>
                <a:lnTo>
                  <a:pt x="5871578" y="176568"/>
                </a:lnTo>
                <a:lnTo>
                  <a:pt x="5910567" y="214325"/>
                </a:lnTo>
                <a:lnTo>
                  <a:pt x="5947143" y="232067"/>
                </a:lnTo>
                <a:lnTo>
                  <a:pt x="5970130" y="235292"/>
                </a:lnTo>
                <a:lnTo>
                  <a:pt x="5977750" y="235026"/>
                </a:lnTo>
                <a:lnTo>
                  <a:pt x="6015469" y="223443"/>
                </a:lnTo>
                <a:lnTo>
                  <a:pt x="6016853" y="222605"/>
                </a:lnTo>
                <a:lnTo>
                  <a:pt x="6029693" y="214858"/>
                </a:lnTo>
                <a:lnTo>
                  <a:pt x="6068809" y="177380"/>
                </a:lnTo>
                <a:lnTo>
                  <a:pt x="6090907" y="144653"/>
                </a:lnTo>
                <a:lnTo>
                  <a:pt x="6108560" y="107353"/>
                </a:lnTo>
                <a:lnTo>
                  <a:pt x="6115672" y="87337"/>
                </a:lnTo>
                <a:lnTo>
                  <a:pt x="6115926" y="86741"/>
                </a:lnTo>
                <a:lnTo>
                  <a:pt x="6116028" y="85864"/>
                </a:lnTo>
                <a:lnTo>
                  <a:pt x="6116574" y="83096"/>
                </a:lnTo>
                <a:lnTo>
                  <a:pt x="6117260" y="79578"/>
                </a:lnTo>
                <a:lnTo>
                  <a:pt x="6122759" y="78778"/>
                </a:lnTo>
                <a:lnTo>
                  <a:pt x="6128321" y="79578"/>
                </a:lnTo>
                <a:lnTo>
                  <a:pt x="6129642" y="86448"/>
                </a:lnTo>
                <a:lnTo>
                  <a:pt x="6129896" y="87033"/>
                </a:lnTo>
                <a:lnTo>
                  <a:pt x="6129896" y="87312"/>
                </a:lnTo>
                <a:lnTo>
                  <a:pt x="6137008" y="107353"/>
                </a:lnTo>
                <a:lnTo>
                  <a:pt x="6154661" y="144653"/>
                </a:lnTo>
                <a:lnTo>
                  <a:pt x="6176759" y="177380"/>
                </a:lnTo>
                <a:lnTo>
                  <a:pt x="6216002" y="214845"/>
                </a:lnTo>
                <a:lnTo>
                  <a:pt x="6252451" y="232308"/>
                </a:lnTo>
                <a:lnTo>
                  <a:pt x="6275438" y="235292"/>
                </a:lnTo>
                <a:lnTo>
                  <a:pt x="6283185" y="234950"/>
                </a:lnTo>
                <a:lnTo>
                  <a:pt x="6320904" y="223050"/>
                </a:lnTo>
                <a:lnTo>
                  <a:pt x="6321615" y="222605"/>
                </a:lnTo>
                <a:lnTo>
                  <a:pt x="6335128" y="214312"/>
                </a:lnTo>
                <a:lnTo>
                  <a:pt x="6373990" y="176568"/>
                </a:lnTo>
                <a:lnTo>
                  <a:pt x="6395834" y="143662"/>
                </a:lnTo>
                <a:lnTo>
                  <a:pt x="6413614" y="106083"/>
                </a:lnTo>
                <a:lnTo>
                  <a:pt x="6422326" y="79540"/>
                </a:lnTo>
                <a:lnTo>
                  <a:pt x="6432829" y="78016"/>
                </a:lnTo>
                <a:lnTo>
                  <a:pt x="6434442" y="86448"/>
                </a:lnTo>
                <a:lnTo>
                  <a:pt x="6434696" y="87033"/>
                </a:lnTo>
                <a:lnTo>
                  <a:pt x="6434696" y="87312"/>
                </a:lnTo>
                <a:lnTo>
                  <a:pt x="6450063" y="126542"/>
                </a:lnTo>
                <a:lnTo>
                  <a:pt x="6470129" y="161734"/>
                </a:lnTo>
                <a:lnTo>
                  <a:pt x="6493878" y="191617"/>
                </a:lnTo>
                <a:lnTo>
                  <a:pt x="6534899" y="223443"/>
                </a:lnTo>
                <a:lnTo>
                  <a:pt x="6572618" y="235026"/>
                </a:lnTo>
                <a:lnTo>
                  <a:pt x="6580238" y="235292"/>
                </a:lnTo>
                <a:lnTo>
                  <a:pt x="6587985" y="234950"/>
                </a:lnTo>
                <a:lnTo>
                  <a:pt x="6625704" y="223050"/>
                </a:lnTo>
                <a:lnTo>
                  <a:pt x="6626415" y="222605"/>
                </a:lnTo>
                <a:lnTo>
                  <a:pt x="6639928" y="214312"/>
                </a:lnTo>
                <a:lnTo>
                  <a:pt x="6678790" y="176568"/>
                </a:lnTo>
                <a:lnTo>
                  <a:pt x="6700634" y="143662"/>
                </a:lnTo>
                <a:lnTo>
                  <a:pt x="6718414" y="106083"/>
                </a:lnTo>
                <a:lnTo>
                  <a:pt x="6725272" y="86271"/>
                </a:lnTo>
                <a:lnTo>
                  <a:pt x="6725526" y="85686"/>
                </a:lnTo>
                <a:lnTo>
                  <a:pt x="6725526" y="85382"/>
                </a:lnTo>
                <a:lnTo>
                  <a:pt x="6726174" y="82067"/>
                </a:lnTo>
                <a:lnTo>
                  <a:pt x="6726669" y="79603"/>
                </a:lnTo>
                <a:lnTo>
                  <a:pt x="6737629" y="78016"/>
                </a:lnTo>
                <a:lnTo>
                  <a:pt x="6739242" y="86448"/>
                </a:lnTo>
                <a:lnTo>
                  <a:pt x="6739496" y="87033"/>
                </a:lnTo>
                <a:lnTo>
                  <a:pt x="6739496" y="87312"/>
                </a:lnTo>
                <a:lnTo>
                  <a:pt x="6746608" y="107353"/>
                </a:lnTo>
                <a:lnTo>
                  <a:pt x="6764261" y="144653"/>
                </a:lnTo>
                <a:lnTo>
                  <a:pt x="6786359" y="177380"/>
                </a:lnTo>
                <a:lnTo>
                  <a:pt x="6825602" y="214845"/>
                </a:lnTo>
                <a:lnTo>
                  <a:pt x="6862051" y="232308"/>
                </a:lnTo>
                <a:lnTo>
                  <a:pt x="6885038" y="235292"/>
                </a:lnTo>
                <a:lnTo>
                  <a:pt x="6892785" y="234950"/>
                </a:lnTo>
                <a:lnTo>
                  <a:pt x="6930504" y="223050"/>
                </a:lnTo>
                <a:lnTo>
                  <a:pt x="6931215" y="222605"/>
                </a:lnTo>
                <a:lnTo>
                  <a:pt x="6944728" y="214312"/>
                </a:lnTo>
                <a:lnTo>
                  <a:pt x="6983590" y="176568"/>
                </a:lnTo>
                <a:lnTo>
                  <a:pt x="7005434" y="143662"/>
                </a:lnTo>
                <a:lnTo>
                  <a:pt x="7023214" y="106083"/>
                </a:lnTo>
                <a:lnTo>
                  <a:pt x="7030072" y="86271"/>
                </a:lnTo>
                <a:lnTo>
                  <a:pt x="7030326" y="85686"/>
                </a:lnTo>
                <a:lnTo>
                  <a:pt x="7030326" y="85382"/>
                </a:lnTo>
                <a:lnTo>
                  <a:pt x="7030974" y="82067"/>
                </a:lnTo>
                <a:lnTo>
                  <a:pt x="7032091" y="76517"/>
                </a:lnTo>
                <a:lnTo>
                  <a:pt x="7041985" y="77939"/>
                </a:lnTo>
                <a:lnTo>
                  <a:pt x="7044169" y="85864"/>
                </a:lnTo>
                <a:lnTo>
                  <a:pt x="7051154" y="106057"/>
                </a:lnTo>
                <a:lnTo>
                  <a:pt x="7068934" y="143662"/>
                </a:lnTo>
                <a:lnTo>
                  <a:pt x="7090778" y="176568"/>
                </a:lnTo>
                <a:lnTo>
                  <a:pt x="7129767" y="214325"/>
                </a:lnTo>
                <a:lnTo>
                  <a:pt x="7166343" y="232067"/>
                </a:lnTo>
                <a:lnTo>
                  <a:pt x="7189330" y="235292"/>
                </a:lnTo>
                <a:lnTo>
                  <a:pt x="7196950" y="235026"/>
                </a:lnTo>
                <a:lnTo>
                  <a:pt x="7234669" y="223443"/>
                </a:lnTo>
                <a:lnTo>
                  <a:pt x="7236053" y="222605"/>
                </a:lnTo>
                <a:lnTo>
                  <a:pt x="7248893" y="214858"/>
                </a:lnTo>
                <a:lnTo>
                  <a:pt x="7288009" y="177380"/>
                </a:lnTo>
                <a:lnTo>
                  <a:pt x="7310107" y="144653"/>
                </a:lnTo>
                <a:lnTo>
                  <a:pt x="7327760" y="107353"/>
                </a:lnTo>
                <a:lnTo>
                  <a:pt x="7334872" y="87337"/>
                </a:lnTo>
                <a:lnTo>
                  <a:pt x="7335126" y="86741"/>
                </a:lnTo>
                <a:lnTo>
                  <a:pt x="7335228" y="85864"/>
                </a:lnTo>
                <a:lnTo>
                  <a:pt x="7335774" y="83096"/>
                </a:lnTo>
                <a:lnTo>
                  <a:pt x="7336777" y="78028"/>
                </a:lnTo>
                <a:lnTo>
                  <a:pt x="7368781" y="82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CFEC462-215F-4C9B-A92B-C87CD7AF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04800"/>
            <a:ext cx="7010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MPEG</a:t>
            </a:r>
            <a:r>
              <a:rPr sz="4400" spc="-95" dirty="0"/>
              <a:t> </a:t>
            </a:r>
            <a:r>
              <a:rPr sz="4400" spc="-10" dirty="0"/>
              <a:t>Characteristics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418705" cy="423100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Non-uniform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25" dirty="0">
                <a:latin typeface="Calibri"/>
                <a:cs typeface="Calibri"/>
              </a:rPr>
              <a:t>rate!</a:t>
            </a:r>
            <a:endParaRPr sz="2800" dirty="0">
              <a:latin typeface="Calibri"/>
              <a:cs typeface="Calibri"/>
            </a:endParaRPr>
          </a:p>
          <a:p>
            <a:pPr marL="355600" marR="610870" indent="-342900">
              <a:lnSpc>
                <a:spcPts val="302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Compression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ratios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50:1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80:1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readily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obtainable</a:t>
            </a:r>
            <a:endParaRPr sz="2800" dirty="0">
              <a:latin typeface="Calibri"/>
              <a:cs typeface="Calibri"/>
            </a:endParaRPr>
          </a:p>
          <a:p>
            <a:pPr marL="342265" marR="3861435" indent="-342265" algn="r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Asymmetric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 dirty="0">
              <a:latin typeface="Calibri"/>
              <a:cs typeface="Calibri"/>
            </a:endParaRPr>
          </a:p>
          <a:p>
            <a:pPr marL="287020" marR="3846829" lvl="1" indent="-287020" algn="r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287020" algn="l"/>
              </a:tabLst>
            </a:pPr>
            <a:r>
              <a:rPr sz="2400" spc="-25" dirty="0">
                <a:latin typeface="Calibri"/>
                <a:cs typeface="Calibri"/>
              </a:rPr>
              <a:t>Fast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decode </a:t>
            </a:r>
            <a:r>
              <a:rPr sz="2400" spc="-20" dirty="0">
                <a:latin typeface="Calibri"/>
                <a:cs typeface="Calibri"/>
              </a:rPr>
              <a:t>(like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JPEG)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Encode requires </a:t>
            </a:r>
            <a:r>
              <a:rPr sz="2400" spc="-5" dirty="0">
                <a:latin typeface="Calibri"/>
                <a:cs typeface="Calibri"/>
              </a:rPr>
              <a:t>image </a:t>
            </a:r>
            <a:r>
              <a:rPr sz="2400" spc="-10" dirty="0">
                <a:latin typeface="Calibri"/>
                <a:cs typeface="Calibri"/>
              </a:rPr>
              <a:t>search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analysis </a:t>
            </a:r>
            <a:r>
              <a:rPr sz="2400" spc="-15" dirty="0">
                <a:latin typeface="Calibri"/>
                <a:cs typeface="Calibri"/>
              </a:rPr>
              <a:t>to get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quality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Cheap decoding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chips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graphics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cards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DVD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players,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4735F-A481-48E8-A3C7-B53CCDAA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76396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MPEG Problem</a:t>
            </a:r>
            <a:r>
              <a:rPr sz="3200" spc="-25" dirty="0"/>
              <a:t> </a:t>
            </a:r>
            <a:r>
              <a:rPr sz="3200" dirty="0"/>
              <a:t>–</a:t>
            </a:r>
            <a:r>
              <a:rPr sz="3200" spc="-5" dirty="0"/>
              <a:t> </a:t>
            </a:r>
            <a:r>
              <a:rPr sz="3200" spc="-30" dirty="0"/>
              <a:t>Fast</a:t>
            </a:r>
            <a:r>
              <a:rPr sz="3200" spc="-10" dirty="0"/>
              <a:t> </a:t>
            </a:r>
            <a:r>
              <a:rPr sz="3200" spc="-20" dirty="0"/>
              <a:t>Forward/Reverse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18145" cy="44862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Cannot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simply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skip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frames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desired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frame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might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B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P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derived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skipped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frame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Options: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spc="-30" dirty="0">
                <a:latin typeface="Calibri"/>
                <a:cs typeface="Calibri"/>
              </a:rPr>
              <a:t>fast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forward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fast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reverse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MPEG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encoding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nth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frame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Often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video-on-demand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Display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i="1" spc="-5" dirty="0">
                <a:latin typeface="Calibri"/>
                <a:cs typeface="Calibri"/>
              </a:rPr>
              <a:t>P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frames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derive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nearest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19183-7BBD-4871-9424-55A97016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8065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“Movie”</a:t>
            </a:r>
            <a:r>
              <a:rPr sz="4400" spc="-60" dirty="0"/>
              <a:t> </a:t>
            </a:r>
            <a:r>
              <a:rPr sz="4400" spc="-5" dirty="0"/>
              <a:t>File</a:t>
            </a:r>
            <a:r>
              <a:rPr sz="4400" spc="-25" dirty="0"/>
              <a:t> </a:t>
            </a:r>
            <a:r>
              <a:rPr sz="4400" spc="-20" dirty="0"/>
              <a:t>Organization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6894830" cy="413639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One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MPEG-2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video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stream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Possible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forward, </a:t>
            </a:r>
            <a:r>
              <a:rPr sz="2400" spc="-20" dirty="0">
                <a:latin typeface="Calibri"/>
                <a:cs typeface="Calibri"/>
              </a:rPr>
              <a:t>fast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reverse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sub-streams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audio </a:t>
            </a:r>
            <a:r>
              <a:rPr sz="3200" spc="-15" dirty="0">
                <a:latin typeface="Calibri"/>
                <a:cs typeface="Calibri"/>
              </a:rPr>
              <a:t>streams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text</a:t>
            </a:r>
            <a:r>
              <a:rPr sz="3200" spc="-15" dirty="0">
                <a:latin typeface="Calibri"/>
                <a:cs typeface="Calibri"/>
              </a:rPr>
              <a:t> streams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Subtitles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multiple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All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interleaved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Possibly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files!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70DD3-4962-4D52-9B20-49071EBC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012" y="1295399"/>
            <a:ext cx="6986588" cy="465296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E2ED0-DF44-47A0-8E77-AF919CEB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1D01241-B5D2-42ED-A40F-15848856DA9C}"/>
              </a:ext>
            </a:extLst>
          </p:cNvPr>
          <p:cNvSpPr txBox="1">
            <a:spLocks/>
          </p:cNvSpPr>
          <p:nvPr/>
        </p:nvSpPr>
        <p:spPr>
          <a:xfrm>
            <a:off x="762000" y="304800"/>
            <a:ext cx="778065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spc="-5" dirty="0"/>
              <a:t>Frame</a:t>
            </a:r>
            <a:endParaRPr lang="en-IN"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77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Operating</a:t>
            </a:r>
            <a:r>
              <a:rPr sz="4400" spc="-30" dirty="0"/>
              <a:t> System</a:t>
            </a:r>
            <a:r>
              <a:rPr sz="4400" spc="-20" dirty="0"/>
              <a:t> </a:t>
            </a:r>
            <a:r>
              <a:rPr sz="4400" spc="-5" dirty="0"/>
              <a:t>Challenge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791450" cy="38914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7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movie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DVD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drive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video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screen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speakers.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Fixed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 </a:t>
            </a:r>
            <a:r>
              <a:rPr sz="2400" spc="-25" dirty="0">
                <a:latin typeface="Calibri"/>
                <a:cs typeface="Calibri"/>
              </a:rPr>
              <a:t>rate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(25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30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fps)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Steady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audio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rate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870"/>
              </a:lnSpc>
              <a:spcBef>
                <a:spcPts val="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Bounded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jitter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301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Quality-of-Service</a:t>
            </a:r>
            <a:endParaRPr sz="2800" dirty="0">
              <a:latin typeface="Calibri"/>
              <a:cs typeface="Calibri"/>
            </a:endParaRPr>
          </a:p>
          <a:p>
            <a:pPr marL="355600">
              <a:lnSpc>
                <a:spcPts val="3025"/>
              </a:lnSpc>
            </a:pP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QoS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guarantees.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Classical </a:t>
            </a:r>
            <a:r>
              <a:rPr sz="2800" spc="-15" dirty="0">
                <a:latin typeface="Calibri"/>
                <a:cs typeface="Calibri"/>
              </a:rPr>
              <a:t>problem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real-time</a:t>
            </a:r>
            <a:r>
              <a:rPr sz="2800" i="1" spc="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Obscure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niche</a:t>
            </a:r>
            <a:r>
              <a:rPr sz="2400" spc="-10" dirty="0">
                <a:latin typeface="Calibri"/>
                <a:cs typeface="Calibri"/>
              </a:rPr>
              <a:t> become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mainstream!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69033-CF19-4B53-AA4A-B0DBB55C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121" y="304800"/>
            <a:ext cx="8061959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What</a:t>
            </a:r>
            <a:r>
              <a:rPr sz="4000" spc="-35" dirty="0"/>
              <a:t> </a:t>
            </a:r>
            <a:r>
              <a:rPr sz="4000" dirty="0"/>
              <a:t>do </a:t>
            </a:r>
            <a:r>
              <a:rPr sz="4000" spc="-25" dirty="0"/>
              <a:t>we</a:t>
            </a:r>
            <a:r>
              <a:rPr sz="4000" spc="-5" dirty="0"/>
              <a:t> </a:t>
            </a:r>
            <a:r>
              <a:rPr sz="4000" dirty="0"/>
              <a:t>mean</a:t>
            </a:r>
            <a:r>
              <a:rPr sz="4000" spc="5" dirty="0"/>
              <a:t> </a:t>
            </a:r>
            <a:r>
              <a:rPr sz="4000" spc="-15" dirty="0"/>
              <a:t>by</a:t>
            </a:r>
            <a:r>
              <a:rPr sz="4000" spc="-5" dirty="0"/>
              <a:t> “multimedia”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150860" cy="3898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6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Audio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video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spc="-25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16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/>
                <a:cs typeface="Calibri"/>
              </a:rPr>
              <a:t>CD’s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DVD’s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16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Computer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1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5" dirty="0">
                <a:latin typeface="Calibri"/>
                <a:cs typeface="Calibri"/>
              </a:rPr>
              <a:t>Interactive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61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Live</a:t>
            </a:r>
            <a:r>
              <a:rPr sz="2400" spc="-15" dirty="0">
                <a:latin typeface="Calibri"/>
                <a:cs typeface="Calibri"/>
              </a:rPr>
              <a:t> broadcast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5" dirty="0">
                <a:latin typeface="Calibri"/>
                <a:cs typeface="Calibri"/>
              </a:rPr>
              <a:t> web </a:t>
            </a:r>
            <a:r>
              <a:rPr sz="2400" spc="-10" dirty="0">
                <a:latin typeface="Calibri"/>
                <a:cs typeface="Calibri"/>
              </a:rPr>
              <a:t>casts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1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Radio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stations,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 </a:t>
            </a:r>
            <a:r>
              <a:rPr sz="2000" spc="-55" dirty="0">
                <a:latin typeface="Calibri"/>
                <a:cs typeface="Calibri"/>
              </a:rPr>
              <a:t>TV,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Webcams,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Skype,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</a:p>
          <a:p>
            <a:pPr marL="355600" indent="-342900">
              <a:lnSpc>
                <a:spcPts val="261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Video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demand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1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Pause, </a:t>
            </a:r>
            <a:r>
              <a:rPr sz="2000" spc="-15" dirty="0">
                <a:latin typeface="Calibri"/>
                <a:cs typeface="Calibri"/>
              </a:rPr>
              <a:t>fast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forward,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reverse,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62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Interactive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involving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audio,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video,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images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16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Meetings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presentations</a:t>
            </a:r>
            <a:r>
              <a:rPr sz="2000" dirty="0">
                <a:latin typeface="Calibri"/>
                <a:cs typeface="Calibri"/>
              </a:rPr>
              <a:t> with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2-way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audio</a:t>
            </a:r>
          </a:p>
          <a:p>
            <a:pPr marL="756285" lvl="1" indent="-287020">
              <a:lnSpc>
                <a:spcPts val="21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Teleconferencing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ts val="261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Handheld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devices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135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Calibri"/>
                <a:cs typeface="Calibri"/>
              </a:rPr>
              <a:t>iPod,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MP-3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players;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personal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video;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mobile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phones,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9C24-E4F6-439A-A192-EF9C56DB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381000"/>
            <a:ext cx="6400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QoS</a:t>
            </a:r>
            <a:r>
              <a:rPr sz="4400" spc="-45" dirty="0"/>
              <a:t> </a:t>
            </a:r>
            <a:r>
              <a:rPr sz="4400" spc="-15" dirty="0"/>
              <a:t>Guarantees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38465" cy="3053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Building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guarantee</a:t>
            </a:r>
            <a:r>
              <a:rPr sz="3200" dirty="0">
                <a:latin typeface="Calibri"/>
                <a:cs typeface="Calibri"/>
              </a:rPr>
              <a:t> QoS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effects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following:–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CPU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Scheduling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interrupt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handling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protocols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A925-312C-44C9-84EF-BB0AA9C4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1" y="381000"/>
            <a:ext cx="86868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835" marR="5080" indent="-3112770">
              <a:lnSpc>
                <a:spcPct val="100000"/>
              </a:lnSpc>
              <a:spcBef>
                <a:spcPts val="95"/>
              </a:spcBef>
            </a:pPr>
            <a:r>
              <a:rPr sz="3200" spc="-15" dirty="0"/>
              <a:t>Requirement </a:t>
            </a:r>
            <a:r>
              <a:rPr sz="3200" spc="-5" dirty="0"/>
              <a:t>of Multimedia </a:t>
            </a:r>
            <a:r>
              <a:rPr sz="3200" spc="-20" dirty="0"/>
              <a:t>Operating </a:t>
            </a:r>
            <a:r>
              <a:rPr sz="3200" spc="-890" dirty="0"/>
              <a:t> </a:t>
            </a:r>
            <a:r>
              <a:rPr sz="3200" spc="-30" dirty="0"/>
              <a:t>Systems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18145" cy="43395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QoS</a:t>
            </a:r>
          </a:p>
          <a:p>
            <a:pPr marL="756285" marR="71120" lvl="1" indent="-287020">
              <a:lnSpc>
                <a:spcPts val="3020"/>
              </a:lnSpc>
              <a:spcBef>
                <a:spcPts val="7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10" dirty="0">
                <a:latin typeface="Calibri"/>
                <a:cs typeface="Calibri"/>
              </a:rPr>
              <a:t>Best-effort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service:</a:t>
            </a:r>
            <a:r>
              <a:rPr sz="2800" i="1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makes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effort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attempt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guarantee</a:t>
            </a:r>
            <a:endParaRPr sz="2800" dirty="0">
              <a:latin typeface="Calibri"/>
              <a:cs typeface="Calibri"/>
            </a:endParaRPr>
          </a:p>
          <a:p>
            <a:pPr marL="756285" marR="631825" lvl="1" indent="-287020">
              <a:lnSpc>
                <a:spcPts val="3020"/>
              </a:lnSpc>
              <a:spcBef>
                <a:spcPts val="68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5" dirty="0">
                <a:latin typeface="Calibri"/>
                <a:cs typeface="Calibri"/>
              </a:rPr>
              <a:t>Soft</a:t>
            </a:r>
            <a:r>
              <a:rPr sz="2800" i="1" spc="-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QoS: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traffic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be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prioritized,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guarantees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made</a:t>
            </a:r>
            <a:endParaRPr sz="2800" dirty="0">
              <a:latin typeface="Calibri"/>
              <a:cs typeface="Calibri"/>
            </a:endParaRPr>
          </a:p>
          <a:p>
            <a:pPr marL="756285" marR="167640" lvl="1" indent="-287020">
              <a:lnSpc>
                <a:spcPts val="303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  <a:tab pos="5342890" algn="l"/>
              </a:tabLst>
            </a:pPr>
            <a:r>
              <a:rPr sz="2800" i="1" spc="-10" dirty="0">
                <a:latin typeface="Calibri"/>
                <a:cs typeface="Calibri"/>
              </a:rPr>
              <a:t>Hard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QoS:</a:t>
            </a:r>
            <a:r>
              <a:rPr sz="2800" i="1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ensures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QoS	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always </a:t>
            </a:r>
            <a:r>
              <a:rPr sz="2800" spc="-10" dirty="0">
                <a:latin typeface="Calibri"/>
                <a:cs typeface="Calibri"/>
              </a:rPr>
              <a:t>met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Prioritization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Admission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Bounded</a:t>
            </a:r>
            <a:r>
              <a:rPr sz="2400" spc="-10" dirty="0">
                <a:latin typeface="Calibri"/>
                <a:cs typeface="Calibri"/>
              </a:rPr>
              <a:t> latency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interrupt </a:t>
            </a:r>
            <a:r>
              <a:rPr sz="2400" spc="-5" dirty="0">
                <a:latin typeface="Calibri"/>
                <a:cs typeface="Calibri"/>
              </a:rPr>
              <a:t>handling,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961BC-9A19-448D-B890-8E17927C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76199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Parameters</a:t>
            </a:r>
            <a:r>
              <a:rPr sz="4400" spc="-60" dirty="0"/>
              <a:t> </a:t>
            </a:r>
            <a:r>
              <a:rPr sz="4400" spc="-5" dirty="0"/>
              <a:t>Defining</a:t>
            </a:r>
            <a:r>
              <a:rPr sz="4400" spc="-35" dirty="0"/>
              <a:t> </a:t>
            </a:r>
            <a:r>
              <a:rPr sz="4400" dirty="0"/>
              <a:t>QoS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870825" cy="415947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88670" indent="-342900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Throughput: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total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amount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work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completed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during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specific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interval</a:t>
            </a:r>
            <a:endParaRPr sz="32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ts val="3460"/>
              </a:lnSpc>
              <a:spcBef>
                <a:spcPts val="76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Delay: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elapsed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15" dirty="0">
                <a:latin typeface="Calibri"/>
                <a:cs typeface="Calibri"/>
              </a:rPr>
              <a:t> request</a:t>
            </a:r>
            <a:r>
              <a:rPr sz="3200" dirty="0">
                <a:latin typeface="Calibri"/>
                <a:cs typeface="Calibri"/>
              </a:rPr>
              <a:t> is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submitted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desired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result</a:t>
            </a:r>
            <a:endParaRPr sz="3200" dirty="0">
              <a:latin typeface="Calibri"/>
              <a:cs typeface="Calibri"/>
            </a:endParaRPr>
          </a:p>
          <a:p>
            <a:pPr marL="446088" indent="-446088" algn="just">
              <a:lnSpc>
                <a:spcPts val="3210"/>
              </a:lnSpc>
              <a:buFont typeface="Arial" panose="020B0604020202020204" pitchFamily="34" charset="0"/>
              <a:buChar char="•"/>
            </a:pPr>
            <a:r>
              <a:rPr sz="3200" i="1" spc="-15" dirty="0">
                <a:latin typeface="Calibri"/>
                <a:cs typeface="Calibri"/>
              </a:rPr>
              <a:t>Jitter:</a:t>
            </a:r>
            <a:r>
              <a:rPr sz="3200" i="1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delays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occur during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playback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stream.</a:t>
            </a:r>
            <a:endParaRPr sz="3200" dirty="0">
              <a:latin typeface="Calibri"/>
              <a:cs typeface="Calibri"/>
            </a:endParaRPr>
          </a:p>
          <a:p>
            <a:pPr marL="446088" marR="494030" indent="-446088" algn="just">
              <a:lnSpc>
                <a:spcPts val="3460"/>
              </a:lnSpc>
              <a:spcBef>
                <a:spcPts val="244"/>
              </a:spcBef>
              <a:buFont typeface="Arial" panose="020B0604020202020204" pitchFamily="34" charset="0"/>
              <a:buChar char="•"/>
            </a:pPr>
            <a:r>
              <a:rPr sz="3200" i="1" spc="-10" dirty="0">
                <a:latin typeface="Calibri"/>
                <a:cs typeface="Calibri"/>
              </a:rPr>
              <a:t>Reliability: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20" dirty="0">
                <a:latin typeface="Calibri"/>
                <a:cs typeface="Calibri"/>
              </a:rPr>
              <a:t>errors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handled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during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transmission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processing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continuous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media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C53D2-4042-44AC-8C8B-1E689863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04800"/>
            <a:ext cx="70103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Further</a:t>
            </a:r>
            <a:r>
              <a:rPr sz="4400" spc="-30" dirty="0"/>
              <a:t> </a:t>
            </a:r>
            <a:r>
              <a:rPr sz="4400" dirty="0"/>
              <a:t>QoS</a:t>
            </a:r>
            <a:r>
              <a:rPr sz="4400" spc="-25" dirty="0"/>
              <a:t> </a:t>
            </a:r>
            <a:r>
              <a:rPr sz="4400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888605" cy="301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749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QoS</a:t>
            </a:r>
            <a:r>
              <a:rPr sz="3200" spc="-20" dirty="0">
                <a:latin typeface="Calibri"/>
                <a:cs typeface="Calibri"/>
              </a:rPr>
              <a:t> may</a:t>
            </a:r>
            <a:r>
              <a:rPr sz="3200" dirty="0">
                <a:latin typeface="Calibri"/>
                <a:cs typeface="Calibri"/>
              </a:rPr>
              <a:t> be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negotiated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client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server.</a:t>
            </a:r>
            <a:endParaRPr sz="3200">
              <a:latin typeface="Calibri"/>
              <a:cs typeface="Calibri"/>
            </a:endParaRPr>
          </a:p>
          <a:p>
            <a:pPr marL="355600" marR="77279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Operating </a:t>
            </a:r>
            <a:r>
              <a:rPr sz="3200" spc="-25" dirty="0">
                <a:latin typeface="Calibri"/>
                <a:cs typeface="Calibri"/>
              </a:rPr>
              <a:t>systems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spc="-5" dirty="0">
                <a:latin typeface="Calibri"/>
                <a:cs typeface="Calibri"/>
              </a:rPr>
              <a:t> 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admission </a:t>
            </a:r>
            <a:r>
              <a:rPr sz="3200" i="1" spc="-70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control </a:t>
            </a:r>
            <a:r>
              <a:rPr sz="320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Admits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request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service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sufficient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94D56-E4BD-4A29-80A0-745A320E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73151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Two</a:t>
            </a:r>
            <a:r>
              <a:rPr sz="4400" spc="-30" dirty="0"/>
              <a:t> </a:t>
            </a:r>
            <a:r>
              <a:rPr sz="4400" spc="-10" dirty="0"/>
              <a:t>common</a:t>
            </a:r>
            <a:r>
              <a:rPr sz="4400" spc="-15" dirty="0"/>
              <a:t> </a:t>
            </a:r>
            <a:r>
              <a:rPr sz="4400" spc="-5" dirty="0"/>
              <a:t>methods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905000"/>
            <a:ext cx="6899275" cy="2778966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Rate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Monotonic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Scheduling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Earliest </a:t>
            </a:r>
            <a:r>
              <a:rPr sz="3200" spc="-5" dirty="0">
                <a:latin typeface="Calibri"/>
                <a:cs typeface="Calibri"/>
              </a:rPr>
              <a:t>Deadline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variations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analytic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methods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proving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QoS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(Quality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242AA-0948-4910-AD0F-60A6D731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53439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Monotonic</a:t>
            </a:r>
            <a:r>
              <a:rPr sz="24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507044"/>
            <a:ext cx="8013700" cy="20675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3200" spc="-5" dirty="0">
                <a:latin typeface="Calibri"/>
                <a:cs typeface="Calibri"/>
              </a:rPr>
              <a:t>Assume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i="1" spc="5" dirty="0">
                <a:latin typeface="Calibri"/>
                <a:cs typeface="Calibri"/>
              </a:rPr>
              <a:t>m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periodic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</a:t>
            </a:r>
            <a:endParaRPr sz="320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t</a:t>
            </a:r>
            <a:r>
              <a:rPr sz="2775" i="1" spc="-7" baseline="-21021" dirty="0">
                <a:latin typeface="Calibri"/>
                <a:cs typeface="Calibri"/>
              </a:rPr>
              <a:t>i</a:t>
            </a:r>
            <a:r>
              <a:rPr sz="2775" i="1" spc="322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msec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every</a:t>
            </a:r>
            <a:endParaRPr sz="2800">
              <a:latin typeface="Calibri"/>
              <a:cs typeface="Calibri"/>
            </a:endParaRPr>
          </a:p>
          <a:p>
            <a:pPr marL="768985">
              <a:lnSpc>
                <a:spcPct val="100000"/>
              </a:lnSpc>
            </a:pPr>
            <a:r>
              <a:rPr sz="2800" i="1" dirty="0">
                <a:latin typeface="Calibri"/>
                <a:cs typeface="Calibri"/>
              </a:rPr>
              <a:t>p</a:t>
            </a:r>
            <a:r>
              <a:rPr sz="2775" i="1" baseline="-21021" dirty="0">
                <a:latin typeface="Calibri"/>
                <a:cs typeface="Calibri"/>
              </a:rPr>
              <a:t>i</a:t>
            </a:r>
            <a:r>
              <a:rPr sz="2775" i="1" spc="240" baseline="-2102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msec.</a:t>
            </a:r>
            <a:endParaRPr sz="280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69620" algn="l"/>
              </a:tabLst>
            </a:pPr>
            <a:r>
              <a:rPr sz="2800" spc="-15" dirty="0">
                <a:latin typeface="Calibri"/>
                <a:cs typeface="Calibri"/>
              </a:rPr>
              <a:t>Equal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—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clockwork!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D8A86-E145-41C7-9EB7-61B060BA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304800"/>
            <a:ext cx="290126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</a:t>
            </a:r>
            <a:r>
              <a:rPr sz="4400" spc="-85" dirty="0"/>
              <a:t>x</a:t>
            </a:r>
            <a:r>
              <a:rPr sz="440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196085"/>
            <a:ext cx="7303134" cy="22669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68300" marR="17780" indent="-342900">
              <a:lnSpc>
                <a:spcPts val="2600"/>
              </a:lnSpc>
              <a:spcBef>
                <a:spcPts val="42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10" dirty="0">
                <a:latin typeface="Calibri"/>
                <a:cs typeface="Calibri"/>
              </a:rPr>
              <a:t>Periodic process </a:t>
            </a:r>
            <a:r>
              <a:rPr sz="2400" i="1" dirty="0">
                <a:latin typeface="Calibri"/>
                <a:cs typeface="Calibri"/>
              </a:rPr>
              <a:t>i </a:t>
            </a:r>
            <a:r>
              <a:rPr sz="2400" spc="-10" dirty="0">
                <a:latin typeface="Calibri"/>
                <a:cs typeface="Calibri"/>
              </a:rPr>
              <a:t>requires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CPU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0" dirty="0">
                <a:latin typeface="Calibri"/>
                <a:cs typeface="Calibri"/>
              </a:rPr>
              <a:t>intervals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(periods)</a:t>
            </a:r>
            <a:endParaRPr sz="2400" dirty="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i="1" dirty="0">
                <a:latin typeface="Calibri"/>
                <a:cs typeface="Calibri"/>
              </a:rPr>
              <a:t>p</a:t>
            </a:r>
            <a:r>
              <a:rPr sz="2400" b="1" i="1" baseline="-20833" dirty="0">
                <a:latin typeface="Calibri"/>
                <a:cs typeface="Calibri"/>
              </a:rPr>
              <a:t>i</a:t>
            </a:r>
            <a:r>
              <a:rPr sz="2400" b="1" i="1" spc="209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duration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period</a:t>
            </a:r>
            <a:endParaRPr sz="2400" dirty="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i="1" spc="-5" dirty="0">
                <a:latin typeface="Calibri"/>
                <a:cs typeface="Calibri"/>
              </a:rPr>
              <a:t>t</a:t>
            </a:r>
            <a:r>
              <a:rPr sz="2400" b="1" i="1" spc="-7" baseline="-20833" dirty="0">
                <a:latin typeface="Calibri"/>
                <a:cs typeface="Calibri"/>
              </a:rPr>
              <a:t>i</a:t>
            </a:r>
            <a:r>
              <a:rPr sz="2400" b="1" i="1" spc="23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</a:p>
          <a:p>
            <a:pPr marL="3683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i="1" dirty="0">
                <a:latin typeface="Calibri"/>
                <a:cs typeface="Calibri"/>
              </a:rPr>
              <a:t>d</a:t>
            </a:r>
            <a:r>
              <a:rPr sz="2400" b="1" i="1" baseline="-20833" dirty="0">
                <a:latin typeface="Calibri"/>
                <a:cs typeface="Calibri"/>
              </a:rPr>
              <a:t>i</a:t>
            </a:r>
            <a:r>
              <a:rPr sz="2400" b="1" i="1" spc="209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deadline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serviced</a:t>
            </a:r>
          </a:p>
          <a:p>
            <a:pPr marL="482600">
              <a:lnSpc>
                <a:spcPct val="100000"/>
              </a:lnSpc>
              <a:spcBef>
                <a:spcPts val="270"/>
              </a:spcBef>
              <a:tabLst>
                <a:tab pos="7689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dirty="0">
                <a:latin typeface="Calibri"/>
                <a:cs typeface="Calibri"/>
              </a:rPr>
              <a:t> as end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4862" y="3771900"/>
            <a:ext cx="7266305" cy="2211070"/>
            <a:chOff x="804862" y="3771900"/>
            <a:chExt cx="7266305" cy="2211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" y="3809936"/>
              <a:ext cx="7189724" cy="21352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4862" y="3771899"/>
              <a:ext cx="7266305" cy="2211070"/>
            </a:xfrm>
            <a:custGeom>
              <a:avLst/>
              <a:gdLst/>
              <a:ahLst/>
              <a:cxnLst/>
              <a:rect l="l" t="t" r="r" b="b"/>
              <a:pathLst>
                <a:path w="7266305" h="2211070">
                  <a:moveTo>
                    <a:pt x="7240587" y="25400"/>
                  </a:moveTo>
                  <a:lnTo>
                    <a:pt x="7227887" y="25400"/>
                  </a:lnTo>
                  <a:lnTo>
                    <a:pt x="7227887" y="38100"/>
                  </a:lnTo>
                  <a:lnTo>
                    <a:pt x="7227887" y="2172970"/>
                  </a:lnTo>
                  <a:lnTo>
                    <a:pt x="38100" y="2172970"/>
                  </a:lnTo>
                  <a:lnTo>
                    <a:pt x="38100" y="38100"/>
                  </a:lnTo>
                  <a:lnTo>
                    <a:pt x="7227887" y="38100"/>
                  </a:lnTo>
                  <a:lnTo>
                    <a:pt x="7227887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2172970"/>
                  </a:lnTo>
                  <a:lnTo>
                    <a:pt x="25400" y="2185670"/>
                  </a:lnTo>
                  <a:lnTo>
                    <a:pt x="7240587" y="2185670"/>
                  </a:lnTo>
                  <a:lnTo>
                    <a:pt x="7240587" y="2173287"/>
                  </a:lnTo>
                  <a:lnTo>
                    <a:pt x="7240587" y="2172970"/>
                  </a:lnTo>
                  <a:lnTo>
                    <a:pt x="7240587" y="38100"/>
                  </a:lnTo>
                  <a:lnTo>
                    <a:pt x="7240587" y="25400"/>
                  </a:lnTo>
                  <a:close/>
                </a:path>
                <a:path w="7266305" h="2211070">
                  <a:moveTo>
                    <a:pt x="7265987" y="0"/>
                  </a:moveTo>
                  <a:lnTo>
                    <a:pt x="7253287" y="0"/>
                  </a:lnTo>
                  <a:lnTo>
                    <a:pt x="7253287" y="12700"/>
                  </a:lnTo>
                  <a:lnTo>
                    <a:pt x="7253287" y="2198370"/>
                  </a:lnTo>
                  <a:lnTo>
                    <a:pt x="12700" y="2198370"/>
                  </a:lnTo>
                  <a:lnTo>
                    <a:pt x="12700" y="12700"/>
                  </a:lnTo>
                  <a:lnTo>
                    <a:pt x="7253287" y="12700"/>
                  </a:lnTo>
                  <a:lnTo>
                    <a:pt x="7253287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198370"/>
                  </a:lnTo>
                  <a:lnTo>
                    <a:pt x="0" y="2211070"/>
                  </a:lnTo>
                  <a:lnTo>
                    <a:pt x="7265987" y="2211070"/>
                  </a:lnTo>
                  <a:lnTo>
                    <a:pt x="7265987" y="2198687"/>
                  </a:lnTo>
                  <a:lnTo>
                    <a:pt x="7265987" y="2198370"/>
                  </a:lnTo>
                  <a:lnTo>
                    <a:pt x="7265987" y="12700"/>
                  </a:lnTo>
                  <a:lnTo>
                    <a:pt x="7265987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C05970-EE59-4B5B-81B7-C0E09BAA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19862"/>
            <a:ext cx="861556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Processor</a:t>
            </a:r>
            <a:r>
              <a:rPr sz="3200" spc="-45" dirty="0"/>
              <a:t> </a:t>
            </a:r>
            <a:r>
              <a:rPr sz="3200" spc="-5" dirty="0"/>
              <a:t>Scheduling</a:t>
            </a:r>
            <a:r>
              <a:rPr sz="3200" spc="30" dirty="0"/>
              <a:t> </a:t>
            </a:r>
            <a:r>
              <a:rPr sz="3200" spc="-30" dirty="0"/>
              <a:t>for</a:t>
            </a:r>
            <a:r>
              <a:rPr sz="3200" dirty="0"/>
              <a:t> </a:t>
            </a:r>
            <a:r>
              <a:rPr sz="3200" spc="-10" dirty="0"/>
              <a:t>Real-Time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74722" y="751227"/>
            <a:ext cx="7333615" cy="2699385"/>
          </a:xfrm>
          <a:prstGeom prst="rect">
            <a:avLst/>
          </a:prstGeom>
        </p:spPr>
        <p:txBody>
          <a:bodyPr vert="horz" wrap="square" lIns="0" tIns="2857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i="1" spc="-10" dirty="0">
                <a:latin typeface="Calibri"/>
                <a:cs typeface="Calibri"/>
              </a:rPr>
              <a:t>           </a:t>
            </a:r>
            <a:r>
              <a:rPr sz="3200" i="1" spc="-10" dirty="0">
                <a:latin typeface="Calibri"/>
                <a:cs typeface="Calibri"/>
              </a:rPr>
              <a:t>Rate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Monotonic</a:t>
            </a:r>
            <a:r>
              <a:rPr sz="3200" i="1" spc="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Scheduling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(RMS)</a:t>
            </a:r>
          </a:p>
          <a:p>
            <a:pPr marL="368300" indent="-342900">
              <a:lnSpc>
                <a:spcPct val="100000"/>
              </a:lnSpc>
              <a:spcBef>
                <a:spcPts val="18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Calibri"/>
                <a:cs typeface="Calibri"/>
              </a:rPr>
              <a:t>Assume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m</a:t>
            </a:r>
            <a:r>
              <a:rPr sz="2800" i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periodic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 dirty="0">
              <a:latin typeface="Calibri"/>
              <a:cs typeface="Calibri"/>
            </a:endParaRPr>
          </a:p>
          <a:p>
            <a:pPr marL="7689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69620" algn="l"/>
              </a:tabLst>
            </a:pP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i="1" spc="-7" baseline="-20833" dirty="0">
                <a:latin typeface="Calibri"/>
                <a:cs typeface="Calibri"/>
              </a:rPr>
              <a:t>i</a:t>
            </a:r>
            <a:r>
              <a:rPr sz="2400" i="1" spc="24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msec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p</a:t>
            </a:r>
            <a:r>
              <a:rPr sz="2400" i="1" spc="-7" baseline="-20833" dirty="0">
                <a:latin typeface="Calibri"/>
                <a:cs typeface="Calibri"/>
              </a:rPr>
              <a:t>i</a:t>
            </a:r>
            <a:endParaRPr sz="2400" baseline="-20833" dirty="0">
              <a:latin typeface="Calibri"/>
              <a:cs typeface="Calibri"/>
            </a:endParaRPr>
          </a:p>
          <a:p>
            <a:pPr marL="7689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msec.</a:t>
            </a:r>
          </a:p>
          <a:p>
            <a:pPr marL="7689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69620" algn="l"/>
              </a:tabLst>
            </a:pPr>
            <a:r>
              <a:rPr sz="2400" spc="-10" dirty="0">
                <a:latin typeface="Calibri"/>
                <a:cs typeface="Calibri"/>
              </a:rPr>
              <a:t>Equal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spc="-10" dirty="0">
                <a:latin typeface="Calibri"/>
                <a:cs typeface="Calibri"/>
              </a:rPr>
              <a:t>interval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clockwork!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A4573A-17BC-470B-AA7B-28295730F127}"/>
              </a:ext>
            </a:extLst>
          </p:cNvPr>
          <p:cNvGrpSpPr/>
          <p:nvPr/>
        </p:nvGrpSpPr>
        <p:grpSpPr>
          <a:xfrm>
            <a:off x="2961861" y="3505200"/>
            <a:ext cx="1152939" cy="991621"/>
            <a:chOff x="2773847" y="3427402"/>
            <a:chExt cx="1138415" cy="848744"/>
          </a:xfrm>
        </p:grpSpPr>
        <p:sp>
          <p:nvSpPr>
            <p:cNvPr id="6" name="object 6"/>
            <p:cNvSpPr txBox="1"/>
            <p:nvPr/>
          </p:nvSpPr>
          <p:spPr>
            <a:xfrm>
              <a:off x="2872310" y="3436981"/>
              <a:ext cx="154940" cy="238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400" i="1" spc="5" dirty="0">
                  <a:latin typeface="Times New Roman"/>
                  <a:cs typeface="Times New Roman"/>
                </a:rPr>
                <a:t>m</a:t>
              </a:r>
              <a:endParaRPr sz="1400">
                <a:latin typeface="Times New Roman"/>
                <a:cs typeface="Times New Roman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6EC77A3-2461-42F3-BAE6-43F6F9EB840E}"/>
                </a:ext>
              </a:extLst>
            </p:cNvPr>
            <p:cNvGrpSpPr/>
            <p:nvPr/>
          </p:nvGrpSpPr>
          <p:grpSpPr>
            <a:xfrm>
              <a:off x="2773847" y="3538499"/>
              <a:ext cx="1138415" cy="737647"/>
              <a:chOff x="2773847" y="3538499"/>
              <a:chExt cx="1138415" cy="737647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3528722" y="3619966"/>
                <a:ext cx="383540" cy="39052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2400" spc="5" dirty="0">
                    <a:latin typeface="Symbol"/>
                    <a:cs typeface="Symbol"/>
                  </a:rPr>
                  <a:t></a:t>
                </a:r>
                <a:r>
                  <a:rPr sz="2400" spc="-320" dirty="0">
                    <a:latin typeface="Times New Roman"/>
                    <a:cs typeface="Times New Roman"/>
                  </a:rPr>
                  <a:t> </a:t>
                </a:r>
                <a:r>
                  <a:rPr sz="2400" spc="5" dirty="0">
                    <a:latin typeface="Times New Roman"/>
                    <a:cs typeface="Times New Roman"/>
                  </a:rPr>
                  <a:t>1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2773847" y="3538499"/>
                <a:ext cx="353060" cy="57213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sz="3550" spc="45" dirty="0">
                    <a:latin typeface="Symbol"/>
                    <a:cs typeface="Symbol"/>
                  </a:rPr>
                  <a:t></a:t>
                </a:r>
                <a:endParaRPr sz="3550" dirty="0">
                  <a:latin typeface="Symbol"/>
                  <a:cs typeface="Symbol"/>
                </a:endParaRPr>
              </a:p>
            </p:txBody>
          </p:sp>
          <p:sp>
            <p:nvSpPr>
              <p:cNvPr id="7" name="object 7"/>
              <p:cNvSpPr txBox="1"/>
              <p:nvPr/>
            </p:nvSpPr>
            <p:spPr>
              <a:xfrm>
                <a:off x="2821531" y="4037386"/>
                <a:ext cx="266065" cy="2387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400" i="1" spc="105" dirty="0">
                    <a:latin typeface="Times New Roman"/>
                    <a:cs typeface="Times New Roman"/>
                  </a:rPr>
                  <a:t>i</a:t>
                </a:r>
                <a:r>
                  <a:rPr sz="1400" spc="-80" dirty="0">
                    <a:latin typeface="Symbol"/>
                    <a:cs typeface="Symbol"/>
                  </a:rPr>
                  <a:t></a:t>
                </a:r>
                <a:r>
                  <a:rPr sz="1400" dirty="0">
                    <a:latin typeface="Times New Roman"/>
                    <a:cs typeface="Times New Roman"/>
                  </a:rPr>
                  <a:t>1</a:t>
                </a:r>
                <a:endParaRPr sz="140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3118774" y="3629521"/>
                <a:ext cx="385445" cy="61849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400" u="sng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  </a:t>
                </a:r>
                <a:r>
                  <a:rPr sz="1400" u="sng" spc="160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sz="1400" i="1" u="sng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i</a:t>
                </a:r>
                <a:r>
                  <a:rPr sz="1400" i="1" u="sng" spc="125" dirty="0">
                    <a:uFill>
                      <a:solidFill>
                        <a:srgbClr val="000000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endParaRPr sz="1400" dirty="0">
                  <a:latin typeface="Times New Roman"/>
                  <a:cs typeface="Times New Roman"/>
                </a:endParaRPr>
              </a:p>
              <a:p>
                <a:pPr marL="95885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2400" i="1" spc="-10" dirty="0">
                    <a:latin typeface="Times New Roman"/>
                    <a:cs typeface="Times New Roman"/>
                  </a:rPr>
                  <a:t>p</a:t>
                </a:r>
                <a:r>
                  <a:rPr sz="2100" i="1" spc="-15" baseline="-23809" dirty="0">
                    <a:latin typeface="Times New Roman"/>
                    <a:cs typeface="Times New Roman"/>
                  </a:rPr>
                  <a:t>i</a:t>
                </a:r>
                <a:endParaRPr sz="2100" baseline="-23809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3208571" y="3427402"/>
              <a:ext cx="111125" cy="39052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2400" i="1" dirty="0">
                  <a:latin typeface="Times New Roman"/>
                  <a:cs typeface="Times New Roman"/>
                </a:rPr>
                <a:t>t</a:t>
              </a:r>
              <a:endParaRPr sz="2400">
                <a:latin typeface="Times New Roman"/>
                <a:cs typeface="Times New Roman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8060" y="3907143"/>
            <a:ext cx="1499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Assume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060" y="4495800"/>
            <a:ext cx="6601459" cy="14928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  <a:tab pos="4300220" algn="l"/>
              </a:tabLst>
            </a:pPr>
            <a:r>
              <a:rPr sz="2800" spc="-5" dirty="0">
                <a:latin typeface="Calibri"/>
                <a:cs typeface="Calibri"/>
              </a:rPr>
              <a:t>Assign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	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Statically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non-real-time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43C520-EBC6-423C-B22A-5FA635D984E3}"/>
              </a:ext>
            </a:extLst>
          </p:cNvPr>
          <p:cNvGrpSpPr/>
          <p:nvPr/>
        </p:nvGrpSpPr>
        <p:grpSpPr>
          <a:xfrm>
            <a:off x="5867400" y="4392295"/>
            <a:ext cx="262254" cy="789305"/>
            <a:chOff x="8357871" y="4179241"/>
            <a:chExt cx="262254" cy="789305"/>
          </a:xfrm>
        </p:grpSpPr>
        <p:sp>
          <p:nvSpPr>
            <p:cNvPr id="12" name="object 12"/>
            <p:cNvSpPr/>
            <p:nvPr/>
          </p:nvSpPr>
          <p:spPr>
            <a:xfrm>
              <a:off x="8357871" y="4622963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29">
                  <a:moveTo>
                    <a:pt x="0" y="0"/>
                  </a:moveTo>
                  <a:lnTo>
                    <a:pt x="252410" y="0"/>
                  </a:lnTo>
                </a:path>
              </a:pathLst>
            </a:custGeom>
            <a:ln w="114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382000" y="4179241"/>
              <a:ext cx="238125" cy="789305"/>
            </a:xfrm>
            <a:prstGeom prst="rect">
              <a:avLst/>
            </a:prstGeom>
          </p:spPr>
          <p:txBody>
            <a:bodyPr vert="horz" wrap="square" lIns="0" tIns="73660" rIns="0" bIns="0" rtlCol="0">
              <a:spAutoFit/>
            </a:bodyPr>
            <a:lstStyle/>
            <a:p>
              <a:pPr marL="53975">
                <a:lnSpc>
                  <a:spcPct val="100000"/>
                </a:lnSpc>
                <a:spcBef>
                  <a:spcPts val="580"/>
                </a:spcBef>
              </a:pPr>
              <a:r>
                <a:rPr sz="2100" spc="-105" dirty="0">
                  <a:latin typeface="Times New Roman"/>
                  <a:cs typeface="Times New Roman"/>
                </a:rPr>
                <a:t>1</a:t>
              </a:r>
              <a:endParaRPr sz="2100" dirty="0">
                <a:latin typeface="Times New Roman"/>
                <a:cs typeface="Times New Roman"/>
              </a:endParaRPr>
            </a:p>
            <a:p>
              <a:pPr marL="38100">
                <a:lnSpc>
                  <a:spcPct val="100000"/>
                </a:lnSpc>
                <a:spcBef>
                  <a:spcPts val="484"/>
                </a:spcBef>
              </a:pPr>
              <a:r>
                <a:rPr sz="2100" i="1" spc="-60" dirty="0">
                  <a:latin typeface="Times New Roman"/>
                  <a:cs typeface="Times New Roman"/>
                </a:rPr>
                <a:t>p</a:t>
              </a:r>
              <a:r>
                <a:rPr sz="1800" i="1" spc="-89" baseline="-25462" dirty="0">
                  <a:latin typeface="Times New Roman"/>
                  <a:cs typeface="Times New Roman"/>
                </a:rPr>
                <a:t>i</a:t>
              </a:r>
              <a:endParaRPr sz="1800" baseline="-25462" dirty="0">
                <a:latin typeface="Times New Roman"/>
                <a:cs typeface="Times New Roman"/>
              </a:endParaRP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708404F-DFB7-4473-82E1-D4DCECD9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00685"/>
            <a:ext cx="7772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Rate</a:t>
            </a:r>
            <a:r>
              <a:rPr sz="3200" spc="-40" dirty="0"/>
              <a:t> </a:t>
            </a:r>
            <a:r>
              <a:rPr sz="3200" spc="-5" dirty="0"/>
              <a:t>Monotonic</a:t>
            </a:r>
            <a:r>
              <a:rPr sz="3200" spc="-25" dirty="0"/>
              <a:t> </a:t>
            </a:r>
            <a:r>
              <a:rPr sz="3200" dirty="0"/>
              <a:t>Scheduling</a:t>
            </a:r>
            <a:r>
              <a:rPr sz="3200" spc="10" dirty="0"/>
              <a:t> </a:t>
            </a:r>
            <a:r>
              <a:rPr sz="2400" spc="-5" dirty="0"/>
              <a:t>(continued)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44484" cy="339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Scheduler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simply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runs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highest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priority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ready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-15" dirty="0">
                <a:latin typeface="Calibri"/>
                <a:cs typeface="Calibri"/>
              </a:rPr>
              <a:t> pre-empt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real-time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756285" marR="58737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Real-time </a:t>
            </a:r>
            <a:r>
              <a:rPr sz="2800" spc="-15" dirty="0">
                <a:latin typeface="Calibri"/>
                <a:cs typeface="Calibri"/>
              </a:rPr>
              <a:t>processes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ready 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-20" dirty="0">
                <a:latin typeface="Calibri"/>
                <a:cs typeface="Calibri"/>
              </a:rPr>
              <a:t> frame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interval</a:t>
            </a:r>
            <a:endParaRPr sz="2800">
              <a:latin typeface="Calibri"/>
              <a:cs typeface="Calibri"/>
            </a:endParaRPr>
          </a:p>
          <a:p>
            <a:pPr marL="756285" marR="2990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Non-real-time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real-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CPU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4B7F0-4737-4E6C-8A8B-4A47C882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1" y="304800"/>
            <a:ext cx="41370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</a:t>
            </a:r>
            <a:r>
              <a:rPr sz="4400" spc="-85" dirty="0"/>
              <a:t>x</a:t>
            </a:r>
            <a:r>
              <a:rPr sz="4400" dirty="0"/>
              <a:t>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219200"/>
            <a:ext cx="5656580" cy="27698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i="1" spc="5" dirty="0">
                <a:latin typeface="Calibri"/>
                <a:cs typeface="Calibri"/>
              </a:rPr>
              <a:t>p</a:t>
            </a:r>
            <a:r>
              <a:rPr sz="1950" i="1" spc="7" baseline="-21367" dirty="0">
                <a:latin typeface="Calibri"/>
                <a:cs typeface="Calibri"/>
              </a:rPr>
              <a:t>1</a:t>
            </a:r>
            <a:r>
              <a:rPr sz="1950" i="1" spc="18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50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t</a:t>
            </a:r>
            <a:r>
              <a:rPr sz="1950" i="1" spc="7" baseline="-21367" dirty="0">
                <a:latin typeface="Calibri"/>
                <a:cs typeface="Calibri"/>
              </a:rPr>
              <a:t>1</a:t>
            </a:r>
            <a:r>
              <a:rPr sz="1950" i="1" spc="23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</a:t>
            </a:r>
            <a:endParaRPr sz="20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i="1" spc="5" dirty="0">
                <a:latin typeface="Calibri"/>
                <a:cs typeface="Calibri"/>
              </a:rPr>
              <a:t>p</a:t>
            </a:r>
            <a:r>
              <a:rPr sz="1950" i="1" spc="7" baseline="-21367" dirty="0">
                <a:latin typeface="Calibri"/>
                <a:cs typeface="Calibri"/>
              </a:rPr>
              <a:t>2</a:t>
            </a:r>
            <a:r>
              <a:rPr sz="1950" i="1" spc="18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100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t</a:t>
            </a:r>
            <a:r>
              <a:rPr sz="1950" i="1" spc="7" baseline="-21367" dirty="0">
                <a:latin typeface="Calibri"/>
                <a:cs typeface="Calibri"/>
              </a:rPr>
              <a:t>2</a:t>
            </a:r>
            <a:r>
              <a:rPr sz="1950" i="1" spc="23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35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</a:t>
            </a:r>
            <a:endParaRPr sz="20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dirty="0">
                <a:latin typeface="Calibri"/>
                <a:cs typeface="Calibri"/>
              </a:rPr>
              <a:t>Priority(</a:t>
            </a:r>
            <a:r>
              <a:rPr sz="2000" i="1" dirty="0">
                <a:latin typeface="Calibri"/>
                <a:cs typeface="Calibri"/>
              </a:rPr>
              <a:t>p</a:t>
            </a:r>
            <a:r>
              <a:rPr sz="1950" i="1" baseline="-21367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Priority(</a:t>
            </a:r>
            <a:r>
              <a:rPr sz="2000" i="1" dirty="0">
                <a:latin typeface="Calibri"/>
                <a:cs typeface="Calibri"/>
              </a:rPr>
              <a:t>p</a:t>
            </a:r>
            <a:r>
              <a:rPr sz="1950" i="1" baseline="-21367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spc="-45" dirty="0">
                <a:latin typeface="Calibri"/>
                <a:cs typeface="Calibri"/>
              </a:rPr>
              <a:t>Total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75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10" dirty="0">
                <a:latin typeface="Calibri"/>
                <a:cs typeface="Calibri"/>
              </a:rPr>
              <a:t> every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100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msec.</a:t>
            </a:r>
            <a:endParaRPr sz="20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dirty="0">
                <a:latin typeface="Calibri"/>
                <a:cs typeface="Calibri"/>
              </a:rPr>
              <a:t>Both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10" dirty="0">
                <a:latin typeface="Calibri"/>
                <a:cs typeface="Calibri"/>
              </a:rPr>
              <a:t> every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</a:t>
            </a:r>
            <a:endParaRPr sz="2000" dirty="0">
              <a:latin typeface="Calibri"/>
              <a:cs typeface="Calibri"/>
            </a:endParaRPr>
          </a:p>
          <a:p>
            <a:pPr marL="1193800" lvl="1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193800" algn="l"/>
                <a:tab pos="1194435" algn="l"/>
              </a:tabLst>
            </a:pPr>
            <a:r>
              <a:rPr sz="1400" dirty="0">
                <a:latin typeface="Calibri"/>
                <a:cs typeface="Calibri"/>
              </a:rPr>
              <a:t>25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msec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100 </a:t>
            </a:r>
            <a:r>
              <a:rPr sz="1400" dirty="0">
                <a:latin typeface="Calibri"/>
                <a:cs typeface="Calibri"/>
              </a:rPr>
              <a:t>msec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spare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3100" y="4267200"/>
            <a:ext cx="7799705" cy="1226820"/>
            <a:chOff x="673100" y="4610100"/>
            <a:chExt cx="7799705" cy="1226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200" y="4648200"/>
              <a:ext cx="7715499" cy="11509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3100" y="4610099"/>
              <a:ext cx="7799705" cy="1226820"/>
            </a:xfrm>
            <a:custGeom>
              <a:avLst/>
              <a:gdLst/>
              <a:ahLst/>
              <a:cxnLst/>
              <a:rect l="l" t="t" r="r" b="b"/>
              <a:pathLst>
                <a:path w="7799705" h="1226820">
                  <a:moveTo>
                    <a:pt x="7773924" y="25400"/>
                  </a:moveTo>
                  <a:lnTo>
                    <a:pt x="7761224" y="25400"/>
                  </a:lnTo>
                  <a:lnTo>
                    <a:pt x="7761224" y="38100"/>
                  </a:lnTo>
                  <a:lnTo>
                    <a:pt x="7761224" y="1188720"/>
                  </a:lnTo>
                  <a:lnTo>
                    <a:pt x="38100" y="1188720"/>
                  </a:lnTo>
                  <a:lnTo>
                    <a:pt x="38100" y="38100"/>
                  </a:lnTo>
                  <a:lnTo>
                    <a:pt x="7761224" y="38100"/>
                  </a:lnTo>
                  <a:lnTo>
                    <a:pt x="7761224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1188720"/>
                  </a:lnTo>
                  <a:lnTo>
                    <a:pt x="25400" y="1201420"/>
                  </a:lnTo>
                  <a:lnTo>
                    <a:pt x="7773924" y="1201420"/>
                  </a:lnTo>
                  <a:lnTo>
                    <a:pt x="7773924" y="1189037"/>
                  </a:lnTo>
                  <a:lnTo>
                    <a:pt x="7773924" y="1188720"/>
                  </a:lnTo>
                  <a:lnTo>
                    <a:pt x="7773924" y="38100"/>
                  </a:lnTo>
                  <a:lnTo>
                    <a:pt x="7773924" y="25400"/>
                  </a:lnTo>
                  <a:close/>
                </a:path>
                <a:path w="7799705" h="1226820">
                  <a:moveTo>
                    <a:pt x="7799324" y="0"/>
                  </a:moveTo>
                  <a:lnTo>
                    <a:pt x="7786624" y="0"/>
                  </a:lnTo>
                  <a:lnTo>
                    <a:pt x="7786624" y="12700"/>
                  </a:lnTo>
                  <a:lnTo>
                    <a:pt x="7786624" y="1214120"/>
                  </a:lnTo>
                  <a:lnTo>
                    <a:pt x="12700" y="1214120"/>
                  </a:lnTo>
                  <a:lnTo>
                    <a:pt x="12700" y="12700"/>
                  </a:lnTo>
                  <a:lnTo>
                    <a:pt x="7786624" y="12700"/>
                  </a:lnTo>
                  <a:lnTo>
                    <a:pt x="7786624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1214120"/>
                  </a:lnTo>
                  <a:lnTo>
                    <a:pt x="0" y="1226820"/>
                  </a:lnTo>
                  <a:lnTo>
                    <a:pt x="7799324" y="1226820"/>
                  </a:lnTo>
                  <a:lnTo>
                    <a:pt x="7799324" y="1214437"/>
                  </a:lnTo>
                  <a:lnTo>
                    <a:pt x="7799324" y="1214120"/>
                  </a:lnTo>
                  <a:lnTo>
                    <a:pt x="7799324" y="12700"/>
                  </a:lnTo>
                  <a:lnTo>
                    <a:pt x="7799324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730FCB-F58B-4F30-989B-484E7649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304800"/>
            <a:ext cx="78359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Multimedia</a:t>
            </a:r>
            <a:r>
              <a:rPr sz="4000" spc="-5" dirty="0"/>
              <a:t> </a:t>
            </a:r>
            <a:r>
              <a:rPr sz="4000" spc="-25" dirty="0"/>
              <a:t>Data</a:t>
            </a:r>
            <a:r>
              <a:rPr sz="4000" dirty="0"/>
              <a:t> and</a:t>
            </a:r>
            <a:r>
              <a:rPr sz="4000" spc="-10" dirty="0"/>
              <a:t> </a:t>
            </a:r>
            <a:r>
              <a:rPr sz="4000" spc="-5" dirty="0"/>
              <a:t>Delivery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835900" cy="39376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Stored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like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ordinary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data.</a:t>
            </a:r>
            <a:endParaRPr sz="3200" dirty="0">
              <a:latin typeface="Calibri"/>
              <a:cs typeface="Calibri"/>
            </a:endParaRPr>
          </a:p>
          <a:p>
            <a:pPr marL="355600" marR="1257300" indent="-342900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Must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accessed with </a:t>
            </a:r>
            <a:r>
              <a:rPr sz="3200" spc="-5" dirty="0">
                <a:latin typeface="Calibri"/>
                <a:cs typeface="Calibri"/>
              </a:rPr>
              <a:t>specific timing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requirements.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E.g.,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video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must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displayed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24-30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frames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second.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guarantee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delivery</a:t>
            </a:r>
            <a:endParaRPr sz="28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Continuous-media</a:t>
            </a:r>
            <a:r>
              <a:rPr sz="3200" i="1" spc="-20" dirty="0">
                <a:latin typeface="Calibri"/>
                <a:cs typeface="Calibri"/>
              </a:rPr>
              <a:t> data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specific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7D4E2-FE6C-4023-A226-CD6B8E8D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862" y="304800"/>
            <a:ext cx="384216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</a:t>
            </a:r>
            <a:r>
              <a:rPr sz="4400" spc="-100" dirty="0"/>
              <a:t> </a:t>
            </a:r>
            <a:r>
              <a:rPr sz="44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440" y="1219200"/>
            <a:ext cx="6741160" cy="279307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i="1" spc="5" dirty="0">
                <a:latin typeface="Calibri"/>
                <a:cs typeface="Calibri"/>
              </a:rPr>
              <a:t>p</a:t>
            </a:r>
            <a:r>
              <a:rPr sz="1950" i="1" spc="7" baseline="-21367" dirty="0">
                <a:latin typeface="Calibri"/>
                <a:cs typeface="Calibri"/>
              </a:rPr>
              <a:t>1</a:t>
            </a:r>
            <a:r>
              <a:rPr sz="1950" i="1" spc="18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50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t</a:t>
            </a:r>
            <a:r>
              <a:rPr sz="1950" i="1" spc="7" baseline="-21367" dirty="0">
                <a:latin typeface="Calibri"/>
                <a:cs typeface="Calibri"/>
              </a:rPr>
              <a:t>1</a:t>
            </a:r>
            <a:r>
              <a:rPr sz="1950" i="1" spc="23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25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</a:t>
            </a:r>
            <a:endParaRPr sz="20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i="1" spc="5" dirty="0">
                <a:latin typeface="Calibri"/>
                <a:cs typeface="Calibri"/>
              </a:rPr>
              <a:t>p</a:t>
            </a:r>
            <a:r>
              <a:rPr sz="1950" i="1" spc="7" baseline="-21367" dirty="0">
                <a:latin typeface="Calibri"/>
                <a:cs typeface="Calibri"/>
              </a:rPr>
              <a:t>2</a:t>
            </a:r>
            <a:r>
              <a:rPr sz="1950" i="1" spc="187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80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i="1" spc="5" dirty="0">
                <a:latin typeface="Calibri"/>
                <a:cs typeface="Calibri"/>
              </a:rPr>
              <a:t>t</a:t>
            </a:r>
            <a:r>
              <a:rPr sz="1950" i="1" spc="7" baseline="-21367" dirty="0">
                <a:latin typeface="Calibri"/>
                <a:cs typeface="Calibri"/>
              </a:rPr>
              <a:t>2</a:t>
            </a:r>
            <a:r>
              <a:rPr sz="1950" i="1" spc="232" baseline="-21367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35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msec</a:t>
            </a:r>
            <a:endParaRPr sz="20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dirty="0">
                <a:latin typeface="Calibri"/>
                <a:cs typeface="Calibri"/>
              </a:rPr>
              <a:t>Priority(</a:t>
            </a:r>
            <a:r>
              <a:rPr sz="2000" i="1" dirty="0">
                <a:latin typeface="Calibri"/>
                <a:cs typeface="Calibri"/>
              </a:rPr>
              <a:t>p</a:t>
            </a:r>
            <a:r>
              <a:rPr sz="1950" i="1" baseline="-21367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Priority(</a:t>
            </a:r>
            <a:r>
              <a:rPr sz="2000" i="1" dirty="0">
                <a:latin typeface="Calibri"/>
                <a:cs typeface="Calibri"/>
              </a:rPr>
              <a:t>p</a:t>
            </a:r>
            <a:r>
              <a:rPr sz="1950" i="1" baseline="-21367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spc="-45" dirty="0">
                <a:latin typeface="Calibri"/>
                <a:cs typeface="Calibri"/>
              </a:rPr>
              <a:t>Total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lang="en-US" sz="2000" dirty="0">
                <a:latin typeface="Calibri"/>
                <a:cs typeface="Calibri"/>
              </a:rPr>
              <a:t> (25/50)+(35/80) = 0.94 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~ 94%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CPU.</a:t>
            </a:r>
            <a:endParaRPr sz="2000" dirty="0">
              <a:latin typeface="Calibri"/>
              <a:cs typeface="Calibri"/>
            </a:endParaRPr>
          </a:p>
          <a:p>
            <a:pPr marL="393700" indent="-34353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93700" algn="l"/>
                <a:tab pos="394335" algn="l"/>
              </a:tabLst>
            </a:pPr>
            <a:r>
              <a:rPr sz="2000" spc="-5" dirty="0">
                <a:latin typeface="Calibri"/>
                <a:cs typeface="Calibri"/>
              </a:rPr>
              <a:t>Cannot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" dirty="0">
                <a:latin typeface="Calibri"/>
                <a:cs typeface="Calibri"/>
              </a:rPr>
              <a:t> some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periods</a:t>
            </a:r>
            <a:endParaRPr sz="2000" dirty="0">
              <a:latin typeface="Calibri"/>
              <a:cs typeface="Calibri"/>
            </a:endParaRPr>
          </a:p>
          <a:p>
            <a:pPr marL="1193800" lvl="1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193800" algn="l"/>
                <a:tab pos="1194435" algn="l"/>
              </a:tabLst>
            </a:pPr>
            <a:r>
              <a:rPr sz="1400" spc="-15" dirty="0">
                <a:latin typeface="Calibri"/>
                <a:cs typeface="Calibri"/>
              </a:rPr>
              <a:t>Even </a:t>
            </a:r>
            <a:r>
              <a:rPr sz="1400" spc="-5" dirty="0">
                <a:latin typeface="Calibri"/>
                <a:cs typeface="Calibri"/>
              </a:rPr>
              <a:t>though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there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still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CPU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capacity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spare!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987" y="4267200"/>
            <a:ext cx="8074025" cy="1283970"/>
            <a:chOff x="534987" y="4533900"/>
            <a:chExt cx="8074025" cy="1283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06" y="4595843"/>
              <a:ext cx="7989906" cy="11683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987" y="4533899"/>
              <a:ext cx="8074025" cy="1283970"/>
            </a:xfrm>
            <a:custGeom>
              <a:avLst/>
              <a:gdLst/>
              <a:ahLst/>
              <a:cxnLst/>
              <a:rect l="l" t="t" r="r" b="b"/>
              <a:pathLst>
                <a:path w="8074025" h="1283970">
                  <a:moveTo>
                    <a:pt x="8048561" y="25400"/>
                  </a:moveTo>
                  <a:lnTo>
                    <a:pt x="8035861" y="25400"/>
                  </a:lnTo>
                  <a:lnTo>
                    <a:pt x="8035861" y="38100"/>
                  </a:lnTo>
                  <a:lnTo>
                    <a:pt x="8035861" y="1245870"/>
                  </a:lnTo>
                  <a:lnTo>
                    <a:pt x="38100" y="1245870"/>
                  </a:lnTo>
                  <a:lnTo>
                    <a:pt x="38100" y="38100"/>
                  </a:lnTo>
                  <a:lnTo>
                    <a:pt x="8035861" y="38100"/>
                  </a:lnTo>
                  <a:lnTo>
                    <a:pt x="8035861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1245870"/>
                  </a:lnTo>
                  <a:lnTo>
                    <a:pt x="25400" y="1258570"/>
                  </a:lnTo>
                  <a:lnTo>
                    <a:pt x="8048561" y="1258570"/>
                  </a:lnTo>
                  <a:lnTo>
                    <a:pt x="8048561" y="1246187"/>
                  </a:lnTo>
                  <a:lnTo>
                    <a:pt x="8048561" y="1245870"/>
                  </a:lnTo>
                  <a:lnTo>
                    <a:pt x="8048561" y="38100"/>
                  </a:lnTo>
                  <a:lnTo>
                    <a:pt x="8048561" y="25400"/>
                  </a:lnTo>
                  <a:close/>
                </a:path>
                <a:path w="8074025" h="1283970">
                  <a:moveTo>
                    <a:pt x="8073961" y="0"/>
                  </a:moveTo>
                  <a:lnTo>
                    <a:pt x="8061261" y="0"/>
                  </a:lnTo>
                  <a:lnTo>
                    <a:pt x="8061261" y="12700"/>
                  </a:lnTo>
                  <a:lnTo>
                    <a:pt x="8061261" y="1271270"/>
                  </a:lnTo>
                  <a:lnTo>
                    <a:pt x="12700" y="1271270"/>
                  </a:lnTo>
                  <a:lnTo>
                    <a:pt x="12700" y="12700"/>
                  </a:lnTo>
                  <a:lnTo>
                    <a:pt x="8061261" y="12700"/>
                  </a:lnTo>
                  <a:lnTo>
                    <a:pt x="8061261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1271270"/>
                  </a:lnTo>
                  <a:lnTo>
                    <a:pt x="0" y="1283970"/>
                  </a:lnTo>
                  <a:lnTo>
                    <a:pt x="8073961" y="1283970"/>
                  </a:lnTo>
                  <a:lnTo>
                    <a:pt x="8073961" y="1271587"/>
                  </a:lnTo>
                  <a:lnTo>
                    <a:pt x="8073961" y="1271270"/>
                  </a:lnTo>
                  <a:lnTo>
                    <a:pt x="8073961" y="12700"/>
                  </a:lnTo>
                  <a:lnTo>
                    <a:pt x="8073961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32E944-88E3-423D-8627-3BB569E3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455403"/>
            <a:ext cx="8839199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400" spc="-10" dirty="0"/>
              <a:t>Processor</a:t>
            </a:r>
            <a:r>
              <a:rPr sz="2400" spc="-50" dirty="0"/>
              <a:t> </a:t>
            </a:r>
            <a:r>
              <a:rPr sz="2400" spc="-5" dirty="0"/>
              <a:t>Scheduling</a:t>
            </a:r>
            <a:r>
              <a:rPr sz="2400" spc="35" dirty="0"/>
              <a:t> </a:t>
            </a:r>
            <a:r>
              <a:rPr sz="2400" spc="-30" dirty="0"/>
              <a:t>for</a:t>
            </a:r>
            <a:r>
              <a:rPr sz="2400" dirty="0"/>
              <a:t> </a:t>
            </a:r>
            <a:r>
              <a:rPr sz="2400" spc="-10" dirty="0"/>
              <a:t>Real-Time</a:t>
            </a:r>
            <a:r>
              <a:rPr lang="en-US" sz="2400" spc="-10" dirty="0"/>
              <a:t> </a:t>
            </a:r>
            <a:r>
              <a:rPr sz="2400" i="1" spc="-15" dirty="0">
                <a:latin typeface="Calibri"/>
                <a:cs typeface="Calibri"/>
              </a:rPr>
              <a:t>Earliest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Deadline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First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spc="-5" dirty="0"/>
              <a:t>(EDF)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752600"/>
            <a:ext cx="7997825" cy="3104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113474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dirty="0">
                <a:latin typeface="Calibri"/>
                <a:cs typeface="Calibri"/>
              </a:rPr>
              <a:t>When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 </a:t>
            </a:r>
            <a:r>
              <a:rPr sz="3200" spc="-15" dirty="0">
                <a:latin typeface="Calibri"/>
                <a:cs typeface="Calibri"/>
              </a:rPr>
              <a:t>process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i </a:t>
            </a:r>
            <a:r>
              <a:rPr sz="3200" spc="-10" dirty="0">
                <a:latin typeface="Calibri"/>
                <a:cs typeface="Calibri"/>
              </a:rPr>
              <a:t>become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ready,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announces</a:t>
            </a:r>
            <a:r>
              <a:rPr sz="3200" spc="-5" dirty="0">
                <a:latin typeface="Calibri"/>
                <a:cs typeface="Calibri"/>
              </a:rPr>
              <a:t> deadline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D</a:t>
            </a:r>
            <a:r>
              <a:rPr sz="3150" i="1" baseline="-21164" dirty="0">
                <a:latin typeface="Calibri"/>
                <a:cs typeface="Calibri"/>
              </a:rPr>
              <a:t>i</a:t>
            </a:r>
            <a:r>
              <a:rPr sz="3150" i="1" spc="367" baseline="-21164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-10" dirty="0">
                <a:latin typeface="Calibri"/>
                <a:cs typeface="Calibri"/>
              </a:rPr>
              <a:t> next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task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4400" dirty="0">
              <a:latin typeface="Calibri"/>
              <a:cs typeface="Calibri"/>
            </a:endParaRPr>
          </a:p>
          <a:p>
            <a:pPr marL="393700" marR="1778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200" spc="-5" dirty="0">
                <a:latin typeface="Calibri"/>
                <a:cs typeface="Calibri"/>
              </a:rPr>
              <a:t>Scheduler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always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assigns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process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earliest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deadline.</a:t>
            </a:r>
            <a:endParaRPr sz="3200" dirty="0">
              <a:latin typeface="Calibri"/>
              <a:cs typeface="Calibri"/>
            </a:endParaRPr>
          </a:p>
          <a:p>
            <a:pPr marL="1193800" lvl="1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94435" algn="l"/>
              </a:tabLst>
            </a:pP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pre-empt</a:t>
            </a:r>
            <a:r>
              <a:rPr sz="2400" spc="-5" dirty="0">
                <a:latin typeface="Calibri"/>
                <a:cs typeface="Calibri"/>
              </a:rPr>
              <a:t> 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real-time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DD936-FB5F-470C-9746-3F1488FA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8009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Earliest</a:t>
            </a:r>
            <a:r>
              <a:rPr sz="3200" spc="-5" dirty="0"/>
              <a:t> Deadline</a:t>
            </a:r>
            <a:r>
              <a:rPr sz="3200" spc="15" dirty="0"/>
              <a:t> </a:t>
            </a:r>
            <a:r>
              <a:rPr sz="3200" spc="-25" dirty="0"/>
              <a:t>First</a:t>
            </a:r>
            <a:r>
              <a:rPr sz="3200" spc="10" dirty="0"/>
              <a:t> </a:t>
            </a:r>
            <a:r>
              <a:rPr sz="3200" spc="-5" dirty="0"/>
              <a:t>Scheduling</a:t>
            </a:r>
            <a:r>
              <a:rPr sz="3200" spc="20" dirty="0"/>
              <a:t> </a:t>
            </a:r>
            <a:r>
              <a:rPr sz="2400" spc="-5" dirty="0"/>
              <a:t>(continued)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524723"/>
            <a:ext cx="8121650" cy="410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No </a:t>
            </a:r>
            <a:r>
              <a:rPr sz="2800" spc="-10" dirty="0">
                <a:latin typeface="Calibri"/>
                <a:cs typeface="Calibri"/>
              </a:rPr>
              <a:t>assumption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periodicity</a:t>
            </a:r>
            <a:endParaRPr sz="28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spc="-5" dirty="0">
                <a:latin typeface="Calibri"/>
                <a:cs typeface="Calibri"/>
              </a:rPr>
              <a:t>No assumption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uniform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93700" marR="31877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800" b="1" spc="-15" dirty="0">
                <a:latin typeface="Calibri"/>
                <a:cs typeface="Calibri"/>
              </a:rPr>
              <a:t>Theorem: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any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policy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QoS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sequence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EDF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-5" dirty="0">
                <a:latin typeface="Calibri"/>
                <a:cs typeface="Calibri"/>
              </a:rPr>
              <a:t> also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794385" marR="55880" indent="-28702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Arial MT"/>
                <a:cs typeface="Arial MT"/>
              </a:rPr>
              <a:t>– </a:t>
            </a:r>
            <a:r>
              <a:rPr sz="2400" i="1" dirty="0">
                <a:latin typeface="Calibri"/>
                <a:cs typeface="Calibri"/>
              </a:rPr>
              <a:t>Proof: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i="1" dirty="0">
                <a:latin typeface="Calibri"/>
                <a:cs typeface="Calibri"/>
              </a:rPr>
              <a:t>i </a:t>
            </a:r>
            <a:r>
              <a:rPr sz="2400" spc="-5" dirty="0">
                <a:latin typeface="Calibri"/>
                <a:cs typeface="Calibri"/>
              </a:rPr>
              <a:t>scheduled </a:t>
            </a:r>
            <a:r>
              <a:rPr sz="2400" spc="-20" dirty="0">
                <a:latin typeface="Calibri"/>
                <a:cs typeface="Calibri"/>
              </a:rPr>
              <a:t>before </a:t>
            </a:r>
            <a:r>
              <a:rPr sz="2400" i="1" dirty="0">
                <a:latin typeface="Calibri"/>
                <a:cs typeface="Calibri"/>
              </a:rPr>
              <a:t>i+1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spc="-7" baseline="-20833" dirty="0">
                <a:latin typeface="Calibri"/>
                <a:cs typeface="Calibri"/>
              </a:rPr>
              <a:t>i+1</a:t>
            </a:r>
            <a:r>
              <a:rPr sz="2400" i="1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 </a:t>
            </a:r>
            <a:r>
              <a:rPr sz="2400" i="1" spc="-5" dirty="0">
                <a:latin typeface="Calibri"/>
                <a:cs typeface="Calibri"/>
              </a:rPr>
              <a:t>D</a:t>
            </a:r>
            <a:r>
              <a:rPr sz="2400" i="1" spc="-7" baseline="-20833" dirty="0"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, then </a:t>
            </a:r>
            <a:r>
              <a:rPr sz="2400" i="1" dirty="0">
                <a:latin typeface="Calibri"/>
                <a:cs typeface="Calibri"/>
              </a:rPr>
              <a:t>i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i="1" dirty="0">
                <a:latin typeface="Calibri"/>
                <a:cs typeface="Calibri"/>
              </a:rPr>
              <a:t>i+1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interchanged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15" dirty="0">
                <a:latin typeface="Calibri"/>
                <a:cs typeface="Calibri"/>
              </a:rPr>
              <a:t>affecting </a:t>
            </a:r>
            <a:r>
              <a:rPr sz="2400" dirty="0">
                <a:latin typeface="Calibri"/>
                <a:cs typeface="Calibri"/>
              </a:rPr>
              <a:t>QoS </a:t>
            </a:r>
            <a:r>
              <a:rPr sz="2400" spc="-15" dirty="0">
                <a:latin typeface="Calibri"/>
                <a:cs typeface="Calibri"/>
              </a:rPr>
              <a:t>guarantee to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CCEA-02C0-4006-A5B6-BB93B739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81000"/>
            <a:ext cx="8150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Earliest</a:t>
            </a:r>
            <a:r>
              <a:rPr sz="3200" spc="-5" dirty="0"/>
              <a:t> Deadline</a:t>
            </a:r>
            <a:r>
              <a:rPr sz="3200" spc="15" dirty="0"/>
              <a:t> </a:t>
            </a:r>
            <a:r>
              <a:rPr sz="3200" spc="-25" dirty="0"/>
              <a:t>First</a:t>
            </a:r>
            <a:r>
              <a:rPr sz="3200" spc="10" dirty="0"/>
              <a:t> </a:t>
            </a:r>
            <a:r>
              <a:rPr sz="3200" spc="-5" dirty="0"/>
              <a:t>Scheduling</a:t>
            </a:r>
            <a:r>
              <a:rPr sz="3200" spc="20" dirty="0"/>
              <a:t> 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772160" y="1447800"/>
            <a:ext cx="7457440" cy="42652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EDF</a:t>
            </a:r>
            <a:r>
              <a:rPr sz="3200" spc="-10" dirty="0">
                <a:latin typeface="Calibri"/>
                <a:cs typeface="Calibri"/>
              </a:rPr>
              <a:t> 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complex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algorithm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Priorities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dynamically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calculated</a:t>
            </a:r>
            <a:endParaRPr sz="24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 deadlines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tasks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EDF</a:t>
            </a:r>
            <a:r>
              <a:rPr sz="3200" spc="-10" dirty="0">
                <a:latin typeface="Calibri"/>
                <a:cs typeface="Calibri"/>
              </a:rPr>
              <a:t> can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make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higher use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processor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RMS</a:t>
            </a:r>
          </a:p>
          <a:p>
            <a:pPr marL="1155700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Up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100%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355600" marR="647065" indent="-342900">
              <a:lnSpc>
                <a:spcPts val="3460"/>
              </a:lnSpc>
              <a:spcBef>
                <a:spcPts val="17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There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15" dirty="0">
                <a:latin typeface="Calibri"/>
                <a:cs typeface="Calibri"/>
              </a:rPr>
              <a:t>large </a:t>
            </a:r>
            <a:r>
              <a:rPr sz="3200" spc="-5" dirty="0">
                <a:latin typeface="Calibri"/>
                <a:cs typeface="Calibri"/>
              </a:rPr>
              <a:t>body of knowledge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theorems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about EDF</a:t>
            </a:r>
            <a:r>
              <a:rPr sz="3200" spc="-5" dirty="0">
                <a:latin typeface="Calibri"/>
                <a:cs typeface="Calibri"/>
              </a:rPr>
              <a:t> analysis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87D1D-003C-4E89-A343-3DCC4653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265" y="304800"/>
            <a:ext cx="636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Example</a:t>
            </a:r>
            <a:r>
              <a:rPr sz="4400" spc="-50" dirty="0"/>
              <a:t> </a:t>
            </a:r>
            <a:r>
              <a:rPr sz="4400" dirty="0"/>
              <a:t>2</a:t>
            </a:r>
            <a:r>
              <a:rPr sz="4400" spc="-20" dirty="0"/>
              <a:t> </a:t>
            </a:r>
            <a:r>
              <a:rPr sz="4400" spc="-15" dirty="0"/>
              <a:t>(again)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371600"/>
            <a:ext cx="6958330" cy="1845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Priorities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assigned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according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deadlines: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earlier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deadline,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higher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priority;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deadline,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priority.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6303061"/>
            <a:ext cx="720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18/04/2018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0825" y="625703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imes New Roman"/>
                <a:cs typeface="Times New Roman"/>
              </a:rPr>
              <a:t>44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2625" y="3733800"/>
            <a:ext cx="7780655" cy="1245870"/>
            <a:chOff x="682625" y="4000500"/>
            <a:chExt cx="7780655" cy="1245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725" y="4053830"/>
              <a:ext cx="7704201" cy="11241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2625" y="4000499"/>
              <a:ext cx="7780655" cy="1245870"/>
            </a:xfrm>
            <a:custGeom>
              <a:avLst/>
              <a:gdLst/>
              <a:ahLst/>
              <a:cxnLst/>
              <a:rect l="l" t="t" r="r" b="b"/>
              <a:pathLst>
                <a:path w="7780655" h="1245870">
                  <a:moveTo>
                    <a:pt x="7754874" y="25400"/>
                  </a:moveTo>
                  <a:lnTo>
                    <a:pt x="7742174" y="25400"/>
                  </a:lnTo>
                  <a:lnTo>
                    <a:pt x="7742174" y="38100"/>
                  </a:lnTo>
                  <a:lnTo>
                    <a:pt x="7742174" y="1207770"/>
                  </a:lnTo>
                  <a:lnTo>
                    <a:pt x="38100" y="1207770"/>
                  </a:lnTo>
                  <a:lnTo>
                    <a:pt x="38100" y="38100"/>
                  </a:lnTo>
                  <a:lnTo>
                    <a:pt x="7742174" y="38100"/>
                  </a:lnTo>
                  <a:lnTo>
                    <a:pt x="7742174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1207770"/>
                  </a:lnTo>
                  <a:lnTo>
                    <a:pt x="25400" y="1220470"/>
                  </a:lnTo>
                  <a:lnTo>
                    <a:pt x="7754874" y="1220470"/>
                  </a:lnTo>
                  <a:lnTo>
                    <a:pt x="7754874" y="1208024"/>
                  </a:lnTo>
                  <a:lnTo>
                    <a:pt x="7754874" y="1207770"/>
                  </a:lnTo>
                  <a:lnTo>
                    <a:pt x="7754874" y="38100"/>
                  </a:lnTo>
                  <a:lnTo>
                    <a:pt x="7754874" y="25400"/>
                  </a:lnTo>
                  <a:close/>
                </a:path>
                <a:path w="7780655" h="1245870">
                  <a:moveTo>
                    <a:pt x="7780274" y="0"/>
                  </a:moveTo>
                  <a:lnTo>
                    <a:pt x="7767574" y="0"/>
                  </a:lnTo>
                  <a:lnTo>
                    <a:pt x="7767574" y="12700"/>
                  </a:lnTo>
                  <a:lnTo>
                    <a:pt x="7767574" y="1233170"/>
                  </a:lnTo>
                  <a:lnTo>
                    <a:pt x="12700" y="1233170"/>
                  </a:lnTo>
                  <a:lnTo>
                    <a:pt x="12700" y="12700"/>
                  </a:lnTo>
                  <a:lnTo>
                    <a:pt x="7767574" y="12700"/>
                  </a:lnTo>
                  <a:lnTo>
                    <a:pt x="7767574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1233170"/>
                  </a:lnTo>
                  <a:lnTo>
                    <a:pt x="0" y="1245870"/>
                  </a:lnTo>
                  <a:lnTo>
                    <a:pt x="7780274" y="1245870"/>
                  </a:lnTo>
                  <a:lnTo>
                    <a:pt x="7780274" y="1233424"/>
                  </a:lnTo>
                  <a:lnTo>
                    <a:pt x="7780274" y="1233170"/>
                  </a:lnTo>
                  <a:lnTo>
                    <a:pt x="7780274" y="12700"/>
                  </a:lnTo>
                  <a:lnTo>
                    <a:pt x="7780274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0D2AC1-3E4C-40C9-90B9-39BCCE29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077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Network</a:t>
            </a:r>
            <a:r>
              <a:rPr sz="4400" spc="-25" dirty="0"/>
              <a:t> </a:t>
            </a:r>
            <a:r>
              <a:rPr sz="4400" spc="-5" dirty="0"/>
              <a:t>Management</a:t>
            </a:r>
            <a:r>
              <a:rPr sz="4400" spc="-75" dirty="0"/>
              <a:t> </a:t>
            </a:r>
            <a:r>
              <a:rPr spc="-10" dirty="0"/>
              <a:t>(continued)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948930" cy="44437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Broadcasting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20" dirty="0">
                <a:latin typeface="Calibri"/>
                <a:cs typeface="Calibri"/>
              </a:rPr>
              <a:t>Like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TV</a:t>
            </a:r>
            <a:endParaRPr sz="2000" dirty="0">
              <a:latin typeface="Calibri"/>
              <a:cs typeface="Calibri"/>
            </a:endParaRPr>
          </a:p>
          <a:p>
            <a:pPr marL="1155700" marR="508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portion of </a:t>
            </a:r>
            <a:r>
              <a:rPr sz="2000" spc="-10" dirty="0">
                <a:latin typeface="Calibri"/>
                <a:cs typeface="Calibri"/>
              </a:rPr>
              <a:t>network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bandwidth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dedicated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broadcast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streams;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inflexible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Multicasting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Typical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webcast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Multicast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 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customers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Customers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Unicast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Dedicated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server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client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Streaming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familiar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transport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protocols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8401-0718-4846-B308-0FF5E225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8763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2800" spc="-5" dirty="0"/>
              <a:t>Streaming</a:t>
            </a:r>
            <a:r>
              <a:rPr sz="2800" spc="-45" dirty="0"/>
              <a:t> </a:t>
            </a:r>
            <a:r>
              <a:rPr sz="2800" dirty="0"/>
              <a:t>–</a:t>
            </a:r>
            <a:r>
              <a:rPr lang="en-US" sz="2800" dirty="0"/>
              <a:t> </a:t>
            </a:r>
            <a:r>
              <a:rPr sz="2800" spc="-10" dirty="0"/>
              <a:t>Delivery</a:t>
            </a:r>
            <a:r>
              <a:rPr sz="2800" dirty="0"/>
              <a:t> </a:t>
            </a:r>
            <a:r>
              <a:rPr sz="2800" spc="-5" dirty="0"/>
              <a:t>of Multimedia</a:t>
            </a:r>
            <a:r>
              <a:rPr sz="2800" spc="40" dirty="0"/>
              <a:t> </a:t>
            </a:r>
            <a:r>
              <a:rPr sz="2800" spc="-20" dirty="0"/>
              <a:t>Data</a:t>
            </a:r>
            <a:r>
              <a:rPr sz="2800" dirty="0"/>
              <a:t> </a:t>
            </a:r>
            <a:r>
              <a:rPr sz="2800" spc="-10" dirty="0"/>
              <a:t>over</a:t>
            </a:r>
            <a:r>
              <a:rPr sz="2800" spc="-20" dirty="0"/>
              <a:t> </a:t>
            </a:r>
            <a:r>
              <a:rPr sz="2800" spc="-10" dirty="0"/>
              <a:t>Network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762875" cy="42545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5" dirty="0">
                <a:latin typeface="Calibri"/>
                <a:cs typeface="Calibri"/>
              </a:rPr>
              <a:t>Two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streaming:–</a:t>
            </a:r>
            <a:endParaRPr sz="3200" dirty="0">
              <a:latin typeface="Calibri"/>
              <a:cs typeface="Calibri"/>
            </a:endParaRPr>
          </a:p>
          <a:p>
            <a:pPr marL="756285" marR="13525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5" dirty="0">
                <a:latin typeface="Calibri"/>
                <a:cs typeface="Calibri"/>
              </a:rPr>
              <a:t>Progressive</a:t>
            </a:r>
            <a:r>
              <a:rPr sz="2800" i="1" spc="-10" dirty="0">
                <a:latin typeface="Calibri"/>
                <a:cs typeface="Calibri"/>
              </a:rPr>
              <a:t> download: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begins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playback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multimedia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delivery.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ultimately</a:t>
            </a:r>
            <a:r>
              <a:rPr sz="2400" spc="-20" dirty="0">
                <a:latin typeface="Calibri"/>
                <a:cs typeface="Calibri"/>
              </a:rPr>
              <a:t> stored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client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(Hopefully)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download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speed</a:t>
            </a:r>
            <a:r>
              <a:rPr sz="2400" dirty="0">
                <a:latin typeface="Calibri"/>
                <a:cs typeface="Calibri"/>
              </a:rPr>
              <a:t> &gt;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playback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speed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15" dirty="0">
                <a:latin typeface="Calibri"/>
                <a:cs typeface="Calibri"/>
              </a:rPr>
              <a:t>Real-time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streaming:</a:t>
            </a:r>
            <a:r>
              <a:rPr sz="2800" i="1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multimedia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delivered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to,</a:t>
            </a:r>
            <a:r>
              <a:rPr sz="2800" spc="-10" dirty="0">
                <a:latin typeface="Calibri"/>
                <a:cs typeface="Calibri"/>
              </a:rPr>
              <a:t> but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not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endParaRPr sz="2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Played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same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speed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delivery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Limited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amount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buffering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remove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jitter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FC7C3-E22F-4584-9BCD-271E0C94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304800"/>
            <a:ext cx="8458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70" dirty="0"/>
              <a:t>Two</a:t>
            </a:r>
            <a:r>
              <a:rPr sz="4000" spc="-25" dirty="0"/>
              <a:t> </a:t>
            </a:r>
            <a:r>
              <a:rPr sz="4000" spc="-40" dirty="0"/>
              <a:t>Types</a:t>
            </a:r>
            <a:r>
              <a:rPr sz="4000" spc="-15" dirty="0"/>
              <a:t> </a:t>
            </a:r>
            <a:r>
              <a:rPr sz="4000" dirty="0"/>
              <a:t>of</a:t>
            </a:r>
            <a:r>
              <a:rPr sz="4000" spc="-20" dirty="0"/>
              <a:t> </a:t>
            </a:r>
            <a:r>
              <a:rPr sz="4000" spc="-10" dirty="0"/>
              <a:t>Real-time</a:t>
            </a:r>
            <a:r>
              <a:rPr sz="4000" spc="-35" dirty="0"/>
              <a:t> </a:t>
            </a:r>
            <a:r>
              <a:rPr sz="4000" spc="-5" dirty="0"/>
              <a:t>Streaming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8874"/>
            <a:ext cx="7811770" cy="4121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Live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streaming: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deliver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live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event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while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occurring.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5" dirty="0">
                <a:latin typeface="Calibri"/>
                <a:cs typeface="Calibri"/>
              </a:rPr>
              <a:t>Broadcast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multicast</a:t>
            </a:r>
            <a:endParaRPr sz="2700" dirty="0">
              <a:latin typeface="Calibri"/>
              <a:cs typeface="Calibri"/>
            </a:endParaRPr>
          </a:p>
          <a:p>
            <a:pPr marL="355600" marR="471170" indent="-342900">
              <a:lnSpc>
                <a:spcPts val="3460"/>
              </a:lnSpc>
              <a:spcBef>
                <a:spcPts val="1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On-demand streaming:</a:t>
            </a:r>
            <a:r>
              <a:rPr sz="3200" i="1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deliver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archived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media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streams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Movies,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lectures,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</a:t>
            </a:r>
            <a:r>
              <a:rPr sz="2400" spc="-10" dirty="0">
                <a:latin typeface="Calibri"/>
                <a:cs typeface="Calibri"/>
              </a:rPr>
              <a:t> TV shows,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Events </a:t>
            </a:r>
            <a:r>
              <a:rPr sz="2400" i="1" spc="-5" dirty="0">
                <a:latin typeface="Calibri"/>
                <a:cs typeface="Calibri"/>
              </a:rPr>
              <a:t>not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delivered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occur.</a:t>
            </a:r>
            <a:endParaRPr sz="24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Playback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pause,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fast </a:t>
            </a:r>
            <a:r>
              <a:rPr sz="2400" i="1" spc="-5" dirty="0">
                <a:latin typeface="Calibri"/>
                <a:cs typeface="Calibri"/>
              </a:rPr>
              <a:t>forward, </a:t>
            </a:r>
            <a:r>
              <a:rPr sz="2400" i="1" dirty="0">
                <a:latin typeface="Calibri"/>
                <a:cs typeface="Calibri"/>
              </a:rPr>
              <a:t>reverse,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etc</a:t>
            </a:r>
            <a:endParaRPr sz="24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Unicast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(usually)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5FCE4-DEB2-4273-BA64-5AC068B4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6858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Network</a:t>
            </a:r>
            <a:r>
              <a:rPr sz="4000" spc="-85" dirty="0"/>
              <a:t> </a:t>
            </a:r>
            <a:r>
              <a:rPr sz="4000" spc="-5" dirty="0"/>
              <a:t>Streaming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2662"/>
            <a:ext cx="7025640" cy="29660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Traditional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HTTP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Stateless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responds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request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independently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Real-Time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Streaming </a:t>
            </a:r>
            <a:r>
              <a:rPr sz="3200" spc="-15" dirty="0">
                <a:latin typeface="Calibri"/>
                <a:cs typeface="Calibri"/>
              </a:rPr>
              <a:t>Protocol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(RTSP)</a:t>
            </a:r>
            <a:endParaRPr sz="32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Client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initiates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“push”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stream</a:t>
            </a:r>
            <a:endParaRPr sz="24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Server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stream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35F68-6C80-4A36-8B3F-C4635D9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04800"/>
            <a:ext cx="86995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Pull</a:t>
            </a:r>
            <a:r>
              <a:rPr sz="4000" spc="-10" dirty="0"/>
              <a:t> </a:t>
            </a:r>
            <a:r>
              <a:rPr sz="4000" spc="5" dirty="0"/>
              <a:t>(HTTP)</a:t>
            </a:r>
            <a:r>
              <a:rPr sz="4000" spc="-10" dirty="0"/>
              <a:t> </a:t>
            </a:r>
            <a:r>
              <a:rPr sz="4000" i="1" spc="-10" dirty="0">
                <a:latin typeface="Calibri"/>
                <a:cs typeface="Calibri"/>
              </a:rPr>
              <a:t>vs.</a:t>
            </a:r>
            <a:r>
              <a:rPr sz="4000" i="1" spc="-20" dirty="0">
                <a:latin typeface="Calibri"/>
                <a:cs typeface="Calibri"/>
              </a:rPr>
              <a:t> </a:t>
            </a:r>
            <a:r>
              <a:rPr sz="4000" spc="5" dirty="0"/>
              <a:t>Push</a:t>
            </a:r>
            <a:r>
              <a:rPr sz="4000" spc="-10" dirty="0"/>
              <a:t> </a:t>
            </a:r>
            <a:r>
              <a:rPr sz="4000" spc="-15" dirty="0"/>
              <a:t>(RTSP)</a:t>
            </a:r>
            <a:r>
              <a:rPr sz="4000" spc="25" dirty="0"/>
              <a:t> </a:t>
            </a:r>
            <a:r>
              <a:rPr sz="4000" dirty="0"/>
              <a:t>server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00" y="1344675"/>
            <a:ext cx="8558149" cy="41671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3DBD-5D43-4E26-B730-DBD5A2D2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280" y="361582"/>
            <a:ext cx="7691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Multimedia</a:t>
            </a:r>
            <a:r>
              <a:rPr sz="4000" spc="-60" dirty="0"/>
              <a:t> </a:t>
            </a:r>
            <a:r>
              <a:rPr sz="4000" spc="-10" dirty="0"/>
              <a:t>Characteristics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90880" y="1447800"/>
            <a:ext cx="7691120" cy="3951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Multimedia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very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large.</a:t>
            </a:r>
            <a:endParaRPr sz="3200" dirty="0">
              <a:latin typeface="Calibri"/>
              <a:cs typeface="Calibri"/>
            </a:endParaRPr>
          </a:p>
          <a:p>
            <a:pPr marL="355600" marR="482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Continuous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media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require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i="1" spc="-5" dirty="0">
                <a:latin typeface="Calibri"/>
                <a:cs typeface="Calibri"/>
              </a:rPr>
              <a:t>very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high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6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rates.</a:t>
            </a:r>
            <a:endParaRPr sz="3200" dirty="0">
              <a:latin typeface="Calibri"/>
              <a:cs typeface="Calibri"/>
            </a:endParaRPr>
          </a:p>
          <a:p>
            <a:pPr marL="355600" marR="486409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Multimedia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applications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usually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sensitive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6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timing </a:t>
            </a:r>
            <a:r>
              <a:rPr sz="3200" spc="-20" dirty="0">
                <a:latin typeface="Calibri"/>
                <a:cs typeface="Calibri"/>
              </a:rPr>
              <a:t>delays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during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playback.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10" dirty="0">
                <a:latin typeface="Calibri"/>
                <a:cs typeface="Calibri"/>
              </a:rPr>
              <a:t>Note:</a:t>
            </a:r>
            <a:r>
              <a:rPr sz="3200" i="1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human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ear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more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sensitive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jitter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audio </a:t>
            </a:r>
            <a:r>
              <a:rPr sz="3200" spc="-6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eye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-15" dirty="0">
                <a:latin typeface="Calibri"/>
                <a:cs typeface="Calibri"/>
              </a:rPr>
              <a:t>jitter</a:t>
            </a:r>
            <a:r>
              <a:rPr sz="3200" i="1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video!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08CDB-23BC-46A3-8AD0-3C8128DA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1" y="304800"/>
            <a:ext cx="5334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RTSP</a:t>
            </a:r>
            <a:r>
              <a:rPr sz="4400" spc="-80" dirty="0"/>
              <a:t> </a:t>
            </a:r>
            <a:r>
              <a:rPr sz="4400" spc="-20" dirty="0"/>
              <a:t>States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738109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048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5" dirty="0">
                <a:latin typeface="Calibri"/>
                <a:cs typeface="Calibri"/>
              </a:rPr>
              <a:t>SETUP: </a:t>
            </a:r>
            <a:r>
              <a:rPr sz="3200" spc="-5" dirty="0">
                <a:latin typeface="Calibri"/>
                <a:cs typeface="Calibri"/>
              </a:rPr>
              <a:t>server </a:t>
            </a:r>
            <a:r>
              <a:rPr sz="3200" spc="-10" dirty="0">
                <a:latin typeface="Calibri"/>
                <a:cs typeface="Calibri"/>
              </a:rPr>
              <a:t>allocates resources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client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session.</a:t>
            </a:r>
            <a:endParaRPr sz="3200">
              <a:latin typeface="Calibri"/>
              <a:cs typeface="Calibri"/>
            </a:endParaRPr>
          </a:p>
          <a:p>
            <a:pPr marL="355600" marR="105473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95" dirty="0">
                <a:latin typeface="Calibri"/>
                <a:cs typeface="Calibri"/>
              </a:rPr>
              <a:t>PLAY:</a:t>
            </a:r>
            <a:r>
              <a:rPr sz="3200" i="1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delivers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stream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client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session.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50" dirty="0">
                <a:latin typeface="Calibri"/>
                <a:cs typeface="Calibri"/>
              </a:rPr>
              <a:t>PAUSE:</a:t>
            </a:r>
            <a:r>
              <a:rPr sz="3200" i="1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server suspends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delivery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stream.</a:t>
            </a:r>
            <a:endParaRPr sz="3200">
              <a:latin typeface="Calibri"/>
              <a:cs typeface="Calibri"/>
            </a:endParaRPr>
          </a:p>
          <a:p>
            <a:pPr marL="355600" marR="31813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i="1" spc="-10" dirty="0">
                <a:latin typeface="Calibri"/>
                <a:cs typeface="Calibri"/>
              </a:rPr>
              <a:t>TEARDOWN:</a:t>
            </a:r>
            <a:r>
              <a:rPr sz="3200" i="1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releases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resources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breaks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down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connection.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9A0E-A7E9-48D0-8B5C-764A153F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535190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RTSP</a:t>
            </a:r>
            <a:r>
              <a:rPr sz="4400" spc="-30" dirty="0"/>
              <a:t> </a:t>
            </a:r>
            <a:r>
              <a:rPr sz="4400" spc="-35" dirty="0"/>
              <a:t>state</a:t>
            </a:r>
            <a:r>
              <a:rPr sz="4400" spc="-20" dirty="0"/>
              <a:t> </a:t>
            </a:r>
            <a:r>
              <a:rPr sz="4400" dirty="0"/>
              <a:t>machine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1050" y="1892300"/>
            <a:ext cx="7261225" cy="1752600"/>
            <a:chOff x="781050" y="1892300"/>
            <a:chExt cx="7261225" cy="175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50" y="1930400"/>
              <a:ext cx="7185025" cy="16193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1050" y="1892299"/>
              <a:ext cx="7261225" cy="1752600"/>
            </a:xfrm>
            <a:custGeom>
              <a:avLst/>
              <a:gdLst/>
              <a:ahLst/>
              <a:cxnLst/>
              <a:rect l="l" t="t" r="r" b="b"/>
              <a:pathLst>
                <a:path w="7261225" h="1752600">
                  <a:moveTo>
                    <a:pt x="7235825" y="25400"/>
                  </a:moveTo>
                  <a:lnTo>
                    <a:pt x="7223125" y="25400"/>
                  </a:lnTo>
                  <a:lnTo>
                    <a:pt x="7223125" y="38100"/>
                  </a:lnTo>
                  <a:lnTo>
                    <a:pt x="7223125" y="1714500"/>
                  </a:lnTo>
                  <a:lnTo>
                    <a:pt x="38100" y="1714500"/>
                  </a:lnTo>
                  <a:lnTo>
                    <a:pt x="38100" y="38100"/>
                  </a:lnTo>
                  <a:lnTo>
                    <a:pt x="7223125" y="38100"/>
                  </a:lnTo>
                  <a:lnTo>
                    <a:pt x="7223125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1714500"/>
                  </a:lnTo>
                  <a:lnTo>
                    <a:pt x="25400" y="1727200"/>
                  </a:lnTo>
                  <a:lnTo>
                    <a:pt x="7235825" y="1727200"/>
                  </a:lnTo>
                  <a:lnTo>
                    <a:pt x="7235825" y="1714500"/>
                  </a:lnTo>
                  <a:lnTo>
                    <a:pt x="7235825" y="38100"/>
                  </a:lnTo>
                  <a:lnTo>
                    <a:pt x="7235825" y="25400"/>
                  </a:lnTo>
                  <a:close/>
                </a:path>
                <a:path w="7261225" h="1752600">
                  <a:moveTo>
                    <a:pt x="7261225" y="0"/>
                  </a:moveTo>
                  <a:lnTo>
                    <a:pt x="7248525" y="0"/>
                  </a:lnTo>
                  <a:lnTo>
                    <a:pt x="7248525" y="12700"/>
                  </a:lnTo>
                  <a:lnTo>
                    <a:pt x="7248525" y="1739900"/>
                  </a:lnTo>
                  <a:lnTo>
                    <a:pt x="12700" y="1739900"/>
                  </a:lnTo>
                  <a:lnTo>
                    <a:pt x="12700" y="12700"/>
                  </a:lnTo>
                  <a:lnTo>
                    <a:pt x="7248525" y="12700"/>
                  </a:lnTo>
                  <a:lnTo>
                    <a:pt x="7248525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1739900"/>
                  </a:lnTo>
                  <a:lnTo>
                    <a:pt x="0" y="1752600"/>
                  </a:lnTo>
                  <a:lnTo>
                    <a:pt x="7261225" y="1752600"/>
                  </a:lnTo>
                  <a:lnTo>
                    <a:pt x="7261225" y="1739900"/>
                  </a:lnTo>
                  <a:lnTo>
                    <a:pt x="7261225" y="12700"/>
                  </a:lnTo>
                  <a:lnTo>
                    <a:pt x="7261225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D3F6E-05F4-415F-9659-7421E33F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38906"/>
            <a:ext cx="73914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Bandwidth</a:t>
            </a:r>
            <a:r>
              <a:rPr sz="4000" spc="-75" dirty="0"/>
              <a:t> </a:t>
            </a:r>
            <a:r>
              <a:rPr sz="4000" spc="-5" dirty="0"/>
              <a:t>Negotiation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899400" cy="3126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Client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provides feedback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adjust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bandwidth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E.g.,</a:t>
            </a: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Windows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Media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Player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RealPlayer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Quicktime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71E43-7F3F-4352-955E-A8128B7D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518159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Video</a:t>
            </a:r>
            <a:r>
              <a:rPr sz="4400" spc="-55" dirty="0"/>
              <a:t> </a:t>
            </a:r>
            <a:r>
              <a:rPr sz="4400" spc="-5" dirty="0"/>
              <a:t>Server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6779259" cy="383222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CPUs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Disk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farm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1000s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disks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high-bandwidth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links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Cable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TV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Video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demand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A43D4-AA27-43C2-9D2E-8BAB7399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75" y="381000"/>
            <a:ext cx="836218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Multimedia</a:t>
            </a:r>
            <a:r>
              <a:rPr sz="4000" spc="-15" dirty="0"/>
              <a:t> </a:t>
            </a:r>
            <a:r>
              <a:rPr sz="4000" spc="-10" dirty="0"/>
              <a:t>File</a:t>
            </a:r>
            <a:r>
              <a:rPr sz="4000" dirty="0"/>
              <a:t> </a:t>
            </a:r>
            <a:r>
              <a:rPr sz="4000" spc="-5" dirty="0"/>
              <a:t>&amp; </a:t>
            </a:r>
            <a:r>
              <a:rPr sz="4000" spc="-10" dirty="0"/>
              <a:t>Disk</a:t>
            </a:r>
            <a:r>
              <a:rPr sz="4000" spc="-20" dirty="0"/>
              <a:t> </a:t>
            </a:r>
            <a:r>
              <a:rPr sz="4000" spc="-10" dirty="0"/>
              <a:t>Management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430844"/>
            <a:ext cx="7592059" cy="25228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movie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multimedia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file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5" dirty="0">
                <a:latin typeface="Calibri"/>
                <a:cs typeface="Calibri"/>
              </a:rPr>
              <a:t> disk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Interleave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audio,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video,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temporally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near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Attempt </a:t>
            </a:r>
            <a:r>
              <a:rPr sz="2800" spc="-10" dirty="0">
                <a:latin typeface="Calibri"/>
                <a:cs typeface="Calibri"/>
              </a:rPr>
              <a:t>contiguous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</a:t>
            </a:r>
            <a:endParaRPr sz="28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Avoid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seeks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775" y="4114800"/>
            <a:ext cx="8362315" cy="1793875"/>
            <a:chOff x="485775" y="4114800"/>
            <a:chExt cx="8362315" cy="1793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5" y="4114800"/>
              <a:ext cx="8362188" cy="1663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62200" y="5391150"/>
              <a:ext cx="838200" cy="517525"/>
            </a:xfrm>
            <a:custGeom>
              <a:avLst/>
              <a:gdLst/>
              <a:ahLst/>
              <a:cxnLst/>
              <a:rect l="l" t="t" r="r" b="b"/>
              <a:pathLst>
                <a:path w="838200" h="517525">
                  <a:moveTo>
                    <a:pt x="838200" y="0"/>
                  </a:moveTo>
                  <a:lnTo>
                    <a:pt x="0" y="0"/>
                  </a:lnTo>
                  <a:lnTo>
                    <a:pt x="0" y="517525"/>
                  </a:lnTo>
                  <a:lnTo>
                    <a:pt x="838200" y="51752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1932" y="5419445"/>
            <a:ext cx="539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398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 MT"/>
                <a:cs typeface="Arial MT"/>
              </a:rPr>
              <a:t>Text 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5410200"/>
            <a:ext cx="838200" cy="517525"/>
          </a:xfrm>
          <a:custGeom>
            <a:avLst/>
            <a:gdLst/>
            <a:ahLst/>
            <a:cxnLst/>
            <a:rect l="l" t="t" r="r" b="b"/>
            <a:pathLst>
              <a:path w="838200" h="517525">
                <a:moveTo>
                  <a:pt x="838200" y="0"/>
                </a:moveTo>
                <a:lnTo>
                  <a:pt x="0" y="0"/>
                </a:lnTo>
                <a:lnTo>
                  <a:pt x="0" y="517525"/>
                </a:lnTo>
                <a:lnTo>
                  <a:pt x="838200" y="517525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3732" y="5438343"/>
            <a:ext cx="5397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Audio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ra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2974A3-12B4-4B5F-A032-15A99187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233" y="381000"/>
            <a:ext cx="77946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" dirty="0"/>
              <a:t>File</a:t>
            </a:r>
            <a:r>
              <a:rPr sz="4000" spc="-15" dirty="0"/>
              <a:t> </a:t>
            </a:r>
            <a:r>
              <a:rPr sz="4000" spc="-20" dirty="0"/>
              <a:t>organization</a:t>
            </a:r>
            <a:r>
              <a:rPr sz="4000" spc="5" dirty="0"/>
              <a:t> </a:t>
            </a:r>
            <a:r>
              <a:rPr sz="4000" dirty="0"/>
              <a:t>–</a:t>
            </a:r>
            <a:r>
              <a:rPr sz="4000" spc="-20" dirty="0"/>
              <a:t> </a:t>
            </a:r>
            <a:r>
              <a:rPr sz="4000" spc="-15" dirty="0"/>
              <a:t>Frame</a:t>
            </a:r>
            <a:r>
              <a:rPr sz="4000" spc="-20" dirty="0"/>
              <a:t> </a:t>
            </a:r>
            <a:r>
              <a:rPr sz="4000" i="1" spc="-10" dirty="0">
                <a:latin typeface="Calibri"/>
                <a:cs typeface="Calibri"/>
              </a:rPr>
              <a:t>vs.</a:t>
            </a:r>
            <a:r>
              <a:rPr sz="4000" i="1" spc="-5" dirty="0">
                <a:latin typeface="Calibri"/>
                <a:cs typeface="Calibri"/>
              </a:rPr>
              <a:t> </a:t>
            </a:r>
            <a:r>
              <a:rPr sz="4000" dirty="0"/>
              <a:t>Block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104380" cy="43345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Frame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organization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Small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disk blocks</a:t>
            </a:r>
            <a:r>
              <a:rPr sz="2000" dirty="0">
                <a:latin typeface="Calibri"/>
                <a:cs typeface="Calibri"/>
              </a:rPr>
              <a:t> (4-16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Kbytes)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Frame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starting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block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Frames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(MPEG)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Advantage: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very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little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storage</a:t>
            </a:r>
            <a:r>
              <a:rPr sz="2000" spc="-10" dirty="0">
                <a:latin typeface="Calibri"/>
                <a:cs typeface="Calibri"/>
              </a:rPr>
              <a:t> fragmentation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Disadvantage: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 </a:t>
            </a:r>
            <a:r>
              <a:rPr sz="2000" spc="-5" dirty="0">
                <a:latin typeface="Calibri"/>
                <a:cs typeface="Calibri"/>
              </a:rPr>
              <a:t>table </a:t>
            </a:r>
            <a:r>
              <a:rPr sz="2000" dirty="0">
                <a:latin typeface="Calibri"/>
                <a:cs typeface="Calibri"/>
              </a:rPr>
              <a:t>in RAM</a:t>
            </a: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Block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organization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(256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Kbytes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more)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Block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I-frame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sequence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Advantage: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-5" dirty="0">
                <a:latin typeface="Calibri"/>
                <a:cs typeface="Calibri"/>
              </a:rPr>
              <a:t> smaller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 table</a:t>
            </a:r>
            <a:r>
              <a:rPr sz="2000" dirty="0">
                <a:latin typeface="Calibri"/>
                <a:cs typeface="Calibri"/>
              </a:rPr>
              <a:t> in RAM</a:t>
            </a:r>
          </a:p>
          <a:p>
            <a:pPr marL="11557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Disadvantage: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storage</a:t>
            </a:r>
            <a:r>
              <a:rPr sz="2000" spc="-10" dirty="0">
                <a:latin typeface="Calibri"/>
                <a:cs typeface="Calibri"/>
              </a:rPr>
              <a:t> fragmentation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801B-BBD3-42EB-B853-B298F8B1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928" y="304800"/>
            <a:ext cx="647128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Frame</a:t>
            </a:r>
            <a:r>
              <a:rPr sz="4000" spc="-40" dirty="0"/>
              <a:t> </a:t>
            </a:r>
            <a:r>
              <a:rPr sz="4000" i="1" spc="-10" dirty="0">
                <a:latin typeface="Calibri"/>
                <a:cs typeface="Calibri"/>
              </a:rPr>
              <a:t>vs.</a:t>
            </a:r>
            <a:r>
              <a:rPr sz="4000" i="1" spc="-25" dirty="0">
                <a:latin typeface="Calibri"/>
                <a:cs typeface="Calibri"/>
              </a:rPr>
              <a:t> </a:t>
            </a:r>
            <a:r>
              <a:rPr sz="4000" dirty="0"/>
              <a:t>Block</a:t>
            </a:r>
            <a:r>
              <a:rPr sz="4000" spc="-15" dirty="0"/>
              <a:t> </a:t>
            </a:r>
            <a:r>
              <a:rPr sz="4000" spc="-20" dirty="0"/>
              <a:t>organization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212" y="1486012"/>
            <a:ext cx="7234215" cy="41099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71800" y="2705163"/>
            <a:ext cx="533400" cy="198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25"/>
              </a:lnSpc>
            </a:pPr>
            <a:r>
              <a:rPr sz="1300" spc="-5" dirty="0">
                <a:latin typeface="Arial MT"/>
                <a:cs typeface="Arial MT"/>
              </a:rPr>
              <a:t>smaller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2326" y="2682938"/>
            <a:ext cx="525780" cy="198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525"/>
              </a:lnSpc>
            </a:pPr>
            <a:r>
              <a:rPr sz="1300" spc="-5" dirty="0">
                <a:latin typeface="Arial MT"/>
                <a:cs typeface="Arial MT"/>
              </a:rPr>
              <a:t>larger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D463F-3B36-440F-9BB7-95814994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04800"/>
            <a:ext cx="7162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File</a:t>
            </a:r>
            <a:r>
              <a:rPr sz="4400" spc="-15" dirty="0"/>
              <a:t> </a:t>
            </a:r>
            <a:r>
              <a:rPr sz="4400" spc="-5" dirty="0"/>
              <a:t>Placement</a:t>
            </a:r>
            <a:r>
              <a:rPr sz="4400" spc="-35" dirty="0"/>
              <a:t> </a:t>
            </a:r>
            <a:r>
              <a:rPr sz="4400" dirty="0"/>
              <a:t>on </a:t>
            </a:r>
            <a:r>
              <a:rPr sz="4400" spc="-5" dirty="0"/>
              <a:t>Server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6875780" cy="383222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Random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Striped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“Organ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pipe”</a:t>
            </a:r>
            <a:r>
              <a:rPr sz="3200" spc="-10" dirty="0">
                <a:latin typeface="Calibri"/>
                <a:cs typeface="Calibri"/>
              </a:rPr>
              <a:t> allocation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video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disk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either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side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it,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Least </a:t>
            </a:r>
            <a:r>
              <a:rPr sz="2800" spc="-10" dirty="0">
                <a:latin typeface="Calibri"/>
                <a:cs typeface="Calibri"/>
              </a:rPr>
              <a:t>popular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edges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disk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Minimizes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seek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D38E-3F79-4900-87B9-BEC11D84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1" y="304800"/>
            <a:ext cx="7162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Resources</a:t>
            </a:r>
            <a:r>
              <a:rPr sz="4400" spc="-45" dirty="0"/>
              <a:t> </a:t>
            </a:r>
            <a:r>
              <a:rPr sz="4400" dirty="0"/>
              <a:t>on a</a:t>
            </a:r>
            <a:r>
              <a:rPr sz="4400" spc="10" dirty="0"/>
              <a:t> </a:t>
            </a:r>
            <a:r>
              <a:rPr sz="4400" spc="-5" dirty="0"/>
              <a:t>file</a:t>
            </a:r>
            <a:r>
              <a:rPr sz="4400" spc="-10" dirty="0"/>
              <a:t> </a:t>
            </a:r>
            <a:r>
              <a:rPr sz="4400" spc="-5" dirty="0"/>
              <a:t>server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644775" y="1257300"/>
            <a:ext cx="3854450" cy="4820920"/>
            <a:chOff x="2644775" y="1257300"/>
            <a:chExt cx="3854450" cy="4820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875" y="1295463"/>
              <a:ext cx="3778250" cy="47449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44775" y="1257299"/>
              <a:ext cx="3854450" cy="4820920"/>
            </a:xfrm>
            <a:custGeom>
              <a:avLst/>
              <a:gdLst/>
              <a:ahLst/>
              <a:cxnLst/>
              <a:rect l="l" t="t" r="r" b="b"/>
              <a:pathLst>
                <a:path w="3854450" h="4820920">
                  <a:moveTo>
                    <a:pt x="3829050" y="25400"/>
                  </a:moveTo>
                  <a:lnTo>
                    <a:pt x="3816350" y="25400"/>
                  </a:lnTo>
                  <a:lnTo>
                    <a:pt x="3816350" y="38100"/>
                  </a:lnTo>
                  <a:lnTo>
                    <a:pt x="3816350" y="4782820"/>
                  </a:lnTo>
                  <a:lnTo>
                    <a:pt x="38100" y="4782820"/>
                  </a:lnTo>
                  <a:lnTo>
                    <a:pt x="38100" y="38100"/>
                  </a:lnTo>
                  <a:lnTo>
                    <a:pt x="3816350" y="38100"/>
                  </a:lnTo>
                  <a:lnTo>
                    <a:pt x="381635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4782820"/>
                  </a:lnTo>
                  <a:lnTo>
                    <a:pt x="25400" y="4795520"/>
                  </a:lnTo>
                  <a:lnTo>
                    <a:pt x="3829050" y="4795520"/>
                  </a:lnTo>
                  <a:lnTo>
                    <a:pt x="3829050" y="4783137"/>
                  </a:lnTo>
                  <a:lnTo>
                    <a:pt x="3829050" y="4782820"/>
                  </a:lnTo>
                  <a:lnTo>
                    <a:pt x="3829050" y="38100"/>
                  </a:lnTo>
                  <a:lnTo>
                    <a:pt x="3829050" y="25400"/>
                  </a:lnTo>
                  <a:close/>
                </a:path>
                <a:path w="3854450" h="4820920">
                  <a:moveTo>
                    <a:pt x="3854450" y="0"/>
                  </a:moveTo>
                  <a:lnTo>
                    <a:pt x="3841750" y="0"/>
                  </a:lnTo>
                  <a:lnTo>
                    <a:pt x="3841750" y="12700"/>
                  </a:lnTo>
                  <a:lnTo>
                    <a:pt x="3841750" y="4808220"/>
                  </a:lnTo>
                  <a:lnTo>
                    <a:pt x="12700" y="4808220"/>
                  </a:lnTo>
                  <a:lnTo>
                    <a:pt x="12700" y="12700"/>
                  </a:lnTo>
                  <a:lnTo>
                    <a:pt x="3841750" y="12700"/>
                  </a:lnTo>
                  <a:lnTo>
                    <a:pt x="38417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4808220"/>
                  </a:lnTo>
                  <a:lnTo>
                    <a:pt x="0" y="4820920"/>
                  </a:lnTo>
                  <a:lnTo>
                    <a:pt x="3854450" y="4820920"/>
                  </a:lnTo>
                  <a:lnTo>
                    <a:pt x="3854450" y="4808537"/>
                  </a:lnTo>
                  <a:lnTo>
                    <a:pt x="3854450" y="4808220"/>
                  </a:lnTo>
                  <a:lnTo>
                    <a:pt x="3854450" y="12700"/>
                  </a:lnTo>
                  <a:lnTo>
                    <a:pt x="385445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9415D-0871-4659-92DB-D2EBD7CF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1" y="304800"/>
            <a:ext cx="624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Conclusion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526020" cy="4391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Multimedia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challenging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Possible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 modern </a:t>
            </a:r>
            <a:r>
              <a:rPr sz="3200" spc="-20" dirty="0">
                <a:latin typeface="Calibri"/>
                <a:cs typeface="Calibri"/>
              </a:rPr>
              <a:t>computers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Compression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essential, </a:t>
            </a:r>
            <a:r>
              <a:rPr sz="2400" dirty="0">
                <a:latin typeface="Calibri"/>
                <a:cs typeface="Calibri"/>
              </a:rPr>
              <a:t>especially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video</a:t>
            </a:r>
            <a:endParaRPr sz="2400" dirty="0">
              <a:latin typeface="Calibri"/>
              <a:cs typeface="Calibri"/>
            </a:endParaRPr>
          </a:p>
          <a:p>
            <a:pPr marL="355600" marR="52069" indent="-342900">
              <a:lnSpc>
                <a:spcPts val="346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Real-time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techniques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move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mainstream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Processor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scheduling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17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There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much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subject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fits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5" dirty="0">
                <a:latin typeface="Calibri"/>
                <a:cs typeface="Calibri"/>
              </a:rPr>
              <a:t> class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26E7C-414F-412C-B6B4-0EACB868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564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5" dirty="0"/>
              <a:t>Requirements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1801"/>
            <a:ext cx="7866380" cy="39128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“Smooth”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audio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video</a:t>
            </a: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Deterioration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jerky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playback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Multiple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concurrent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streams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Video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multimedia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servers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40" dirty="0">
                <a:latin typeface="Calibri"/>
                <a:cs typeface="Calibri"/>
              </a:rPr>
              <a:t>TiVo,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Wide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range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network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bandwidths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Audio/video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while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doing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something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else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B233A-4AE4-4FAD-AFC4-D212429C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35496-2DA0-4EB0-81FA-4B2A7581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BCD67-1FE1-44CB-B25E-A3C042BDC9A0}"/>
              </a:ext>
            </a:extLst>
          </p:cNvPr>
          <p:cNvSpPr/>
          <p:nvPr/>
        </p:nvSpPr>
        <p:spPr>
          <a:xfrm>
            <a:off x="2933764" y="2967335"/>
            <a:ext cx="3276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38906"/>
            <a:ext cx="8229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0" dirty="0"/>
              <a:t>System</a:t>
            </a:r>
            <a:r>
              <a:rPr sz="4000" spc="-55" dirty="0"/>
              <a:t> </a:t>
            </a:r>
            <a:r>
              <a:rPr sz="4000" dirty="0"/>
              <a:t>and</a:t>
            </a:r>
            <a:r>
              <a:rPr sz="4000" spc="-10" dirty="0"/>
              <a:t> </a:t>
            </a:r>
            <a:r>
              <a:rPr sz="4000" dirty="0"/>
              <a:t>OS</a:t>
            </a:r>
            <a:r>
              <a:rPr sz="4000" spc="-15" dirty="0"/>
              <a:t> </a:t>
            </a:r>
            <a:r>
              <a:rPr sz="4000" spc="-5" dirty="0"/>
              <a:t>Challenges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8018"/>
            <a:ext cx="4652645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Bandwidths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Compression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Jitter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Processor</a:t>
            </a:r>
            <a:r>
              <a:rPr sz="2800" spc="-10" dirty="0">
                <a:latin typeface="Calibri"/>
                <a:cs typeface="Calibri"/>
              </a:rPr>
              <a:t> Scheduling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Disk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Streaming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C591A-EF14-4B1D-8F3D-211E7E38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041" y="381000"/>
            <a:ext cx="62103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Some</a:t>
            </a:r>
            <a:r>
              <a:rPr sz="4000" spc="-40" dirty="0"/>
              <a:t> </a:t>
            </a:r>
            <a:r>
              <a:rPr sz="4000" spc="-30" dirty="0"/>
              <a:t>System</a:t>
            </a:r>
            <a:r>
              <a:rPr sz="4000" spc="-60" dirty="0"/>
              <a:t> </a:t>
            </a:r>
            <a:r>
              <a:rPr sz="4000" spc="-10" dirty="0"/>
              <a:t>Architectures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959725" cy="44399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Simple: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4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paths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audio/video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separate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computational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paths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Modern</a:t>
            </a: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Fast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CPU,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devices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3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Video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server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Disk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farm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C2E7-9C8E-46BF-A9DA-70BE8863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945" y="361582"/>
            <a:ext cx="71964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0" dirty="0"/>
              <a:t>System</a:t>
            </a:r>
            <a:r>
              <a:rPr sz="4000" spc="-55" dirty="0"/>
              <a:t> </a:t>
            </a:r>
            <a:r>
              <a:rPr sz="4000" spc="-20" dirty="0"/>
              <a:t>Organization</a:t>
            </a:r>
            <a:r>
              <a:rPr sz="4000" spc="-45" dirty="0"/>
              <a:t> </a:t>
            </a:r>
            <a:r>
              <a:rPr sz="2800" dirty="0"/>
              <a:t>(a </a:t>
            </a:r>
            <a:r>
              <a:rPr sz="2800" spc="-5" dirty="0"/>
              <a:t>decade</a:t>
            </a:r>
            <a:r>
              <a:rPr sz="2800" spc="-25" dirty="0"/>
              <a:t> </a:t>
            </a:r>
            <a:r>
              <a:rPr sz="2800" spc="-5" dirty="0"/>
              <a:t>ago)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4184222"/>
            <a:ext cx="7394575" cy="185102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Separate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audio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stream</a:t>
            </a:r>
            <a:endParaRPr sz="28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headphone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jack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volume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drive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itself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Main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CPU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busy/slow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real-time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audio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776" y="2691511"/>
            <a:ext cx="13284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audio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stream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0600" y="3200400"/>
            <a:ext cx="1371600" cy="7112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Times New Roman"/>
                <a:cs typeface="Times New Roman"/>
              </a:rPr>
              <a:t>CD-ROM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drive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2001" y="2355850"/>
            <a:ext cx="287655" cy="850900"/>
            <a:chOff x="5342001" y="2355850"/>
            <a:chExt cx="287655" cy="850900"/>
          </a:xfrm>
        </p:grpSpPr>
        <p:sp>
          <p:nvSpPr>
            <p:cNvPr id="9" name="object 9"/>
            <p:cNvSpPr/>
            <p:nvPr/>
          </p:nvSpPr>
          <p:spPr>
            <a:xfrm>
              <a:off x="5348351" y="2362200"/>
              <a:ext cx="274955" cy="838200"/>
            </a:xfrm>
            <a:custGeom>
              <a:avLst/>
              <a:gdLst/>
              <a:ahLst/>
              <a:cxnLst/>
              <a:rect l="l" t="t" r="r" b="b"/>
              <a:pathLst>
                <a:path w="274954" h="838200">
                  <a:moveTo>
                    <a:pt x="137287" y="0"/>
                  </a:moveTo>
                  <a:lnTo>
                    <a:pt x="0" y="176275"/>
                  </a:lnTo>
                  <a:lnTo>
                    <a:pt x="68579" y="176275"/>
                  </a:lnTo>
                  <a:lnTo>
                    <a:pt x="68579" y="838200"/>
                  </a:lnTo>
                  <a:lnTo>
                    <a:pt x="205866" y="838200"/>
                  </a:lnTo>
                  <a:lnTo>
                    <a:pt x="205866" y="176275"/>
                  </a:lnTo>
                  <a:lnTo>
                    <a:pt x="274574" y="176275"/>
                  </a:lnTo>
                  <a:lnTo>
                    <a:pt x="13728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8351" y="2362200"/>
              <a:ext cx="274955" cy="838200"/>
            </a:xfrm>
            <a:custGeom>
              <a:avLst/>
              <a:gdLst/>
              <a:ahLst/>
              <a:cxnLst/>
              <a:rect l="l" t="t" r="r" b="b"/>
              <a:pathLst>
                <a:path w="274954" h="838200">
                  <a:moveTo>
                    <a:pt x="0" y="176275"/>
                  </a:moveTo>
                  <a:lnTo>
                    <a:pt x="137287" y="0"/>
                  </a:lnTo>
                  <a:lnTo>
                    <a:pt x="274574" y="176275"/>
                  </a:lnTo>
                  <a:lnTo>
                    <a:pt x="205866" y="176275"/>
                  </a:lnTo>
                  <a:lnTo>
                    <a:pt x="205866" y="838200"/>
                  </a:lnTo>
                  <a:lnTo>
                    <a:pt x="68579" y="838200"/>
                  </a:lnTo>
                  <a:lnTo>
                    <a:pt x="68579" y="176275"/>
                  </a:lnTo>
                  <a:lnTo>
                    <a:pt x="0" y="1762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95400" y="2057400"/>
            <a:ext cx="1676400" cy="466725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4165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08550" y="1670050"/>
            <a:ext cx="274955" cy="622300"/>
            <a:chOff x="4908550" y="1670050"/>
            <a:chExt cx="274955" cy="622300"/>
          </a:xfrm>
        </p:grpSpPr>
        <p:sp>
          <p:nvSpPr>
            <p:cNvPr id="13" name="object 13"/>
            <p:cNvSpPr/>
            <p:nvPr/>
          </p:nvSpPr>
          <p:spPr>
            <a:xfrm>
              <a:off x="4914900" y="1676400"/>
              <a:ext cx="262255" cy="609600"/>
            </a:xfrm>
            <a:custGeom>
              <a:avLst/>
              <a:gdLst/>
              <a:ahLst/>
              <a:cxnLst/>
              <a:rect l="l" t="t" r="r" b="b"/>
              <a:pathLst>
                <a:path w="262254" h="609600">
                  <a:moveTo>
                    <a:pt x="196469" y="0"/>
                  </a:moveTo>
                  <a:lnTo>
                    <a:pt x="65532" y="0"/>
                  </a:lnTo>
                  <a:lnTo>
                    <a:pt x="65532" y="457200"/>
                  </a:lnTo>
                  <a:lnTo>
                    <a:pt x="0" y="457200"/>
                  </a:lnTo>
                  <a:lnTo>
                    <a:pt x="130937" y="609600"/>
                  </a:lnTo>
                  <a:lnTo>
                    <a:pt x="262000" y="457200"/>
                  </a:lnTo>
                  <a:lnTo>
                    <a:pt x="196469" y="457200"/>
                  </a:lnTo>
                  <a:lnTo>
                    <a:pt x="19646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14900" y="1676400"/>
              <a:ext cx="262255" cy="609600"/>
            </a:xfrm>
            <a:custGeom>
              <a:avLst/>
              <a:gdLst/>
              <a:ahLst/>
              <a:cxnLst/>
              <a:rect l="l" t="t" r="r" b="b"/>
              <a:pathLst>
                <a:path w="262254" h="609600">
                  <a:moveTo>
                    <a:pt x="0" y="457200"/>
                  </a:moveTo>
                  <a:lnTo>
                    <a:pt x="65532" y="457200"/>
                  </a:lnTo>
                  <a:lnTo>
                    <a:pt x="65532" y="0"/>
                  </a:lnTo>
                  <a:lnTo>
                    <a:pt x="196469" y="0"/>
                  </a:lnTo>
                  <a:lnTo>
                    <a:pt x="196469" y="457200"/>
                  </a:lnTo>
                  <a:lnTo>
                    <a:pt x="262000" y="457200"/>
                  </a:lnTo>
                  <a:lnTo>
                    <a:pt x="130937" y="609600"/>
                  </a:lnTo>
                  <a:lnTo>
                    <a:pt x="0" y="45720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43400" y="1219200"/>
            <a:ext cx="1371600" cy="466725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65450" y="2203450"/>
            <a:ext cx="4408805" cy="238125"/>
            <a:chOff x="2965450" y="2203450"/>
            <a:chExt cx="4408805" cy="238125"/>
          </a:xfrm>
        </p:grpSpPr>
        <p:sp>
          <p:nvSpPr>
            <p:cNvPr id="17" name="object 17"/>
            <p:cNvSpPr/>
            <p:nvPr/>
          </p:nvSpPr>
          <p:spPr>
            <a:xfrm>
              <a:off x="2971800" y="2209800"/>
              <a:ext cx="4396105" cy="225425"/>
            </a:xfrm>
            <a:custGeom>
              <a:avLst/>
              <a:gdLst/>
              <a:ahLst/>
              <a:cxnLst/>
              <a:rect l="l" t="t" r="r" b="b"/>
              <a:pathLst>
                <a:path w="4396105" h="225425">
                  <a:moveTo>
                    <a:pt x="298703" y="0"/>
                  </a:moveTo>
                  <a:lnTo>
                    <a:pt x="0" y="112775"/>
                  </a:lnTo>
                  <a:lnTo>
                    <a:pt x="298703" y="225425"/>
                  </a:lnTo>
                  <a:lnTo>
                    <a:pt x="298703" y="169037"/>
                  </a:lnTo>
                  <a:lnTo>
                    <a:pt x="4395851" y="169037"/>
                  </a:lnTo>
                  <a:lnTo>
                    <a:pt x="4395851" y="56387"/>
                  </a:lnTo>
                  <a:lnTo>
                    <a:pt x="298703" y="56387"/>
                  </a:lnTo>
                  <a:lnTo>
                    <a:pt x="29870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1800" y="2209800"/>
              <a:ext cx="4396105" cy="225425"/>
            </a:xfrm>
            <a:custGeom>
              <a:avLst/>
              <a:gdLst/>
              <a:ahLst/>
              <a:cxnLst/>
              <a:rect l="l" t="t" r="r" b="b"/>
              <a:pathLst>
                <a:path w="4396105" h="225425">
                  <a:moveTo>
                    <a:pt x="0" y="112775"/>
                  </a:moveTo>
                  <a:lnTo>
                    <a:pt x="298703" y="0"/>
                  </a:lnTo>
                  <a:lnTo>
                    <a:pt x="298703" y="56387"/>
                  </a:lnTo>
                  <a:lnTo>
                    <a:pt x="4395851" y="56387"/>
                  </a:lnTo>
                  <a:lnTo>
                    <a:pt x="4395851" y="169037"/>
                  </a:lnTo>
                  <a:lnTo>
                    <a:pt x="298703" y="169037"/>
                  </a:lnTo>
                  <a:lnTo>
                    <a:pt x="298703" y="225425"/>
                  </a:lnTo>
                  <a:lnTo>
                    <a:pt x="0" y="112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66110" y="1929511"/>
            <a:ext cx="1287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6600" y="3200400"/>
            <a:ext cx="1143000" cy="466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Device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27450" y="2355850"/>
            <a:ext cx="241300" cy="850900"/>
            <a:chOff x="3727450" y="2355850"/>
            <a:chExt cx="241300" cy="850900"/>
          </a:xfrm>
        </p:grpSpPr>
        <p:sp>
          <p:nvSpPr>
            <p:cNvPr id="22" name="object 22"/>
            <p:cNvSpPr/>
            <p:nvPr/>
          </p:nvSpPr>
          <p:spPr>
            <a:xfrm>
              <a:off x="3733800" y="2362200"/>
              <a:ext cx="228600" cy="838200"/>
            </a:xfrm>
            <a:custGeom>
              <a:avLst/>
              <a:gdLst/>
              <a:ahLst/>
              <a:cxnLst/>
              <a:rect l="l" t="t" r="r" b="b"/>
              <a:pathLst>
                <a:path w="228600" h="838200">
                  <a:moveTo>
                    <a:pt x="114300" y="0"/>
                  </a:moveTo>
                  <a:lnTo>
                    <a:pt x="0" y="176275"/>
                  </a:lnTo>
                  <a:lnTo>
                    <a:pt x="57150" y="176275"/>
                  </a:lnTo>
                  <a:lnTo>
                    <a:pt x="57150" y="838200"/>
                  </a:lnTo>
                  <a:lnTo>
                    <a:pt x="171450" y="838200"/>
                  </a:lnTo>
                  <a:lnTo>
                    <a:pt x="171450" y="176275"/>
                  </a:lnTo>
                  <a:lnTo>
                    <a:pt x="228600" y="1762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2362200"/>
              <a:ext cx="228600" cy="838200"/>
            </a:xfrm>
            <a:custGeom>
              <a:avLst/>
              <a:gdLst/>
              <a:ahLst/>
              <a:cxnLst/>
              <a:rect l="l" t="t" r="r" b="b"/>
              <a:pathLst>
                <a:path w="228600" h="838200">
                  <a:moveTo>
                    <a:pt x="0" y="176275"/>
                  </a:moveTo>
                  <a:lnTo>
                    <a:pt x="114300" y="0"/>
                  </a:lnTo>
                  <a:lnTo>
                    <a:pt x="228600" y="176275"/>
                  </a:lnTo>
                  <a:lnTo>
                    <a:pt x="171450" y="176275"/>
                  </a:lnTo>
                  <a:lnTo>
                    <a:pt x="171450" y="838200"/>
                  </a:lnTo>
                  <a:lnTo>
                    <a:pt x="57150" y="838200"/>
                  </a:lnTo>
                  <a:lnTo>
                    <a:pt x="57150" y="176275"/>
                  </a:lnTo>
                  <a:lnTo>
                    <a:pt x="0" y="1762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05600" y="3200400"/>
            <a:ext cx="1143000" cy="831850"/>
          </a:xfrm>
          <a:prstGeom prst="rect">
            <a:avLst/>
          </a:prstGeom>
          <a:solidFill>
            <a:srgbClr val="FF6600"/>
          </a:solidFill>
          <a:ln w="127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09245" marR="173355" indent="-127000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Sound  </a:t>
            </a:r>
            <a:r>
              <a:rPr sz="2400" dirty="0">
                <a:latin typeface="Times New Roman"/>
                <a:cs typeface="Times New Roman"/>
              </a:rPr>
              <a:t>card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73700" y="2355850"/>
            <a:ext cx="1924050" cy="850900"/>
            <a:chOff x="5473700" y="2355850"/>
            <a:chExt cx="1924050" cy="850900"/>
          </a:xfrm>
        </p:grpSpPr>
        <p:sp>
          <p:nvSpPr>
            <p:cNvPr id="26" name="object 26"/>
            <p:cNvSpPr/>
            <p:nvPr/>
          </p:nvSpPr>
          <p:spPr>
            <a:xfrm>
              <a:off x="7162800" y="2362200"/>
              <a:ext cx="228600" cy="838200"/>
            </a:xfrm>
            <a:custGeom>
              <a:avLst/>
              <a:gdLst/>
              <a:ahLst/>
              <a:cxnLst/>
              <a:rect l="l" t="t" r="r" b="b"/>
              <a:pathLst>
                <a:path w="228600" h="838200">
                  <a:moveTo>
                    <a:pt x="114300" y="0"/>
                  </a:moveTo>
                  <a:lnTo>
                    <a:pt x="0" y="176275"/>
                  </a:lnTo>
                  <a:lnTo>
                    <a:pt x="57150" y="176275"/>
                  </a:lnTo>
                  <a:lnTo>
                    <a:pt x="57150" y="838200"/>
                  </a:lnTo>
                  <a:lnTo>
                    <a:pt x="171450" y="838200"/>
                  </a:lnTo>
                  <a:lnTo>
                    <a:pt x="171450" y="176275"/>
                  </a:lnTo>
                  <a:lnTo>
                    <a:pt x="228600" y="1762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62800" y="2362200"/>
              <a:ext cx="228600" cy="838200"/>
            </a:xfrm>
            <a:custGeom>
              <a:avLst/>
              <a:gdLst/>
              <a:ahLst/>
              <a:cxnLst/>
              <a:rect l="l" t="t" r="r" b="b"/>
              <a:pathLst>
                <a:path w="228600" h="838200">
                  <a:moveTo>
                    <a:pt x="0" y="176275"/>
                  </a:moveTo>
                  <a:lnTo>
                    <a:pt x="114300" y="0"/>
                  </a:lnTo>
                  <a:lnTo>
                    <a:pt x="228600" y="176275"/>
                  </a:lnTo>
                  <a:lnTo>
                    <a:pt x="171450" y="176275"/>
                  </a:lnTo>
                  <a:lnTo>
                    <a:pt x="171450" y="838200"/>
                  </a:lnTo>
                  <a:lnTo>
                    <a:pt x="57150" y="838200"/>
                  </a:lnTo>
                  <a:lnTo>
                    <a:pt x="57150" y="176275"/>
                  </a:lnTo>
                  <a:lnTo>
                    <a:pt x="0" y="1762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73700" y="2959100"/>
              <a:ext cx="1803400" cy="243204"/>
            </a:xfrm>
            <a:custGeom>
              <a:avLst/>
              <a:gdLst/>
              <a:ahLst/>
              <a:cxnLst/>
              <a:rect l="l" t="t" r="r" b="b"/>
              <a:pathLst>
                <a:path w="1803400" h="243205">
                  <a:moveTo>
                    <a:pt x="1679321" y="173862"/>
                  </a:moveTo>
                  <a:lnTo>
                    <a:pt x="1803400" y="242950"/>
                  </a:lnTo>
                  <a:lnTo>
                    <a:pt x="1796182" y="189991"/>
                  </a:lnTo>
                  <a:lnTo>
                    <a:pt x="1752600" y="189991"/>
                  </a:lnTo>
                  <a:lnTo>
                    <a:pt x="1751965" y="189484"/>
                  </a:lnTo>
                  <a:lnTo>
                    <a:pt x="1737359" y="179450"/>
                  </a:lnTo>
                  <a:lnTo>
                    <a:pt x="1734943" y="178041"/>
                  </a:lnTo>
                  <a:lnTo>
                    <a:pt x="1679321" y="173862"/>
                  </a:lnTo>
                  <a:close/>
                </a:path>
                <a:path w="1803400" h="243205">
                  <a:moveTo>
                    <a:pt x="907541" y="0"/>
                  </a:moveTo>
                  <a:lnTo>
                    <a:pt x="865377" y="253"/>
                  </a:lnTo>
                  <a:lnTo>
                    <a:pt x="781558" y="2921"/>
                  </a:lnTo>
                  <a:lnTo>
                    <a:pt x="739901" y="5207"/>
                  </a:lnTo>
                  <a:lnTo>
                    <a:pt x="698626" y="8000"/>
                  </a:lnTo>
                  <a:lnTo>
                    <a:pt x="657733" y="11429"/>
                  </a:lnTo>
                  <a:lnTo>
                    <a:pt x="617347" y="15366"/>
                  </a:lnTo>
                  <a:lnTo>
                    <a:pt x="577596" y="19685"/>
                  </a:lnTo>
                  <a:lnTo>
                    <a:pt x="538352" y="24637"/>
                  </a:lnTo>
                  <a:lnTo>
                    <a:pt x="499872" y="30099"/>
                  </a:lnTo>
                  <a:lnTo>
                    <a:pt x="425576" y="42417"/>
                  </a:lnTo>
                  <a:lnTo>
                    <a:pt x="355091" y="56387"/>
                  </a:lnTo>
                  <a:lnTo>
                    <a:pt x="289178" y="71882"/>
                  </a:lnTo>
                  <a:lnTo>
                    <a:pt x="228346" y="88646"/>
                  </a:lnTo>
                  <a:lnTo>
                    <a:pt x="173482" y="106807"/>
                  </a:lnTo>
                  <a:lnTo>
                    <a:pt x="124840" y="126111"/>
                  </a:lnTo>
                  <a:lnTo>
                    <a:pt x="83312" y="146430"/>
                  </a:lnTo>
                  <a:lnTo>
                    <a:pt x="49149" y="167766"/>
                  </a:lnTo>
                  <a:lnTo>
                    <a:pt x="18161" y="196087"/>
                  </a:lnTo>
                  <a:lnTo>
                    <a:pt x="253" y="235330"/>
                  </a:lnTo>
                  <a:lnTo>
                    <a:pt x="0" y="240664"/>
                  </a:lnTo>
                  <a:lnTo>
                    <a:pt x="25400" y="241935"/>
                  </a:lnTo>
                  <a:lnTo>
                    <a:pt x="25653" y="236600"/>
                  </a:lnTo>
                  <a:lnTo>
                    <a:pt x="26542" y="233045"/>
                  </a:lnTo>
                  <a:lnTo>
                    <a:pt x="52324" y="197485"/>
                  </a:lnTo>
                  <a:lnTo>
                    <a:pt x="96012" y="168401"/>
                  </a:lnTo>
                  <a:lnTo>
                    <a:pt x="135382" y="149225"/>
                  </a:lnTo>
                  <a:lnTo>
                    <a:pt x="182499" y="130555"/>
                  </a:lnTo>
                  <a:lnTo>
                    <a:pt x="236092" y="112902"/>
                  </a:lnTo>
                  <a:lnTo>
                    <a:pt x="295655" y="96392"/>
                  </a:lnTo>
                  <a:lnTo>
                    <a:pt x="360679" y="81152"/>
                  </a:lnTo>
                  <a:lnTo>
                    <a:pt x="430275" y="67310"/>
                  </a:lnTo>
                  <a:lnTo>
                    <a:pt x="503936" y="55245"/>
                  </a:lnTo>
                  <a:lnTo>
                    <a:pt x="541909" y="49784"/>
                  </a:lnTo>
                  <a:lnTo>
                    <a:pt x="580771" y="44958"/>
                  </a:lnTo>
                  <a:lnTo>
                    <a:pt x="620140" y="40512"/>
                  </a:lnTo>
                  <a:lnTo>
                    <a:pt x="660146" y="36702"/>
                  </a:lnTo>
                  <a:lnTo>
                    <a:pt x="700659" y="33274"/>
                  </a:lnTo>
                  <a:lnTo>
                    <a:pt x="741679" y="30479"/>
                  </a:lnTo>
                  <a:lnTo>
                    <a:pt x="782954" y="28321"/>
                  </a:lnTo>
                  <a:lnTo>
                    <a:pt x="824484" y="26670"/>
                  </a:lnTo>
                  <a:lnTo>
                    <a:pt x="866013" y="25653"/>
                  </a:lnTo>
                  <a:lnTo>
                    <a:pt x="1280945" y="25400"/>
                  </a:lnTo>
                  <a:lnTo>
                    <a:pt x="1277366" y="24891"/>
                  </a:lnTo>
                  <a:lnTo>
                    <a:pt x="1238250" y="19938"/>
                  </a:lnTo>
                  <a:lnTo>
                    <a:pt x="1198372" y="15366"/>
                  </a:lnTo>
                  <a:lnTo>
                    <a:pt x="1157985" y="11429"/>
                  </a:lnTo>
                  <a:lnTo>
                    <a:pt x="1117092" y="8000"/>
                  </a:lnTo>
                  <a:lnTo>
                    <a:pt x="1075690" y="5207"/>
                  </a:lnTo>
                  <a:lnTo>
                    <a:pt x="1034033" y="2921"/>
                  </a:lnTo>
                  <a:lnTo>
                    <a:pt x="992124" y="1397"/>
                  </a:lnTo>
                  <a:lnTo>
                    <a:pt x="950087" y="380"/>
                  </a:lnTo>
                  <a:lnTo>
                    <a:pt x="907541" y="0"/>
                  </a:lnTo>
                  <a:close/>
                </a:path>
                <a:path w="1803400" h="243205">
                  <a:moveTo>
                    <a:pt x="1734943" y="178041"/>
                  </a:moveTo>
                  <a:lnTo>
                    <a:pt x="1737359" y="179450"/>
                  </a:lnTo>
                  <a:lnTo>
                    <a:pt x="1751965" y="189484"/>
                  </a:lnTo>
                  <a:lnTo>
                    <a:pt x="1752600" y="189991"/>
                  </a:lnTo>
                  <a:lnTo>
                    <a:pt x="1760524" y="179959"/>
                  </a:lnTo>
                  <a:lnTo>
                    <a:pt x="1734943" y="178041"/>
                  </a:lnTo>
                  <a:close/>
                </a:path>
                <a:path w="1803400" h="243205">
                  <a:moveTo>
                    <a:pt x="1784223" y="102235"/>
                  </a:moveTo>
                  <a:lnTo>
                    <a:pt x="1764378" y="167180"/>
                  </a:lnTo>
                  <a:lnTo>
                    <a:pt x="1766189" y="168401"/>
                  </a:lnTo>
                  <a:lnTo>
                    <a:pt x="1768348" y="170052"/>
                  </a:lnTo>
                  <a:lnTo>
                    <a:pt x="1752600" y="189991"/>
                  </a:lnTo>
                  <a:lnTo>
                    <a:pt x="1796182" y="189991"/>
                  </a:lnTo>
                  <a:lnTo>
                    <a:pt x="1784223" y="102235"/>
                  </a:lnTo>
                  <a:close/>
                </a:path>
                <a:path w="1803400" h="243205">
                  <a:moveTo>
                    <a:pt x="1280945" y="25400"/>
                  </a:moveTo>
                  <a:lnTo>
                    <a:pt x="907796" y="25400"/>
                  </a:lnTo>
                  <a:lnTo>
                    <a:pt x="949833" y="25780"/>
                  </a:lnTo>
                  <a:lnTo>
                    <a:pt x="991615" y="26670"/>
                  </a:lnTo>
                  <a:lnTo>
                    <a:pt x="1033145" y="28321"/>
                  </a:lnTo>
                  <a:lnTo>
                    <a:pt x="1074293" y="30479"/>
                  </a:lnTo>
                  <a:lnTo>
                    <a:pt x="1115314" y="33400"/>
                  </a:lnTo>
                  <a:lnTo>
                    <a:pt x="1155953" y="36702"/>
                  </a:lnTo>
                  <a:lnTo>
                    <a:pt x="1195831" y="40639"/>
                  </a:lnTo>
                  <a:lnTo>
                    <a:pt x="1235455" y="45085"/>
                  </a:lnTo>
                  <a:lnTo>
                    <a:pt x="1274191" y="50037"/>
                  </a:lnTo>
                  <a:lnTo>
                    <a:pt x="1312291" y="55499"/>
                  </a:lnTo>
                  <a:lnTo>
                    <a:pt x="1385951" y="67690"/>
                  </a:lnTo>
                  <a:lnTo>
                    <a:pt x="1455547" y="81661"/>
                  </a:lnTo>
                  <a:lnTo>
                    <a:pt x="1520571" y="96900"/>
                  </a:lnTo>
                  <a:lnTo>
                    <a:pt x="1580260" y="113664"/>
                  </a:lnTo>
                  <a:lnTo>
                    <a:pt x="1633981" y="131445"/>
                  </a:lnTo>
                  <a:lnTo>
                    <a:pt x="1680972" y="150240"/>
                  </a:lnTo>
                  <a:lnTo>
                    <a:pt x="1720596" y="169672"/>
                  </a:lnTo>
                  <a:lnTo>
                    <a:pt x="1734943" y="178041"/>
                  </a:lnTo>
                  <a:lnTo>
                    <a:pt x="1760474" y="179959"/>
                  </a:lnTo>
                  <a:lnTo>
                    <a:pt x="1732279" y="147065"/>
                  </a:lnTo>
                  <a:lnTo>
                    <a:pt x="1690751" y="126873"/>
                  </a:lnTo>
                  <a:lnTo>
                    <a:pt x="1642236" y="107441"/>
                  </a:lnTo>
                  <a:lnTo>
                    <a:pt x="1587373" y="89280"/>
                  </a:lnTo>
                  <a:lnTo>
                    <a:pt x="1526540" y="72262"/>
                  </a:lnTo>
                  <a:lnTo>
                    <a:pt x="1460753" y="56769"/>
                  </a:lnTo>
                  <a:lnTo>
                    <a:pt x="1390269" y="42672"/>
                  </a:lnTo>
                  <a:lnTo>
                    <a:pt x="1315847" y="30352"/>
                  </a:lnTo>
                  <a:lnTo>
                    <a:pt x="1280945" y="25400"/>
                  </a:lnTo>
                  <a:close/>
                </a:path>
                <a:path w="1803400" h="243205">
                  <a:moveTo>
                    <a:pt x="1764378" y="167180"/>
                  </a:moveTo>
                  <a:lnTo>
                    <a:pt x="1760474" y="179959"/>
                  </a:lnTo>
                  <a:lnTo>
                    <a:pt x="1768348" y="170052"/>
                  </a:lnTo>
                  <a:lnTo>
                    <a:pt x="1766189" y="168401"/>
                  </a:lnTo>
                  <a:lnTo>
                    <a:pt x="1764378" y="16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C6A2F8DA-6032-4912-9C77-0F4F17B9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Binod Kr. Adhikari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- 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- OS" id="{F0A37ABD-166E-4991-BEB4-560DCE37D1A7}" vid="{B41524AA-38AE-4EEB-A55E-5368FBCB6A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3ECAE2B7ACF40AA813FFC3FEC67CF" ma:contentTypeVersion="17" ma:contentTypeDescription="Create a new document." ma:contentTypeScope="" ma:versionID="5daded18abd75efc444092cb75691419">
  <xsd:schema xmlns:xsd="http://www.w3.org/2001/XMLSchema" xmlns:xs="http://www.w3.org/2001/XMLSchema" xmlns:p="http://schemas.microsoft.com/office/2006/metadata/properties" xmlns:ns3="75ba8413-43fa-4a09-af17-4e68f3dde6e6" xmlns:ns4="c06eeb30-ab86-47d2-ae26-0dd0e7d3f0cc" targetNamespace="http://schemas.microsoft.com/office/2006/metadata/properties" ma:root="true" ma:fieldsID="c455ad43c3254df2d78ba79ce5e8c988" ns3:_="" ns4:_="">
    <xsd:import namespace="75ba8413-43fa-4a09-af17-4e68f3dde6e6"/>
    <xsd:import namespace="c06eeb30-ab86-47d2-ae26-0dd0e7d3f0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a8413-43fa-4a09-af17-4e68f3dde6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6eeb30-ab86-47d2-ae26-0dd0e7d3f0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ba8413-43fa-4a09-af17-4e68f3dde6e6" xsi:nil="true"/>
  </documentManagement>
</p:properties>
</file>

<file path=customXml/itemProps1.xml><?xml version="1.0" encoding="utf-8"?>
<ds:datastoreItem xmlns:ds="http://schemas.openxmlformats.org/officeDocument/2006/customXml" ds:itemID="{84895115-7FD1-41CA-91A7-013D50ECC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ba8413-43fa-4a09-af17-4e68f3dde6e6"/>
    <ds:schemaRef ds:uri="c06eeb30-ab86-47d2-ae26-0dd0e7d3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2CB815-C9BE-48FD-BD72-C630AD4031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624FF6-768C-42BA-B327-932E2A88B1FD}">
  <ds:schemaRefs>
    <ds:schemaRef ds:uri="http://www.w3.org/XML/1998/namespace"/>
    <ds:schemaRef ds:uri="c06eeb30-ab86-47d2-ae26-0dd0e7d3f0cc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5ba8413-43fa-4a09-af17-4e68f3dde6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 - OS</Template>
  <TotalTime>3989</TotalTime>
  <Words>2931</Words>
  <Application>Microsoft Office PowerPoint</Application>
  <PresentationFormat>On-screen Show (4:3)</PresentationFormat>
  <Paragraphs>539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Arial MT</vt:lpstr>
      <vt:lpstr>Calibri</vt:lpstr>
      <vt:lpstr>Corbel</vt:lpstr>
      <vt:lpstr>Symbol</vt:lpstr>
      <vt:lpstr>Times New Roman</vt:lpstr>
      <vt:lpstr>Theme - OS</vt:lpstr>
      <vt:lpstr>PowerPoint Presentation</vt:lpstr>
      <vt:lpstr>Outline</vt:lpstr>
      <vt:lpstr>What do we mean by “multimedia”</vt:lpstr>
      <vt:lpstr>Multimedia Data and Delivery</vt:lpstr>
      <vt:lpstr>Multimedia Characteristics</vt:lpstr>
      <vt:lpstr>Requirements</vt:lpstr>
      <vt:lpstr>System and OS Challenges</vt:lpstr>
      <vt:lpstr>Some System Architectures</vt:lpstr>
      <vt:lpstr>System Organization (a decade ago)</vt:lpstr>
      <vt:lpstr>System Organization (typical Pentium PC today)</vt:lpstr>
      <vt:lpstr>DVD devices</vt:lpstr>
      <vt:lpstr>Compression</vt:lpstr>
      <vt:lpstr>Why Compression? – CD-quality audio</vt:lpstr>
      <vt:lpstr>Why Compression? – Video</vt:lpstr>
      <vt:lpstr>Video Compression Requirements</vt:lpstr>
      <vt:lpstr>Video Compression Standards</vt:lpstr>
      <vt:lpstr>JPEG compression (single frame)</vt:lpstr>
      <vt:lpstr>JPEG (continued)</vt:lpstr>
      <vt:lpstr>JPEG (continued)</vt:lpstr>
      <vt:lpstr>JPEG (continued)</vt:lpstr>
      <vt:lpstr>JPEG (concluded)</vt:lpstr>
      <vt:lpstr>MPEG</vt:lpstr>
      <vt:lpstr>Temporal Locality (example)</vt:lpstr>
      <vt:lpstr>MPEG organization</vt:lpstr>
      <vt:lpstr>MPEG Characteristics</vt:lpstr>
      <vt:lpstr>MPEG Problem – Fast Forward/Reverse</vt:lpstr>
      <vt:lpstr>“Movie” File Organization</vt:lpstr>
      <vt:lpstr>PowerPoint Presentation</vt:lpstr>
      <vt:lpstr>Operating System Challenge</vt:lpstr>
      <vt:lpstr>QoS Guarantees</vt:lpstr>
      <vt:lpstr>Requirement of Multimedia Operating  Systems</vt:lpstr>
      <vt:lpstr>Parameters Defining QoS</vt:lpstr>
      <vt:lpstr>Further QoS Issues</vt:lpstr>
      <vt:lpstr>Two common methods</vt:lpstr>
      <vt:lpstr>Processor Scheduling for Real-Time Rate Monotonic Scheduling (RMS)</vt:lpstr>
      <vt:lpstr>Example</vt:lpstr>
      <vt:lpstr>Processor Scheduling for Real-Time</vt:lpstr>
      <vt:lpstr>Rate Monotonic Scheduling (continued)</vt:lpstr>
      <vt:lpstr>Example</vt:lpstr>
      <vt:lpstr>Example 2</vt:lpstr>
      <vt:lpstr>Processor Scheduling for Real-Time Earliest Deadline First (EDF)</vt:lpstr>
      <vt:lpstr>Earliest Deadline First Scheduling (continued)</vt:lpstr>
      <vt:lpstr>Earliest Deadline First Scheduling </vt:lpstr>
      <vt:lpstr>Example 2 (again)</vt:lpstr>
      <vt:lpstr>Network Management (continued)</vt:lpstr>
      <vt:lpstr>Streaming – Delivery of Multimedia Data over Network</vt:lpstr>
      <vt:lpstr>Two Types of Real-time Streaming</vt:lpstr>
      <vt:lpstr>Network Streaming</vt:lpstr>
      <vt:lpstr>Pull (HTTP) vs. Push (RTSP) server</vt:lpstr>
      <vt:lpstr>RTSP States</vt:lpstr>
      <vt:lpstr>RTSP state machine</vt:lpstr>
      <vt:lpstr>Bandwidth Negotiation</vt:lpstr>
      <vt:lpstr>Video Server</vt:lpstr>
      <vt:lpstr>Multimedia File &amp; Disk Management</vt:lpstr>
      <vt:lpstr>File organization – Frame vs. Block</vt:lpstr>
      <vt:lpstr>Frame vs. Block organization</vt:lpstr>
      <vt:lpstr>File Placement on Server</vt:lpstr>
      <vt:lpstr>Resources on a file server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</dc:title>
  <dc:subject>CS-502 Operating Systems (Fall 2007)</dc:subject>
  <dc:creator>Hugh C. Lauer</dc:creator>
  <cp:lastModifiedBy>Binod Kumar Adhikari</cp:lastModifiedBy>
  <cp:revision>10</cp:revision>
  <dcterms:created xsi:type="dcterms:W3CDTF">2024-03-08T16:23:08Z</dcterms:created>
  <dcterms:modified xsi:type="dcterms:W3CDTF">2024-05-06T07:28:36Z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  <property fmtid="{D5CDD505-2E9C-101B-9397-08002B2CF9AE}" pid="5" name="ContentTypeId">
    <vt:lpwstr>0x01010095A3ECAE2B7ACF40AA813FFC3FEC67CF</vt:lpwstr>
  </property>
</Properties>
</file>