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6858000" cy="9144000"/>
  <p:embeddedFontLst>
    <p:embeddedFont>
      <p:font typeface="Garamond" panose="02020404030301010803" pitchFamily="18" charset="0"/>
      <p:regular r:id="rId42"/>
      <p:bold r:id="rId43"/>
      <p:italic r:id="rId44"/>
    </p:embeddedFont>
    <p:embeddedFont>
      <p:font typeface="Lato" panose="020F0502020204030203" pitchFamily="34" charset="0"/>
      <p:regular r:id="rId45"/>
      <p:bold r:id="rId46"/>
      <p:italic r:id="rId47"/>
      <p:boldItalic r:id="rId48"/>
    </p:embeddedFont>
    <p:embeddedFont>
      <p:font typeface="Playfair Display" panose="000005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5DC44-86EE-4F58-B98F-1BFCF39B3FED}" v="1" dt="2022-03-07T11:36:23.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shya Chaudhary" userId="S::pratikshya.775504@cdcsit.tu.edu.np::be21db22-9dea-4bbe-b5e6-9613c5093cbb" providerId="AD" clId="Web-{DB15DC44-86EE-4F58-B98F-1BFCF39B3FED}"/>
    <pc:docChg chg="modSld">
      <pc:chgData name="Pratikshya Chaudhary" userId="S::pratikshya.775504@cdcsit.tu.edu.np::be21db22-9dea-4bbe-b5e6-9613c5093cbb" providerId="AD" clId="Web-{DB15DC44-86EE-4F58-B98F-1BFCF39B3FED}" dt="2022-03-07T11:36:23.992" v="0" actId="1076"/>
      <pc:docMkLst>
        <pc:docMk/>
      </pc:docMkLst>
      <pc:sldChg chg="modSp">
        <pc:chgData name="Pratikshya Chaudhary" userId="S::pratikshya.775504@cdcsit.tu.edu.np::be21db22-9dea-4bbe-b5e6-9613c5093cbb" providerId="AD" clId="Web-{DB15DC44-86EE-4F58-B98F-1BFCF39B3FED}" dt="2022-03-07T11:36:23.992" v="0" actId="1076"/>
        <pc:sldMkLst>
          <pc:docMk/>
          <pc:sldMk cId="0" sldId="257"/>
        </pc:sldMkLst>
        <pc:picChg chg="mod">
          <ac:chgData name="Pratikshya Chaudhary" userId="S::pratikshya.775504@cdcsit.tu.edu.np::be21db22-9dea-4bbe-b5e6-9613c5093cbb" providerId="AD" clId="Web-{DB15DC44-86EE-4F58-B98F-1BFCF39B3FED}" dt="2022-03-07T11:36:23.992" v="0" actId="1076"/>
          <ac:picMkLst>
            <pc:docMk/>
            <pc:sldMk cId="0" sldId="257"/>
            <ac:picMk id="8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11678f208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11678f208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11678f208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11678f20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11678f208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11678f208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11678f208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11678f208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12027216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12027216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12027216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12027216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11678f208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11678f208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121559a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121559a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11678f208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11678f208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11678f208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11678f208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11678f208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11678f208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11678f208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11678f208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12027216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12027216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11678f208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111678f208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28333" y="2169600"/>
            <a:ext cx="3935100" cy="2112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43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43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43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43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43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43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43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43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43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4128483" y="4355907"/>
            <a:ext cx="3935100" cy="935100"/>
          </a:xfrm>
          <a:prstGeom prst="rect">
            <a:avLst/>
          </a:prstGeom>
        </p:spPr>
        <p:txBody>
          <a:bodyPr spcFirstLastPara="1" wrap="square" lIns="121900" tIns="121900" rIns="121900" bIns="121900" anchor="b" anchorCtr="0">
            <a:normAutofit/>
          </a:bodyPr>
          <a:lstStyle>
            <a:lvl1pPr lvl="0" algn="ctr">
              <a:lnSpc>
                <a:spcPct val="100000"/>
              </a:lnSpc>
              <a:spcBef>
                <a:spcPts val="0"/>
              </a:spcBef>
              <a:spcAft>
                <a:spcPts val="0"/>
              </a:spcAft>
              <a:buClr>
                <a:schemeClr val="lt1"/>
              </a:buClr>
              <a:buSzPts val="24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6727600"/>
            <a:ext cx="12192000" cy="1305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415600" y="1644133"/>
            <a:ext cx="11360700" cy="21468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3300"/>
              <a:buFont typeface="Lato"/>
              <a:buNone/>
              <a:defRPr sz="13300">
                <a:latin typeface="Lato"/>
                <a:ea typeface="Lato"/>
                <a:cs typeface="Lato"/>
                <a:sym typeface="Lato"/>
              </a:defRPr>
            </a:lvl1pPr>
            <a:lvl2pPr lvl="1" algn="ctr">
              <a:spcBef>
                <a:spcPts val="0"/>
              </a:spcBef>
              <a:spcAft>
                <a:spcPts val="0"/>
              </a:spcAft>
              <a:buSzPts val="13300"/>
              <a:buFont typeface="Lato"/>
              <a:buNone/>
              <a:defRPr sz="13300">
                <a:latin typeface="Lato"/>
                <a:ea typeface="Lato"/>
                <a:cs typeface="Lato"/>
                <a:sym typeface="Lato"/>
              </a:defRPr>
            </a:lvl2pPr>
            <a:lvl3pPr lvl="2" algn="ctr">
              <a:spcBef>
                <a:spcPts val="0"/>
              </a:spcBef>
              <a:spcAft>
                <a:spcPts val="0"/>
              </a:spcAft>
              <a:buSzPts val="13300"/>
              <a:buFont typeface="Lato"/>
              <a:buNone/>
              <a:defRPr sz="13300">
                <a:latin typeface="Lato"/>
                <a:ea typeface="Lato"/>
                <a:cs typeface="Lato"/>
                <a:sym typeface="Lato"/>
              </a:defRPr>
            </a:lvl3pPr>
            <a:lvl4pPr lvl="3" algn="ctr">
              <a:spcBef>
                <a:spcPts val="0"/>
              </a:spcBef>
              <a:spcAft>
                <a:spcPts val="0"/>
              </a:spcAft>
              <a:buSzPts val="13300"/>
              <a:buFont typeface="Lato"/>
              <a:buNone/>
              <a:defRPr sz="13300">
                <a:latin typeface="Lato"/>
                <a:ea typeface="Lato"/>
                <a:cs typeface="Lato"/>
                <a:sym typeface="Lato"/>
              </a:defRPr>
            </a:lvl4pPr>
            <a:lvl5pPr lvl="4" algn="ctr">
              <a:spcBef>
                <a:spcPts val="0"/>
              </a:spcBef>
              <a:spcAft>
                <a:spcPts val="0"/>
              </a:spcAft>
              <a:buSzPts val="13300"/>
              <a:buFont typeface="Lato"/>
              <a:buNone/>
              <a:defRPr sz="13300">
                <a:latin typeface="Lato"/>
                <a:ea typeface="Lato"/>
                <a:cs typeface="Lato"/>
                <a:sym typeface="Lato"/>
              </a:defRPr>
            </a:lvl5pPr>
            <a:lvl6pPr lvl="5" algn="ctr">
              <a:spcBef>
                <a:spcPts val="0"/>
              </a:spcBef>
              <a:spcAft>
                <a:spcPts val="0"/>
              </a:spcAft>
              <a:buSzPts val="13300"/>
              <a:buFont typeface="Lato"/>
              <a:buNone/>
              <a:defRPr sz="13300">
                <a:latin typeface="Lato"/>
                <a:ea typeface="Lato"/>
                <a:cs typeface="Lato"/>
                <a:sym typeface="Lato"/>
              </a:defRPr>
            </a:lvl6pPr>
            <a:lvl7pPr lvl="6" algn="ctr">
              <a:spcBef>
                <a:spcPts val="0"/>
              </a:spcBef>
              <a:spcAft>
                <a:spcPts val="0"/>
              </a:spcAft>
              <a:buSzPts val="13300"/>
              <a:buFont typeface="Lato"/>
              <a:buNone/>
              <a:defRPr sz="13300">
                <a:latin typeface="Lato"/>
                <a:ea typeface="Lato"/>
                <a:cs typeface="Lato"/>
                <a:sym typeface="Lato"/>
              </a:defRPr>
            </a:lvl7pPr>
            <a:lvl8pPr lvl="7" algn="ctr">
              <a:spcBef>
                <a:spcPts val="0"/>
              </a:spcBef>
              <a:spcAft>
                <a:spcPts val="0"/>
              </a:spcAft>
              <a:buSzPts val="13300"/>
              <a:buFont typeface="Lato"/>
              <a:buNone/>
              <a:defRPr sz="13300">
                <a:latin typeface="Lato"/>
                <a:ea typeface="Lato"/>
                <a:cs typeface="Lato"/>
                <a:sym typeface="Lato"/>
              </a:defRPr>
            </a:lvl8pPr>
            <a:lvl9pPr lvl="8" algn="ctr">
              <a:spcBef>
                <a:spcPts val="0"/>
              </a:spcBef>
              <a:spcAft>
                <a:spcPts val="0"/>
              </a:spcAft>
              <a:buSzPts val="13300"/>
              <a:buFont typeface="Lato"/>
              <a:buNone/>
              <a:defRPr sz="13300">
                <a:latin typeface="Lato"/>
                <a:ea typeface="Lato"/>
                <a:cs typeface="Lato"/>
                <a:sym typeface="Lato"/>
              </a:defRPr>
            </a:lvl9pPr>
          </a:lstStyle>
          <a:p>
            <a:r>
              <a:t>xx%</a:t>
            </a:r>
          </a:p>
        </p:txBody>
      </p:sp>
      <p:sp>
        <p:nvSpPr>
          <p:cNvPr id="51" name="Google Shape;51;p11"/>
          <p:cNvSpPr txBox="1">
            <a:spLocks noGrp="1"/>
          </p:cNvSpPr>
          <p:nvPr>
            <p:ph type="body" idx="1"/>
          </p:nvPr>
        </p:nvSpPr>
        <p:spPr>
          <a:xfrm>
            <a:off x="415600" y="38926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2" name="Google Shape;52;p11"/>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1295399" y="1883832"/>
            <a:ext cx="6241800" cy="1371600"/>
          </a:xfrm>
          <a:prstGeom prst="rect">
            <a:avLst/>
          </a:prstGeom>
          <a:noFill/>
          <a:ln>
            <a:noFill/>
          </a:ln>
        </p:spPr>
        <p:txBody>
          <a:bodyPr spcFirstLastPara="1" wrap="square" lIns="91425" tIns="45700" rIns="91425" bIns="45700" anchor="b" anchorCtr="0">
            <a:normAutofit/>
          </a:bodyPr>
          <a:lstStyle>
            <a:lvl1pPr lvl="0" algn="ctr" rtl="0">
              <a:spcBef>
                <a:spcPts val="0"/>
              </a:spcBef>
              <a:spcAft>
                <a:spcPts val="0"/>
              </a:spcAft>
              <a:buClr>
                <a:srgbClr val="262626"/>
              </a:buClr>
              <a:buSzPts val="2800"/>
              <a:buFont typeface="Garamond"/>
              <a:buNone/>
              <a:defRPr sz="2800" b="0"/>
            </a:lvl1pPr>
            <a:lvl2pPr lvl="1" algn="l" rtl="0">
              <a:spcBef>
                <a:spcPts val="0"/>
              </a:spcBef>
              <a:spcAft>
                <a:spcPts val="0"/>
              </a:spcAft>
              <a:buSzPts val="4300"/>
              <a:buNone/>
              <a:defRPr/>
            </a:lvl2pPr>
            <a:lvl3pPr lvl="2" algn="l" rtl="0">
              <a:spcBef>
                <a:spcPts val="0"/>
              </a:spcBef>
              <a:spcAft>
                <a:spcPts val="0"/>
              </a:spcAft>
              <a:buSzPts val="4300"/>
              <a:buNone/>
              <a:defRPr/>
            </a:lvl3pPr>
            <a:lvl4pPr lvl="3" algn="l" rtl="0">
              <a:spcBef>
                <a:spcPts val="0"/>
              </a:spcBef>
              <a:spcAft>
                <a:spcPts val="0"/>
              </a:spcAft>
              <a:buSzPts val="4300"/>
              <a:buNone/>
              <a:defRPr/>
            </a:lvl4pPr>
            <a:lvl5pPr lvl="4" algn="l" rtl="0">
              <a:spcBef>
                <a:spcPts val="0"/>
              </a:spcBef>
              <a:spcAft>
                <a:spcPts val="0"/>
              </a:spcAft>
              <a:buSzPts val="4300"/>
              <a:buNone/>
              <a:defRPr/>
            </a:lvl5pPr>
            <a:lvl6pPr lvl="5" algn="l" rtl="0">
              <a:spcBef>
                <a:spcPts val="0"/>
              </a:spcBef>
              <a:spcAft>
                <a:spcPts val="0"/>
              </a:spcAft>
              <a:buSzPts val="4300"/>
              <a:buNone/>
              <a:defRPr/>
            </a:lvl6pPr>
            <a:lvl7pPr lvl="6" algn="l" rtl="0">
              <a:spcBef>
                <a:spcPts val="0"/>
              </a:spcBef>
              <a:spcAft>
                <a:spcPts val="0"/>
              </a:spcAft>
              <a:buSzPts val="4300"/>
              <a:buNone/>
              <a:defRPr/>
            </a:lvl7pPr>
            <a:lvl8pPr lvl="7" algn="l" rtl="0">
              <a:spcBef>
                <a:spcPts val="0"/>
              </a:spcBef>
              <a:spcAft>
                <a:spcPts val="0"/>
              </a:spcAft>
              <a:buSzPts val="4300"/>
              <a:buNone/>
              <a:defRPr/>
            </a:lvl8pPr>
            <a:lvl9pPr lvl="8" algn="l" rtl="0">
              <a:spcBef>
                <a:spcPts val="0"/>
              </a:spcBef>
              <a:spcAft>
                <a:spcPts val="0"/>
              </a:spcAft>
              <a:buSzPts val="4300"/>
              <a:buNone/>
              <a:defRPr/>
            </a:lvl9pPr>
          </a:lstStyle>
          <a:p>
            <a:endParaRPr/>
          </a:p>
        </p:txBody>
      </p:sp>
      <p:sp>
        <p:nvSpPr>
          <p:cNvPr id="57" name="Google Shape;57;p13"/>
          <p:cNvSpPr>
            <a:spLocks noGrp="1"/>
          </p:cNvSpPr>
          <p:nvPr>
            <p:ph type="pic" idx="2"/>
          </p:nvPr>
        </p:nvSpPr>
        <p:spPr>
          <a:xfrm>
            <a:off x="8094831" y="1041400"/>
            <a:ext cx="3063300" cy="47751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58" name="Google Shape;58;p13"/>
          <p:cNvSpPr txBox="1">
            <a:spLocks noGrp="1"/>
          </p:cNvSpPr>
          <p:nvPr>
            <p:ph type="body" idx="1"/>
          </p:nvPr>
        </p:nvSpPr>
        <p:spPr>
          <a:xfrm>
            <a:off x="1295399" y="3255432"/>
            <a:ext cx="6241800" cy="18288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360"/>
              </a:spcBef>
              <a:spcAft>
                <a:spcPts val="0"/>
              </a:spcAft>
              <a:buSzPts val="2070"/>
              <a:buNone/>
              <a:defRPr sz="1800"/>
            </a:lvl1pPr>
            <a:lvl2pPr marL="914400" lvl="1" indent="-228600" algn="l" rtl="0">
              <a:spcBef>
                <a:spcPts val="600"/>
              </a:spcBef>
              <a:spcAft>
                <a:spcPts val="0"/>
              </a:spcAft>
              <a:buSzPts val="1380"/>
              <a:buNone/>
              <a:defRPr sz="1200"/>
            </a:lvl2pPr>
            <a:lvl3pPr marL="1371600" lvl="2" indent="-228600" algn="l" rtl="0">
              <a:spcBef>
                <a:spcPts val="600"/>
              </a:spcBef>
              <a:spcAft>
                <a:spcPts val="0"/>
              </a:spcAft>
              <a:buSzPts val="1150"/>
              <a:buNone/>
              <a:defRPr sz="1000"/>
            </a:lvl3pPr>
            <a:lvl4pPr marL="1828800" lvl="3" indent="-228600" algn="l" rtl="0">
              <a:spcBef>
                <a:spcPts val="600"/>
              </a:spcBef>
              <a:spcAft>
                <a:spcPts val="0"/>
              </a:spcAft>
              <a:buSzPts val="1035"/>
              <a:buNone/>
              <a:defRPr sz="900"/>
            </a:lvl4pPr>
            <a:lvl5pPr marL="2286000" lvl="4" indent="-228600" algn="l" rtl="0">
              <a:spcBef>
                <a:spcPts val="600"/>
              </a:spcBef>
              <a:spcAft>
                <a:spcPts val="0"/>
              </a:spcAft>
              <a:buSzPts val="1035"/>
              <a:buNone/>
              <a:defRPr sz="900"/>
            </a:lvl5pPr>
            <a:lvl6pPr marL="2743200" lvl="5" indent="-228600" algn="l" rtl="0">
              <a:spcBef>
                <a:spcPts val="600"/>
              </a:spcBef>
              <a:spcAft>
                <a:spcPts val="0"/>
              </a:spcAft>
              <a:buSzPts val="1035"/>
              <a:buNone/>
              <a:defRPr sz="900"/>
            </a:lvl6pPr>
            <a:lvl7pPr marL="3200400" lvl="6" indent="-228600" algn="l" rtl="0">
              <a:spcBef>
                <a:spcPts val="600"/>
              </a:spcBef>
              <a:spcAft>
                <a:spcPts val="0"/>
              </a:spcAft>
              <a:buSzPts val="1035"/>
              <a:buNone/>
              <a:defRPr sz="900"/>
            </a:lvl7pPr>
            <a:lvl8pPr marL="3657600" lvl="7" indent="-228600" algn="l" rtl="0">
              <a:spcBef>
                <a:spcPts val="600"/>
              </a:spcBef>
              <a:spcAft>
                <a:spcPts val="0"/>
              </a:spcAft>
              <a:buSzPts val="1035"/>
              <a:buNone/>
              <a:defRPr sz="900"/>
            </a:lvl8pPr>
            <a:lvl9pPr marL="4114800" lvl="8" indent="-228600" algn="l" rtl="0">
              <a:spcBef>
                <a:spcPts val="600"/>
              </a:spcBef>
              <a:spcAft>
                <a:spcPts val="600"/>
              </a:spcAft>
              <a:buSzPts val="1035"/>
              <a:buNone/>
              <a:defRPr sz="900"/>
            </a:lvl9pPr>
          </a:lstStyle>
          <a:p>
            <a:endParaRPr/>
          </a:p>
        </p:txBody>
      </p:sp>
      <p:sp>
        <p:nvSpPr>
          <p:cNvPr id="59" name="Google Shape;59;p13"/>
          <p:cNvSpPr txBox="1">
            <a:spLocks noGrp="1"/>
          </p:cNvSpPr>
          <p:nvPr>
            <p:ph type="dt" idx="10"/>
          </p:nvPr>
        </p:nvSpPr>
        <p:spPr>
          <a:xfrm>
            <a:off x="8677501" y="5969000"/>
            <a:ext cx="1600200" cy="2793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ftr" idx="11"/>
          </p:nvPr>
        </p:nvSpPr>
        <p:spPr>
          <a:xfrm>
            <a:off x="1295401" y="5969000"/>
            <a:ext cx="7305900" cy="279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3"/>
          <p:cNvSpPr txBox="1">
            <a:spLocks noGrp="1"/>
          </p:cNvSpPr>
          <p:nvPr>
            <p:ph type="sldNum" idx="12"/>
          </p:nvPr>
        </p:nvSpPr>
        <p:spPr>
          <a:xfrm>
            <a:off x="10353901" y="5969000"/>
            <a:ext cx="542700" cy="279300"/>
          </a:xfrm>
          <a:prstGeom prst="rect">
            <a:avLst/>
          </a:prstGeom>
          <a:noFill/>
          <a:ln>
            <a:noFill/>
          </a:ln>
        </p:spPr>
        <p:txBody>
          <a:bodyPr spcFirstLastPara="1" wrap="square" lIns="91425" tIns="45700" rIns="91425" bIns="45700" anchor="ctr" anchorCtr="0">
            <a:normAutofit lnSpcReduction="1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cxnSp>
        <p:nvCxnSpPr>
          <p:cNvPr id="63" name="Google Shape;63;p14"/>
          <p:cNvCxnSpPr/>
          <p:nvPr/>
        </p:nvCxnSpPr>
        <p:spPr>
          <a:xfrm>
            <a:off x="1396169" y="2421466"/>
            <a:ext cx="9407400" cy="0"/>
          </a:xfrm>
          <a:prstGeom prst="straightConnector1">
            <a:avLst/>
          </a:prstGeom>
          <a:noFill/>
          <a:ln w="15875" cap="flat" cmpd="sng">
            <a:solidFill>
              <a:schemeClr val="accent1"/>
            </a:solidFill>
            <a:prstDash val="solid"/>
            <a:round/>
            <a:headEnd type="none" w="sm" len="sm"/>
            <a:tailEnd type="none" w="sm" len="sm"/>
          </a:ln>
        </p:spPr>
      </p:cxnSp>
      <p:sp>
        <p:nvSpPr>
          <p:cNvPr id="64" name="Google Shape;64;p14"/>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262626"/>
              </a:buClr>
              <a:buSzPts val="1800"/>
              <a:buNone/>
              <a:defRPr/>
            </a:lvl1pPr>
            <a:lvl2pPr lvl="1" algn="l" rtl="0">
              <a:spcBef>
                <a:spcPts val="0"/>
              </a:spcBef>
              <a:spcAft>
                <a:spcPts val="0"/>
              </a:spcAft>
              <a:buSzPts val="4300"/>
              <a:buNone/>
              <a:defRPr/>
            </a:lvl2pPr>
            <a:lvl3pPr lvl="2" algn="l" rtl="0">
              <a:spcBef>
                <a:spcPts val="0"/>
              </a:spcBef>
              <a:spcAft>
                <a:spcPts val="0"/>
              </a:spcAft>
              <a:buSzPts val="4300"/>
              <a:buNone/>
              <a:defRPr/>
            </a:lvl3pPr>
            <a:lvl4pPr lvl="3" algn="l" rtl="0">
              <a:spcBef>
                <a:spcPts val="0"/>
              </a:spcBef>
              <a:spcAft>
                <a:spcPts val="0"/>
              </a:spcAft>
              <a:buSzPts val="4300"/>
              <a:buNone/>
              <a:defRPr/>
            </a:lvl4pPr>
            <a:lvl5pPr lvl="4" algn="l" rtl="0">
              <a:spcBef>
                <a:spcPts val="0"/>
              </a:spcBef>
              <a:spcAft>
                <a:spcPts val="0"/>
              </a:spcAft>
              <a:buSzPts val="4300"/>
              <a:buNone/>
              <a:defRPr/>
            </a:lvl5pPr>
            <a:lvl6pPr lvl="5" algn="l" rtl="0">
              <a:spcBef>
                <a:spcPts val="0"/>
              </a:spcBef>
              <a:spcAft>
                <a:spcPts val="0"/>
              </a:spcAft>
              <a:buSzPts val="4300"/>
              <a:buNone/>
              <a:defRPr/>
            </a:lvl6pPr>
            <a:lvl7pPr lvl="6" algn="l" rtl="0">
              <a:spcBef>
                <a:spcPts val="0"/>
              </a:spcBef>
              <a:spcAft>
                <a:spcPts val="0"/>
              </a:spcAft>
              <a:buSzPts val="4300"/>
              <a:buNone/>
              <a:defRPr/>
            </a:lvl7pPr>
            <a:lvl8pPr lvl="7" algn="l" rtl="0">
              <a:spcBef>
                <a:spcPts val="0"/>
              </a:spcBef>
              <a:spcAft>
                <a:spcPts val="0"/>
              </a:spcAft>
              <a:buSzPts val="4300"/>
              <a:buNone/>
              <a:defRPr/>
            </a:lvl8pPr>
            <a:lvl9pPr lvl="8" algn="l" rtl="0">
              <a:spcBef>
                <a:spcPts val="0"/>
              </a:spcBef>
              <a:spcAft>
                <a:spcPts val="0"/>
              </a:spcAft>
              <a:buSzPts val="4300"/>
              <a:buNone/>
              <a:defRPr/>
            </a:lvl9pPr>
          </a:lstStyle>
          <a:p>
            <a:endParaRPr/>
          </a:p>
        </p:txBody>
      </p:sp>
      <p:sp>
        <p:nvSpPr>
          <p:cNvPr id="65" name="Google Shape;65;p14"/>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rmAutofit/>
          </a:bodyPr>
          <a:lstStyle>
            <a:lvl1pPr marL="457200" lvl="0" indent="-360045" algn="l" rtl="0">
              <a:spcBef>
                <a:spcPts val="360"/>
              </a:spcBef>
              <a:spcAft>
                <a:spcPts val="0"/>
              </a:spcAft>
              <a:buSzPts val="2070"/>
              <a:buChar char="●"/>
              <a:defRPr/>
            </a:lvl1pPr>
            <a:lvl2pPr marL="914400" lvl="1" indent="-360044" algn="l" rtl="0">
              <a:spcBef>
                <a:spcPts val="600"/>
              </a:spcBef>
              <a:spcAft>
                <a:spcPts val="0"/>
              </a:spcAft>
              <a:buSzPts val="2070"/>
              <a:buChar char="○"/>
              <a:defRPr/>
            </a:lvl2pPr>
            <a:lvl3pPr marL="1371600" lvl="2" indent="-360044" algn="l" rtl="0">
              <a:spcBef>
                <a:spcPts val="600"/>
              </a:spcBef>
              <a:spcAft>
                <a:spcPts val="0"/>
              </a:spcAft>
              <a:buSzPts val="2070"/>
              <a:buChar char="■"/>
              <a:defRPr/>
            </a:lvl3pPr>
            <a:lvl4pPr marL="1828800" lvl="3" indent="-360044" algn="l" rtl="0">
              <a:spcBef>
                <a:spcPts val="600"/>
              </a:spcBef>
              <a:spcAft>
                <a:spcPts val="0"/>
              </a:spcAft>
              <a:buSzPts val="2070"/>
              <a:buChar char="●"/>
              <a:defRPr/>
            </a:lvl4pPr>
            <a:lvl5pPr marL="2286000" lvl="4" indent="-360045" algn="l" rtl="0">
              <a:spcBef>
                <a:spcPts val="600"/>
              </a:spcBef>
              <a:spcAft>
                <a:spcPts val="0"/>
              </a:spcAft>
              <a:buSzPts val="2070"/>
              <a:buChar char="○"/>
              <a:defRPr/>
            </a:lvl5pPr>
            <a:lvl6pPr marL="2743200" lvl="5" indent="-360045" algn="l" rtl="0">
              <a:spcBef>
                <a:spcPts val="600"/>
              </a:spcBef>
              <a:spcAft>
                <a:spcPts val="0"/>
              </a:spcAft>
              <a:buSzPts val="2070"/>
              <a:buChar char="■"/>
              <a:defRPr/>
            </a:lvl6pPr>
            <a:lvl7pPr marL="3200400" lvl="6" indent="-360045" algn="l" rtl="0">
              <a:spcBef>
                <a:spcPts val="600"/>
              </a:spcBef>
              <a:spcAft>
                <a:spcPts val="0"/>
              </a:spcAft>
              <a:buSzPts val="2070"/>
              <a:buChar char="●"/>
              <a:defRPr/>
            </a:lvl7pPr>
            <a:lvl8pPr marL="3657600" lvl="7" indent="-360045" algn="l" rtl="0">
              <a:spcBef>
                <a:spcPts val="600"/>
              </a:spcBef>
              <a:spcAft>
                <a:spcPts val="0"/>
              </a:spcAft>
              <a:buSzPts val="2070"/>
              <a:buChar char="○"/>
              <a:defRPr/>
            </a:lvl8pPr>
            <a:lvl9pPr marL="4114800" lvl="8" indent="-360045" algn="l" rtl="0">
              <a:spcBef>
                <a:spcPts val="600"/>
              </a:spcBef>
              <a:spcAft>
                <a:spcPts val="600"/>
              </a:spcAft>
              <a:buSzPts val="2070"/>
              <a:buChar char="■"/>
              <a:defRPr/>
            </a:lvl9pPr>
          </a:lstStyle>
          <a:p>
            <a:endParaRPr/>
          </a:p>
        </p:txBody>
      </p:sp>
      <p:sp>
        <p:nvSpPr>
          <p:cNvPr id="66" name="Google Shape;66;p14"/>
          <p:cNvSpPr txBox="1">
            <a:spLocks noGrp="1"/>
          </p:cNvSpPr>
          <p:nvPr>
            <p:ph type="dt" idx="10"/>
          </p:nvPr>
        </p:nvSpPr>
        <p:spPr>
          <a:xfrm>
            <a:off x="8677501" y="5969000"/>
            <a:ext cx="1600200" cy="2793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4"/>
          <p:cNvSpPr txBox="1">
            <a:spLocks noGrp="1"/>
          </p:cNvSpPr>
          <p:nvPr>
            <p:ph type="ftr" idx="11"/>
          </p:nvPr>
        </p:nvSpPr>
        <p:spPr>
          <a:xfrm>
            <a:off x="1295401" y="5969000"/>
            <a:ext cx="7305900" cy="279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14"/>
          <p:cNvSpPr txBox="1">
            <a:spLocks noGrp="1"/>
          </p:cNvSpPr>
          <p:nvPr>
            <p:ph type="sldNum" idx="12"/>
          </p:nvPr>
        </p:nvSpPr>
        <p:spPr>
          <a:xfrm>
            <a:off x="10353901" y="5969000"/>
            <a:ext cx="542700" cy="279300"/>
          </a:xfrm>
          <a:prstGeom prst="rect">
            <a:avLst/>
          </a:prstGeom>
          <a:noFill/>
          <a:ln>
            <a:noFill/>
          </a:ln>
        </p:spPr>
        <p:txBody>
          <a:bodyPr spcFirstLastPara="1" wrap="square" lIns="91425" tIns="45700" rIns="91425" bIns="45700" anchor="ctr" anchorCtr="0">
            <a:normAutofit lnSpcReduction="1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300" cy="2397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1pPr>
            <a:lvl2pPr lvl="1"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2pPr>
            <a:lvl3pPr lvl="2"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3pPr>
            <a:lvl4pPr lvl="3"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4pPr>
            <a:lvl5pPr lvl="4"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5pPr>
            <a:lvl6pPr lvl="5"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6pPr>
            <a:lvl7pPr lvl="6"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7pPr>
            <a:lvl8pPr lvl="7"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8pPr>
            <a:lvl9pPr lvl="8"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6727600"/>
            <a:ext cx="12192000" cy="1305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415600" y="521800"/>
            <a:ext cx="11360700" cy="834900"/>
          </a:xfrm>
          <a:prstGeom prst="rect">
            <a:avLst/>
          </a:prstGeom>
        </p:spPr>
        <p:txBody>
          <a:bodyPr spcFirstLastPara="1" wrap="square" lIns="121900" tIns="121900" rIns="121900" bIns="121900" anchor="t"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1" name="Google Shape;21;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2" name="Google Shape;22;p4"/>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700" cy="834900"/>
          </a:xfrm>
          <a:prstGeom prst="rect">
            <a:avLst/>
          </a:prstGeom>
        </p:spPr>
        <p:txBody>
          <a:bodyPr spcFirstLastPara="1" wrap="square" lIns="121900" tIns="121900" rIns="121900" bIns="121900" anchor="t"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5" name="Google Shape;25;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6" name="Google Shape;26;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5"/>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700" cy="834900"/>
          </a:xfrm>
          <a:prstGeom prst="rect">
            <a:avLst/>
          </a:prstGeom>
        </p:spPr>
        <p:txBody>
          <a:bodyPr spcFirstLastPara="1" wrap="square" lIns="121900" tIns="121900" rIns="121900" bIns="121900" anchor="t"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30" name="Google Shape;30;p6"/>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517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Font typeface="Lato"/>
              <a:buNone/>
              <a:defRPr sz="6400" b="0">
                <a:solidFill>
                  <a:schemeClr val="lt1"/>
                </a:solidFill>
                <a:latin typeface="Lato"/>
                <a:ea typeface="Lato"/>
                <a:cs typeface="Lato"/>
                <a:sym typeface="Lato"/>
              </a:defRPr>
            </a:lvl1pPr>
            <a:lvl2pPr lvl="1">
              <a:spcBef>
                <a:spcPts val="0"/>
              </a:spcBef>
              <a:spcAft>
                <a:spcPts val="0"/>
              </a:spcAft>
              <a:buClr>
                <a:schemeClr val="lt1"/>
              </a:buClr>
              <a:buSzPts val="6400"/>
              <a:buFont typeface="Lato"/>
              <a:buNone/>
              <a:defRPr sz="6400" b="0">
                <a:solidFill>
                  <a:schemeClr val="lt1"/>
                </a:solidFill>
                <a:latin typeface="Lato"/>
                <a:ea typeface="Lato"/>
                <a:cs typeface="Lato"/>
                <a:sym typeface="Lato"/>
              </a:defRPr>
            </a:lvl2pPr>
            <a:lvl3pPr lvl="2">
              <a:spcBef>
                <a:spcPts val="0"/>
              </a:spcBef>
              <a:spcAft>
                <a:spcPts val="0"/>
              </a:spcAft>
              <a:buClr>
                <a:schemeClr val="lt1"/>
              </a:buClr>
              <a:buSzPts val="6400"/>
              <a:buFont typeface="Lato"/>
              <a:buNone/>
              <a:defRPr sz="6400" b="0">
                <a:solidFill>
                  <a:schemeClr val="lt1"/>
                </a:solidFill>
                <a:latin typeface="Lato"/>
                <a:ea typeface="Lato"/>
                <a:cs typeface="Lato"/>
                <a:sym typeface="Lato"/>
              </a:defRPr>
            </a:lvl3pPr>
            <a:lvl4pPr lvl="3">
              <a:spcBef>
                <a:spcPts val="0"/>
              </a:spcBef>
              <a:spcAft>
                <a:spcPts val="0"/>
              </a:spcAft>
              <a:buClr>
                <a:schemeClr val="lt1"/>
              </a:buClr>
              <a:buSzPts val="6400"/>
              <a:buFont typeface="Lato"/>
              <a:buNone/>
              <a:defRPr sz="6400" b="0">
                <a:solidFill>
                  <a:schemeClr val="lt1"/>
                </a:solidFill>
                <a:latin typeface="Lato"/>
                <a:ea typeface="Lato"/>
                <a:cs typeface="Lato"/>
                <a:sym typeface="Lato"/>
              </a:defRPr>
            </a:lvl4pPr>
            <a:lvl5pPr lvl="4">
              <a:spcBef>
                <a:spcPts val="0"/>
              </a:spcBef>
              <a:spcAft>
                <a:spcPts val="0"/>
              </a:spcAft>
              <a:buClr>
                <a:schemeClr val="lt1"/>
              </a:buClr>
              <a:buSzPts val="6400"/>
              <a:buFont typeface="Lato"/>
              <a:buNone/>
              <a:defRPr sz="6400" b="0">
                <a:solidFill>
                  <a:schemeClr val="lt1"/>
                </a:solidFill>
                <a:latin typeface="Lato"/>
                <a:ea typeface="Lato"/>
                <a:cs typeface="Lato"/>
                <a:sym typeface="Lato"/>
              </a:defRPr>
            </a:lvl5pPr>
            <a:lvl6pPr lvl="5">
              <a:spcBef>
                <a:spcPts val="0"/>
              </a:spcBef>
              <a:spcAft>
                <a:spcPts val="0"/>
              </a:spcAft>
              <a:buClr>
                <a:schemeClr val="lt1"/>
              </a:buClr>
              <a:buSzPts val="6400"/>
              <a:buFont typeface="Lato"/>
              <a:buNone/>
              <a:defRPr sz="6400" b="0">
                <a:solidFill>
                  <a:schemeClr val="lt1"/>
                </a:solidFill>
                <a:latin typeface="Lato"/>
                <a:ea typeface="Lato"/>
                <a:cs typeface="Lato"/>
                <a:sym typeface="Lato"/>
              </a:defRPr>
            </a:lvl6pPr>
            <a:lvl7pPr lvl="6">
              <a:spcBef>
                <a:spcPts val="0"/>
              </a:spcBef>
              <a:spcAft>
                <a:spcPts val="0"/>
              </a:spcAft>
              <a:buClr>
                <a:schemeClr val="lt1"/>
              </a:buClr>
              <a:buSzPts val="6400"/>
              <a:buFont typeface="Lato"/>
              <a:buNone/>
              <a:defRPr sz="6400" b="0">
                <a:solidFill>
                  <a:schemeClr val="lt1"/>
                </a:solidFill>
                <a:latin typeface="Lato"/>
                <a:ea typeface="Lato"/>
                <a:cs typeface="Lato"/>
                <a:sym typeface="Lato"/>
              </a:defRPr>
            </a:lvl7pPr>
            <a:lvl8pPr lvl="7">
              <a:spcBef>
                <a:spcPts val="0"/>
              </a:spcBef>
              <a:spcAft>
                <a:spcPts val="0"/>
              </a:spcAft>
              <a:buClr>
                <a:schemeClr val="lt1"/>
              </a:buClr>
              <a:buSzPts val="6400"/>
              <a:buFont typeface="Lato"/>
              <a:buNone/>
              <a:defRPr sz="6400" b="0">
                <a:solidFill>
                  <a:schemeClr val="lt1"/>
                </a:solidFill>
                <a:latin typeface="Lato"/>
                <a:ea typeface="Lato"/>
                <a:cs typeface="Lato"/>
                <a:sym typeface="Lato"/>
              </a:defRPr>
            </a:lvl8pPr>
            <a:lvl9pPr lvl="8">
              <a:spcBef>
                <a:spcPts val="0"/>
              </a:spcBef>
              <a:spcAft>
                <a:spcPts val="0"/>
              </a:spcAft>
              <a:buClr>
                <a:schemeClr val="lt1"/>
              </a:buClr>
              <a:buSzPts val="6400"/>
              <a:buFont typeface="Lato"/>
              <a:buNone/>
              <a:defRPr sz="64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700" cy="2244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936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4" name="Google Shape;44;p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700" cy="8349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marL="914400" lvl="1"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2pPr>
            <a:lvl3pPr marL="1371600" lvl="2"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3pPr>
            <a:lvl4pPr marL="1828800" lvl="3"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4pPr>
            <a:lvl5pPr marL="2286000" lvl="4"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5pPr>
            <a:lvl6pPr marL="2743200" lvl="5"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6pPr>
            <a:lvl7pPr marL="3200400" lvl="6"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7pPr>
            <a:lvl8pPr marL="3657600" lvl="7"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8pPr>
            <a:lvl9pPr marL="4114800" lvl="8"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6"/>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4128450" y="2355875"/>
            <a:ext cx="3935100" cy="1017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5400"/>
              <a:buFont typeface="Garamond"/>
              <a:buNone/>
            </a:pPr>
            <a:r>
              <a:rPr lang="en-US"/>
              <a:t>Construction</a:t>
            </a:r>
            <a:endParaRPr/>
          </a:p>
        </p:txBody>
      </p:sp>
      <p:sp>
        <p:nvSpPr>
          <p:cNvPr id="74" name="Google Shape;74;p15"/>
          <p:cNvSpPr txBox="1">
            <a:spLocks noGrp="1"/>
          </p:cNvSpPr>
          <p:nvPr>
            <p:ph type="subTitle" idx="1"/>
          </p:nvPr>
        </p:nvSpPr>
        <p:spPr>
          <a:xfrm>
            <a:off x="4128475" y="3713500"/>
            <a:ext cx="3935100" cy="858600"/>
          </a:xfrm>
          <a:prstGeom prst="rect">
            <a:avLst/>
          </a:prstGeom>
          <a:noFill/>
          <a:ln>
            <a:noFill/>
          </a:ln>
        </p:spPr>
        <p:txBody>
          <a:bodyPr spcFirstLastPara="1" wrap="square" lIns="91425" tIns="45700" rIns="91425" bIns="45700" anchor="t" anchorCtr="0">
            <a:normAutofit fontScale="47500" lnSpcReduction="10000"/>
          </a:bodyPr>
          <a:lstStyle/>
          <a:p>
            <a:pPr marL="0" lvl="0" indent="0" algn="ctr" rtl="0">
              <a:spcBef>
                <a:spcPts val="0"/>
              </a:spcBef>
              <a:spcAft>
                <a:spcPts val="0"/>
              </a:spcAft>
              <a:buSzPct val="100625"/>
              <a:buNone/>
            </a:pPr>
            <a:r>
              <a:rPr lang="en-US"/>
              <a:t>Presented by:</a:t>
            </a:r>
            <a:endParaRPr/>
          </a:p>
          <a:p>
            <a:pPr marL="0" lvl="0" indent="0" algn="ctr" rtl="0">
              <a:spcBef>
                <a:spcPts val="0"/>
              </a:spcBef>
              <a:spcAft>
                <a:spcPts val="0"/>
              </a:spcAft>
              <a:buSzPct val="100625"/>
              <a:buNone/>
            </a:pPr>
            <a:endParaRPr/>
          </a:p>
          <a:p>
            <a:pPr marL="0" lvl="0" indent="0" algn="ctr" rtl="0">
              <a:spcBef>
                <a:spcPts val="0"/>
              </a:spcBef>
              <a:spcAft>
                <a:spcPts val="0"/>
              </a:spcAft>
              <a:buSzPct val="100625"/>
              <a:buNone/>
            </a:pPr>
            <a:r>
              <a:rPr lang="en-US"/>
              <a:t>Ashish Maharjan (Roll No. 11)</a:t>
            </a:r>
            <a:endParaRPr/>
          </a:p>
          <a:p>
            <a:pPr marL="0" lvl="0" indent="0" algn="ctr" rtl="0">
              <a:spcBef>
                <a:spcPts val="1020"/>
              </a:spcBef>
              <a:spcAft>
                <a:spcPts val="0"/>
              </a:spcAft>
              <a:buSzPct val="100625"/>
              <a:buNone/>
            </a:pPr>
            <a:r>
              <a:rPr lang="en-US"/>
              <a:t>Tulsi Acharya (Roll No.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The implementation environment</a:t>
            </a:r>
            <a:endParaRPr/>
          </a:p>
        </p:txBody>
      </p:sp>
      <p:sp>
        <p:nvSpPr>
          <p:cNvPr id="131" name="Google Shape;131;p24"/>
          <p:cNvSpPr txBox="1">
            <a:spLocks noGrp="1"/>
          </p:cNvSpPr>
          <p:nvPr>
            <p:ph type="body" idx="1"/>
          </p:nvPr>
        </p:nvSpPr>
        <p:spPr>
          <a:xfrm>
            <a:off x="1295400" y="2723299"/>
            <a:ext cx="9601200" cy="3948600"/>
          </a:xfrm>
          <a:prstGeom prst="rect">
            <a:avLst/>
          </a:prstGeom>
        </p:spPr>
        <p:txBody>
          <a:bodyPr spcFirstLastPara="1" wrap="square" lIns="91425" tIns="45700" rIns="91425" bIns="45700" anchor="t" anchorCtr="0">
            <a:normAutofit fontScale="92500" lnSpcReduction="20000"/>
          </a:bodyPr>
          <a:lstStyle/>
          <a:p>
            <a:pPr marL="457200" marR="0" lvl="0" indent="-369796" algn="l" rtl="0">
              <a:lnSpc>
                <a:spcPct val="115000"/>
              </a:lnSpc>
              <a:spcBef>
                <a:spcPts val="360"/>
              </a:spcBef>
              <a:spcAft>
                <a:spcPts val="0"/>
              </a:spcAft>
              <a:buSzPct val="87929"/>
              <a:buChar char="●"/>
            </a:pPr>
            <a:r>
              <a:rPr lang="en-US" sz="2733"/>
              <a:t>Understanding the relationships between the software that is being designed and its external environment is essential for deciding how to provide the required system functionality and how to structure the system to communicate with its environment.</a:t>
            </a:r>
            <a:endParaRPr sz="2733"/>
          </a:p>
          <a:p>
            <a:pPr marL="457200" marR="0" lvl="0" indent="-369796" algn="l" rtl="0">
              <a:lnSpc>
                <a:spcPct val="115000"/>
              </a:lnSpc>
              <a:spcBef>
                <a:spcPts val="0"/>
              </a:spcBef>
              <a:spcAft>
                <a:spcPts val="0"/>
              </a:spcAft>
              <a:buSzPct val="87929"/>
              <a:buChar char="●"/>
            </a:pPr>
            <a:r>
              <a:rPr lang="en-US" sz="2733"/>
              <a:t>Establish the boundaries of the system which helps you decide what features are implemented in the system being designed and what features are in other associated systems.</a:t>
            </a:r>
            <a:endParaRPr sz="2733"/>
          </a:p>
          <a:p>
            <a:pPr marL="0" lvl="0" indent="0" algn="l" rtl="0">
              <a:spcBef>
                <a:spcPts val="600"/>
              </a:spcBef>
              <a:spcAft>
                <a:spcPts val="0"/>
              </a:spcAft>
              <a:buNone/>
            </a:pPr>
            <a:endParaRPr/>
          </a:p>
          <a:p>
            <a:pPr marL="0" lvl="0" indent="0" algn="l" rtl="0">
              <a:spcBef>
                <a:spcPts val="600"/>
              </a:spcBef>
              <a:spcAft>
                <a:spcPts val="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Interaction diagram</a:t>
            </a:r>
            <a:endParaRPr/>
          </a:p>
        </p:txBody>
      </p:sp>
      <p:sp>
        <p:nvSpPr>
          <p:cNvPr id="137" name="Google Shape;137;p25"/>
          <p:cNvSpPr txBox="1">
            <a:spLocks noGrp="1"/>
          </p:cNvSpPr>
          <p:nvPr>
            <p:ph type="body" idx="1"/>
          </p:nvPr>
        </p:nvSpPr>
        <p:spPr>
          <a:xfrm>
            <a:off x="1295400" y="2835024"/>
            <a:ext cx="9601200" cy="3641400"/>
          </a:xfrm>
          <a:prstGeom prst="rect">
            <a:avLst/>
          </a:prstGeom>
        </p:spPr>
        <p:txBody>
          <a:bodyPr spcFirstLastPara="1" wrap="square" lIns="91425" tIns="45700" rIns="91425" bIns="45700" anchor="t" anchorCtr="0">
            <a:normAutofit/>
          </a:bodyPr>
          <a:lstStyle/>
          <a:p>
            <a:pPr marL="457200" lvl="0" indent="-360045" algn="l" rtl="0">
              <a:spcBef>
                <a:spcPts val="360"/>
              </a:spcBef>
              <a:spcAft>
                <a:spcPts val="0"/>
              </a:spcAft>
              <a:buSzPts val="2070"/>
              <a:buChar char="●"/>
            </a:pPr>
            <a:r>
              <a:rPr lang="en-US"/>
              <a:t>Interaction diagram is created for each use-case diagram.</a:t>
            </a:r>
            <a:endParaRPr/>
          </a:p>
          <a:p>
            <a:pPr marL="457200" lvl="0" indent="-360045" algn="l" rtl="0">
              <a:spcBef>
                <a:spcPts val="0"/>
              </a:spcBef>
              <a:spcAft>
                <a:spcPts val="0"/>
              </a:spcAft>
              <a:buSzPts val="2070"/>
              <a:buChar char="●"/>
            </a:pPr>
            <a:r>
              <a:rPr lang="en-US"/>
              <a:t>Interaction diagram contains the detail description of different signals sent and received by the system.</a:t>
            </a:r>
            <a:endParaRPr/>
          </a:p>
          <a:p>
            <a:pPr marL="457200" lvl="0" indent="-360045" algn="l" rtl="0">
              <a:spcBef>
                <a:spcPts val="0"/>
              </a:spcBef>
              <a:spcAft>
                <a:spcPts val="0"/>
              </a:spcAft>
              <a:buSzPts val="2070"/>
              <a:buChar char="●"/>
            </a:pPr>
            <a:r>
              <a:rPr lang="en-US"/>
              <a:t>The main purpose of interaction diagram is to define the protocols of each blocks in the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Definition of Stimuli</a:t>
            </a:r>
            <a:endParaRPr/>
          </a:p>
        </p:txBody>
      </p:sp>
      <p:sp>
        <p:nvSpPr>
          <p:cNvPr id="143" name="Google Shape;143;p26"/>
          <p:cNvSpPr txBox="1">
            <a:spLocks noGrp="1"/>
          </p:cNvSpPr>
          <p:nvPr>
            <p:ph type="body" idx="1"/>
          </p:nvPr>
        </p:nvSpPr>
        <p:spPr>
          <a:xfrm>
            <a:off x="1295400" y="2723300"/>
            <a:ext cx="9601200" cy="1626300"/>
          </a:xfrm>
          <a:prstGeom prst="rect">
            <a:avLst/>
          </a:prstGeom>
        </p:spPr>
        <p:txBody>
          <a:bodyPr spcFirstLastPara="1" wrap="square" lIns="91425" tIns="45700" rIns="91425" bIns="45700" anchor="t" anchorCtr="0">
            <a:normAutofit lnSpcReduction="20000"/>
          </a:bodyPr>
          <a:lstStyle/>
          <a:p>
            <a:pPr marL="457200" lvl="0" indent="-360045" algn="l" rtl="0">
              <a:spcBef>
                <a:spcPts val="360"/>
              </a:spcBef>
              <a:spcAft>
                <a:spcPts val="0"/>
              </a:spcAft>
              <a:buSzPts val="2070"/>
              <a:buChar char="●"/>
            </a:pPr>
            <a:r>
              <a:rPr lang="en-US"/>
              <a:t>Stimuli are the events that gives rise to a new event in interaction diagram.</a:t>
            </a:r>
            <a:endParaRPr/>
          </a:p>
          <a:p>
            <a:pPr marL="457200" lvl="0" indent="-360045" algn="l" rtl="0">
              <a:spcBef>
                <a:spcPts val="0"/>
              </a:spcBef>
              <a:spcAft>
                <a:spcPts val="0"/>
              </a:spcAft>
              <a:buSzPts val="2070"/>
              <a:buChar char="●"/>
            </a:pPr>
            <a:r>
              <a:rPr lang="en-US"/>
              <a:t>Sent from one one object to another and initiate as operation.</a:t>
            </a:r>
            <a:endParaRPr/>
          </a:p>
          <a:p>
            <a:pPr marL="457200" lvl="0" indent="0" algn="l" rtl="0">
              <a:spcBef>
                <a:spcPts val="600"/>
              </a:spcBef>
              <a:spcAft>
                <a:spcPts val="600"/>
              </a:spcAft>
              <a:buNone/>
            </a:pPr>
            <a:endParaRPr/>
          </a:p>
        </p:txBody>
      </p:sp>
      <p:sp>
        <p:nvSpPr>
          <p:cNvPr id="144" name="Google Shape;144;p26"/>
          <p:cNvSpPr txBox="1"/>
          <p:nvPr/>
        </p:nvSpPr>
        <p:spPr>
          <a:xfrm>
            <a:off x="2980350" y="4243825"/>
            <a:ext cx="62313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300" b="1">
                <a:solidFill>
                  <a:schemeClr val="dk1"/>
                </a:solidFill>
                <a:latin typeface="Playfair Display"/>
                <a:ea typeface="Playfair Display"/>
                <a:cs typeface="Playfair Display"/>
                <a:sym typeface="Playfair Display"/>
              </a:rPr>
              <a:t>Types of Stimuli</a:t>
            </a:r>
            <a:endParaRPr sz="4300" b="1">
              <a:solidFill>
                <a:schemeClr val="dk1"/>
              </a:solidFill>
              <a:latin typeface="Playfair Display"/>
              <a:ea typeface="Playfair Display"/>
              <a:cs typeface="Playfair Display"/>
              <a:sym typeface="Playfair Display"/>
            </a:endParaRPr>
          </a:p>
        </p:txBody>
      </p:sp>
      <p:pic>
        <p:nvPicPr>
          <p:cNvPr id="145" name="Google Shape;145;p26"/>
          <p:cNvPicPr preferRelativeResize="0"/>
          <p:nvPr/>
        </p:nvPicPr>
        <p:blipFill>
          <a:blip r:embed="rId3">
            <a:alphaModFix/>
          </a:blip>
          <a:stretch>
            <a:fillRect/>
          </a:stretch>
        </p:blipFill>
        <p:spPr>
          <a:xfrm>
            <a:off x="3830400" y="5242825"/>
            <a:ext cx="4531200" cy="138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Structure of Interaction Diagrams</a:t>
            </a:r>
            <a:endParaRPr/>
          </a:p>
        </p:txBody>
      </p:sp>
      <p:sp>
        <p:nvSpPr>
          <p:cNvPr id="151" name="Google Shape;151;p27"/>
          <p:cNvSpPr txBox="1">
            <a:spLocks noGrp="1"/>
          </p:cNvSpPr>
          <p:nvPr>
            <p:ph type="body" idx="1"/>
          </p:nvPr>
        </p:nvSpPr>
        <p:spPr>
          <a:xfrm>
            <a:off x="1295400" y="2653475"/>
            <a:ext cx="9601200" cy="2181900"/>
          </a:xfrm>
          <a:prstGeom prst="rect">
            <a:avLst/>
          </a:prstGeom>
        </p:spPr>
        <p:txBody>
          <a:bodyPr spcFirstLastPara="1" wrap="square" lIns="91425" tIns="45700" rIns="91425" bIns="45700" anchor="t" anchorCtr="0">
            <a:normAutofit/>
          </a:bodyPr>
          <a:lstStyle/>
          <a:p>
            <a:pPr marL="457200" lvl="0" indent="-360045" algn="l" rtl="0">
              <a:spcBef>
                <a:spcPts val="360"/>
              </a:spcBef>
              <a:spcAft>
                <a:spcPts val="0"/>
              </a:spcAft>
              <a:buSzPts val="2070"/>
              <a:buChar char="●"/>
            </a:pPr>
            <a:r>
              <a:rPr lang="en-US"/>
              <a:t>Interaction diagram give the designer a unique ability to see the entire sequence in a use case as an overview level.</a:t>
            </a:r>
            <a:endParaRPr/>
          </a:p>
          <a:p>
            <a:pPr marL="457200" lvl="0" indent="-360045" algn="l" rtl="0">
              <a:spcBef>
                <a:spcPts val="0"/>
              </a:spcBef>
              <a:spcAft>
                <a:spcPts val="0"/>
              </a:spcAft>
              <a:buSzPts val="2070"/>
              <a:buChar char="●"/>
            </a:pPr>
            <a:r>
              <a:rPr lang="en-US"/>
              <a:t>Pictorial overview of how the sequence progress over the objects participating in use case.</a:t>
            </a:r>
            <a:endParaRPr/>
          </a:p>
        </p:txBody>
      </p:sp>
      <p:sp>
        <p:nvSpPr>
          <p:cNvPr id="152" name="Google Shape;152;p27"/>
          <p:cNvSpPr txBox="1"/>
          <p:nvPr/>
        </p:nvSpPr>
        <p:spPr>
          <a:xfrm>
            <a:off x="1898025" y="4666300"/>
            <a:ext cx="7896600" cy="15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solidFill>
                  <a:schemeClr val="dk1"/>
                </a:solidFill>
                <a:latin typeface="Playfair Display"/>
                <a:ea typeface="Playfair Display"/>
                <a:cs typeface="Playfair Display"/>
                <a:sym typeface="Playfair Display"/>
              </a:rPr>
              <a:t>Types of Interaction Diagram</a:t>
            </a:r>
            <a:endParaRPr sz="3100" b="1">
              <a:solidFill>
                <a:schemeClr val="dk1"/>
              </a:solidFill>
              <a:latin typeface="Playfair Display"/>
              <a:ea typeface="Playfair Display"/>
              <a:cs typeface="Playfair Display"/>
              <a:sym typeface="Playfair Display"/>
            </a:endParaRPr>
          </a:p>
          <a:p>
            <a:pPr marL="457200" marR="0" lvl="0" indent="-360045" algn="l" rtl="0">
              <a:lnSpc>
                <a:spcPct val="115000"/>
              </a:lnSpc>
              <a:spcBef>
                <a:spcPts val="360"/>
              </a:spcBef>
              <a:spcAft>
                <a:spcPts val="0"/>
              </a:spcAft>
              <a:buClr>
                <a:schemeClr val="dk2"/>
              </a:buClr>
              <a:buSzPts val="2070"/>
              <a:buFont typeface="Lato"/>
              <a:buAutoNum type="arabicPeriod"/>
            </a:pPr>
            <a:r>
              <a:rPr lang="en-US" sz="2400">
                <a:solidFill>
                  <a:schemeClr val="dk2"/>
                </a:solidFill>
                <a:latin typeface="Lato"/>
                <a:ea typeface="Lato"/>
                <a:cs typeface="Lato"/>
                <a:sym typeface="Lato"/>
              </a:rPr>
              <a:t>Fork Diagram</a:t>
            </a:r>
            <a:endParaRPr sz="2400">
              <a:solidFill>
                <a:schemeClr val="dk2"/>
              </a:solidFill>
              <a:latin typeface="Lato"/>
              <a:ea typeface="Lato"/>
              <a:cs typeface="Lato"/>
              <a:sym typeface="Lato"/>
            </a:endParaRPr>
          </a:p>
          <a:p>
            <a:pPr marL="457200" marR="0" lvl="0" indent="-360045" algn="l" rtl="0">
              <a:lnSpc>
                <a:spcPct val="115000"/>
              </a:lnSpc>
              <a:spcBef>
                <a:spcPts val="0"/>
              </a:spcBef>
              <a:spcAft>
                <a:spcPts val="0"/>
              </a:spcAft>
              <a:buClr>
                <a:schemeClr val="dk2"/>
              </a:buClr>
              <a:buSzPts val="2070"/>
              <a:buFont typeface="Lato"/>
              <a:buAutoNum type="arabicPeriod"/>
            </a:pPr>
            <a:r>
              <a:rPr lang="en-US" sz="2400">
                <a:solidFill>
                  <a:schemeClr val="dk2"/>
                </a:solidFill>
                <a:latin typeface="Lato"/>
                <a:ea typeface="Lato"/>
                <a:cs typeface="Lato"/>
                <a:sym typeface="Lato"/>
              </a:rPr>
              <a:t>Stair Diagram</a:t>
            </a:r>
            <a:endParaRPr sz="3300" b="1">
              <a:solidFill>
                <a:schemeClr val="dk1"/>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Fork Diagram VS Stair Diagram</a:t>
            </a:r>
            <a:endParaRPr/>
          </a:p>
        </p:txBody>
      </p:sp>
      <p:sp>
        <p:nvSpPr>
          <p:cNvPr id="158" name="Google Shape;158;p28"/>
          <p:cNvSpPr txBox="1">
            <a:spLocks noGrp="1"/>
          </p:cNvSpPr>
          <p:nvPr>
            <p:ph type="body" idx="1"/>
          </p:nvPr>
        </p:nvSpPr>
        <p:spPr>
          <a:xfrm>
            <a:off x="1435050" y="2681400"/>
            <a:ext cx="9601200" cy="4022100"/>
          </a:xfrm>
          <a:prstGeom prst="rect">
            <a:avLst/>
          </a:prstGeom>
        </p:spPr>
        <p:txBody>
          <a:bodyPr spcFirstLastPara="1" wrap="square" lIns="91425" tIns="45700" rIns="91425" bIns="45700" anchor="t" anchorCtr="0">
            <a:normAutofit fontScale="85000" lnSpcReduction="20000"/>
          </a:bodyPr>
          <a:lstStyle/>
          <a:p>
            <a:pPr marL="457200" lvl="0" indent="-340328" algn="l" rtl="0">
              <a:spcBef>
                <a:spcPts val="360"/>
              </a:spcBef>
              <a:spcAft>
                <a:spcPts val="0"/>
              </a:spcAft>
              <a:buSzPct val="86250"/>
              <a:buChar char="●"/>
            </a:pPr>
            <a:r>
              <a:rPr lang="en-US"/>
              <a:t>Fork Diagram is characterized by the fact that is an object acting like a spider in web and so controls the other ojbects.It has centralized structure. A centralized (fork) control structure is appropriate when:</a:t>
            </a:r>
            <a:endParaRPr/>
          </a:p>
          <a:p>
            <a:pPr marL="457200" lvl="0" indent="-340328" algn="l" rtl="0">
              <a:spcBef>
                <a:spcPts val="0"/>
              </a:spcBef>
              <a:spcAft>
                <a:spcPts val="0"/>
              </a:spcAft>
              <a:buSzPct val="86250"/>
              <a:buChar char="❏"/>
            </a:pPr>
            <a:r>
              <a:rPr lang="en-US"/>
              <a:t>the operations can change order.</a:t>
            </a:r>
            <a:endParaRPr/>
          </a:p>
          <a:p>
            <a:pPr marL="457200" lvl="0" indent="-340328" algn="l" rtl="0">
              <a:spcBef>
                <a:spcPts val="0"/>
              </a:spcBef>
              <a:spcAft>
                <a:spcPts val="0"/>
              </a:spcAft>
              <a:buSzPct val="86250"/>
              <a:buChar char="❏"/>
            </a:pPr>
            <a:r>
              <a:rPr lang="en-US"/>
              <a:t>new operations could be inserted.</a:t>
            </a:r>
            <a:endParaRPr/>
          </a:p>
          <a:p>
            <a:pPr marL="914400" lvl="0" indent="0" algn="l" rtl="0">
              <a:spcBef>
                <a:spcPts val="600"/>
              </a:spcBef>
              <a:spcAft>
                <a:spcPts val="0"/>
              </a:spcAft>
              <a:buNone/>
            </a:pPr>
            <a:endParaRPr/>
          </a:p>
          <a:p>
            <a:pPr marL="457200" lvl="0" indent="-340328" algn="l" rtl="0">
              <a:spcBef>
                <a:spcPts val="600"/>
              </a:spcBef>
              <a:spcAft>
                <a:spcPts val="0"/>
              </a:spcAft>
              <a:buSzPct val="86250"/>
              <a:buChar char="●"/>
            </a:pPr>
            <a:r>
              <a:rPr lang="en-US"/>
              <a:t>Stair diagram is characterized by delegate responsibility. It has decentralized structure. A decentralized (stair) control structure is appropriate when:</a:t>
            </a:r>
            <a:endParaRPr/>
          </a:p>
          <a:p>
            <a:pPr marL="457200" lvl="0" indent="-340328" algn="l" rtl="0">
              <a:spcBef>
                <a:spcPts val="0"/>
              </a:spcBef>
              <a:spcAft>
                <a:spcPts val="0"/>
              </a:spcAft>
              <a:buSzPct val="86250"/>
              <a:buChar char="❏"/>
            </a:pPr>
            <a:r>
              <a:rPr lang="en-US"/>
              <a:t>the operations have a strong connection.</a:t>
            </a:r>
            <a:endParaRPr/>
          </a:p>
          <a:p>
            <a:pPr marL="457200" lvl="0" indent="-340328" algn="l" rtl="0">
              <a:spcBef>
                <a:spcPts val="0"/>
              </a:spcBef>
              <a:spcAft>
                <a:spcPts val="0"/>
              </a:spcAft>
              <a:buSzPct val="86250"/>
              <a:buChar char="❏"/>
            </a:pPr>
            <a:r>
              <a:rPr lang="en-US"/>
              <a:t>the operations will always be performed in the same order.</a:t>
            </a:r>
            <a:endParaRPr/>
          </a:p>
          <a:p>
            <a:pPr marL="914400" lvl="0" indent="0" algn="l" rtl="0">
              <a:spcBef>
                <a:spcPts val="600"/>
              </a:spcBef>
              <a:spcAft>
                <a:spcPts val="0"/>
              </a:spcAft>
              <a:buNone/>
            </a:pPr>
            <a:endParaRPr/>
          </a:p>
          <a:p>
            <a:pPr marL="457200" lvl="0" indent="0" algn="l" rtl="0">
              <a:spcBef>
                <a:spcPts val="600"/>
              </a:spcBef>
              <a:spcAft>
                <a:spcPts val="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349375" y="622337"/>
            <a:ext cx="11095675" cy="561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Use cases with extensions</a:t>
            </a:r>
            <a:endParaRPr/>
          </a:p>
        </p:txBody>
      </p:sp>
      <p:sp>
        <p:nvSpPr>
          <p:cNvPr id="169" name="Google Shape;169;p30"/>
          <p:cNvSpPr txBox="1">
            <a:spLocks noGrp="1"/>
          </p:cNvSpPr>
          <p:nvPr>
            <p:ph type="body" idx="1"/>
          </p:nvPr>
        </p:nvSpPr>
        <p:spPr>
          <a:xfrm>
            <a:off x="1295400" y="2709325"/>
            <a:ext cx="9601200" cy="3912000"/>
          </a:xfrm>
          <a:prstGeom prst="rect">
            <a:avLst/>
          </a:prstGeom>
        </p:spPr>
        <p:txBody>
          <a:bodyPr spcFirstLastPara="1" wrap="square" lIns="91425" tIns="45700" rIns="91425" bIns="45700" anchor="t" anchorCtr="0">
            <a:normAutofit/>
          </a:bodyPr>
          <a:lstStyle/>
          <a:p>
            <a:pPr marL="457200" lvl="0" indent="-360045" algn="l" rtl="0">
              <a:spcBef>
                <a:spcPts val="360"/>
              </a:spcBef>
              <a:spcAft>
                <a:spcPts val="0"/>
              </a:spcAft>
              <a:buSzPts val="2070"/>
              <a:buChar char="●"/>
            </a:pPr>
            <a:r>
              <a:rPr lang="en-US" dirty="0"/>
              <a:t>Use of one use case to extend another use case.</a:t>
            </a:r>
            <a:endParaRPr dirty="0"/>
          </a:p>
          <a:p>
            <a:pPr marL="457200" lvl="0" indent="-360045" algn="l" rtl="0">
              <a:spcBef>
                <a:spcPts val="0"/>
              </a:spcBef>
              <a:spcAft>
                <a:spcPts val="0"/>
              </a:spcAft>
              <a:buSzPts val="2070"/>
              <a:buChar char="●"/>
            </a:pPr>
            <a:r>
              <a:rPr lang="en-US" dirty="0"/>
              <a:t>Position where the use case is to be extended is called Probe position .</a:t>
            </a:r>
            <a:endParaRPr dirty="0"/>
          </a:p>
          <a:p>
            <a:pPr marL="457200" lvl="0" indent="-360045" algn="l" rtl="0">
              <a:spcBef>
                <a:spcPts val="0"/>
              </a:spcBef>
              <a:spcAft>
                <a:spcPts val="0"/>
              </a:spcAft>
              <a:buSzPts val="2070"/>
              <a:buChar char="●"/>
            </a:pPr>
            <a:r>
              <a:rPr lang="en-US" dirty="0"/>
              <a:t>It is described in the Interaction diagram of use case. </a:t>
            </a:r>
            <a:endParaRPr dirty="0"/>
          </a:p>
          <a:p>
            <a:pPr marL="457200" lvl="0" indent="-360045" algn="l" rtl="0">
              <a:spcBef>
                <a:spcPts val="0"/>
              </a:spcBef>
              <a:spcAft>
                <a:spcPts val="0"/>
              </a:spcAft>
              <a:buSzPts val="2070"/>
              <a:buChar char="●"/>
            </a:pPr>
            <a:r>
              <a:rPr lang="en-US" dirty="0"/>
              <a:t>Follows  condition under which extension should take place.</a:t>
            </a:r>
            <a:endParaRPr dirty="0"/>
          </a:p>
          <a:p>
            <a:pPr marL="457200" lvl="0" indent="-360045" algn="l" rtl="0">
              <a:spcBef>
                <a:spcPts val="0"/>
              </a:spcBef>
              <a:spcAft>
                <a:spcPts val="0"/>
              </a:spcAft>
              <a:buSzPts val="2070"/>
              <a:buChar char="●"/>
            </a:pPr>
            <a:r>
              <a:rPr lang="en-US" dirty="0"/>
              <a:t>Belongs to use case which is to be extended which helps to avoid changes in the original use case.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Use cases with extensions….</a:t>
            </a:r>
            <a:endParaRPr/>
          </a:p>
        </p:txBody>
      </p:sp>
      <p:sp>
        <p:nvSpPr>
          <p:cNvPr id="175" name="Google Shape;175;p31"/>
          <p:cNvSpPr txBox="1">
            <a:spLocks noGrp="1"/>
          </p:cNvSpPr>
          <p:nvPr>
            <p:ph type="body" idx="1"/>
          </p:nvPr>
        </p:nvSpPr>
        <p:spPr>
          <a:xfrm>
            <a:off x="1393150" y="2695375"/>
            <a:ext cx="9601200" cy="3536613"/>
          </a:xfrm>
          <a:prstGeom prst="rect">
            <a:avLst/>
          </a:prstGeom>
        </p:spPr>
        <p:txBody>
          <a:bodyPr spcFirstLastPara="1" wrap="square" lIns="91425" tIns="45700" rIns="91425" bIns="45700" anchor="t" anchorCtr="0">
            <a:normAutofit/>
          </a:bodyPr>
          <a:lstStyle/>
          <a:p>
            <a:pPr marL="914400" lvl="0" indent="0" algn="l" rtl="0">
              <a:spcBef>
                <a:spcPts val="360"/>
              </a:spcBef>
              <a:spcAft>
                <a:spcPts val="0"/>
              </a:spcAft>
              <a:buNone/>
            </a:pPr>
            <a:r>
              <a:rPr lang="en-US" b="1" dirty="0">
                <a:solidFill>
                  <a:schemeClr val="dk1"/>
                </a:solidFill>
              </a:rPr>
              <a:t>Process :</a:t>
            </a:r>
            <a:endParaRPr dirty="0"/>
          </a:p>
          <a:p>
            <a:pPr marL="457200" lvl="0" indent="-360045" algn="l" rtl="0">
              <a:spcBef>
                <a:spcPts val="600"/>
              </a:spcBef>
              <a:spcAft>
                <a:spcPts val="0"/>
              </a:spcAft>
              <a:buSzPts val="2070"/>
              <a:buChar char="●"/>
            </a:pPr>
            <a:r>
              <a:rPr lang="en-US" dirty="0"/>
              <a:t>Original (base) use case runs in own description..</a:t>
            </a:r>
            <a:endParaRPr dirty="0"/>
          </a:p>
          <a:p>
            <a:pPr marL="457200" lvl="0" indent="-360045" algn="l" rtl="0">
              <a:spcBef>
                <a:spcPts val="0"/>
              </a:spcBef>
              <a:spcAft>
                <a:spcPts val="0"/>
              </a:spcAft>
              <a:buSzPts val="2070"/>
              <a:buChar char="●"/>
            </a:pPr>
            <a:r>
              <a:rPr lang="en-US" dirty="0"/>
              <a:t>When it reaches the probe position, it checks condition of extension.</a:t>
            </a:r>
            <a:endParaRPr dirty="0"/>
          </a:p>
          <a:p>
            <a:pPr marL="457200" lvl="0" indent="-360045" algn="l" rtl="0">
              <a:spcBef>
                <a:spcPts val="0"/>
              </a:spcBef>
              <a:spcAft>
                <a:spcPts val="0"/>
              </a:spcAft>
              <a:buSzPts val="2070"/>
              <a:buChar char="●"/>
            </a:pPr>
            <a:r>
              <a:rPr lang="en-US" dirty="0"/>
              <a:t>If true, it starts to follow extension use case’s description; when reaches to end, returns to original description where it left off.</a:t>
            </a:r>
            <a:endParaRPr dirty="0"/>
          </a:p>
        </p:txBody>
      </p:sp>
      <p:pic>
        <p:nvPicPr>
          <p:cNvPr id="176" name="Google Shape;176;p31"/>
          <p:cNvPicPr preferRelativeResize="0"/>
          <p:nvPr/>
        </p:nvPicPr>
        <p:blipFill>
          <a:blip r:embed="rId3">
            <a:alphaModFix/>
          </a:blip>
          <a:stretch>
            <a:fillRect/>
          </a:stretch>
        </p:blipFill>
        <p:spPr>
          <a:xfrm>
            <a:off x="3362997" y="5480568"/>
            <a:ext cx="3881865" cy="13167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Homogenization</a:t>
            </a:r>
            <a:endParaRPr/>
          </a:p>
        </p:txBody>
      </p:sp>
      <p:sp>
        <p:nvSpPr>
          <p:cNvPr id="182" name="Google Shape;182;p32"/>
          <p:cNvSpPr txBox="1">
            <a:spLocks noGrp="1"/>
          </p:cNvSpPr>
          <p:nvPr>
            <p:ph type="body" idx="1"/>
          </p:nvPr>
        </p:nvSpPr>
        <p:spPr>
          <a:xfrm>
            <a:off x="1407100" y="2807100"/>
            <a:ext cx="9601200" cy="3809100"/>
          </a:xfrm>
          <a:prstGeom prst="rect">
            <a:avLst/>
          </a:prstGeom>
        </p:spPr>
        <p:txBody>
          <a:bodyPr spcFirstLastPara="1" wrap="square" lIns="91425" tIns="45700" rIns="91425" bIns="45700" anchor="t" anchorCtr="0">
            <a:normAutofit fontScale="77500" lnSpcReduction="20000"/>
          </a:bodyPr>
          <a:lstStyle/>
          <a:p>
            <a:pPr marL="0" lvl="0" indent="0" algn="l" rtl="0">
              <a:spcBef>
                <a:spcPts val="360"/>
              </a:spcBef>
              <a:spcAft>
                <a:spcPts val="0"/>
              </a:spcAft>
              <a:buNone/>
            </a:pPr>
            <a:r>
              <a:rPr lang="en-US"/>
              <a:t>Homogenization means that we try to get few stimuli as possible to maximize reusability and easy to work.</a:t>
            </a:r>
            <a:endParaRPr/>
          </a:p>
          <a:p>
            <a:pPr marL="0" lvl="0" indent="0" algn="l" rtl="0">
              <a:spcBef>
                <a:spcPts val="600"/>
              </a:spcBef>
              <a:spcAft>
                <a:spcPts val="0"/>
              </a:spcAft>
              <a:buNone/>
            </a:pPr>
            <a:endParaRPr/>
          </a:p>
          <a:p>
            <a:pPr marL="0" lvl="0" indent="0" algn="l" rtl="0">
              <a:spcBef>
                <a:spcPts val="600"/>
              </a:spcBef>
              <a:spcAft>
                <a:spcPts val="0"/>
              </a:spcAft>
              <a:buNone/>
            </a:pPr>
            <a:r>
              <a:rPr lang="en-US" b="1"/>
              <a:t>Example:</a:t>
            </a:r>
            <a:endParaRPr b="1"/>
          </a:p>
          <a:p>
            <a:pPr marL="0" lvl="0" indent="0" algn="l" rtl="0">
              <a:spcBef>
                <a:spcPts val="600"/>
              </a:spcBef>
              <a:spcAft>
                <a:spcPts val="0"/>
              </a:spcAft>
              <a:buNone/>
            </a:pPr>
            <a:r>
              <a:rPr lang="en-US" sz="1800"/>
              <a:t>What_is_your_phone_number?</a:t>
            </a:r>
            <a:endParaRPr sz="1800"/>
          </a:p>
          <a:p>
            <a:pPr marL="0" lvl="0" indent="0" algn="l" rtl="0">
              <a:spcBef>
                <a:spcPts val="600"/>
              </a:spcBef>
              <a:spcAft>
                <a:spcPts val="0"/>
              </a:spcAft>
              <a:buNone/>
            </a:pPr>
            <a:r>
              <a:rPr lang="en-US" sz="1800"/>
              <a:t>Where_do_you_live</a:t>
            </a:r>
            <a:endParaRPr sz="1800"/>
          </a:p>
          <a:p>
            <a:pPr marL="0" lvl="0" indent="0" algn="l" rtl="0">
              <a:spcBef>
                <a:spcPts val="600"/>
              </a:spcBef>
              <a:spcAft>
                <a:spcPts val="0"/>
              </a:spcAft>
              <a:buNone/>
            </a:pPr>
            <a:r>
              <a:rPr lang="en-US" sz="1800"/>
              <a:t>Get_address</a:t>
            </a:r>
            <a:endParaRPr sz="1800"/>
          </a:p>
          <a:p>
            <a:pPr marL="0" lvl="0" indent="0" algn="l" rtl="0">
              <a:spcBef>
                <a:spcPts val="600"/>
              </a:spcBef>
              <a:spcAft>
                <a:spcPts val="0"/>
              </a:spcAft>
              <a:buNone/>
            </a:pPr>
            <a:r>
              <a:rPr lang="en-US" sz="1800"/>
              <a:t>Get_address_and_phone_number</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US" sz="2270"/>
              <a:t>These could be homogenized to;</a:t>
            </a:r>
            <a:endParaRPr sz="2270"/>
          </a:p>
          <a:p>
            <a:pPr marL="0" lvl="0" indent="0" algn="l" rtl="0">
              <a:spcBef>
                <a:spcPts val="600"/>
              </a:spcBef>
              <a:spcAft>
                <a:spcPts val="0"/>
              </a:spcAft>
              <a:buNone/>
            </a:pPr>
            <a:r>
              <a:rPr lang="en-US" sz="1800"/>
              <a:t>Get_address</a:t>
            </a:r>
            <a:endParaRPr sz="1800"/>
          </a:p>
          <a:p>
            <a:pPr marL="0" lvl="0" indent="0" algn="l" rtl="0">
              <a:spcBef>
                <a:spcPts val="600"/>
              </a:spcBef>
              <a:spcAft>
                <a:spcPts val="600"/>
              </a:spcAft>
              <a:buNone/>
            </a:pPr>
            <a:r>
              <a:rPr lang="en-US" sz="1800"/>
              <a:t>Get_phone_number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Block Design</a:t>
            </a:r>
            <a:endParaRPr/>
          </a:p>
        </p:txBody>
      </p:sp>
      <p:sp>
        <p:nvSpPr>
          <p:cNvPr id="188" name="Google Shape;188;p3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fontScale="85000" lnSpcReduction="20000"/>
          </a:bodyPr>
          <a:lstStyle/>
          <a:p>
            <a:pPr marL="514350" lvl="0" indent="-488061" algn="l" rtl="0">
              <a:spcBef>
                <a:spcPts val="0"/>
              </a:spcBef>
              <a:spcAft>
                <a:spcPts val="0"/>
              </a:spcAft>
              <a:buClr>
                <a:srgbClr val="8F8F8F"/>
              </a:buClr>
              <a:buSzPct val="115000"/>
              <a:buFont typeface="Garamond"/>
              <a:buAutoNum type="alphaLcParenR"/>
            </a:pPr>
            <a:r>
              <a:rPr lang="en-US"/>
              <a:t>The Block Interface</a:t>
            </a:r>
            <a:endParaRPr/>
          </a:p>
          <a:p>
            <a:pPr marL="514350" lvl="0" indent="-488061" algn="l" rtl="0">
              <a:spcBef>
                <a:spcPts val="1080"/>
              </a:spcBef>
              <a:spcAft>
                <a:spcPts val="0"/>
              </a:spcAft>
              <a:buClr>
                <a:srgbClr val="8F8F8F"/>
              </a:buClr>
              <a:buSzPct val="115000"/>
              <a:buFont typeface="Garamond"/>
              <a:buAutoNum type="alphaLcParenR"/>
            </a:pPr>
            <a:r>
              <a:rPr lang="en-US"/>
              <a:t>Object Behavior</a:t>
            </a:r>
            <a:endParaRPr/>
          </a:p>
          <a:p>
            <a:pPr marL="514350" lvl="0" indent="-488061" algn="l" rtl="0">
              <a:spcBef>
                <a:spcPts val="1080"/>
              </a:spcBef>
              <a:spcAft>
                <a:spcPts val="0"/>
              </a:spcAft>
              <a:buClr>
                <a:srgbClr val="8F8F8F"/>
              </a:buClr>
              <a:buSzPct val="115000"/>
              <a:buFont typeface="Garamond"/>
              <a:buAutoNum type="alphaLcParenR"/>
            </a:pPr>
            <a:r>
              <a:rPr lang="en-US"/>
              <a:t>Internal block Structure</a:t>
            </a:r>
            <a:endParaRPr/>
          </a:p>
          <a:p>
            <a:pPr marL="514350" lvl="0" indent="-488061" algn="l" rtl="0">
              <a:spcBef>
                <a:spcPts val="1080"/>
              </a:spcBef>
              <a:spcAft>
                <a:spcPts val="0"/>
              </a:spcAft>
              <a:buClr>
                <a:srgbClr val="8F8F8F"/>
              </a:buClr>
              <a:buSzPct val="115000"/>
              <a:buFont typeface="Garamond"/>
              <a:buAutoNum type="alphaLcParenR"/>
            </a:pPr>
            <a:r>
              <a:rPr lang="en-US"/>
              <a:t>Implementation</a:t>
            </a:r>
            <a:endParaRPr/>
          </a:p>
          <a:p>
            <a:pPr marL="514350" lvl="0" indent="-488061" algn="l" rtl="0">
              <a:spcBef>
                <a:spcPts val="1080"/>
              </a:spcBef>
              <a:spcAft>
                <a:spcPts val="0"/>
              </a:spcAft>
              <a:buClr>
                <a:srgbClr val="8F8F8F"/>
              </a:buClr>
              <a:buSzPct val="115000"/>
              <a:buFont typeface="Garamond"/>
              <a:buAutoNum type="alphaLcParenR"/>
            </a:pPr>
            <a:r>
              <a:rPr lang="en-US"/>
              <a:t>Implementation of probes</a:t>
            </a:r>
            <a:endParaRPr/>
          </a:p>
          <a:p>
            <a:pPr marL="0" lvl="0" indent="0" algn="l" rtl="0">
              <a:spcBef>
                <a:spcPts val="1080"/>
              </a:spcBef>
              <a:spcAft>
                <a:spcPts val="0"/>
              </a:spcAft>
              <a:buSzPct val="115000"/>
              <a:buNone/>
            </a:pPr>
            <a:endParaRPr/>
          </a:p>
          <a:p>
            <a:pPr marL="0" lvl="0" indent="0" algn="l" rtl="0">
              <a:spcBef>
                <a:spcPts val="1080"/>
              </a:spcBef>
              <a:spcAft>
                <a:spcPts val="0"/>
              </a:spcAft>
              <a:buSzPct val="115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2325"/>
              <a:buFont typeface="Garamond"/>
              <a:buNone/>
            </a:pPr>
            <a:r>
              <a:rPr lang="en-US"/>
              <a:t>Construction</a:t>
            </a:r>
            <a:endParaRPr/>
          </a:p>
          <a:p>
            <a:pPr marL="0" lvl="0" indent="0" algn="ctr" rtl="0">
              <a:spcBef>
                <a:spcPts val="0"/>
              </a:spcBef>
              <a:spcAft>
                <a:spcPts val="0"/>
              </a:spcAft>
              <a:buNone/>
            </a:pPr>
            <a:endParaRPr/>
          </a:p>
        </p:txBody>
      </p:sp>
      <p:sp>
        <p:nvSpPr>
          <p:cNvPr id="80" name="Google Shape;80;p16"/>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rmAutofit/>
          </a:bodyPr>
          <a:lstStyle/>
          <a:p>
            <a:pPr marL="285750" lvl="0" indent="-285750" algn="l" rtl="0">
              <a:spcBef>
                <a:spcPts val="0"/>
              </a:spcBef>
              <a:spcAft>
                <a:spcPts val="0"/>
              </a:spcAft>
              <a:buSzPts val="2070"/>
              <a:buFont typeface="Arial"/>
              <a:buChar char="•"/>
            </a:pPr>
            <a:r>
              <a:rPr lang="en-US" sz="1800"/>
              <a:t>Largest phase</a:t>
            </a:r>
            <a:endParaRPr sz="1800"/>
          </a:p>
          <a:p>
            <a:pPr marL="285750" lvl="0" indent="-285750" algn="l" rtl="0">
              <a:spcBef>
                <a:spcPts val="960"/>
              </a:spcBef>
              <a:spcAft>
                <a:spcPts val="0"/>
              </a:spcAft>
              <a:buSzPts val="2070"/>
              <a:buFont typeface="Arial"/>
              <a:buChar char="•"/>
            </a:pPr>
            <a:r>
              <a:rPr lang="en-US" sz="1800"/>
              <a:t>The development of the system is completed here.</a:t>
            </a:r>
            <a:endParaRPr sz="1800"/>
          </a:p>
          <a:p>
            <a:pPr marL="285750" lvl="0" indent="-285750" algn="l" rtl="0">
              <a:spcBef>
                <a:spcPts val="960"/>
              </a:spcBef>
              <a:spcAft>
                <a:spcPts val="0"/>
              </a:spcAft>
              <a:buSzPts val="2070"/>
              <a:buFont typeface="Arial"/>
              <a:buChar char="•"/>
            </a:pPr>
            <a:r>
              <a:rPr lang="en-US" sz="1800"/>
              <a:t>Consists of design and implementation.</a:t>
            </a:r>
            <a:endParaRPr sz="1800"/>
          </a:p>
          <a:p>
            <a:pPr marL="285750" lvl="0" indent="-285750" algn="l" rtl="0">
              <a:spcBef>
                <a:spcPts val="960"/>
              </a:spcBef>
              <a:spcAft>
                <a:spcPts val="0"/>
              </a:spcAft>
              <a:buSzPts val="2070"/>
              <a:buFont typeface="Arial"/>
              <a:buChar char="•"/>
            </a:pPr>
            <a:r>
              <a:rPr lang="en-US" sz="1800"/>
              <a:t> All features are considered to be developed and are carefully tested.</a:t>
            </a:r>
            <a:endParaRPr sz="1800"/>
          </a:p>
          <a:p>
            <a:pPr marL="285750" lvl="0" indent="-285750" algn="l" rtl="0">
              <a:spcBef>
                <a:spcPts val="960"/>
              </a:spcBef>
              <a:spcAft>
                <a:spcPts val="0"/>
              </a:spcAft>
              <a:buSzPts val="2070"/>
              <a:buFont typeface="Arial"/>
              <a:buChar char="•"/>
            </a:pPr>
            <a:r>
              <a:rPr lang="en-US" sz="1800"/>
              <a:t>Achieve useful version like alpha, beta and other releases as soon as possible.</a:t>
            </a:r>
            <a:endParaRPr/>
          </a:p>
        </p:txBody>
      </p:sp>
      <p:pic>
        <p:nvPicPr>
          <p:cNvPr id="81" name="Google Shape;81;p16"/>
          <p:cNvPicPr preferRelativeResize="0"/>
          <p:nvPr/>
        </p:nvPicPr>
        <p:blipFill rotWithShape="1">
          <a:blip r:embed="rId3">
            <a:alphaModFix/>
          </a:blip>
          <a:srcRect/>
          <a:stretch/>
        </p:blipFill>
        <p:spPr>
          <a:xfrm>
            <a:off x="6735575" y="2474442"/>
            <a:ext cx="5223976" cy="1414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The Block Interface</a:t>
            </a:r>
            <a:endParaRPr/>
          </a:p>
        </p:txBody>
      </p:sp>
      <p:sp>
        <p:nvSpPr>
          <p:cNvPr id="194" name="Google Shape;194;p34"/>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lnSpcReduction="20000"/>
          </a:bodyPr>
          <a:lstStyle/>
          <a:p>
            <a:pPr marL="285750" lvl="0" indent="-110490" algn="l" rtl="0">
              <a:spcBef>
                <a:spcPts val="0"/>
              </a:spcBef>
              <a:spcAft>
                <a:spcPts val="0"/>
              </a:spcAft>
              <a:buSzPts val="2760"/>
              <a:buNone/>
            </a:pPr>
            <a:endParaRPr/>
          </a:p>
          <a:p>
            <a:pPr marL="285750" lvl="0" indent="-110490" algn="l" rtl="0">
              <a:spcBef>
                <a:spcPts val="1080"/>
              </a:spcBef>
              <a:spcAft>
                <a:spcPts val="0"/>
              </a:spcAft>
              <a:buSzPts val="2760"/>
              <a:buNone/>
            </a:pPr>
            <a:endParaRPr/>
          </a:p>
          <a:p>
            <a:pPr marL="285750" lvl="0" indent="-285750" algn="l" rtl="0">
              <a:spcBef>
                <a:spcPts val="1080"/>
              </a:spcBef>
              <a:spcAft>
                <a:spcPts val="0"/>
              </a:spcAft>
              <a:buSzPts val="2760"/>
              <a:buChar char="●"/>
            </a:pPr>
            <a:r>
              <a:rPr lang="en-US"/>
              <a:t>Requirements of the block design are obtained from the use cases and analysis model.</a:t>
            </a:r>
            <a:endParaRPr/>
          </a:p>
          <a:p>
            <a:pPr marL="285750" lvl="0" indent="-285750" algn="l" rtl="0">
              <a:spcBef>
                <a:spcPts val="1080"/>
              </a:spcBef>
              <a:spcAft>
                <a:spcPts val="0"/>
              </a:spcAft>
              <a:buSzPts val="2760"/>
              <a:buChar char="●"/>
            </a:pPr>
            <a:r>
              <a:rPr lang="en-US"/>
              <a:t>Actual implementation of blocks starts is started in the source code.</a:t>
            </a:r>
            <a:endParaRPr/>
          </a:p>
          <a:p>
            <a:pPr marL="285750" lvl="0" indent="-285750" algn="l" rtl="0">
              <a:spcBef>
                <a:spcPts val="1080"/>
              </a:spcBef>
              <a:spcAft>
                <a:spcPts val="0"/>
              </a:spcAft>
              <a:buSzPts val="2760"/>
              <a:buChar char="●"/>
            </a:pPr>
            <a:r>
              <a:rPr lang="en-US"/>
              <a:t>The protocol of each block is specified through the use case design and complete picture of the block interfaces can be extracted from interaction diagrams.</a:t>
            </a:r>
            <a:endParaRPr/>
          </a:p>
          <a:p>
            <a:pPr marL="285750" lvl="0" indent="-285750" algn="l" rtl="0">
              <a:spcBef>
                <a:spcPts val="1080"/>
              </a:spcBef>
              <a:spcAft>
                <a:spcPts val="0"/>
              </a:spcAft>
              <a:buSzPts val="2760"/>
              <a:buChar char="●"/>
            </a:pPr>
            <a:r>
              <a:rPr lang="en-US"/>
              <a:t>The interfaces can be extracted mechanically by means of CASE tool.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The Block Interface….</a:t>
            </a:r>
            <a:endParaRPr/>
          </a:p>
        </p:txBody>
      </p:sp>
      <p:sp>
        <p:nvSpPr>
          <p:cNvPr id="200" name="Google Shape;200;p35"/>
          <p:cNvSpPr txBox="1">
            <a:spLocks noGrp="1"/>
          </p:cNvSpPr>
          <p:nvPr>
            <p:ph type="body" idx="1"/>
          </p:nvPr>
        </p:nvSpPr>
        <p:spPr>
          <a:xfrm>
            <a:off x="1424325" y="2725699"/>
            <a:ext cx="9601200" cy="39051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t>Requirements of block consists of attributes, attribute types, real-time requirements, memory space requirements, etc.</a:t>
            </a:r>
            <a:endParaRPr/>
          </a:p>
          <a:p>
            <a:pPr marL="285750" lvl="0" indent="-285750" algn="l" rtl="0">
              <a:spcBef>
                <a:spcPts val="1080"/>
              </a:spcBef>
              <a:spcAft>
                <a:spcPts val="0"/>
              </a:spcAft>
              <a:buSzPts val="2760"/>
              <a:buChar char="●"/>
            </a:pPr>
            <a:r>
              <a:rPr lang="en-US"/>
              <a:t>As we need to express block interface more explicitly and encapsulate its actual implementation, public and private object modules are defined.</a:t>
            </a:r>
            <a:endParaRPr/>
          </a:p>
          <a:p>
            <a:pPr marL="285750" lvl="0" indent="-285750" algn="l" rtl="0">
              <a:spcBef>
                <a:spcPts val="0"/>
              </a:spcBef>
              <a:spcAft>
                <a:spcPts val="0"/>
              </a:spcAft>
              <a:buSzPts val="2070"/>
              <a:buChar char="●"/>
            </a:pPr>
            <a:r>
              <a:rPr lang="en-US"/>
              <a:t>Example  of interface: Light switch. </a:t>
            </a:r>
            <a:endParaRPr/>
          </a:p>
          <a:p>
            <a:pPr marL="285750" lvl="0" indent="0" algn="l" rtl="0">
              <a:spcBef>
                <a:spcPts val="0"/>
              </a:spcBef>
              <a:spcAft>
                <a:spcPts val="0"/>
              </a:spcAft>
              <a:buNone/>
            </a:pPr>
            <a:r>
              <a:rPr lang="en-US"/>
              <a:t>-When we flip light switch, it goes ON, but we don’t care how, just that it does (described by interface)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Object Behavior</a:t>
            </a:r>
            <a:endParaRPr/>
          </a:p>
        </p:txBody>
      </p:sp>
      <p:sp>
        <p:nvSpPr>
          <p:cNvPr id="206" name="Google Shape;206;p36"/>
          <p:cNvSpPr txBox="1">
            <a:spLocks noGrp="1"/>
          </p:cNvSpPr>
          <p:nvPr>
            <p:ph type="body" idx="1"/>
          </p:nvPr>
        </p:nvSpPr>
        <p:spPr>
          <a:xfrm>
            <a:off x="1295400" y="2780950"/>
            <a:ext cx="7434300" cy="3720900"/>
          </a:xfrm>
          <a:prstGeom prst="rect">
            <a:avLst/>
          </a:prstGeom>
          <a:noFill/>
          <a:ln>
            <a:noFill/>
          </a:ln>
        </p:spPr>
        <p:txBody>
          <a:bodyPr spcFirstLastPara="1" wrap="square" lIns="91425" tIns="45700" rIns="91425" bIns="45700" anchor="t" anchorCtr="0">
            <a:normAutofit fontScale="92500" lnSpcReduction="20000"/>
          </a:bodyPr>
          <a:lstStyle/>
          <a:p>
            <a:pPr marL="285750" lvl="0" indent="-298894" algn="l" rtl="0">
              <a:spcBef>
                <a:spcPts val="0"/>
              </a:spcBef>
              <a:spcAft>
                <a:spcPts val="0"/>
              </a:spcAft>
              <a:buSzPct val="115000"/>
              <a:buChar char="●"/>
            </a:pPr>
            <a:r>
              <a:rPr lang="en-US"/>
              <a:t>Tasks/action/work/operation that an object performs.</a:t>
            </a:r>
            <a:endParaRPr/>
          </a:p>
          <a:p>
            <a:pPr marL="285750" lvl="0" indent="-298894" algn="l" rtl="0">
              <a:spcBef>
                <a:spcPts val="0"/>
              </a:spcBef>
              <a:spcAft>
                <a:spcPts val="0"/>
              </a:spcAft>
              <a:buSzPct val="115000"/>
              <a:buChar char="●"/>
            </a:pPr>
            <a:r>
              <a:rPr lang="en-US"/>
              <a:t>Defined by methods which are the functions and subroutines defined within object class.</a:t>
            </a:r>
            <a:endParaRPr/>
          </a:p>
          <a:p>
            <a:pPr marL="285750" lvl="0" indent="-298894" algn="l" rtl="0">
              <a:spcBef>
                <a:spcPts val="0"/>
              </a:spcBef>
              <a:spcAft>
                <a:spcPts val="0"/>
              </a:spcAft>
              <a:buSzPct val="115000"/>
              <a:buChar char="●"/>
            </a:pPr>
            <a:r>
              <a:rPr lang="en-US"/>
              <a:t>How an object acts and reacts in terms of state changes and message passing.</a:t>
            </a:r>
            <a:endParaRPr/>
          </a:p>
          <a:p>
            <a:pPr marL="285750" lvl="0" indent="-298894" algn="l" rtl="0">
              <a:spcBef>
                <a:spcPts val="1008"/>
              </a:spcBef>
              <a:spcAft>
                <a:spcPts val="0"/>
              </a:spcAft>
              <a:buSzPct val="115000"/>
              <a:buChar char="●"/>
            </a:pPr>
            <a:r>
              <a:rPr lang="en-US"/>
              <a:t>State transition graphs  provide simple understanding of block without going through source code.</a:t>
            </a:r>
            <a:endParaRPr/>
          </a:p>
          <a:p>
            <a:pPr marL="285750" lvl="0" indent="-298894" algn="l" rtl="0">
              <a:spcBef>
                <a:spcPts val="1008"/>
              </a:spcBef>
              <a:spcAft>
                <a:spcPts val="0"/>
              </a:spcAft>
              <a:buSzPct val="115000"/>
              <a:buChar char="●"/>
            </a:pPr>
            <a:r>
              <a:rPr lang="en-US"/>
              <a:t>State transition graphs describe about stimuli.(which can be received and what will happen).</a:t>
            </a:r>
            <a:endParaRPr/>
          </a:p>
        </p:txBody>
      </p:sp>
      <p:pic>
        <p:nvPicPr>
          <p:cNvPr id="207" name="Google Shape;207;p36"/>
          <p:cNvPicPr preferRelativeResize="0"/>
          <p:nvPr/>
        </p:nvPicPr>
        <p:blipFill>
          <a:blip r:embed="rId3">
            <a:alphaModFix/>
          </a:blip>
          <a:stretch>
            <a:fillRect/>
          </a:stretch>
        </p:blipFill>
        <p:spPr>
          <a:xfrm>
            <a:off x="8729700" y="2780950"/>
            <a:ext cx="2834075" cy="3068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Internal block Structure</a:t>
            </a:r>
            <a:endParaRPr/>
          </a:p>
        </p:txBody>
      </p:sp>
      <p:sp>
        <p:nvSpPr>
          <p:cNvPr id="213" name="Google Shape;213;p37"/>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fontScale="77500" lnSpcReduction="20000"/>
          </a:bodyPr>
          <a:lstStyle/>
          <a:p>
            <a:pPr marL="285750" lvl="0" indent="-259461" algn="l" rtl="0">
              <a:spcBef>
                <a:spcPts val="0"/>
              </a:spcBef>
              <a:spcAft>
                <a:spcPts val="0"/>
              </a:spcAft>
              <a:buSzPct val="115000"/>
              <a:buChar char="●"/>
            </a:pPr>
            <a:r>
              <a:rPr lang="en-US"/>
              <a:t>Outline of internal block structure is done after properties of block are identified.</a:t>
            </a:r>
            <a:endParaRPr/>
          </a:p>
          <a:p>
            <a:pPr marL="285750" lvl="0" indent="-259461" algn="l" rtl="0">
              <a:spcBef>
                <a:spcPts val="1044"/>
              </a:spcBef>
              <a:spcAft>
                <a:spcPts val="0"/>
              </a:spcAft>
              <a:buSzPct val="115000"/>
              <a:buChar char="●"/>
            </a:pPr>
            <a:r>
              <a:rPr lang="en-US"/>
              <a:t>Consists of object modules.</a:t>
            </a:r>
            <a:endParaRPr/>
          </a:p>
          <a:p>
            <a:pPr marL="285750" lvl="0" indent="-259461" algn="l" rtl="0">
              <a:spcBef>
                <a:spcPts val="1044"/>
              </a:spcBef>
              <a:spcAft>
                <a:spcPts val="0"/>
              </a:spcAft>
              <a:buSzPct val="115000"/>
              <a:buChar char="●"/>
            </a:pPr>
            <a:r>
              <a:rPr lang="en-US"/>
              <a:t>Object modules will be classes if implementation language is object-oriented and module units in other cases.</a:t>
            </a:r>
            <a:endParaRPr/>
          </a:p>
          <a:p>
            <a:pPr marL="285750" lvl="0" indent="-259461" algn="l" rtl="0">
              <a:spcBef>
                <a:spcPts val="1044"/>
              </a:spcBef>
              <a:spcAft>
                <a:spcPts val="0"/>
              </a:spcAft>
              <a:buSzPct val="115000"/>
              <a:buChar char="●"/>
            </a:pPr>
            <a:r>
              <a:rPr lang="en-US"/>
              <a:t>Blocks used in design module are abstraction mechanism for these object modules.</a:t>
            </a:r>
            <a:endParaRPr/>
          </a:p>
          <a:p>
            <a:pPr marL="285750" lvl="0" indent="-259461" algn="l" rtl="0">
              <a:spcBef>
                <a:spcPts val="1044"/>
              </a:spcBef>
              <a:spcAft>
                <a:spcPts val="0"/>
              </a:spcAft>
              <a:buSzPct val="115000"/>
              <a:buChar char="●"/>
            </a:pPr>
            <a:r>
              <a:rPr lang="en-US"/>
              <a:t>Blocks can be implemented as only one class, else one class for each object.</a:t>
            </a:r>
            <a:endParaRPr/>
          </a:p>
          <a:p>
            <a:pPr marL="285750" lvl="0" indent="-259461" algn="l" rtl="0">
              <a:spcBef>
                <a:spcPts val="1044"/>
              </a:spcBef>
              <a:spcAft>
                <a:spcPts val="0"/>
              </a:spcAft>
              <a:buSzPct val="115000"/>
              <a:buChar char="●"/>
            </a:pPr>
            <a:r>
              <a:rPr lang="en-US"/>
              <a:t>There will be more classes than objects in general.</a:t>
            </a:r>
            <a:endParaRPr/>
          </a:p>
          <a:p>
            <a:pPr marL="285750" lvl="0" indent="-123634" algn="l" rtl="0">
              <a:spcBef>
                <a:spcPts val="1044"/>
              </a:spcBef>
              <a:spcAft>
                <a:spcPts val="0"/>
              </a:spcAft>
              <a:buSzPct val="1150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Internal block Structure….</a:t>
            </a:r>
            <a:endParaRPr/>
          </a:p>
        </p:txBody>
      </p:sp>
      <p:sp>
        <p:nvSpPr>
          <p:cNvPr id="219" name="Google Shape;219;p3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fontScale="92500" lnSpcReduction="20000"/>
          </a:bodyPr>
          <a:lstStyle/>
          <a:p>
            <a:pPr marL="285750" lvl="0" indent="-272605" algn="l" rtl="0">
              <a:spcBef>
                <a:spcPts val="0"/>
              </a:spcBef>
              <a:spcAft>
                <a:spcPts val="0"/>
              </a:spcAft>
              <a:buSzPct val="115000"/>
              <a:buChar char="●"/>
            </a:pPr>
            <a:r>
              <a:rPr lang="en-US"/>
              <a:t>Classes are defined after structuring of block is done.</a:t>
            </a:r>
            <a:endParaRPr/>
          </a:p>
          <a:p>
            <a:pPr marL="285750" lvl="0" indent="-272605" algn="l" rtl="0">
              <a:spcBef>
                <a:spcPts val="1080"/>
              </a:spcBef>
              <a:spcAft>
                <a:spcPts val="0"/>
              </a:spcAft>
              <a:buSzPct val="115000"/>
              <a:buChar char="●"/>
            </a:pPr>
            <a:r>
              <a:rPr lang="en-US"/>
              <a:t>These classes can be homogenized as they are reusable and high-quality classes except in case of inheritance.</a:t>
            </a:r>
            <a:endParaRPr/>
          </a:p>
          <a:p>
            <a:pPr marL="285750" lvl="0" indent="-272605" algn="l" rtl="0">
              <a:spcBef>
                <a:spcPts val="1080"/>
              </a:spcBef>
              <a:spcAft>
                <a:spcPts val="0"/>
              </a:spcAft>
              <a:buSzPct val="115000"/>
              <a:buChar char="●"/>
            </a:pPr>
            <a:r>
              <a:rPr lang="en-US"/>
              <a:t>They can be splitted  if more than one operations is done in single class.</a:t>
            </a:r>
            <a:endParaRPr/>
          </a:p>
          <a:p>
            <a:pPr marL="285750" lvl="0" indent="-272605" algn="l" rtl="0">
              <a:spcBef>
                <a:spcPts val="1080"/>
              </a:spcBef>
              <a:spcAft>
                <a:spcPts val="0"/>
              </a:spcAft>
              <a:buSzPct val="115000"/>
              <a:buChar char="●"/>
            </a:pPr>
            <a:r>
              <a:rPr lang="en-US"/>
              <a:t>It takes 5-10 times longer to design component class than an ordinary class.</a:t>
            </a:r>
            <a:endParaRPr/>
          </a:p>
          <a:p>
            <a:pPr marL="285750" lvl="0" indent="-232076" algn="l" rtl="0">
              <a:spcBef>
                <a:spcPts val="1080"/>
              </a:spcBef>
              <a:spcAft>
                <a:spcPts val="0"/>
              </a:spcAft>
              <a:buSzPct val="86250"/>
              <a:buChar char="●"/>
            </a:pPr>
            <a:r>
              <a:rPr lang="en-US"/>
              <a:t>It is important to use components in structuring the internals of a block.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Implementation</a:t>
            </a:r>
            <a:endParaRPr/>
          </a:p>
        </p:txBody>
      </p:sp>
      <p:sp>
        <p:nvSpPr>
          <p:cNvPr id="225" name="Google Shape;225;p39"/>
          <p:cNvSpPr txBox="1">
            <a:spLocks noGrp="1"/>
          </p:cNvSpPr>
          <p:nvPr>
            <p:ph type="body" idx="1"/>
          </p:nvPr>
        </p:nvSpPr>
        <p:spPr>
          <a:xfrm>
            <a:off x="1295400" y="2891450"/>
            <a:ext cx="9601200" cy="4162200"/>
          </a:xfrm>
          <a:prstGeom prst="rect">
            <a:avLst/>
          </a:prstGeom>
          <a:noFill/>
          <a:ln>
            <a:noFill/>
          </a:ln>
        </p:spPr>
        <p:txBody>
          <a:bodyPr spcFirstLastPara="1" wrap="square" lIns="91425" tIns="45700" rIns="91425" bIns="45700" anchor="t" anchorCtr="0">
            <a:normAutofit fontScale="85000" lnSpcReduction="20000"/>
          </a:bodyPr>
          <a:lstStyle/>
          <a:p>
            <a:pPr marL="285750" lvl="0" indent="-272605" algn="l" rtl="0">
              <a:spcBef>
                <a:spcPts val="0"/>
              </a:spcBef>
              <a:spcAft>
                <a:spcPts val="0"/>
              </a:spcAft>
              <a:buSzPct val="115000"/>
              <a:buChar char="●"/>
            </a:pPr>
            <a:r>
              <a:rPr lang="en-US"/>
              <a:t>The components in the system are implemented and structured into implementation sub-systems. </a:t>
            </a:r>
            <a:endParaRPr/>
          </a:p>
          <a:p>
            <a:pPr marL="285750" lvl="0" indent="-272605" algn="l" rtl="0">
              <a:spcBef>
                <a:spcPts val="1044"/>
              </a:spcBef>
              <a:spcAft>
                <a:spcPts val="0"/>
              </a:spcAft>
              <a:buSzPct val="115000"/>
              <a:buChar char="●"/>
            </a:pPr>
            <a:r>
              <a:rPr lang="en-US"/>
              <a:t>Automatic code generation from design models helps accelerate this process.</a:t>
            </a:r>
            <a:endParaRPr/>
          </a:p>
          <a:p>
            <a:pPr marL="285750" lvl="0" indent="-272605" algn="l" rtl="0">
              <a:spcBef>
                <a:spcPts val="1044"/>
              </a:spcBef>
              <a:spcAft>
                <a:spcPts val="0"/>
              </a:spcAft>
              <a:buSzPct val="115000"/>
              <a:buChar char="●"/>
            </a:pPr>
            <a:r>
              <a:rPr lang="en-US"/>
              <a:t>Blocks can be implemented in the programming language.</a:t>
            </a:r>
            <a:endParaRPr/>
          </a:p>
          <a:p>
            <a:pPr marL="285750" lvl="0" indent="-272605" algn="l" rtl="0">
              <a:spcBef>
                <a:spcPts val="1044"/>
              </a:spcBef>
              <a:spcAft>
                <a:spcPts val="0"/>
              </a:spcAft>
              <a:buSzPct val="115000"/>
              <a:buChar char="●"/>
            </a:pPr>
            <a:r>
              <a:rPr lang="en-US"/>
              <a:t>Though there are automatic systems to translate from SDL into source code, human beings are needed to make final transition.</a:t>
            </a:r>
            <a:endParaRPr/>
          </a:p>
          <a:p>
            <a:pPr marL="285750" lvl="0" indent="-272605" algn="l" rtl="0">
              <a:spcBef>
                <a:spcPts val="1044"/>
              </a:spcBef>
              <a:spcAft>
                <a:spcPts val="0"/>
              </a:spcAft>
              <a:buSzPct val="115000"/>
              <a:buChar char="●"/>
            </a:pPr>
            <a:r>
              <a:rPr lang="en-US"/>
              <a:t>Adaptation to the language is made according to a specialization of the construction process.</a:t>
            </a:r>
            <a:endParaRPr/>
          </a:p>
          <a:p>
            <a:pPr marL="0" lvl="0" indent="0" algn="l" rtl="0">
              <a:spcBef>
                <a:spcPts val="1044"/>
              </a:spcBef>
              <a:spcAft>
                <a:spcPts val="0"/>
              </a:spcAft>
              <a:buSzPct val="115000"/>
              <a:buNone/>
            </a:pPr>
            <a:endParaRPr/>
          </a:p>
          <a:p>
            <a:pPr marL="285750" lvl="0" indent="-123634" algn="l" rtl="0">
              <a:spcBef>
                <a:spcPts val="1044"/>
              </a:spcBef>
              <a:spcAft>
                <a:spcPts val="0"/>
              </a:spcAft>
              <a:buSzPct val="115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Implementation….</a:t>
            </a:r>
            <a:endParaRPr/>
          </a:p>
        </p:txBody>
      </p:sp>
      <p:sp>
        <p:nvSpPr>
          <p:cNvPr id="231" name="Google Shape;231;p40"/>
          <p:cNvSpPr txBox="1">
            <a:spLocks noGrp="1"/>
          </p:cNvSpPr>
          <p:nvPr>
            <p:ph type="body" idx="1"/>
          </p:nvPr>
        </p:nvSpPr>
        <p:spPr>
          <a:xfrm>
            <a:off x="1295400" y="2744124"/>
            <a:ext cx="9601200" cy="3776400"/>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spcBef>
                <a:spcPts val="0"/>
              </a:spcBef>
              <a:spcAft>
                <a:spcPts val="0"/>
              </a:spcAft>
              <a:buSzPct val="115000"/>
              <a:buChar char="●"/>
            </a:pPr>
            <a:r>
              <a:rPr lang="en-US"/>
              <a:t>Traceability from analysis model should be noticed since this property is invaluable while working on the maintenance of the system.</a:t>
            </a:r>
            <a:endParaRPr/>
          </a:p>
          <a:p>
            <a:pPr marL="285750" lvl="0" indent="-285750" algn="l" rtl="0">
              <a:spcBef>
                <a:spcPts val="1044"/>
              </a:spcBef>
              <a:spcAft>
                <a:spcPts val="0"/>
              </a:spcAft>
              <a:buSzPct val="115000"/>
              <a:buChar char="●"/>
            </a:pPr>
            <a:r>
              <a:rPr lang="en-US"/>
              <a:t>Specialization describes the terms used in design into terms and properties in the implementation language.</a:t>
            </a:r>
            <a:endParaRPr/>
          </a:p>
          <a:p>
            <a:pPr marL="285750" lvl="0" indent="-285750" algn="l" rtl="0">
              <a:spcBef>
                <a:spcPts val="1044"/>
              </a:spcBef>
              <a:spcAft>
                <a:spcPts val="0"/>
              </a:spcAft>
              <a:buSzPct val="115000"/>
              <a:buChar char="●"/>
            </a:pPr>
            <a:r>
              <a:rPr lang="en-US"/>
              <a:t>Coding rules are used to obtain a uniform source code by many projects and organizations.</a:t>
            </a:r>
            <a:endParaRPr/>
          </a:p>
          <a:p>
            <a:pPr marL="285750" lvl="0" indent="-285750" algn="l" rtl="0">
              <a:spcBef>
                <a:spcPts val="1044"/>
              </a:spcBef>
              <a:spcAft>
                <a:spcPts val="0"/>
              </a:spcAft>
              <a:buSzPct val="115000"/>
              <a:buChar char="●"/>
            </a:pPr>
            <a:r>
              <a:rPr lang="en-US"/>
              <a:t>These rules facilitate understanding and reading, and also achieves portability between different environments.</a:t>
            </a:r>
            <a:endParaRPr/>
          </a:p>
          <a:p>
            <a:pPr marL="285750" lvl="0" indent="-285750" algn="l" rtl="0">
              <a:spcBef>
                <a:spcPts val="1044"/>
              </a:spcBef>
              <a:spcAft>
                <a:spcPts val="0"/>
              </a:spcAft>
              <a:buSzPct val="115000"/>
              <a:buChar char="●"/>
            </a:pPr>
            <a:r>
              <a:rPr lang="en-US"/>
              <a:t>Specialization should not influence these rules.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Implementation of probes</a:t>
            </a:r>
            <a:endParaRPr/>
          </a:p>
        </p:txBody>
      </p:sp>
      <p:sp>
        <p:nvSpPr>
          <p:cNvPr id="237" name="Google Shape;237;p4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fontScale="92500" lnSpcReduction="10000"/>
          </a:bodyPr>
          <a:lstStyle/>
          <a:p>
            <a:pPr marL="285750" lvl="0" indent="-272605" algn="l" rtl="0">
              <a:spcBef>
                <a:spcPts val="0"/>
              </a:spcBef>
              <a:spcAft>
                <a:spcPts val="0"/>
              </a:spcAft>
              <a:buSzPct val="115000"/>
              <a:buChar char="●"/>
            </a:pPr>
            <a:r>
              <a:rPr lang="en-US"/>
              <a:t>Communication association is associated with a probe which specifies where the sequence should be inserted.</a:t>
            </a:r>
            <a:endParaRPr/>
          </a:p>
          <a:p>
            <a:pPr marL="285750" lvl="0" indent="-272605" algn="l" rtl="0">
              <a:spcBef>
                <a:spcPts val="1080"/>
              </a:spcBef>
              <a:spcAft>
                <a:spcPts val="0"/>
              </a:spcAft>
              <a:buSzPct val="115000"/>
              <a:buChar char="●"/>
            </a:pPr>
            <a:r>
              <a:rPr lang="en-US"/>
              <a:t>It means another behavior can be inserted in a use case description or its accompanying interaction diagram.</a:t>
            </a:r>
            <a:endParaRPr/>
          </a:p>
          <a:p>
            <a:pPr marL="285750" lvl="0" indent="-272605" algn="l" rtl="0">
              <a:spcBef>
                <a:spcPts val="1080"/>
              </a:spcBef>
              <a:spcAft>
                <a:spcPts val="0"/>
              </a:spcAft>
              <a:buSzPct val="115000"/>
              <a:buChar char="●"/>
            </a:pPr>
            <a:r>
              <a:rPr lang="en-US"/>
              <a:t>Original description must be independent of the new inserted behavior.</a:t>
            </a:r>
            <a:endParaRPr/>
          </a:p>
          <a:p>
            <a:pPr marL="285750" lvl="0" indent="-272605" algn="l" rtl="0">
              <a:spcBef>
                <a:spcPts val="1080"/>
              </a:spcBef>
              <a:spcAft>
                <a:spcPts val="0"/>
              </a:spcAft>
              <a:buSzPct val="115000"/>
              <a:buChar char="●"/>
            </a:pPr>
            <a:r>
              <a:rPr lang="en-US"/>
              <a:t>All of the control structure should be placed in the block containing the inserted use case.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Implementation of probes….</a:t>
            </a:r>
            <a:endParaRPr/>
          </a:p>
        </p:txBody>
      </p:sp>
      <p:sp>
        <p:nvSpPr>
          <p:cNvPr id="243" name="Google Shape;243;p42"/>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fontScale="85000" lnSpcReduction="10000"/>
          </a:bodyPr>
          <a:lstStyle/>
          <a:p>
            <a:pPr marL="285750" lvl="0" indent="-272605" algn="l" rtl="0">
              <a:spcBef>
                <a:spcPts val="0"/>
              </a:spcBef>
              <a:spcAft>
                <a:spcPts val="0"/>
              </a:spcAft>
              <a:buSzPct val="115000"/>
              <a:buChar char="●"/>
            </a:pPr>
            <a:r>
              <a:rPr lang="en-US"/>
              <a:t>Since this cannot be accomplished with today’s programming languages, the probe must be implemented in the block where the sequence should be inserted.</a:t>
            </a:r>
            <a:endParaRPr/>
          </a:p>
          <a:p>
            <a:pPr marL="285750" lvl="0" indent="-272605" algn="l" rtl="0">
              <a:spcBef>
                <a:spcPts val="1044"/>
              </a:spcBef>
              <a:spcAft>
                <a:spcPts val="0"/>
              </a:spcAft>
              <a:buSzPct val="115000"/>
              <a:buChar char="●"/>
            </a:pPr>
            <a:r>
              <a:rPr lang="en-US"/>
              <a:t>One variable must be added to hold a reference to the inserted functionality and also the stimuli that should be sent to this object.</a:t>
            </a:r>
            <a:endParaRPr/>
          </a:p>
          <a:p>
            <a:pPr marL="285750" lvl="0" indent="-272605" algn="l" rtl="0">
              <a:spcBef>
                <a:spcPts val="1044"/>
              </a:spcBef>
              <a:spcAft>
                <a:spcPts val="0"/>
              </a:spcAft>
              <a:buSzPct val="115000"/>
              <a:buChar char="●"/>
            </a:pPr>
            <a:r>
              <a:rPr lang="en-US"/>
              <a:t>In traditional language where class concept is not used, the probe is implemented with a specific procedure.</a:t>
            </a:r>
            <a:endParaRPr/>
          </a:p>
          <a:p>
            <a:pPr marL="285750" lvl="0" indent="-272605" algn="l" rtl="0">
              <a:spcBef>
                <a:spcPts val="1044"/>
              </a:spcBef>
              <a:spcAft>
                <a:spcPts val="0"/>
              </a:spcAft>
              <a:buSzPct val="115000"/>
              <a:buChar char="●"/>
            </a:pPr>
            <a:r>
              <a:rPr lang="en-US"/>
              <a:t>When a change is needs to be made to the inserted sequence, only the probe procedure san be changed instead of procedure.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Working with construction</a:t>
            </a:r>
            <a:endParaRPr/>
          </a:p>
        </p:txBody>
      </p:sp>
      <p:sp>
        <p:nvSpPr>
          <p:cNvPr id="249" name="Google Shape;249;p4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760"/>
              <a:buFont typeface="Garamond"/>
              <a:buAutoNum type="alphaLcParenR"/>
            </a:pPr>
            <a:r>
              <a:rPr lang="en-US"/>
              <a:t>Existing products</a:t>
            </a:r>
            <a:endParaRPr/>
          </a:p>
          <a:p>
            <a:pPr marL="514350" lvl="0" indent="-514350" algn="l" rtl="0">
              <a:spcBef>
                <a:spcPts val="1080"/>
              </a:spcBef>
              <a:spcAft>
                <a:spcPts val="0"/>
              </a:spcAft>
              <a:buSzPts val="2760"/>
              <a:buFont typeface="Garamond"/>
              <a:buAutoNum type="alphaLcParenR"/>
            </a:pPr>
            <a:r>
              <a:rPr lang="en-US"/>
              <a:t>Abstractions</a:t>
            </a:r>
            <a:endParaRPr/>
          </a:p>
          <a:p>
            <a:pPr marL="514350" lvl="0" indent="-514350" algn="l" rtl="0">
              <a:spcBef>
                <a:spcPts val="1080"/>
              </a:spcBef>
              <a:spcAft>
                <a:spcPts val="0"/>
              </a:spcAft>
              <a:buSzPts val="2760"/>
              <a:buFont typeface="Garamond"/>
              <a:buAutoNum type="alphaLcParenR"/>
            </a:pPr>
            <a:r>
              <a:rPr lang="en-US"/>
              <a:t>Development is incremental</a:t>
            </a:r>
            <a:endParaRPr/>
          </a:p>
          <a:p>
            <a:pPr marL="514350" lvl="0" indent="-514350" algn="l" rtl="0">
              <a:spcBef>
                <a:spcPts val="1080"/>
              </a:spcBef>
              <a:spcAft>
                <a:spcPts val="0"/>
              </a:spcAft>
              <a:buSzPts val="2760"/>
              <a:buFont typeface="Garamond"/>
              <a:buAutoNum type="alphaLcParenR"/>
            </a:pPr>
            <a:r>
              <a:rPr lang="en-US"/>
              <a:t>Further issues</a:t>
            </a:r>
            <a:endParaRPr/>
          </a:p>
          <a:p>
            <a:pPr marL="0" lvl="0" indent="0" algn="l" rtl="0">
              <a:spcBef>
                <a:spcPts val="1080"/>
              </a:spcBef>
              <a:spcAft>
                <a:spcPts val="0"/>
              </a:spcAft>
              <a:buSzPts val="276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Construction</a:t>
            </a:r>
            <a:endParaRPr/>
          </a:p>
        </p:txBody>
      </p:sp>
      <p:sp>
        <p:nvSpPr>
          <p:cNvPr id="87" name="Google Shape;87;p17"/>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2760"/>
              <a:buFont typeface="Garamond"/>
              <a:buAutoNum type="arabicPeriod"/>
            </a:pPr>
            <a:r>
              <a:rPr lang="en-US"/>
              <a:t>Introduction</a:t>
            </a:r>
            <a:endParaRPr/>
          </a:p>
          <a:p>
            <a:pPr marL="457200" lvl="0" indent="-457200" algn="l" rtl="0">
              <a:spcBef>
                <a:spcPts val="1080"/>
              </a:spcBef>
              <a:spcAft>
                <a:spcPts val="0"/>
              </a:spcAft>
              <a:buSzPts val="2760"/>
              <a:buFont typeface="Garamond"/>
              <a:buAutoNum type="arabicPeriod"/>
            </a:pPr>
            <a:r>
              <a:rPr lang="en-US"/>
              <a:t>The Design Model</a:t>
            </a:r>
            <a:endParaRPr/>
          </a:p>
          <a:p>
            <a:pPr marL="457200" lvl="0" indent="-457200" algn="l" rtl="0">
              <a:spcBef>
                <a:spcPts val="1080"/>
              </a:spcBef>
              <a:spcAft>
                <a:spcPts val="0"/>
              </a:spcAft>
              <a:buSzPts val="2760"/>
              <a:buFont typeface="Garamond"/>
              <a:buAutoNum type="arabicPeriod"/>
            </a:pPr>
            <a:r>
              <a:rPr lang="en-US"/>
              <a:t>Block design</a:t>
            </a:r>
            <a:endParaRPr/>
          </a:p>
          <a:p>
            <a:pPr marL="457200" lvl="0" indent="-457200" algn="l" rtl="0">
              <a:spcBef>
                <a:spcPts val="1080"/>
              </a:spcBef>
              <a:spcAft>
                <a:spcPts val="0"/>
              </a:spcAft>
              <a:buSzPts val="2760"/>
              <a:buFont typeface="Garamond"/>
              <a:buAutoNum type="arabicPeriod"/>
            </a:pPr>
            <a:r>
              <a:rPr lang="en-US"/>
              <a:t>Working with construction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Existing products</a:t>
            </a:r>
            <a:endParaRPr/>
          </a:p>
        </p:txBody>
      </p:sp>
      <p:sp>
        <p:nvSpPr>
          <p:cNvPr id="255" name="Google Shape;255;p44"/>
          <p:cNvSpPr txBox="1">
            <a:spLocks noGrp="1"/>
          </p:cNvSpPr>
          <p:nvPr>
            <p:ph type="body" idx="1"/>
          </p:nvPr>
        </p:nvSpPr>
        <p:spPr>
          <a:xfrm>
            <a:off x="1295400" y="2909875"/>
            <a:ext cx="9601200" cy="3948300"/>
          </a:xfrm>
          <a:prstGeom prst="rect">
            <a:avLst/>
          </a:prstGeom>
          <a:noFill/>
          <a:ln>
            <a:noFill/>
          </a:ln>
        </p:spPr>
        <p:txBody>
          <a:bodyPr spcFirstLastPara="1" wrap="square" lIns="91425" tIns="45700" rIns="91425" bIns="45700" anchor="t" anchorCtr="0">
            <a:normAutofit fontScale="85000" lnSpcReduction="20000"/>
          </a:bodyPr>
          <a:lstStyle/>
          <a:p>
            <a:pPr marL="285750" lvl="0" indent="-272605" algn="l" rtl="0">
              <a:spcBef>
                <a:spcPts val="0"/>
              </a:spcBef>
              <a:spcAft>
                <a:spcPts val="0"/>
              </a:spcAft>
              <a:buSzPct val="115000"/>
              <a:buChar char="●"/>
            </a:pPr>
            <a:r>
              <a:rPr lang="en-US"/>
              <a:t>It is a common requirement to be used in the implementation environment.</a:t>
            </a:r>
            <a:endParaRPr/>
          </a:p>
          <a:p>
            <a:pPr marL="285750" lvl="0" indent="-272605" algn="l" rtl="0">
              <a:spcBef>
                <a:spcPts val="1044"/>
              </a:spcBef>
              <a:spcAft>
                <a:spcPts val="0"/>
              </a:spcAft>
              <a:buSzPct val="115000"/>
              <a:buChar char="●"/>
            </a:pPr>
            <a:r>
              <a:rPr lang="en-US"/>
              <a:t>Even if the limit for extending the existing product and making further development is fluctuating, there will be two different problems;</a:t>
            </a:r>
            <a:endParaRPr/>
          </a:p>
          <a:p>
            <a:pPr marL="742950" lvl="1" indent="-274796" algn="l" rtl="0">
              <a:spcBef>
                <a:spcPts val="970"/>
              </a:spcBef>
              <a:spcAft>
                <a:spcPts val="0"/>
              </a:spcAft>
              <a:buSzPct val="121052"/>
              <a:buFont typeface="Noto Sans Symbols"/>
              <a:buChar char="⮚"/>
            </a:pPr>
            <a:r>
              <a:rPr lang="en-US"/>
              <a:t>existing product is the same system, but in older version.</a:t>
            </a:r>
            <a:endParaRPr/>
          </a:p>
          <a:p>
            <a:pPr marL="742950" lvl="1" indent="-274796" algn="l" rtl="0">
              <a:spcBef>
                <a:spcPts val="970"/>
              </a:spcBef>
              <a:spcAft>
                <a:spcPts val="0"/>
              </a:spcAft>
              <a:buSzPct val="121052"/>
              <a:buFont typeface="Noto Sans Symbols"/>
              <a:buChar char="⮚"/>
            </a:pPr>
            <a:r>
              <a:rPr lang="en-US"/>
              <a:t>New system is built that only makes use of existing product since it already exists.</a:t>
            </a:r>
            <a:endParaRPr/>
          </a:p>
          <a:p>
            <a:pPr marL="285750" lvl="0" indent="-272605" algn="l" rtl="0">
              <a:spcBef>
                <a:spcPts val="1044"/>
              </a:spcBef>
              <a:spcAft>
                <a:spcPts val="0"/>
              </a:spcAft>
              <a:buSzPct val="115000"/>
              <a:buChar char="●"/>
            </a:pPr>
            <a:r>
              <a:rPr lang="en-US"/>
              <a:t>Components are used as powerful units when combined into objects.</a:t>
            </a:r>
            <a:endParaRPr/>
          </a:p>
          <a:p>
            <a:pPr marL="285750" lvl="0" indent="-272605" algn="l" rtl="0">
              <a:spcBef>
                <a:spcPts val="1044"/>
              </a:spcBef>
              <a:spcAft>
                <a:spcPts val="0"/>
              </a:spcAft>
              <a:buSzPct val="115000"/>
              <a:buChar char="●"/>
            </a:pPr>
            <a:r>
              <a:rPr lang="en-US"/>
              <a:t>Using an existing product is different ; where we must first make an analysis of product and adapt our design into it.</a:t>
            </a:r>
            <a:endParaRPr/>
          </a:p>
          <a:p>
            <a:pPr marL="285750" lvl="0" indent="-123634" algn="l" rtl="0">
              <a:spcBef>
                <a:spcPts val="1044"/>
              </a:spcBef>
              <a:spcAft>
                <a:spcPts val="0"/>
              </a:spcAft>
              <a:buSzPct val="115000"/>
              <a:buFont typeface="Noto Sans Symbols"/>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title"/>
          </p:nvPr>
        </p:nvSpPr>
        <p:spPr>
          <a:xfrm>
            <a:off x="1295402" y="982133"/>
            <a:ext cx="9601196" cy="98855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Existing products….</a:t>
            </a:r>
            <a:endParaRPr/>
          </a:p>
        </p:txBody>
      </p:sp>
      <p:sp>
        <p:nvSpPr>
          <p:cNvPr id="261" name="Google Shape;261;p45"/>
          <p:cNvSpPr txBox="1">
            <a:spLocks noGrp="1"/>
          </p:cNvSpPr>
          <p:nvPr>
            <p:ph type="body" idx="1"/>
          </p:nvPr>
        </p:nvSpPr>
        <p:spPr>
          <a:xfrm>
            <a:off x="838200" y="1726975"/>
            <a:ext cx="10515600" cy="4689600"/>
          </a:xfrm>
          <a:prstGeom prst="rect">
            <a:avLst/>
          </a:prstGeom>
          <a:noFill/>
          <a:ln>
            <a:noFill/>
          </a:ln>
        </p:spPr>
        <p:txBody>
          <a:bodyPr spcFirstLastPara="1" wrap="square" lIns="91425" tIns="45700" rIns="91425" bIns="45700" anchor="t" anchorCtr="0">
            <a:normAutofit fontScale="85000" lnSpcReduction="20000"/>
          </a:bodyPr>
          <a:lstStyle/>
          <a:p>
            <a:pPr marL="285750" lvl="0" indent="-110490" algn="l" rtl="0">
              <a:spcBef>
                <a:spcPts val="0"/>
              </a:spcBef>
              <a:spcAft>
                <a:spcPts val="0"/>
              </a:spcAft>
              <a:buSzPct val="115000"/>
              <a:buNone/>
            </a:pPr>
            <a:endParaRPr/>
          </a:p>
          <a:p>
            <a:pPr marL="285750" lvl="0" indent="-110490" algn="l" rtl="0">
              <a:spcBef>
                <a:spcPts val="1080"/>
              </a:spcBef>
              <a:spcAft>
                <a:spcPts val="0"/>
              </a:spcAft>
              <a:buSzPct val="115000"/>
              <a:buNone/>
            </a:pPr>
            <a:endParaRPr/>
          </a:p>
          <a:p>
            <a:pPr marL="285750" lvl="0" indent="-259461" algn="l" rtl="0">
              <a:spcBef>
                <a:spcPts val="1080"/>
              </a:spcBef>
              <a:spcAft>
                <a:spcPts val="0"/>
              </a:spcAft>
              <a:buSzPct val="115000"/>
              <a:buChar char="●"/>
            </a:pPr>
            <a:r>
              <a:rPr lang="en-US"/>
              <a:t>An assessment must be made whether to use  an existing product (forced to adapt our design into it) or not (decide to develop functionality own).</a:t>
            </a:r>
            <a:endParaRPr/>
          </a:p>
          <a:p>
            <a:pPr marL="285750" lvl="0" indent="-259461" algn="l" rtl="0">
              <a:spcBef>
                <a:spcPts val="1080"/>
              </a:spcBef>
              <a:spcAft>
                <a:spcPts val="0"/>
              </a:spcAft>
              <a:buSzPct val="115000"/>
              <a:buChar char="●"/>
            </a:pPr>
            <a:r>
              <a:rPr lang="en-US"/>
              <a:t>If existing product is used, it requires fewer resources.</a:t>
            </a:r>
            <a:endParaRPr/>
          </a:p>
          <a:p>
            <a:pPr marL="285750" lvl="0" indent="-259461" algn="l" rtl="0">
              <a:spcBef>
                <a:spcPts val="1080"/>
              </a:spcBef>
              <a:spcAft>
                <a:spcPts val="0"/>
              </a:spcAft>
              <a:buSzPct val="115000"/>
              <a:buChar char="●"/>
            </a:pPr>
            <a:r>
              <a:rPr lang="en-US"/>
              <a:t>If existing product is not used, we have a homogeneous system that is easier to maintain. </a:t>
            </a:r>
            <a:endParaRPr/>
          </a:p>
          <a:p>
            <a:pPr marL="285750" lvl="0" indent="-259461" algn="l" rtl="0">
              <a:spcBef>
                <a:spcPts val="1080"/>
              </a:spcBef>
              <a:spcAft>
                <a:spcPts val="0"/>
              </a:spcAft>
              <a:buSzPct val="115000"/>
              <a:buChar char="●"/>
            </a:pPr>
            <a:r>
              <a:rPr lang="en-US"/>
              <a:t>In long run , it is very expensive to change a system architecture fundamentally; and hence should be avoided.</a:t>
            </a:r>
            <a:endParaRPr/>
          </a:p>
          <a:p>
            <a:pPr marL="285750" lvl="0" indent="-259461" algn="l" rtl="0">
              <a:spcBef>
                <a:spcPts val="1080"/>
              </a:spcBef>
              <a:spcAft>
                <a:spcPts val="0"/>
              </a:spcAft>
              <a:buSzPct val="115000"/>
              <a:buChar char="●"/>
            </a:pPr>
            <a:r>
              <a:rPr lang="en-US"/>
              <a:t>It is important to decide whether we should use old or develop something new to consider the testing costs.</a:t>
            </a:r>
            <a:endParaRPr/>
          </a:p>
          <a:p>
            <a:pPr marL="285750" lvl="0" indent="-110490" algn="l" rtl="0">
              <a:spcBef>
                <a:spcPts val="1080"/>
              </a:spcBef>
              <a:spcAft>
                <a:spcPts val="0"/>
              </a:spcAft>
              <a:buSzPct val="1150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Abstractions</a:t>
            </a:r>
            <a:endParaRPr/>
          </a:p>
        </p:txBody>
      </p:sp>
      <p:sp>
        <p:nvSpPr>
          <p:cNvPr id="267" name="Google Shape;267;p46"/>
          <p:cNvSpPr txBox="1">
            <a:spLocks noGrp="1"/>
          </p:cNvSpPr>
          <p:nvPr>
            <p:ph type="body" idx="1"/>
          </p:nvPr>
        </p:nvSpPr>
        <p:spPr>
          <a:xfrm>
            <a:off x="838200" y="1576553"/>
            <a:ext cx="10515600" cy="4682358"/>
          </a:xfrm>
          <a:prstGeom prst="rect">
            <a:avLst/>
          </a:prstGeom>
          <a:noFill/>
          <a:ln>
            <a:noFill/>
          </a:ln>
        </p:spPr>
        <p:txBody>
          <a:bodyPr spcFirstLastPara="1" wrap="square" lIns="91425" tIns="45700" rIns="91425" bIns="45700" anchor="t" anchorCtr="0">
            <a:normAutofit fontScale="85000" lnSpcReduction="10000"/>
          </a:bodyPr>
          <a:lstStyle/>
          <a:p>
            <a:pPr marL="285750" lvl="0" indent="-110490" algn="l" rtl="0">
              <a:spcBef>
                <a:spcPts val="0"/>
              </a:spcBef>
              <a:spcAft>
                <a:spcPts val="0"/>
              </a:spcAft>
              <a:buSzPct val="115000"/>
              <a:buNone/>
            </a:pPr>
            <a:endParaRPr/>
          </a:p>
          <a:p>
            <a:pPr marL="285750" lvl="0" indent="-110490" algn="l" rtl="0">
              <a:spcBef>
                <a:spcPts val="1080"/>
              </a:spcBef>
              <a:spcAft>
                <a:spcPts val="0"/>
              </a:spcAft>
              <a:buSzPct val="115000"/>
              <a:buNone/>
            </a:pPr>
            <a:endParaRPr/>
          </a:p>
          <a:p>
            <a:pPr marL="285750" lvl="0" indent="-259461" algn="l" rtl="0">
              <a:spcBef>
                <a:spcPts val="1080"/>
              </a:spcBef>
              <a:spcAft>
                <a:spcPts val="0"/>
              </a:spcAft>
              <a:buSzPct val="115000"/>
              <a:buChar char="●"/>
            </a:pPr>
            <a:r>
              <a:rPr lang="en-US"/>
              <a:t>We must be able to handle the system complexity  when developing systems at large scale.</a:t>
            </a:r>
            <a:endParaRPr/>
          </a:p>
          <a:p>
            <a:pPr marL="285750" lvl="0" indent="-259461" algn="l" rtl="0">
              <a:spcBef>
                <a:spcPts val="1080"/>
              </a:spcBef>
              <a:spcAft>
                <a:spcPts val="0"/>
              </a:spcAft>
              <a:buSzPct val="115000"/>
              <a:buChar char="●"/>
            </a:pPr>
            <a:r>
              <a:rPr lang="en-US"/>
              <a:t>It is the important issue for abstractions on different levels.</a:t>
            </a:r>
            <a:endParaRPr/>
          </a:p>
          <a:p>
            <a:pPr marL="285750" lvl="0" indent="-259461" algn="l" rtl="0">
              <a:spcBef>
                <a:spcPts val="1080"/>
              </a:spcBef>
              <a:spcAft>
                <a:spcPts val="0"/>
              </a:spcAft>
              <a:buSzPct val="115000"/>
              <a:buChar char="●"/>
            </a:pPr>
            <a:r>
              <a:rPr lang="en-US"/>
              <a:t>Blocks are used to encapsulate and thus abstract actual implementation details.</a:t>
            </a:r>
            <a:endParaRPr/>
          </a:p>
          <a:p>
            <a:pPr marL="285750" lvl="0" indent="-259461" algn="l" rtl="0">
              <a:spcBef>
                <a:spcPts val="1080"/>
              </a:spcBef>
              <a:spcAft>
                <a:spcPts val="0"/>
              </a:spcAft>
              <a:buSzPct val="115000"/>
              <a:buChar char="●"/>
            </a:pPr>
            <a:r>
              <a:rPr lang="en-US"/>
              <a:t>This will help to group several classes in the actual system to one block in the design model.</a:t>
            </a:r>
            <a:endParaRPr/>
          </a:p>
          <a:p>
            <a:pPr marL="285750" lvl="0" indent="-259461" algn="l" rtl="0">
              <a:spcBef>
                <a:spcPts val="1080"/>
              </a:spcBef>
              <a:spcAft>
                <a:spcPts val="0"/>
              </a:spcAft>
              <a:buSzPct val="115000"/>
              <a:buChar char="●"/>
            </a:pPr>
            <a:r>
              <a:rPr lang="en-US"/>
              <a:t>We must find some way of grouping the blocks into larger units.</a:t>
            </a:r>
            <a:endParaRPr/>
          </a:p>
          <a:p>
            <a:pPr marL="285750" lvl="0" indent="-259461" algn="l" rtl="0">
              <a:spcBef>
                <a:spcPts val="1080"/>
              </a:spcBef>
              <a:spcAft>
                <a:spcPts val="0"/>
              </a:spcAft>
              <a:buSzPct val="115000"/>
              <a:buChar char="●"/>
            </a:pPr>
            <a:r>
              <a:rPr lang="en-US"/>
              <a:t>Larger the number of blocks, difficult to handle complexity which is hard to manage.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Development is incremental</a:t>
            </a:r>
            <a:endParaRPr/>
          </a:p>
        </p:txBody>
      </p:sp>
      <p:sp>
        <p:nvSpPr>
          <p:cNvPr id="273" name="Google Shape;273;p47"/>
          <p:cNvSpPr txBox="1">
            <a:spLocks noGrp="1"/>
          </p:cNvSpPr>
          <p:nvPr>
            <p:ph type="body" idx="1"/>
          </p:nvPr>
        </p:nvSpPr>
        <p:spPr>
          <a:xfrm>
            <a:off x="1295400" y="2836199"/>
            <a:ext cx="9601200" cy="3849000"/>
          </a:xfrm>
          <a:prstGeom prst="rect">
            <a:avLst/>
          </a:prstGeom>
          <a:noFill/>
          <a:ln>
            <a:noFill/>
          </a:ln>
        </p:spPr>
        <p:txBody>
          <a:bodyPr spcFirstLastPara="1" wrap="square" lIns="91425" tIns="45700" rIns="91425" bIns="45700" anchor="t" anchorCtr="0">
            <a:normAutofit fontScale="85000" lnSpcReduction="20000"/>
          </a:bodyPr>
          <a:lstStyle/>
          <a:p>
            <a:pPr marL="285750" lvl="0" indent="-259461" algn="l" rtl="0">
              <a:spcBef>
                <a:spcPts val="0"/>
              </a:spcBef>
              <a:spcAft>
                <a:spcPts val="0"/>
              </a:spcAft>
              <a:buSzPct val="115000"/>
              <a:buChar char="●"/>
            </a:pPr>
            <a:r>
              <a:rPr lang="en-US"/>
              <a:t>The process of construction seems straightforward and an easy road to follow but, this may not be true.</a:t>
            </a:r>
            <a:endParaRPr/>
          </a:p>
          <a:p>
            <a:pPr marL="285750" lvl="0" indent="-259461" algn="l" rtl="0">
              <a:spcBef>
                <a:spcPts val="1080"/>
              </a:spcBef>
              <a:spcAft>
                <a:spcPts val="0"/>
              </a:spcAft>
              <a:buSzPct val="115000"/>
              <a:buChar char="●"/>
            </a:pPr>
            <a:r>
              <a:rPr lang="en-US"/>
              <a:t>Development is an incremental process and many iterations must be done before all stimuli are defined and interfaces can be frozen.</a:t>
            </a:r>
            <a:endParaRPr/>
          </a:p>
          <a:p>
            <a:pPr marL="285750" lvl="0" indent="-259461" algn="l" rtl="0">
              <a:spcBef>
                <a:spcPts val="1080"/>
              </a:spcBef>
              <a:spcAft>
                <a:spcPts val="0"/>
              </a:spcAft>
              <a:buSzPct val="115000"/>
              <a:buChar char="●"/>
            </a:pPr>
            <a:r>
              <a:rPr lang="en-US"/>
              <a:t>When implementation has started, changes to the definitions of stimuli will still occur.</a:t>
            </a:r>
            <a:endParaRPr/>
          </a:p>
          <a:p>
            <a:pPr marL="285750" lvl="0" indent="-259461" algn="l" rtl="0">
              <a:spcBef>
                <a:spcPts val="1080"/>
              </a:spcBef>
              <a:spcAft>
                <a:spcPts val="0"/>
              </a:spcAft>
              <a:buSzPct val="115000"/>
              <a:buChar char="●"/>
            </a:pPr>
            <a:r>
              <a:rPr lang="en-US"/>
              <a:t>What is important is to find a way to handle all these through the following:</a:t>
            </a:r>
            <a:endParaRPr/>
          </a:p>
          <a:p>
            <a:pPr marL="285750" lvl="0" indent="-110490" algn="l" rtl="0">
              <a:spcBef>
                <a:spcPts val="1080"/>
              </a:spcBef>
              <a:spcAft>
                <a:spcPts val="0"/>
              </a:spcAft>
              <a:buSzPct val="115000"/>
              <a:buNone/>
            </a:pPr>
            <a:endParaRPr/>
          </a:p>
          <a:p>
            <a:pPr marL="285750" lvl="0" indent="-110490" algn="l" rtl="0">
              <a:spcBef>
                <a:spcPts val="1080"/>
              </a:spcBef>
              <a:spcAft>
                <a:spcPts val="0"/>
              </a:spcAft>
              <a:buSzPct val="1150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Development is incremental….</a:t>
            </a:r>
            <a:endParaRPr/>
          </a:p>
        </p:txBody>
      </p:sp>
      <p:sp>
        <p:nvSpPr>
          <p:cNvPr id="279" name="Google Shape;279;p4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SzPts val="2300"/>
              <a:buFont typeface="Noto Sans Symbols"/>
              <a:buChar char="⮚"/>
            </a:pPr>
            <a:r>
              <a:rPr lang="en-US"/>
              <a:t>Start the construction early, preferably with parallel to analysis model.</a:t>
            </a:r>
            <a:endParaRPr/>
          </a:p>
          <a:p>
            <a:pPr marL="742950" lvl="1" indent="-285750" algn="l" rtl="0">
              <a:spcBef>
                <a:spcPts val="1000"/>
              </a:spcBef>
              <a:spcAft>
                <a:spcPts val="0"/>
              </a:spcAft>
              <a:buSzPts val="2300"/>
              <a:buFont typeface="Noto Sans Symbols"/>
              <a:buChar char="⮚"/>
            </a:pPr>
            <a:r>
              <a:rPr lang="en-US"/>
              <a:t>The time of transition must be decided early and decision should be based on the result from identification of the implementation environment.</a:t>
            </a:r>
            <a:endParaRPr/>
          </a:p>
          <a:p>
            <a:pPr marL="742950" lvl="1" indent="-285750" algn="l" rtl="0">
              <a:spcBef>
                <a:spcPts val="1000"/>
              </a:spcBef>
              <a:spcAft>
                <a:spcPts val="0"/>
              </a:spcAft>
              <a:buSzPts val="2300"/>
              <a:buFont typeface="Noto Sans Symbols"/>
              <a:buChar char="⮚"/>
            </a:pPr>
            <a:r>
              <a:rPr lang="en-US"/>
              <a:t>Try to take one shot through all models initially, particularly if not experienced in OOSE.</a:t>
            </a:r>
            <a:endParaRPr/>
          </a:p>
          <a:p>
            <a:pPr marL="742950" lvl="1" indent="-285750" algn="l" rtl="0">
              <a:spcBef>
                <a:spcPts val="1000"/>
              </a:spcBef>
              <a:spcAft>
                <a:spcPts val="0"/>
              </a:spcAft>
              <a:buSzPts val="2300"/>
              <a:buChar char="○"/>
            </a:pPr>
            <a:r>
              <a:rPr lang="en-US"/>
              <a:t>Thus iterations may exist on several different levels of granularity.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Further issues</a:t>
            </a:r>
            <a:endParaRPr/>
          </a:p>
        </p:txBody>
      </p:sp>
      <p:sp>
        <p:nvSpPr>
          <p:cNvPr id="285" name="Google Shape;285;p49"/>
          <p:cNvSpPr txBox="1">
            <a:spLocks noGrp="1"/>
          </p:cNvSpPr>
          <p:nvPr>
            <p:ph type="body" idx="1"/>
          </p:nvPr>
        </p:nvSpPr>
        <p:spPr>
          <a:xfrm>
            <a:off x="1295400" y="2799374"/>
            <a:ext cx="9601200" cy="3610500"/>
          </a:xfrm>
          <a:prstGeom prst="rect">
            <a:avLst/>
          </a:prstGeom>
          <a:noFill/>
          <a:ln>
            <a:noFill/>
          </a:ln>
        </p:spPr>
        <p:txBody>
          <a:bodyPr spcFirstLastPara="1" wrap="square" lIns="91425" tIns="45700" rIns="91425" bIns="45700" anchor="t" anchorCtr="0">
            <a:normAutofit fontScale="85000" lnSpcReduction="10000"/>
          </a:bodyPr>
          <a:lstStyle/>
          <a:p>
            <a:pPr marL="285750" lvl="0" indent="-259461" algn="l" rtl="0">
              <a:spcBef>
                <a:spcPts val="0"/>
              </a:spcBef>
              <a:spcAft>
                <a:spcPts val="0"/>
              </a:spcAft>
              <a:buSzPct val="115000"/>
              <a:buChar char="●"/>
            </a:pPr>
            <a:r>
              <a:rPr lang="en-US"/>
              <a:t>Following simplifications can be mentioned from construction and analysis:</a:t>
            </a:r>
            <a:endParaRPr/>
          </a:p>
          <a:p>
            <a:pPr marL="742950" lvl="1" indent="-263842" algn="l" rtl="0">
              <a:spcBef>
                <a:spcPts val="1000"/>
              </a:spcBef>
              <a:spcAft>
                <a:spcPts val="0"/>
              </a:spcAft>
              <a:buSzPct val="121052"/>
              <a:buFont typeface="Noto Sans Symbols"/>
              <a:buChar char="⮚"/>
            </a:pPr>
            <a:r>
              <a:rPr lang="en-US"/>
              <a:t>The above described points only reflect the method; process are left out.</a:t>
            </a:r>
            <a:endParaRPr/>
          </a:p>
          <a:p>
            <a:pPr marL="742950" lvl="1" indent="-263842" algn="l" rtl="0">
              <a:spcBef>
                <a:spcPts val="1000"/>
              </a:spcBef>
              <a:spcAft>
                <a:spcPts val="0"/>
              </a:spcAft>
              <a:buSzPct val="121052"/>
              <a:buFont typeface="Noto Sans Symbols"/>
              <a:buChar char="⮚"/>
            </a:pPr>
            <a:r>
              <a:rPr lang="en-US"/>
              <a:t>In real development, much more interaction is done between different parts.</a:t>
            </a:r>
            <a:endParaRPr/>
          </a:p>
          <a:p>
            <a:pPr marL="742950" lvl="1" indent="-263842" algn="l" rtl="0">
              <a:spcBef>
                <a:spcPts val="1000"/>
              </a:spcBef>
              <a:spcAft>
                <a:spcPts val="0"/>
              </a:spcAft>
              <a:buSzPct val="121052"/>
              <a:buFont typeface="Noto Sans Symbols"/>
              <a:buChar char="⮚"/>
            </a:pPr>
            <a:r>
              <a:rPr lang="en-US"/>
              <a:t>Other activities such as configuration management and reviews also take place which are extremely important in a real development.</a:t>
            </a:r>
            <a:endParaRPr/>
          </a:p>
          <a:p>
            <a:pPr marL="742950" lvl="1" indent="-263842" algn="l" rtl="0">
              <a:spcBef>
                <a:spcPts val="1000"/>
              </a:spcBef>
              <a:spcAft>
                <a:spcPts val="0"/>
              </a:spcAft>
              <a:buSzPct val="121052"/>
              <a:buFont typeface="Noto Sans Symbols"/>
              <a:buChar char="⮚"/>
            </a:pPr>
            <a:r>
              <a:rPr lang="en-US"/>
              <a:t>The tests of the blocks and object  modules are done by the designer.</a:t>
            </a:r>
            <a:endParaRPr/>
          </a:p>
          <a:p>
            <a:pPr marL="742950" lvl="1" indent="-263842" algn="l" rtl="0">
              <a:spcBef>
                <a:spcPts val="1000"/>
              </a:spcBef>
              <a:spcAft>
                <a:spcPts val="0"/>
              </a:spcAft>
              <a:buSzPct val="121052"/>
              <a:buFont typeface="Noto Sans Symbols"/>
              <a:buChar char="⮚"/>
            </a:pPr>
            <a:r>
              <a:rPr lang="en-US"/>
              <a:t>The testing of the use cases and whole system is done by special testers, often in a special test department.</a:t>
            </a:r>
            <a:endParaRPr/>
          </a:p>
          <a:p>
            <a:pPr marL="742950" lvl="1" indent="-139700" algn="l" rtl="0">
              <a:spcBef>
                <a:spcPts val="1000"/>
              </a:spcBef>
              <a:spcAft>
                <a:spcPts val="0"/>
              </a:spcAft>
              <a:buSzPct val="121052"/>
              <a:buFont typeface="Noto Sans Symbols"/>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Thank You</a:t>
            </a:r>
            <a:endParaRPr/>
          </a:p>
        </p:txBody>
      </p:sp>
      <p:sp>
        <p:nvSpPr>
          <p:cNvPr id="291" name="Google Shape;291;p5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6900"/>
              <a:buNone/>
            </a:pP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Introduction</a:t>
            </a:r>
            <a:endParaRPr/>
          </a:p>
        </p:txBody>
      </p:sp>
      <p:sp>
        <p:nvSpPr>
          <p:cNvPr id="93" name="Google Shape;93;p1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2760"/>
              <a:buFont typeface="Garamond"/>
              <a:buAutoNum type="alphaLcParenR"/>
            </a:pPr>
            <a:r>
              <a:rPr lang="en-US"/>
              <a:t>Why do we have a construction process?</a:t>
            </a:r>
            <a:endParaRPr/>
          </a:p>
          <a:p>
            <a:pPr marL="457200" lvl="0" indent="-457200" algn="l" rtl="0">
              <a:spcBef>
                <a:spcPts val="1080"/>
              </a:spcBef>
              <a:spcAft>
                <a:spcPts val="0"/>
              </a:spcAft>
              <a:buSzPts val="2760"/>
              <a:buFont typeface="Garamond"/>
              <a:buAutoNum type="alphaLcParenR"/>
            </a:pPr>
            <a:r>
              <a:rPr lang="en-US"/>
              <a:t>What is done in the construction phase?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Why do we have construction process?</a:t>
            </a:r>
            <a:endParaRPr/>
          </a:p>
        </p:txBody>
      </p:sp>
      <p:sp>
        <p:nvSpPr>
          <p:cNvPr id="99" name="Google Shape;99;p19"/>
          <p:cNvSpPr txBox="1">
            <a:spLocks noGrp="1"/>
          </p:cNvSpPr>
          <p:nvPr>
            <p:ph type="body" idx="1"/>
          </p:nvPr>
        </p:nvSpPr>
        <p:spPr>
          <a:xfrm>
            <a:off x="1295400" y="2723300"/>
            <a:ext cx="9601200" cy="3152400"/>
          </a:xfrm>
          <a:prstGeom prst="rect">
            <a:avLst/>
          </a:prstGeom>
        </p:spPr>
        <p:txBody>
          <a:bodyPr spcFirstLastPara="1" wrap="square" lIns="91425" tIns="45700" rIns="91425" bIns="45700" anchor="t" anchorCtr="0">
            <a:normAutofit/>
          </a:bodyPr>
          <a:lstStyle/>
          <a:p>
            <a:pPr marL="457200" marR="0" lvl="0" indent="-360045" algn="l" rtl="0">
              <a:lnSpc>
                <a:spcPct val="115000"/>
              </a:lnSpc>
              <a:spcBef>
                <a:spcPts val="360"/>
              </a:spcBef>
              <a:spcAft>
                <a:spcPts val="0"/>
              </a:spcAft>
              <a:buSzPts val="2070"/>
              <a:buChar char="●"/>
            </a:pPr>
            <a:r>
              <a:rPr lang="en-US"/>
              <a:t>The analysis model is not sufficiently formal</a:t>
            </a:r>
            <a:endParaRPr/>
          </a:p>
          <a:p>
            <a:pPr marL="457200" marR="0" lvl="0" indent="-360045" algn="l" rtl="0">
              <a:lnSpc>
                <a:spcPct val="115000"/>
              </a:lnSpc>
              <a:spcBef>
                <a:spcPts val="0"/>
              </a:spcBef>
              <a:spcAft>
                <a:spcPts val="0"/>
              </a:spcAft>
              <a:buSzPts val="2070"/>
              <a:buChar char="●"/>
            </a:pPr>
            <a:r>
              <a:rPr lang="en-US"/>
              <a:t>The actual system must be adapted to the implementation environment</a:t>
            </a:r>
            <a:endParaRPr/>
          </a:p>
          <a:p>
            <a:pPr marL="457200" marR="0" lvl="0" indent="-360045" algn="l" rtl="0">
              <a:lnSpc>
                <a:spcPct val="115000"/>
              </a:lnSpc>
              <a:spcBef>
                <a:spcPts val="0"/>
              </a:spcBef>
              <a:spcAft>
                <a:spcPts val="0"/>
              </a:spcAft>
              <a:buSzPts val="2070"/>
              <a:buChar char="●"/>
            </a:pPr>
            <a:r>
              <a:rPr lang="en-US"/>
              <a:t>We want to validate the analysis 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What is done in the construction phase?</a:t>
            </a:r>
            <a:endParaRPr/>
          </a:p>
        </p:txBody>
      </p:sp>
      <p:sp>
        <p:nvSpPr>
          <p:cNvPr id="105" name="Google Shape;105;p20"/>
          <p:cNvSpPr txBox="1">
            <a:spLocks noGrp="1"/>
          </p:cNvSpPr>
          <p:nvPr>
            <p:ph type="body" idx="1"/>
          </p:nvPr>
        </p:nvSpPr>
        <p:spPr>
          <a:xfrm>
            <a:off x="699850" y="2556925"/>
            <a:ext cx="6537900" cy="3318900"/>
          </a:xfrm>
          <a:prstGeom prst="rect">
            <a:avLst/>
          </a:prstGeom>
        </p:spPr>
        <p:txBody>
          <a:bodyPr spcFirstLastPara="1" wrap="square" lIns="91425" tIns="45700" rIns="91425" bIns="45700" anchor="t" anchorCtr="0">
            <a:normAutofit fontScale="85000" lnSpcReduction="20000"/>
          </a:bodyPr>
          <a:lstStyle/>
          <a:p>
            <a:pPr marL="457200" lvl="0" indent="-340328" algn="l" rtl="0">
              <a:spcBef>
                <a:spcPts val="360"/>
              </a:spcBef>
              <a:spcAft>
                <a:spcPts val="0"/>
              </a:spcAft>
              <a:buSzPct val="86250"/>
              <a:buChar char="●"/>
            </a:pPr>
            <a:r>
              <a:rPr lang="en-US"/>
              <a:t>Identify and investigate the consequences that the implementation environment will have on the design.</a:t>
            </a:r>
            <a:endParaRPr/>
          </a:p>
          <a:p>
            <a:pPr marL="457200" lvl="0" indent="-340328" algn="l" rtl="0">
              <a:spcBef>
                <a:spcPts val="0"/>
              </a:spcBef>
              <a:spcAft>
                <a:spcPts val="0"/>
              </a:spcAft>
              <a:buSzPct val="86250"/>
              <a:buChar char="●"/>
            </a:pPr>
            <a:r>
              <a:rPr lang="en-US"/>
              <a:t>Use the analysis model as a base and translate the analysis object into design object in the design model that fits the current implementation environment.</a:t>
            </a:r>
            <a:endParaRPr/>
          </a:p>
          <a:p>
            <a:pPr marL="457200" lvl="0" indent="-340328" algn="l" rtl="0">
              <a:spcBef>
                <a:spcPts val="0"/>
              </a:spcBef>
              <a:spcAft>
                <a:spcPts val="0"/>
              </a:spcAft>
              <a:buSzPct val="86250"/>
              <a:buChar char="●"/>
            </a:pPr>
            <a:r>
              <a:rPr lang="en-US"/>
              <a:t>Specify each specific flow in the system in detail using use-case.</a:t>
            </a:r>
            <a:endParaRPr/>
          </a:p>
          <a:p>
            <a:pPr marL="0" lvl="0" indent="0" algn="l" rtl="0">
              <a:spcBef>
                <a:spcPts val="600"/>
              </a:spcBef>
              <a:spcAft>
                <a:spcPts val="600"/>
              </a:spcAft>
              <a:buNone/>
            </a:pPr>
            <a:endParaRPr/>
          </a:p>
        </p:txBody>
      </p:sp>
      <p:pic>
        <p:nvPicPr>
          <p:cNvPr id="106" name="Google Shape;106;p20"/>
          <p:cNvPicPr preferRelativeResize="0"/>
          <p:nvPr/>
        </p:nvPicPr>
        <p:blipFill>
          <a:blip r:embed="rId3">
            <a:alphaModFix/>
          </a:blip>
          <a:stretch>
            <a:fillRect/>
          </a:stretch>
        </p:blipFill>
        <p:spPr>
          <a:xfrm>
            <a:off x="7237750" y="2799375"/>
            <a:ext cx="4649450" cy="1996000"/>
          </a:xfrm>
          <a:prstGeom prst="rect">
            <a:avLst/>
          </a:prstGeom>
          <a:noFill/>
          <a:ln>
            <a:noFill/>
          </a:ln>
        </p:spPr>
      </p:pic>
      <p:pic>
        <p:nvPicPr>
          <p:cNvPr id="107" name="Google Shape;107;p20"/>
          <p:cNvPicPr preferRelativeResize="0"/>
          <p:nvPr/>
        </p:nvPicPr>
        <p:blipFill>
          <a:blip r:embed="rId4">
            <a:alphaModFix/>
          </a:blip>
          <a:stretch>
            <a:fillRect/>
          </a:stretch>
        </p:blipFill>
        <p:spPr>
          <a:xfrm>
            <a:off x="7684925" y="4795375"/>
            <a:ext cx="3495675" cy="25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What is Design Model?</a:t>
            </a:r>
            <a:endParaRPr/>
          </a:p>
        </p:txBody>
      </p:sp>
      <p:sp>
        <p:nvSpPr>
          <p:cNvPr id="113" name="Google Shape;113;p21"/>
          <p:cNvSpPr txBox="1">
            <a:spLocks noGrp="1"/>
          </p:cNvSpPr>
          <p:nvPr>
            <p:ph type="body" idx="1"/>
          </p:nvPr>
        </p:nvSpPr>
        <p:spPr>
          <a:xfrm>
            <a:off x="1295400" y="2725700"/>
            <a:ext cx="9601200" cy="2615400"/>
          </a:xfrm>
          <a:prstGeom prst="rect">
            <a:avLst/>
          </a:prstGeom>
        </p:spPr>
        <p:txBody>
          <a:bodyPr spcFirstLastPara="1" wrap="square" lIns="91425" tIns="45700" rIns="91425" bIns="45700" anchor="t" anchorCtr="0">
            <a:normAutofit/>
          </a:bodyPr>
          <a:lstStyle/>
          <a:p>
            <a:pPr marL="457200" lvl="0" indent="-360045" algn="l" rtl="0">
              <a:spcBef>
                <a:spcPts val="360"/>
              </a:spcBef>
              <a:spcAft>
                <a:spcPts val="0"/>
              </a:spcAft>
              <a:buSzPts val="2070"/>
              <a:buChar char="●"/>
            </a:pPr>
            <a:r>
              <a:rPr lang="en-US"/>
              <a:t>The structure of the object is adjusted to support the implementation environment.</a:t>
            </a:r>
            <a:endParaRPr/>
          </a:p>
          <a:p>
            <a:pPr marL="457200" lvl="0" indent="-360045" algn="l" rtl="0">
              <a:spcBef>
                <a:spcPts val="0"/>
              </a:spcBef>
              <a:spcAft>
                <a:spcPts val="0"/>
              </a:spcAft>
              <a:buSzPts val="2070"/>
              <a:buChar char="●"/>
            </a:pPr>
            <a:r>
              <a:rPr lang="en-US"/>
              <a:t>Any change in the design model must be updated in analysis model.</a:t>
            </a:r>
            <a:endParaRPr/>
          </a:p>
          <a:p>
            <a:pPr marL="457200" lvl="0" indent="-360045" algn="l" rtl="0">
              <a:spcBef>
                <a:spcPts val="0"/>
              </a:spcBef>
              <a:spcAft>
                <a:spcPts val="0"/>
              </a:spcAft>
              <a:buSzPts val="2070"/>
              <a:buChar char="●"/>
            </a:pPr>
            <a:r>
              <a:rPr lang="en-US"/>
              <a:t>Interaction diagram is created in design model.</a:t>
            </a:r>
            <a:endParaRPr/>
          </a:p>
          <a:p>
            <a:pPr marL="0" lvl="0" indent="0" algn="l" rtl="0">
              <a:spcBef>
                <a:spcPts val="600"/>
              </a:spcBef>
              <a:spcAft>
                <a:spcPts val="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The Design model</a:t>
            </a:r>
            <a:endParaRPr/>
          </a:p>
        </p:txBody>
      </p:sp>
      <p:sp>
        <p:nvSpPr>
          <p:cNvPr id="119" name="Google Shape;119;p22"/>
          <p:cNvSpPr txBox="1">
            <a:spLocks noGrp="1"/>
          </p:cNvSpPr>
          <p:nvPr>
            <p:ph type="body" idx="1"/>
          </p:nvPr>
        </p:nvSpPr>
        <p:spPr>
          <a:xfrm>
            <a:off x="1295401" y="2556931"/>
            <a:ext cx="9601196" cy="3812337"/>
          </a:xfrm>
          <a:prstGeom prst="rect">
            <a:avLst/>
          </a:prstGeom>
          <a:noFill/>
          <a:ln>
            <a:noFill/>
          </a:ln>
        </p:spPr>
        <p:txBody>
          <a:bodyPr spcFirstLastPara="1" wrap="square" lIns="91425" tIns="45700" rIns="91425" bIns="45700" anchor="t" anchorCtr="0">
            <a:normAutofit lnSpcReduction="20000"/>
          </a:bodyPr>
          <a:lstStyle/>
          <a:p>
            <a:pPr marL="457200" lvl="0" indent="-457200" algn="l" rtl="0">
              <a:spcBef>
                <a:spcPts val="0"/>
              </a:spcBef>
              <a:spcAft>
                <a:spcPts val="0"/>
              </a:spcAft>
              <a:buSzPts val="2760"/>
              <a:buFont typeface="Garamond"/>
              <a:buAutoNum type="alphaLcParenR"/>
            </a:pPr>
            <a:r>
              <a:rPr lang="en-US"/>
              <a:t>Traceability</a:t>
            </a:r>
            <a:endParaRPr/>
          </a:p>
          <a:p>
            <a:pPr marL="457200" lvl="0" indent="-457200" algn="l" rtl="0">
              <a:spcBef>
                <a:spcPts val="1080"/>
              </a:spcBef>
              <a:spcAft>
                <a:spcPts val="0"/>
              </a:spcAft>
              <a:buSzPts val="2760"/>
              <a:buFont typeface="Garamond"/>
              <a:buAutoNum type="alphaLcParenR"/>
            </a:pPr>
            <a:r>
              <a:rPr lang="en-US"/>
              <a:t>The implementation environment</a:t>
            </a:r>
            <a:endParaRPr/>
          </a:p>
          <a:p>
            <a:pPr marL="457200" lvl="0" indent="-457200" algn="l" rtl="0">
              <a:spcBef>
                <a:spcPts val="1080"/>
              </a:spcBef>
              <a:spcAft>
                <a:spcPts val="0"/>
              </a:spcAft>
              <a:buSzPts val="2760"/>
              <a:buFont typeface="Garamond"/>
              <a:buAutoNum type="alphaLcParenR"/>
            </a:pPr>
            <a:r>
              <a:rPr lang="en-US"/>
              <a:t>Interaction diagram</a:t>
            </a:r>
            <a:endParaRPr/>
          </a:p>
          <a:p>
            <a:pPr marL="457200" lvl="0" indent="-457200" algn="l" rtl="0">
              <a:spcBef>
                <a:spcPts val="1080"/>
              </a:spcBef>
              <a:spcAft>
                <a:spcPts val="0"/>
              </a:spcAft>
              <a:buSzPts val="2760"/>
              <a:buFont typeface="Garamond"/>
              <a:buAutoNum type="alphaLcParenR"/>
            </a:pPr>
            <a:r>
              <a:rPr lang="en-US"/>
              <a:t>Definition of stimuli</a:t>
            </a:r>
            <a:endParaRPr/>
          </a:p>
          <a:p>
            <a:pPr marL="457200" lvl="0" indent="-457200" algn="l" rtl="0">
              <a:spcBef>
                <a:spcPts val="1080"/>
              </a:spcBef>
              <a:spcAft>
                <a:spcPts val="0"/>
              </a:spcAft>
              <a:buSzPts val="2760"/>
              <a:buFont typeface="Garamond"/>
              <a:buAutoNum type="alphaLcParenR"/>
            </a:pPr>
            <a:r>
              <a:rPr lang="en-US"/>
              <a:t>Structure of interaction diagrams</a:t>
            </a:r>
            <a:endParaRPr/>
          </a:p>
          <a:p>
            <a:pPr marL="457200" lvl="0" indent="-457200" algn="l" rtl="0">
              <a:spcBef>
                <a:spcPts val="1080"/>
              </a:spcBef>
              <a:spcAft>
                <a:spcPts val="0"/>
              </a:spcAft>
              <a:buSzPts val="2760"/>
              <a:buFont typeface="Garamond"/>
              <a:buAutoNum type="alphaLcParenR"/>
            </a:pPr>
            <a:r>
              <a:rPr lang="en-US"/>
              <a:t>Use cases with extensions</a:t>
            </a:r>
            <a:endParaRPr/>
          </a:p>
          <a:p>
            <a:pPr marL="457200" lvl="0" indent="-457200" algn="l" rtl="0">
              <a:spcBef>
                <a:spcPts val="1080"/>
              </a:spcBef>
              <a:spcAft>
                <a:spcPts val="0"/>
              </a:spcAft>
              <a:buSzPts val="2760"/>
              <a:buFont typeface="Garamond"/>
              <a:buAutoNum type="alphaLcParenR"/>
            </a:pPr>
            <a:r>
              <a:rPr lang="en-US"/>
              <a:t>Homogenization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Traceability</a:t>
            </a:r>
            <a:endParaRPr/>
          </a:p>
        </p:txBody>
      </p:sp>
      <p:sp>
        <p:nvSpPr>
          <p:cNvPr id="125" name="Google Shape;125;p23"/>
          <p:cNvSpPr txBox="1">
            <a:spLocks noGrp="1"/>
          </p:cNvSpPr>
          <p:nvPr>
            <p:ph type="body" idx="1"/>
          </p:nvPr>
        </p:nvSpPr>
        <p:spPr>
          <a:xfrm>
            <a:off x="1393175" y="2876925"/>
            <a:ext cx="9601200" cy="3533400"/>
          </a:xfrm>
          <a:prstGeom prst="rect">
            <a:avLst/>
          </a:prstGeom>
        </p:spPr>
        <p:txBody>
          <a:bodyPr spcFirstLastPara="1" wrap="square" lIns="91425" tIns="45700" rIns="91425" bIns="45700" anchor="t" anchorCtr="0">
            <a:normAutofit/>
          </a:bodyPr>
          <a:lstStyle/>
          <a:p>
            <a:pPr marL="457200" lvl="0" indent="-360045" algn="l" rtl="0">
              <a:spcBef>
                <a:spcPts val="360"/>
              </a:spcBef>
              <a:spcAft>
                <a:spcPts val="0"/>
              </a:spcAft>
              <a:buSzPts val="2070"/>
              <a:buChar char="●"/>
            </a:pPr>
            <a:r>
              <a:rPr lang="en-US"/>
              <a:t>Most important property is system development.</a:t>
            </a:r>
            <a:endParaRPr/>
          </a:p>
          <a:p>
            <a:pPr marL="457200" lvl="0" indent="-360045" algn="l" rtl="0">
              <a:spcBef>
                <a:spcPts val="0"/>
              </a:spcBef>
              <a:spcAft>
                <a:spcPts val="0"/>
              </a:spcAft>
              <a:buSzPts val="2070"/>
              <a:buChar char="●"/>
            </a:pPr>
            <a:r>
              <a:rPr lang="en-US"/>
              <a:t>It is the ability to trace work items across the development lifecycle.</a:t>
            </a:r>
            <a:endParaRPr/>
          </a:p>
          <a:p>
            <a:pPr marL="457200" lvl="0" indent="-360045" algn="l" rtl="0">
              <a:spcBef>
                <a:spcPts val="0"/>
              </a:spcBef>
              <a:spcAft>
                <a:spcPts val="0"/>
              </a:spcAft>
              <a:buSzPts val="2070"/>
              <a:buChar char="●"/>
            </a:pPr>
            <a:r>
              <a:rPr lang="en-US"/>
              <a:t>Easily find your way in the system even if it has been subjected to major changes.</a:t>
            </a:r>
            <a:endParaRPr/>
          </a:p>
          <a:p>
            <a:pPr marL="457200" marR="0" lvl="0" indent="-360045" algn="l" rtl="0">
              <a:lnSpc>
                <a:spcPct val="115000"/>
              </a:lnSpc>
              <a:spcBef>
                <a:spcPts val="0"/>
              </a:spcBef>
              <a:spcAft>
                <a:spcPts val="0"/>
              </a:spcAft>
              <a:buSzPts val="2070"/>
              <a:buChar char="●"/>
            </a:pPr>
            <a:r>
              <a:rPr lang="en-US"/>
              <a:t>It's used to keep track of what's going on in the development lifecycle  and show what's happened.</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5" ma:contentTypeDescription="Create a new document." ma:contentTypeScope="" ma:versionID="8ddd83050d27ad3ea394142a10446a97">
  <xsd:schema xmlns:xsd="http://www.w3.org/2001/XMLSchema" xmlns:xs="http://www.w3.org/2001/XMLSchema" xmlns:p="http://schemas.microsoft.com/office/2006/metadata/properties" xmlns:ns2="12a254c4-d793-440d-a8ee-ecc0216e79a1" targetNamespace="http://schemas.microsoft.com/office/2006/metadata/properties" ma:root="true" ma:fieldsID="b7928a140af13d0e63e09883bf221d56" ns2:_="">
    <xsd:import namespace="12a254c4-d793-440d-a8ee-ecc0216e79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61945-C570-4D73-BF48-115E855D11A0}">
  <ds:schemaRefs>
    <ds:schemaRef ds:uri="http://schemas.microsoft.com/sharepoint/v3/contenttype/forms"/>
  </ds:schemaRefs>
</ds:datastoreItem>
</file>

<file path=customXml/itemProps2.xml><?xml version="1.0" encoding="utf-8"?>
<ds:datastoreItem xmlns:ds="http://schemas.openxmlformats.org/officeDocument/2006/customXml" ds:itemID="{8F7E9068-169C-4ADD-BB88-A7B44A09B0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3D1D101-8254-4957-B8A8-72410A0906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254c4-d793-440d-a8ee-ecc0216e79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2025</Words>
  <Application>Microsoft Office PowerPoint</Application>
  <PresentationFormat>Widescreen</PresentationFormat>
  <Paragraphs>198</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Coral</vt:lpstr>
      <vt:lpstr>Construction</vt:lpstr>
      <vt:lpstr>Construction </vt:lpstr>
      <vt:lpstr>Construction</vt:lpstr>
      <vt:lpstr>Introduction</vt:lpstr>
      <vt:lpstr>Why do we have construction process?</vt:lpstr>
      <vt:lpstr>What is done in the construction phase?</vt:lpstr>
      <vt:lpstr>What is Design Model?</vt:lpstr>
      <vt:lpstr>The Design model</vt:lpstr>
      <vt:lpstr>Traceability</vt:lpstr>
      <vt:lpstr>The implementation environment</vt:lpstr>
      <vt:lpstr>Interaction diagram</vt:lpstr>
      <vt:lpstr>Definition of Stimuli</vt:lpstr>
      <vt:lpstr>Structure of Interaction Diagrams</vt:lpstr>
      <vt:lpstr>Fork Diagram VS Stair Diagram</vt:lpstr>
      <vt:lpstr>PowerPoint Presentation</vt:lpstr>
      <vt:lpstr>Use cases with extensions</vt:lpstr>
      <vt:lpstr>Use cases with extensions….</vt:lpstr>
      <vt:lpstr>Homogenization</vt:lpstr>
      <vt:lpstr>Block Design</vt:lpstr>
      <vt:lpstr>The Block Interface</vt:lpstr>
      <vt:lpstr>The Block Interface….</vt:lpstr>
      <vt:lpstr>Object Behavior</vt:lpstr>
      <vt:lpstr>Internal block Structure</vt:lpstr>
      <vt:lpstr>Internal block Structure….</vt:lpstr>
      <vt:lpstr>Implementation</vt:lpstr>
      <vt:lpstr>Implementation….</vt:lpstr>
      <vt:lpstr>Implementation of probes</vt:lpstr>
      <vt:lpstr>Implementation of probes….</vt:lpstr>
      <vt:lpstr>Working with construction</vt:lpstr>
      <vt:lpstr>Existing products</vt:lpstr>
      <vt:lpstr>Existing products….</vt:lpstr>
      <vt:lpstr>Abstractions</vt:lpstr>
      <vt:lpstr>Development is incremental</vt:lpstr>
      <vt:lpstr>Development is incremental….</vt:lpstr>
      <vt:lpstr>Further issues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dc:title>
  <cp:lastModifiedBy>Ashish Maharjan</cp:lastModifiedBy>
  <cp:revision>2</cp:revision>
  <dcterms:modified xsi:type="dcterms:W3CDTF">2022-03-07T11:36:25Z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