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4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47"/>
  </p:notesMasterIdLst>
  <p:sldIdLst>
    <p:sldId id="256" r:id="rId2"/>
    <p:sldId id="259" r:id="rId3"/>
    <p:sldId id="261" r:id="rId4"/>
    <p:sldId id="278" r:id="rId5"/>
    <p:sldId id="279" r:id="rId6"/>
    <p:sldId id="280" r:id="rId7"/>
    <p:sldId id="281" r:id="rId8"/>
    <p:sldId id="282" r:id="rId9"/>
    <p:sldId id="272" r:id="rId10"/>
    <p:sldId id="304" r:id="rId11"/>
    <p:sldId id="283" r:id="rId12"/>
    <p:sldId id="284" r:id="rId13"/>
    <p:sldId id="266" r:id="rId14"/>
    <p:sldId id="257" r:id="rId15"/>
    <p:sldId id="263" r:id="rId16"/>
    <p:sldId id="292" r:id="rId17"/>
    <p:sldId id="305" r:id="rId18"/>
    <p:sldId id="293" r:id="rId19"/>
    <p:sldId id="294" r:id="rId20"/>
    <p:sldId id="313" r:id="rId21"/>
    <p:sldId id="307" r:id="rId22"/>
    <p:sldId id="306" r:id="rId23"/>
    <p:sldId id="299" r:id="rId24"/>
    <p:sldId id="311" r:id="rId25"/>
    <p:sldId id="308" r:id="rId26"/>
    <p:sldId id="312" r:id="rId27"/>
    <p:sldId id="265" r:id="rId28"/>
    <p:sldId id="291" r:id="rId29"/>
    <p:sldId id="267" r:id="rId30"/>
    <p:sldId id="274" r:id="rId31"/>
    <p:sldId id="275" r:id="rId32"/>
    <p:sldId id="285" r:id="rId33"/>
    <p:sldId id="298" r:id="rId34"/>
    <p:sldId id="286" r:id="rId35"/>
    <p:sldId id="295" r:id="rId36"/>
    <p:sldId id="296" r:id="rId37"/>
    <p:sldId id="297" r:id="rId38"/>
    <p:sldId id="300" r:id="rId39"/>
    <p:sldId id="301" r:id="rId40"/>
    <p:sldId id="302" r:id="rId41"/>
    <p:sldId id="287" r:id="rId42"/>
    <p:sldId id="288" r:id="rId43"/>
    <p:sldId id="289" r:id="rId44"/>
    <p:sldId id="290" r:id="rId45"/>
    <p:sldId id="310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9191" autoAdjust="0"/>
    <p:restoredTop sz="94660"/>
  </p:normalViewPr>
  <p:slideViewPr>
    <p:cSldViewPr>
      <p:cViewPr varScale="1">
        <p:scale>
          <a:sx n="73" d="100"/>
          <a:sy n="73" d="100"/>
        </p:scale>
        <p:origin x="-15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A2432-D57D-44CB-A5D2-DBF286C29259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CD473-EC67-4E23-8717-4BAC0E2AEE5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D473-EC67-4E23-8717-4BAC0E2AEE5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584D8928-37E2-475F-8CB7-E4B7B1DF826B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4AF3D147-E54A-44BD-891F-522AC786BD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4D8928-37E2-475F-8CB7-E4B7B1DF826B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F3D147-E54A-44BD-891F-522AC786BD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584D8928-37E2-475F-8CB7-E4B7B1DF826B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AF3D147-E54A-44BD-891F-522AC786BD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4D8928-37E2-475F-8CB7-E4B7B1DF826B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F3D147-E54A-44BD-891F-522AC786BD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84D8928-37E2-475F-8CB7-E4B7B1DF826B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4AF3D147-E54A-44BD-891F-522AC786BD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4D8928-37E2-475F-8CB7-E4B7B1DF826B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F3D147-E54A-44BD-891F-522AC786BD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4D8928-37E2-475F-8CB7-E4B7B1DF826B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F3D147-E54A-44BD-891F-522AC786BD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4D8928-37E2-475F-8CB7-E4B7B1DF826B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F3D147-E54A-44BD-891F-522AC786BD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84D8928-37E2-475F-8CB7-E4B7B1DF826B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F3D147-E54A-44BD-891F-522AC786BD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4D8928-37E2-475F-8CB7-E4B7B1DF826B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F3D147-E54A-44BD-891F-522AC786BD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4D8928-37E2-475F-8CB7-E4B7B1DF826B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F3D147-E54A-44BD-891F-522AC786BD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584D8928-37E2-475F-8CB7-E4B7B1DF826B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AF3D147-E54A-44BD-891F-522AC786BD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smtClean="0"/>
              <a:t>Object-Oriented Software Engineering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Object Oriented  software Testing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0" y="4495800"/>
            <a:ext cx="3349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Roll No:19</a:t>
            </a:r>
          </a:p>
          <a:p>
            <a:r>
              <a:rPr lang="en-US" dirty="0" smtClean="0"/>
              <a:t> Roll No:20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21336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Use of interface  simulator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7848600" cy="60198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To obtain simple interface to system and make test program independent of the system </a:t>
            </a:r>
            <a:r>
              <a:rPr lang="en-US" b="1" dirty="0" smtClean="0"/>
              <a:t>Interface simulator or test driver </a:t>
            </a:r>
            <a:r>
              <a:rPr lang="en-US" dirty="0" smtClean="0">
                <a:solidFill>
                  <a:srgbClr val="0070C0"/>
                </a:solidFill>
              </a:rPr>
              <a:t>is built</a:t>
            </a:r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b="1" dirty="0" smtClean="0"/>
              <a:t>Interface simulator </a:t>
            </a:r>
            <a:r>
              <a:rPr lang="en-US" dirty="0" smtClean="0">
                <a:solidFill>
                  <a:srgbClr val="0070C0"/>
                </a:solidFill>
              </a:rPr>
              <a:t>saves works since handling of the interface of system in target environment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3352800"/>
            <a:ext cx="20574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System block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05200" y="3352800"/>
            <a:ext cx="15240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Interface 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simulator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>
          <a:xfrm flipV="1">
            <a:off x="2743200" y="3695700"/>
            <a:ext cx="762000" cy="381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953000" y="3733800"/>
            <a:ext cx="762000" cy="381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Multidocument 11"/>
          <p:cNvSpPr/>
          <p:nvPr/>
        </p:nvSpPr>
        <p:spPr>
          <a:xfrm>
            <a:off x="5715000" y="3200400"/>
            <a:ext cx="1447800" cy="106680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Test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program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Flowchart: Document 12"/>
          <p:cNvSpPr/>
          <p:nvPr/>
        </p:nvSpPr>
        <p:spPr>
          <a:xfrm>
            <a:off x="5867400" y="4648200"/>
            <a:ext cx="1524000" cy="838200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Test data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rot="16200000" flipH="1">
            <a:off x="6107088" y="4444312"/>
            <a:ext cx="650000" cy="6257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71600" y="4876800"/>
            <a:ext cx="3926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Fig: user of and interface simulator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0" y="2133600"/>
            <a:ext cx="1676400" cy="838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Design test cases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981200" y="2209800"/>
            <a:ext cx="1676400" cy="838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Prepare test data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191000" y="2209800"/>
            <a:ext cx="1676400" cy="838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</a:rPr>
              <a:t>Run program with test data</a:t>
            </a:r>
            <a:endParaRPr 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172200" y="2209800"/>
            <a:ext cx="1676400" cy="838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</a:rPr>
              <a:t>Compare result with test </a:t>
            </a:r>
            <a:r>
              <a:rPr lang="en-US" sz="1400" dirty="0" smtClean="0">
                <a:solidFill>
                  <a:schemeClr val="tx1"/>
                </a:solidFill>
              </a:rPr>
              <a:t>cases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43000" y="1219200"/>
            <a:ext cx="13716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Test cases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00400" y="1219200"/>
            <a:ext cx="13716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Test data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181600" y="1295400"/>
            <a:ext cx="1371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Test result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58000" y="304800"/>
            <a:ext cx="12954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Test reports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6" name="Straight Arrow Connector 15"/>
          <p:cNvCxnSpPr>
            <a:stCxn id="3" idx="6"/>
          </p:cNvCxnSpPr>
          <p:nvPr/>
        </p:nvCxnSpPr>
        <p:spPr>
          <a:xfrm>
            <a:off x="1676400" y="2552700"/>
            <a:ext cx="4572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6"/>
          </p:cNvCxnSpPr>
          <p:nvPr/>
        </p:nvCxnSpPr>
        <p:spPr>
          <a:xfrm>
            <a:off x="3657600" y="2628900"/>
            <a:ext cx="5334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9" idx="2"/>
          </p:cNvCxnSpPr>
          <p:nvPr/>
        </p:nvCxnSpPr>
        <p:spPr>
          <a:xfrm>
            <a:off x="5867400" y="26289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hape 21"/>
          <p:cNvCxnSpPr>
            <a:stCxn id="3" idx="0"/>
            <a:endCxn id="10" idx="1"/>
          </p:cNvCxnSpPr>
          <p:nvPr/>
        </p:nvCxnSpPr>
        <p:spPr>
          <a:xfrm rot="5400000" flipH="1" flipV="1">
            <a:off x="666750" y="1657350"/>
            <a:ext cx="647700" cy="304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hape 23"/>
          <p:cNvCxnSpPr>
            <a:stCxn id="10" idx="3"/>
            <a:endCxn id="7" idx="0"/>
          </p:cNvCxnSpPr>
          <p:nvPr/>
        </p:nvCxnSpPr>
        <p:spPr>
          <a:xfrm>
            <a:off x="2514600" y="1485900"/>
            <a:ext cx="304800" cy="7239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5400000" flipH="1" flipV="1">
            <a:off x="2971800" y="1905000"/>
            <a:ext cx="457200" cy="152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endCxn id="8" idx="1"/>
          </p:cNvCxnSpPr>
          <p:nvPr/>
        </p:nvCxnSpPr>
        <p:spPr>
          <a:xfrm rot="5400000">
            <a:off x="4176177" y="2012927"/>
            <a:ext cx="579951" cy="5929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hape 31"/>
          <p:cNvCxnSpPr>
            <a:stCxn id="8" idx="0"/>
            <a:endCxn id="13" idx="1"/>
          </p:cNvCxnSpPr>
          <p:nvPr/>
        </p:nvCxnSpPr>
        <p:spPr>
          <a:xfrm rot="5400000" flipH="1" flipV="1">
            <a:off x="4781550" y="1809750"/>
            <a:ext cx="647700" cy="152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hape 33"/>
          <p:cNvCxnSpPr>
            <a:stCxn id="13" idx="3"/>
          </p:cNvCxnSpPr>
          <p:nvPr/>
        </p:nvCxnSpPr>
        <p:spPr>
          <a:xfrm>
            <a:off x="6553200" y="1562100"/>
            <a:ext cx="304800" cy="571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/>
          <p:nvPr/>
        </p:nvCxnSpPr>
        <p:spPr>
          <a:xfrm rot="16200000" flipV="1">
            <a:off x="6934200" y="1600200"/>
            <a:ext cx="1676400" cy="152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/>
          <p:nvPr/>
        </p:nvCxnSpPr>
        <p:spPr>
          <a:xfrm>
            <a:off x="1828800" y="914400"/>
            <a:ext cx="5334000" cy="1295400"/>
          </a:xfrm>
          <a:prstGeom prst="bentConnector3">
            <a:avLst>
              <a:gd name="adj1" fmla="val 9984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endCxn id="10" idx="0"/>
          </p:cNvCxnSpPr>
          <p:nvPr/>
        </p:nvCxnSpPr>
        <p:spPr>
          <a:xfrm rot="5400000">
            <a:off x="1676400" y="10668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286000" y="3352800"/>
            <a:ext cx="348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Fig: A model of software testing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0" y="4057233"/>
            <a:ext cx="7927811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Typically a commercial  software system has to go through three stages of </a:t>
            </a:r>
          </a:p>
          <a:p>
            <a:r>
              <a:rPr lang="en-US" dirty="0" smtClean="0"/>
              <a:t>Testing: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 smtClean="0">
                <a:solidFill>
                  <a:srgbClr val="FF0000"/>
                </a:solidFill>
              </a:rPr>
              <a:t>Development testing</a:t>
            </a:r>
          </a:p>
          <a:p>
            <a:pPr marL="457200" indent="-457200" algn="ctr">
              <a:buFont typeface="+mj-lt"/>
              <a:buAutoNum type="alphaUcPeriod"/>
            </a:pPr>
            <a:r>
              <a:rPr lang="en-US" sz="2000" b="1" dirty="0" smtClean="0">
                <a:solidFill>
                  <a:srgbClr val="FF0000"/>
                </a:solidFill>
              </a:rPr>
              <a:t>Unit testing</a:t>
            </a:r>
          </a:p>
          <a:p>
            <a:pPr marL="457200" indent="-457200" algn="ctr">
              <a:buFont typeface="+mj-lt"/>
              <a:buAutoNum type="alphaUcPeriod"/>
            </a:pPr>
            <a:r>
              <a:rPr lang="en-US" sz="2000" b="1" dirty="0" smtClean="0">
                <a:solidFill>
                  <a:srgbClr val="FF0000"/>
                </a:solidFill>
              </a:rPr>
              <a:t>Component/integration testing</a:t>
            </a:r>
          </a:p>
          <a:p>
            <a:pPr marL="457200" indent="-457200" algn="ctr">
              <a:buFont typeface="+mj-lt"/>
              <a:buAutoNum type="alphaUcPeriod"/>
            </a:pPr>
            <a:r>
              <a:rPr lang="en-US" sz="2000" b="1" dirty="0" smtClean="0">
                <a:solidFill>
                  <a:srgbClr val="FF0000"/>
                </a:solidFill>
              </a:rPr>
              <a:t>System testing</a:t>
            </a:r>
          </a:p>
          <a:p>
            <a:pPr marL="457200" indent="-457200" algn="ctr">
              <a:buFont typeface="+mj-lt"/>
              <a:buAutoNum type="alphaUcPeriod"/>
            </a:pPr>
            <a:endParaRPr lang="en-US" sz="2000" b="1" dirty="0" smtClean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b="1" dirty="0" smtClean="0">
                <a:solidFill>
                  <a:srgbClr val="FF0000"/>
                </a:solidFill>
              </a:rPr>
              <a:t>Release testing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 smtClean="0">
                <a:solidFill>
                  <a:srgbClr val="FF0000"/>
                </a:solidFill>
              </a:rPr>
              <a:t>User testing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Development testing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Development testing </a:t>
            </a:r>
            <a:r>
              <a:rPr lang="en-US" dirty="0" smtClean="0">
                <a:solidFill>
                  <a:srgbClr val="0070C0"/>
                </a:solidFill>
              </a:rPr>
              <a:t>includes all testing activities that are carried out by the team developing the system.</a:t>
            </a:r>
          </a:p>
          <a:p>
            <a:r>
              <a:rPr lang="en-US" b="1" dirty="0" smtClean="0"/>
              <a:t>Testing group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are responsible for developing tests and maintaining the test details.</a:t>
            </a:r>
          </a:p>
          <a:p>
            <a:r>
              <a:rPr lang="en-US" dirty="0" smtClean="0"/>
              <a:t>Testing carried out at the three level of granularity:</a:t>
            </a:r>
          </a:p>
          <a:p>
            <a:pPr marL="514350" indent="-514350">
              <a:buFont typeface="+mj-lt"/>
              <a:buAutoNum type="alphaUcPeriod"/>
            </a:pPr>
            <a:r>
              <a:rPr lang="en-US" b="1" dirty="0" smtClean="0">
                <a:solidFill>
                  <a:srgbClr val="FF0000"/>
                </a:solidFill>
              </a:rPr>
              <a:t>Unit testing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b="1" dirty="0" smtClean="0">
                <a:solidFill>
                  <a:srgbClr val="FF0000"/>
                </a:solidFill>
              </a:rPr>
              <a:t>Component testing(integration)</a:t>
            </a:r>
          </a:p>
          <a:p>
            <a:pPr marL="514350" indent="-514350">
              <a:buFont typeface="+mj-lt"/>
              <a:buAutoNum type="alphaUcPeriod"/>
            </a:pPr>
            <a:r>
              <a:rPr lang="en-US" b="1" dirty="0" smtClean="0">
                <a:solidFill>
                  <a:srgbClr val="FF0000"/>
                </a:solidFill>
              </a:rPr>
              <a:t>System testing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609600"/>
            <a:ext cx="137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System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2085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Sub System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209800"/>
            <a:ext cx="2958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Service package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2981980"/>
            <a:ext cx="1242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Blocks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4038600"/>
            <a:ext cx="1008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Class</a:t>
            </a:r>
            <a:endParaRPr lang="en-US" sz="2800" b="1" dirty="0"/>
          </a:p>
        </p:txBody>
      </p:sp>
      <p:sp>
        <p:nvSpPr>
          <p:cNvPr id="7" name="Right Brace 6"/>
          <p:cNvSpPr/>
          <p:nvPr/>
        </p:nvSpPr>
        <p:spPr>
          <a:xfrm>
            <a:off x="3733800" y="762000"/>
            <a:ext cx="381000" cy="2590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91000" y="1600200"/>
            <a:ext cx="33059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Integration Testing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4114800" y="2438400"/>
            <a:ext cx="304800" cy="2362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0" y="3429000"/>
            <a:ext cx="2172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Unit Testing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000" y="5257800"/>
            <a:ext cx="6763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Fig: </a:t>
            </a:r>
            <a:r>
              <a:rPr lang="en-US" sz="1600" b="1" dirty="0" smtClean="0">
                <a:solidFill>
                  <a:srgbClr val="0070C0"/>
                </a:solidFill>
              </a:rPr>
              <a:t>unit testing and integration testing are made on different levels</a:t>
            </a:r>
          </a:p>
          <a:p>
            <a:r>
              <a:rPr lang="en-US" sz="1600" b="1" dirty="0" smtClean="0">
                <a:solidFill>
                  <a:srgbClr val="0070C0"/>
                </a:solidFill>
              </a:rPr>
              <a:t>NOTE  that service package and blocks are tested in both manners</a:t>
            </a:r>
            <a:endParaRPr lang="en-US" sz="16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Testing activities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16200000" flipH="1">
            <a:off x="838200" y="2362200"/>
            <a:ext cx="2514600" cy="2209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 flipH="1" flipV="1">
            <a:off x="2705100" y="2552700"/>
            <a:ext cx="266700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Multidocument 13"/>
          <p:cNvSpPr/>
          <p:nvPr/>
        </p:nvSpPr>
        <p:spPr>
          <a:xfrm>
            <a:off x="2743200" y="3810000"/>
            <a:ext cx="381000" cy="2286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Multidocument 15"/>
          <p:cNvSpPr/>
          <p:nvPr/>
        </p:nvSpPr>
        <p:spPr>
          <a:xfrm>
            <a:off x="2286000" y="3352800"/>
            <a:ext cx="381000" cy="2286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Multidocument 16"/>
          <p:cNvSpPr/>
          <p:nvPr/>
        </p:nvSpPr>
        <p:spPr>
          <a:xfrm>
            <a:off x="1905000" y="2895600"/>
            <a:ext cx="381000" cy="2286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Multidocument 17"/>
          <p:cNvSpPr/>
          <p:nvPr/>
        </p:nvSpPr>
        <p:spPr>
          <a:xfrm>
            <a:off x="1600200" y="2514600"/>
            <a:ext cx="381000" cy="2286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057400" y="4267200"/>
            <a:ext cx="734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classes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1676400" y="3810000"/>
            <a:ext cx="758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blocks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533400" y="3429000"/>
            <a:ext cx="1744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Service packages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685800" y="3048000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Use case</a:t>
            </a:r>
            <a:endParaRPr lang="en-US" sz="1600" dirty="0"/>
          </a:p>
        </p:txBody>
      </p:sp>
      <p:sp>
        <p:nvSpPr>
          <p:cNvPr id="28" name="Content Placeholder 27"/>
          <p:cNvSpPr txBox="1">
            <a:spLocks noGrp="1"/>
          </p:cNvSpPr>
          <p:nvPr>
            <p:ph idx="1"/>
          </p:nvPr>
        </p:nvSpPr>
        <p:spPr>
          <a:xfrm>
            <a:off x="304800" y="2667000"/>
            <a:ext cx="1188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sub system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228600" y="2286000"/>
            <a:ext cx="816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system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3429000" y="4267200"/>
            <a:ext cx="620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class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4038600" y="3429000"/>
            <a:ext cx="1744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Service packages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3810000" y="3886200"/>
            <a:ext cx="758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blocks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4343400" y="2895600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Use case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4572000" y="2514600"/>
            <a:ext cx="1204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Sub system</a:t>
            </a:r>
            <a:endParaRPr 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4876800" y="2057400"/>
            <a:ext cx="816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system</a:t>
            </a:r>
            <a:endParaRPr lang="en-US" sz="1600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200400" y="38862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6" idx="3"/>
          </p:cNvCxnSpPr>
          <p:nvPr/>
        </p:nvCxnSpPr>
        <p:spPr>
          <a:xfrm>
            <a:off x="2667000" y="3467100"/>
            <a:ext cx="12954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7" idx="3"/>
          </p:cNvCxnSpPr>
          <p:nvPr/>
        </p:nvCxnSpPr>
        <p:spPr>
          <a:xfrm>
            <a:off x="2286000" y="3009900"/>
            <a:ext cx="1981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057400" y="2667000"/>
            <a:ext cx="2362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Multidocument 44"/>
          <p:cNvSpPr/>
          <p:nvPr/>
        </p:nvSpPr>
        <p:spPr>
          <a:xfrm>
            <a:off x="1219200" y="2209800"/>
            <a:ext cx="381000" cy="2286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1752600" y="2209800"/>
            <a:ext cx="2895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33400" y="1524000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construction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4419600" y="1600200"/>
            <a:ext cx="944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Testing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676400" y="5257800"/>
            <a:ext cx="3528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Fig: testing activities performed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304800"/>
            <a:ext cx="7239000" cy="1143000"/>
          </a:xfrm>
        </p:spPr>
        <p:txBody>
          <a:bodyPr/>
          <a:lstStyle/>
          <a:p>
            <a:r>
              <a:rPr lang="en-US" sz="3200" dirty="0" smtClean="0">
                <a:solidFill>
                  <a:srgbClr val="C00000"/>
                </a:solidFill>
              </a:rPr>
              <a:t>a) Unit testing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7239000" cy="5388936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Process  of testing units:-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0070C0"/>
                </a:solidFill>
              </a:rPr>
              <a:t> classes  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0070C0"/>
                </a:solidFill>
              </a:rPr>
              <a:t>Individual methods/functions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0070C0"/>
                </a:solidFill>
              </a:rPr>
              <a:t>Blocks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0070C0"/>
                </a:solidFill>
              </a:rPr>
              <a:t>Service packages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Test is design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to provide coverage of all features of the object 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Test all operation associated with the object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Set and check the values of all attributes associated with the object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Put the object into all possible states</a:t>
            </a:r>
          </a:p>
          <a:p>
            <a:pPr marL="514350" indent="-514350">
              <a:buFont typeface="Wingdings" pitchFamily="2" charset="2"/>
              <a:buChar char="ü"/>
            </a:pP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7239000" cy="59436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sz="2800" dirty="0" smtClean="0">
                <a:solidFill>
                  <a:srgbClr val="00B050"/>
                </a:solidFill>
              </a:rPr>
              <a:t>Structural testing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7772400" cy="6172200"/>
          </a:xfrm>
        </p:spPr>
        <p:txBody>
          <a:bodyPr/>
          <a:lstStyle/>
          <a:p>
            <a:r>
              <a:rPr lang="en-US" sz="2400" dirty="0" smtClean="0"/>
              <a:t>Test internal structure is correct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measures of test coverage</a:t>
            </a:r>
          </a:p>
          <a:p>
            <a:pPr>
              <a:buNone/>
            </a:pPr>
            <a:r>
              <a:rPr lang="en-US" sz="2400" dirty="0" smtClean="0"/>
              <a:t>Least coverage is to exercise each decision-to-decision path at least once e.g. </a:t>
            </a:r>
            <a:r>
              <a:rPr lang="en-US" sz="2400" dirty="0" smtClean="0">
                <a:solidFill>
                  <a:srgbClr val="0070C0"/>
                </a:solidFill>
              </a:rPr>
              <a:t>IF-statement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Loops </a:t>
            </a:r>
            <a:r>
              <a:rPr lang="en-US" sz="2400" dirty="0" smtClean="0"/>
              <a:t>must be given extra cares </a:t>
            </a:r>
          </a:p>
          <a:p>
            <a:pPr>
              <a:buNone/>
            </a:pPr>
            <a:endParaRPr lang="en-US" sz="2000" dirty="0">
              <a:solidFill>
                <a:srgbClr val="0070C0"/>
              </a:solidFill>
            </a:endParaRPr>
          </a:p>
        </p:txBody>
      </p:sp>
      <p:pic>
        <p:nvPicPr>
          <p:cNvPr id="92" name="Picture 91" descr="Screenshot (20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48000"/>
            <a:ext cx="7870145" cy="2971800"/>
          </a:xfrm>
          <a:prstGeom prst="rect">
            <a:avLst/>
          </a:prstGeom>
        </p:spPr>
      </p:pic>
      <p:sp>
        <p:nvSpPr>
          <p:cNvPr id="93" name="TextBox 92"/>
          <p:cNvSpPr txBox="1"/>
          <p:nvPr/>
        </p:nvSpPr>
        <p:spPr>
          <a:xfrm>
            <a:off x="914400" y="6096000"/>
            <a:ext cx="61638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Fig: the member function in (a) can be tested with only two test</a:t>
            </a:r>
          </a:p>
          <a:p>
            <a:r>
              <a:rPr lang="en-US" sz="1600" smtClean="0"/>
              <a:t>Cases illustrated in(b) to do a full cover of each DDpath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6172200" y="6488668"/>
            <a:ext cx="1845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unit test cont….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239000" cy="5334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Structural testing cont……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7772400" cy="61722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polymorphism</a:t>
            </a:r>
          </a:p>
          <a:p>
            <a:r>
              <a:rPr lang="en-US" b="1" dirty="0" smtClean="0"/>
              <a:t>Dynamic binding </a:t>
            </a:r>
            <a:r>
              <a:rPr lang="en-US" dirty="0" smtClean="0"/>
              <a:t>: runtime binding/late binding</a:t>
            </a:r>
          </a:p>
          <a:p>
            <a:r>
              <a:rPr lang="en-US" dirty="0" smtClean="0"/>
              <a:t>E.g.</a:t>
            </a:r>
          </a:p>
          <a:p>
            <a:pPr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Class member{</a:t>
            </a:r>
          </a:p>
          <a:p>
            <a:pPr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…………………..</a:t>
            </a:r>
          </a:p>
          <a:p>
            <a:pPr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Abstract </a:t>
            </a:r>
            <a:r>
              <a:rPr lang="en-US" sz="2000" dirty="0" err="1" smtClean="0">
                <a:solidFill>
                  <a:srgbClr val="0070C0"/>
                </a:solidFill>
              </a:rPr>
              <a:t>boolean</a:t>
            </a:r>
            <a:r>
              <a:rPr lang="en-US" sz="2000" dirty="0" smtClean="0">
                <a:solidFill>
                  <a:srgbClr val="0070C0"/>
                </a:solidFill>
              </a:rPr>
              <a:t> validate payment ( account a , </a:t>
            </a:r>
            <a:r>
              <a:rPr lang="en-US" sz="2000" dirty="0" err="1" smtClean="0">
                <a:solidFill>
                  <a:srgbClr val="0070C0"/>
                </a:solidFill>
              </a:rPr>
              <a:t>int</a:t>
            </a:r>
            <a:r>
              <a:rPr lang="en-US" sz="2000" dirty="0" smtClean="0">
                <a:solidFill>
                  <a:srgbClr val="0070C0"/>
                </a:solidFill>
              </a:rPr>
              <a:t> amount , card c );</a:t>
            </a:r>
          </a:p>
          <a:p>
            <a:pPr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……………………….</a:t>
            </a:r>
          </a:p>
          <a:p>
            <a:pPr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66800" y="4038600"/>
            <a:ext cx="21336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Wingdings" pitchFamily="2" charset="2"/>
              <a:buChar char="ü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Gold member</a:t>
            </a:r>
          </a:p>
          <a:p>
            <a:pPr algn="ctr">
              <a:buFont typeface="Wingdings" pitchFamily="2" charset="2"/>
              <a:buChar char="ü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Silver member</a:t>
            </a:r>
          </a:p>
          <a:p>
            <a:pPr algn="ctr">
              <a:buFont typeface="Wingdings" pitchFamily="2" charset="2"/>
              <a:buChar char="ü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Bronze member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1554480" y="2362200"/>
            <a:ext cx="45719" cy="167640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5105400" y="3200400"/>
            <a:ext cx="76200" cy="76200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05200" y="4038600"/>
            <a:ext cx="2209800" cy="1371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Wingdings" pitchFamily="2" charset="2"/>
              <a:buChar char="ü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Nepal Acc</a:t>
            </a:r>
          </a:p>
          <a:p>
            <a:pPr algn="ctr">
              <a:buFont typeface="Wingdings" pitchFamily="2" charset="2"/>
              <a:buChar char="ü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China Acc</a:t>
            </a:r>
          </a:p>
          <a:p>
            <a:pPr algn="ctr">
              <a:buFont typeface="Wingdings" pitchFamily="2" charset="2"/>
              <a:buChar char="ü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Pakistan Acc</a:t>
            </a:r>
          </a:p>
          <a:p>
            <a:pPr algn="ctr">
              <a:buFont typeface="Wingdings" pitchFamily="2" charset="2"/>
              <a:buChar char="ü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EU Acc</a:t>
            </a:r>
          </a:p>
          <a:p>
            <a:pPr algn="ctr">
              <a:buFont typeface="Wingdings" pitchFamily="2" charset="2"/>
              <a:buChar char="ü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Japan Acc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5562600"/>
            <a:ext cx="21336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Wingdings" pitchFamily="2" charset="2"/>
              <a:buChar char="ü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Visa card</a:t>
            </a:r>
          </a:p>
          <a:p>
            <a:pPr algn="ctr">
              <a:buFont typeface="Wingdings" pitchFamily="2" charset="2"/>
              <a:buChar char="ü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Debit card</a:t>
            </a:r>
          </a:p>
          <a:p>
            <a:pPr algn="ctr">
              <a:buFont typeface="Wingdings" pitchFamily="2" charset="2"/>
              <a:buChar char="ü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AM express card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685800" y="3581400"/>
            <a:ext cx="76200" cy="243840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819400" y="5486400"/>
            <a:ext cx="51779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C00000"/>
                </a:solidFill>
              </a:rPr>
              <a:t> 3*5*3=45 possible combination of dynamic binding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C00000"/>
                </a:solidFill>
              </a:rPr>
              <a:t>Often difficult to find and test all binding that may occurs</a:t>
            </a:r>
          </a:p>
          <a:p>
            <a:endParaRPr lang="en-US" dirty="0" smtClean="0">
              <a:solidFill>
                <a:srgbClr val="C0000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172200" y="6488668"/>
            <a:ext cx="1845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unit test cont….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28956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Structural testing cont……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7924800" cy="5846136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Polymorphism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 descr="Screenshot (2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066800"/>
            <a:ext cx="3048000" cy="2514600"/>
          </a:xfrm>
          <a:prstGeom prst="rect">
            <a:avLst/>
          </a:prstGeom>
        </p:spPr>
      </p:pic>
      <p:pic>
        <p:nvPicPr>
          <p:cNvPr id="7" name="Picture 6" descr="Screenshot (22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1143000"/>
            <a:ext cx="2819400" cy="237456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77000" y="6096000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Cont…..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3581400"/>
            <a:ext cx="346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 : a class hierarchy of shapes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4191000"/>
            <a:ext cx="4191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Declare a variable </a:t>
            </a:r>
            <a:r>
              <a:rPr lang="en-US" i="1" dirty="0" smtClean="0">
                <a:solidFill>
                  <a:srgbClr val="FF0000"/>
                </a:solidFill>
              </a:rPr>
              <a:t>figure </a:t>
            </a:r>
            <a:r>
              <a:rPr lang="en-US" dirty="0" smtClean="0"/>
              <a:t>of type shape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Descendants  all have a Draw operation</a:t>
            </a:r>
          </a:p>
          <a:p>
            <a:r>
              <a:rPr lang="en-US" dirty="0" smtClean="0"/>
              <a:t>Then assign  </a:t>
            </a:r>
            <a:r>
              <a:rPr lang="en-US" i="1" dirty="0" smtClean="0">
                <a:solidFill>
                  <a:srgbClr val="FF0000"/>
                </a:solidFill>
              </a:rPr>
              <a:t>figure</a:t>
            </a:r>
            <a:r>
              <a:rPr lang="en-US" dirty="0" smtClean="0"/>
              <a:t> to an object of any of shape’s descendants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7239000" cy="44196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Structural testing cont…..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7772400" cy="5617536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Inheritance 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Not only when we modify an ancestor class must we re-test the descendants, but also when we added a new descendent we may need to re-test inherited operations 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</a:rPr>
              <a:t>class A {</a:t>
            </a:r>
          </a:p>
          <a:p>
            <a:pPr>
              <a:buNone/>
            </a:pP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</a:rPr>
              <a:t>Protected </a:t>
            </a:r>
            <a:r>
              <a:rPr lang="en-US" sz="1400" dirty="0" err="1" smtClean="0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</a:rPr>
              <a:t>  x= 200;  // invariant  x&gt;100</a:t>
            </a:r>
          </a:p>
          <a:p>
            <a:pPr>
              <a:buNone/>
            </a:pP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</a:rPr>
              <a:t>…………………………………</a:t>
            </a:r>
          </a:p>
          <a:p>
            <a:pPr>
              <a:buNone/>
            </a:pP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</a:rPr>
              <a:t>Void m() </a:t>
            </a:r>
          </a:p>
          <a:p>
            <a:pPr>
              <a:buNone/>
            </a:pP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</a:rPr>
              <a:t>{ ………………… //correctness depends on variable }</a:t>
            </a:r>
          </a:p>
          <a:p>
            <a:pPr>
              <a:buNone/>
            </a:pP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</a:rPr>
              <a:t>Class B extends A {                      </a:t>
            </a:r>
          </a:p>
          <a:p>
            <a:pPr>
              <a:buNone/>
            </a:pP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</a:rPr>
              <a:t>Void m1() {x=1,2,3,…….}       </a:t>
            </a:r>
          </a:p>
          <a:p>
            <a:pPr>
              <a:buNone/>
            </a:pP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</a:rPr>
              <a:t>}</a:t>
            </a:r>
          </a:p>
          <a:p>
            <a:pPr>
              <a:buNone/>
            </a:pPr>
            <a:endParaRPr lang="en-US" dirty="0" smtClean="0"/>
          </a:p>
          <a:p>
            <a:pPr algn="ctr">
              <a:buFont typeface="Wingdings" pitchFamily="2" charset="2"/>
              <a:buChar char="ü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b="1" dirty="0" smtClean="0"/>
          </a:p>
          <a:p>
            <a:pPr>
              <a:buFont typeface="Wingdings" pitchFamily="2" charset="2"/>
              <a:buChar char="Ø"/>
            </a:pPr>
            <a:endParaRPr lang="en-US" b="1" dirty="0" smtClean="0"/>
          </a:p>
          <a:p>
            <a:endParaRPr lang="en-US" b="1" dirty="0" smtClean="0"/>
          </a:p>
        </p:txBody>
      </p:sp>
      <p:cxnSp>
        <p:nvCxnSpPr>
          <p:cNvPr id="6" name="Curved Connector 5"/>
          <p:cNvCxnSpPr/>
          <p:nvPr/>
        </p:nvCxnSpPr>
        <p:spPr>
          <a:xfrm rot="5400000">
            <a:off x="2171700" y="3695700"/>
            <a:ext cx="1524000" cy="1295400"/>
          </a:xfrm>
          <a:prstGeom prst="curvedConnector3">
            <a:avLst>
              <a:gd name="adj1" fmla="val 12628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590800" y="4876800"/>
            <a:ext cx="1371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C00000"/>
                </a:solidFill>
              </a:rPr>
              <a:t>Above condition is not defined here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72200" y="6336268"/>
            <a:ext cx="1845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unit test cont….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dirty="0" smtClean="0">
                <a:solidFill>
                  <a:srgbClr val="FF0000"/>
                </a:solidFill>
              </a:rPr>
              <a:t>An Overview of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Testing is</a:t>
            </a:r>
            <a:r>
              <a:rPr lang="en-US" dirty="0" smtClean="0">
                <a:solidFill>
                  <a:srgbClr val="FF0000"/>
                </a:solidFill>
              </a:rPr>
              <a:t>  defined as the activity to check whether the actual results match the expected results  and </a:t>
            </a:r>
            <a:r>
              <a:rPr lang="en-US" dirty="0" smtClean="0">
                <a:solidFill>
                  <a:srgbClr val="00B050"/>
                </a:solidFill>
              </a:rPr>
              <a:t>to ensures that software is defect free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50% of development effort is being spend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7239000" cy="44196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304800"/>
            <a:ext cx="7696200" cy="6400800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1200" b="1" dirty="0" smtClean="0"/>
          </a:p>
          <a:p>
            <a:pPr>
              <a:buNone/>
            </a:pPr>
            <a:endParaRPr lang="en-US" sz="1200" b="1" dirty="0" smtClean="0"/>
          </a:p>
          <a:p>
            <a:pPr>
              <a:buNone/>
            </a:pPr>
            <a:r>
              <a:rPr lang="en-US" sz="1200" b="1" dirty="0" smtClean="0"/>
              <a:t>class Parent: </a:t>
            </a:r>
          </a:p>
          <a:p>
            <a:pPr>
              <a:buNone/>
            </a:pPr>
            <a:r>
              <a:rPr lang="en-US" sz="1200" b="1" dirty="0" smtClean="0"/>
              <a:t>def f1(self):</a:t>
            </a:r>
          </a:p>
          <a:p>
            <a:pPr>
              <a:buNone/>
            </a:pPr>
            <a:r>
              <a:rPr lang="en-US" sz="1200" b="1" dirty="0" smtClean="0"/>
              <a:t> print("Function of parent class.")</a:t>
            </a:r>
          </a:p>
          <a:p>
            <a:endParaRPr lang="en-US" sz="1200" b="1" dirty="0" smtClean="0"/>
          </a:p>
          <a:p>
            <a:pPr>
              <a:buNone/>
            </a:pPr>
            <a:r>
              <a:rPr lang="en-US" sz="1200" b="1" dirty="0" smtClean="0"/>
              <a:t> class Child_1(Parent):</a:t>
            </a:r>
          </a:p>
          <a:p>
            <a:pPr>
              <a:buNone/>
            </a:pPr>
            <a:r>
              <a:rPr lang="en-US" sz="1200" b="1" dirty="0" smtClean="0"/>
              <a:t> def f2(self): </a:t>
            </a:r>
          </a:p>
          <a:p>
            <a:pPr>
              <a:buNone/>
            </a:pPr>
            <a:r>
              <a:rPr lang="en-US" sz="1200" b="1" dirty="0" smtClean="0"/>
              <a:t>print("Function of child_1 class.")</a:t>
            </a:r>
          </a:p>
          <a:p>
            <a:pPr>
              <a:buNone/>
            </a:pPr>
            <a:endParaRPr lang="en-US" sz="1200" b="1" dirty="0" smtClean="0"/>
          </a:p>
          <a:p>
            <a:pPr>
              <a:buNone/>
            </a:pPr>
            <a:r>
              <a:rPr lang="en-US" sz="1200" b="1" dirty="0" smtClean="0"/>
              <a:t> class Child_2(Child_1): </a:t>
            </a:r>
          </a:p>
          <a:p>
            <a:pPr>
              <a:buNone/>
            </a:pPr>
            <a:r>
              <a:rPr lang="en-US" sz="1200" b="1" dirty="0" smtClean="0"/>
              <a:t>def f3(self): </a:t>
            </a:r>
          </a:p>
          <a:p>
            <a:pPr>
              <a:buNone/>
            </a:pPr>
            <a:r>
              <a:rPr lang="en-US" sz="1200" b="1" dirty="0" smtClean="0"/>
              <a:t>print("Function of child_2 class.") </a:t>
            </a:r>
          </a:p>
          <a:p>
            <a:pPr>
              <a:buNone/>
            </a:pPr>
            <a:endParaRPr lang="en-US" sz="1200" b="1" dirty="0" smtClean="0"/>
          </a:p>
          <a:p>
            <a:pPr>
              <a:buNone/>
            </a:pPr>
            <a:r>
              <a:rPr lang="en-US" sz="1200" b="1" dirty="0" smtClean="0"/>
              <a:t>obj_1 = Child_1() </a:t>
            </a:r>
          </a:p>
          <a:p>
            <a:pPr>
              <a:buNone/>
            </a:pPr>
            <a:r>
              <a:rPr lang="en-US" sz="1200" b="1" dirty="0" smtClean="0"/>
              <a:t>obj_2 = Child_2() </a:t>
            </a:r>
          </a:p>
          <a:p>
            <a:pPr>
              <a:buNone/>
            </a:pPr>
            <a:endParaRPr lang="en-US" sz="1200" b="1" dirty="0" smtClean="0"/>
          </a:p>
          <a:p>
            <a:pPr>
              <a:buNone/>
            </a:pPr>
            <a:r>
              <a:rPr lang="en-US" sz="1200" b="1" dirty="0" smtClean="0"/>
              <a:t> obj_1.f1() </a:t>
            </a:r>
          </a:p>
          <a:p>
            <a:pPr>
              <a:buNone/>
            </a:pPr>
            <a:r>
              <a:rPr lang="en-US" sz="1200" b="1" dirty="0" smtClean="0"/>
              <a:t>obj_1.f2() </a:t>
            </a:r>
          </a:p>
          <a:p>
            <a:pPr>
              <a:buNone/>
            </a:pPr>
            <a:endParaRPr lang="en-US" sz="1200" b="1" dirty="0" smtClean="0"/>
          </a:p>
          <a:p>
            <a:pPr>
              <a:buNone/>
            </a:pPr>
            <a:r>
              <a:rPr lang="en-US" sz="1200" b="1" dirty="0" smtClean="0"/>
              <a:t>print("\n")</a:t>
            </a:r>
          </a:p>
          <a:p>
            <a:pPr>
              <a:buNone/>
            </a:pPr>
            <a:endParaRPr lang="en-US" sz="1200" b="1" dirty="0" smtClean="0"/>
          </a:p>
          <a:p>
            <a:pPr>
              <a:buNone/>
            </a:pPr>
            <a:r>
              <a:rPr lang="en-US" sz="1200" b="1" dirty="0" smtClean="0"/>
              <a:t> obj_2.f1()</a:t>
            </a:r>
          </a:p>
          <a:p>
            <a:pPr>
              <a:buNone/>
            </a:pPr>
            <a:r>
              <a:rPr lang="en-US" sz="1200" b="1" dirty="0" smtClean="0"/>
              <a:t> obj_2.f2() </a:t>
            </a:r>
          </a:p>
          <a:p>
            <a:pPr>
              <a:buNone/>
            </a:pPr>
            <a:r>
              <a:rPr lang="en-US" sz="1200" b="1" dirty="0" smtClean="0"/>
              <a:t>obj_2.f3()</a:t>
            </a:r>
            <a:endParaRPr lang="en-US" sz="1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657600" y="1143000"/>
            <a:ext cx="4114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Child_1 has access to functions f1() and f2()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And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Child_1 has access to functions f1() , f2(), f3()</a:t>
            </a:r>
          </a:p>
          <a:p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If Try to access function f3() using object class_1 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Then error will occurs.</a:t>
            </a:r>
          </a:p>
          <a:p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Need to develop unique test cases for every level in inheritance</a:t>
            </a:r>
          </a:p>
          <a:p>
            <a:pPr>
              <a:buFont typeface="Wingdings" pitchFamily="2" charset="2"/>
              <a:buChar char="ü"/>
            </a:pPr>
            <a:endParaRPr lang="en-US" dirty="0" smtClean="0">
              <a:solidFill>
                <a:srgbClr val="0070C0"/>
              </a:solidFill>
            </a:endParaRP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381000"/>
            <a:ext cx="2520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Multi level inheritance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0"/>
            <a:ext cx="72390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Structural testing cont…..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7848600" cy="5617536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Overridden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</a:rPr>
              <a:t>Class A{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</a:rPr>
              <a:t>Void m() {………… m2(); }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</a:rPr>
              <a:t>Void m2() {……..}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</a:rPr>
              <a:t>}</a:t>
            </a:r>
          </a:p>
          <a:p>
            <a:pPr>
              <a:buNone/>
            </a:pPr>
            <a:endParaRPr lang="en-US" sz="18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</a:rPr>
              <a:t>Class B extends A {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</a:rPr>
              <a:t>Void m2() {…………….}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</a:rPr>
              <a:t>}</a:t>
            </a: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895600" y="18288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362200" y="3200400"/>
            <a:ext cx="1447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4038600" y="2667000"/>
            <a:ext cx="3429000" cy="1524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Wingdings" pitchFamily="2" charset="2"/>
              <a:buChar char="ü"/>
            </a:pPr>
            <a:r>
              <a:rPr lang="en-US" sz="1400" dirty="0" smtClean="0">
                <a:solidFill>
                  <a:srgbClr val="0070C0"/>
                </a:solidFill>
              </a:rPr>
              <a:t>Class B  has overridden method m2()</a:t>
            </a:r>
          </a:p>
          <a:p>
            <a:pPr algn="ctr">
              <a:buFont typeface="Wingdings" pitchFamily="2" charset="2"/>
              <a:buChar char="ü"/>
            </a:pPr>
            <a:r>
              <a:rPr lang="en-US" sz="1400" dirty="0" smtClean="0">
                <a:solidFill>
                  <a:srgbClr val="0070C0"/>
                </a:solidFill>
              </a:rPr>
              <a:t>M() is called in context of class B due to dynamic binding B.m2() is called</a:t>
            </a:r>
          </a:p>
          <a:p>
            <a:pPr algn="ctr">
              <a:buFont typeface="Wingdings" pitchFamily="2" charset="2"/>
              <a:buChar char="ü"/>
            </a:pPr>
            <a:r>
              <a:rPr lang="en-US" sz="1400" dirty="0" smtClean="0">
                <a:solidFill>
                  <a:srgbClr val="0070C0"/>
                </a:solidFill>
              </a:rPr>
              <a:t>Can’t be sure that m() is correct anymore </a:t>
            </a:r>
          </a:p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We need to re-test it with B instance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657600" y="1676400"/>
            <a:ext cx="2590800" cy="685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M() calls m2()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248400" y="6324600"/>
            <a:ext cx="1845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unit test cont….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59436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Structural testing cont…..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7696200" cy="57150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dirty="0" smtClean="0"/>
              <a:t>To test Abstract class </a:t>
            </a:r>
            <a:r>
              <a:rPr lang="en-US" dirty="0" smtClean="0">
                <a:solidFill>
                  <a:srgbClr val="0070C0"/>
                </a:solidFill>
              </a:rPr>
              <a:t>focus on two properties</a:t>
            </a:r>
          </a:p>
          <a:p>
            <a:pPr algn="ctr">
              <a:buFont typeface="Wingdings" pitchFamily="2" charset="2"/>
              <a:buChar char="ü"/>
            </a:pPr>
            <a:r>
              <a:rPr lang="en-US" dirty="0" smtClean="0">
                <a:solidFill>
                  <a:srgbClr val="0070C0"/>
                </a:solidFill>
              </a:rPr>
              <a:t>We must test that we can inherit the class and That we can create instance of the descendant</a:t>
            </a:r>
          </a:p>
          <a:p>
            <a:pPr algn="ctr">
              <a:buFont typeface="Wingdings" pitchFamily="2" charset="2"/>
              <a:buChar char="ü"/>
            </a:pPr>
            <a:r>
              <a:rPr lang="en-US" dirty="0" smtClean="0">
                <a:solidFill>
                  <a:srgbClr val="0070C0"/>
                </a:solidFill>
              </a:rPr>
              <a:t>We must test any stimuli sent to the object itself work properly </a:t>
            </a:r>
          </a:p>
          <a:p>
            <a:pPr>
              <a:buNone/>
            </a:pP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6172200" y="6324600"/>
            <a:ext cx="1845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unit test cont….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239000" cy="822960"/>
          </a:xfrm>
        </p:spPr>
        <p:txBody>
          <a:bodyPr>
            <a:normAutofit/>
          </a:bodyPr>
          <a:lstStyle/>
          <a:p>
            <a:pPr marL="571500" indent="-571500"/>
            <a:r>
              <a:rPr lang="en-US" sz="2800" dirty="0" smtClean="0">
                <a:solidFill>
                  <a:srgbClr val="00B050"/>
                </a:solidFill>
              </a:rPr>
              <a:t>II. Specification testing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7848600" cy="5791200"/>
          </a:xfrm>
        </p:spPr>
        <p:txBody>
          <a:bodyPr/>
          <a:lstStyle/>
          <a:p>
            <a:r>
              <a:rPr lang="en-US" dirty="0" smtClean="0"/>
              <a:t>Contains the conditions for the tests Which control testing instead of test out comes</a:t>
            </a:r>
          </a:p>
          <a:p>
            <a:r>
              <a:rPr lang="en-US" dirty="0" smtClean="0"/>
              <a:t>Which test in which order</a:t>
            </a:r>
          </a:p>
          <a:p>
            <a:r>
              <a:rPr lang="en-US" dirty="0" smtClean="0"/>
              <a:t>Detail description of how the test shall be performed</a:t>
            </a:r>
          </a:p>
          <a:p>
            <a:r>
              <a:rPr lang="en-US" dirty="0" smtClean="0"/>
              <a:t>Specify expected output</a:t>
            </a:r>
          </a:p>
          <a:p>
            <a:r>
              <a:rPr lang="en-US" dirty="0" smtClean="0"/>
              <a:t>Criteria for an approved test</a:t>
            </a:r>
          </a:p>
          <a:p>
            <a:r>
              <a:rPr lang="en-US" dirty="0" smtClean="0"/>
              <a:t>Report skeletons are prepared prior to the testing</a:t>
            </a:r>
          </a:p>
          <a:p>
            <a:pPr>
              <a:buNone/>
            </a:pPr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-152400"/>
            <a:ext cx="7239000" cy="11430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State-Based testing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239000" cy="5160336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dirty="0" smtClean="0"/>
              <a:t>State-Based testing </a:t>
            </a:r>
          </a:p>
          <a:p>
            <a:pPr algn="ctr">
              <a:buFont typeface="Wingdings" pitchFamily="2" charset="2"/>
              <a:buChar char="ü"/>
            </a:pP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While messaging passing from one object to another </a:t>
            </a:r>
            <a:r>
              <a:rPr lang="en-US" b="1" dirty="0" smtClean="0"/>
              <a:t>or </a:t>
            </a:r>
            <a:r>
              <a:rPr lang="en-US" b="1" dirty="0" smtClean="0">
                <a:solidFill>
                  <a:srgbClr val="0070C0"/>
                </a:solidFill>
              </a:rPr>
              <a:t>receiving message from object </a:t>
            </a:r>
            <a:r>
              <a:rPr lang="en-US" b="1" dirty="0" smtClean="0">
                <a:solidFill>
                  <a:srgbClr val="FFC000"/>
                </a:solidFill>
              </a:rPr>
              <a:t>perform some tasks (operation) which leads to alternation of it’s state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365760"/>
          </a:xfrm>
        </p:spPr>
        <p:txBody>
          <a:bodyPr>
            <a:normAutofit fontScale="90000"/>
          </a:bodyPr>
          <a:lstStyle/>
          <a:p>
            <a:r>
              <a:rPr lang="en-US" sz="2800" dirty="0" smtClean="0">
                <a:solidFill>
                  <a:srgbClr val="7030A0"/>
                </a:solidFill>
              </a:rPr>
              <a:t>State-Based testing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7696200" cy="5791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400" dirty="0" smtClean="0"/>
              <a:t>                                                                   Order received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3124200" y="1295400"/>
            <a:ext cx="18288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Unprocessed order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4600" y="4191000"/>
            <a:ext cx="18288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Pending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43600" y="4038600"/>
            <a:ext cx="18288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Fulfilled 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order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43400" y="2667000"/>
            <a:ext cx="1828800" cy="76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Accept  order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8200" y="2743200"/>
            <a:ext cx="18288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Reject  order 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3619500" y="951706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4152900" y="3543300"/>
            <a:ext cx="609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H="1">
            <a:off x="5562600" y="3505200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2705894" y="2247106"/>
            <a:ext cx="381000" cy="3063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4762500" y="24003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rot="16200000" flipH="1">
            <a:off x="457200" y="4419600"/>
            <a:ext cx="2057400" cy="76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524000" y="5486400"/>
            <a:ext cx="2590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114800" y="5410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rot="5400000">
            <a:off x="6096000" y="5105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5" idx="6"/>
          </p:cNvCxnSpPr>
          <p:nvPr/>
        </p:nvCxnSpPr>
        <p:spPr>
          <a:xfrm rot="10800000" flipV="1">
            <a:off x="4267200" y="5410200"/>
            <a:ext cx="2133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895600" y="5867400"/>
            <a:ext cx="3440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Figure: example of state model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181600" y="2362200"/>
            <a:ext cx="1433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Checked  (accept)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1295400" y="2133600"/>
            <a:ext cx="1343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Checked (reject)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6400800" y="3581400"/>
            <a:ext cx="1465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Checked (fulfilled)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2819400" y="3581400"/>
            <a:ext cx="1463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Checked (pending)</a:t>
            </a:r>
            <a:endParaRPr lang="en-US" sz="12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Choosing unit test cases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Guideline testing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 smtClean="0">
                <a:solidFill>
                  <a:srgbClr val="0070C0"/>
                </a:solidFill>
              </a:rPr>
              <a:t>What kind of test cases are effective for discovering errors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 smtClean="0">
                <a:solidFill>
                  <a:srgbClr val="0070C0"/>
                </a:solidFill>
              </a:rPr>
              <a:t>Guidelines reflects previous experience of the kinds of error that programmers often make when developing components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 smtClean="0"/>
              <a:t>Some guidelines: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Design inputs that cause input buffer overflow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Force computation result to be too large or too small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Choose inputs that force to generate all error messages.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Repeat the same input or series of inputs numerous time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Force invalid outputs to be generated.</a:t>
            </a:r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                                </a:t>
            </a:r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                            </a:t>
            </a:r>
            <a:endParaRPr lang="en-US" sz="28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242048" cy="44196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Choosing unit test cases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609600"/>
            <a:ext cx="4038600" cy="6019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Equivalence Partition testing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1800" dirty="0" smtClean="0">
                <a:solidFill>
                  <a:srgbClr val="0070C0"/>
                </a:solidFill>
              </a:rPr>
              <a:t>Identify groups of input that have common characteristics and should be processed in the same way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1800" dirty="0" smtClean="0">
                <a:solidFill>
                  <a:srgbClr val="0070C0"/>
                </a:solidFill>
              </a:rPr>
              <a:t>Divides the input data of a software unit into partitions of equivalent data from which test cases can be derived</a:t>
            </a:r>
          </a:p>
          <a:p>
            <a:pPr marL="457200" indent="-457200">
              <a:buNone/>
            </a:pPr>
            <a:r>
              <a:rPr lang="en-US" sz="1100" dirty="0" smtClean="0"/>
              <a:t>Input equivalence partitions</a:t>
            </a:r>
          </a:p>
          <a:p>
            <a:pPr marL="457200" indent="-457200">
              <a:buFont typeface="Wingdings" pitchFamily="2" charset="2"/>
              <a:buChar char="ü"/>
            </a:pPr>
            <a:endParaRPr lang="en-US" sz="1100" dirty="0" smtClean="0">
              <a:solidFill>
                <a:srgbClr val="0070C0"/>
              </a:solidFill>
            </a:endParaRPr>
          </a:p>
          <a:p>
            <a:pPr marL="457200" indent="-457200">
              <a:buNone/>
            </a:pPr>
            <a:endParaRPr lang="en-US" sz="1100" dirty="0" smtClean="0"/>
          </a:p>
          <a:p>
            <a:pPr marL="457200" indent="-457200">
              <a:buNone/>
            </a:pPr>
            <a:endParaRPr lang="en-US" sz="1100" dirty="0" smtClean="0"/>
          </a:p>
          <a:p>
            <a:pPr marL="457200" indent="-457200">
              <a:buNone/>
            </a:pPr>
            <a:endParaRPr lang="en-US" sz="1100" dirty="0" smtClean="0"/>
          </a:p>
          <a:p>
            <a:pPr marL="457200" indent="-457200">
              <a:buNone/>
            </a:pPr>
            <a:endParaRPr lang="en-US" sz="1100" dirty="0" smtClean="0"/>
          </a:p>
          <a:p>
            <a:pPr marL="457200" indent="-457200">
              <a:buNone/>
            </a:pPr>
            <a:r>
              <a:rPr lang="en-US" sz="1100" dirty="0" err="1" smtClean="0"/>
              <a:t>Inp</a:t>
            </a:r>
            <a:endParaRPr lang="en-US" sz="1100" dirty="0" smtClean="0"/>
          </a:p>
          <a:p>
            <a:pPr>
              <a:buNone/>
            </a:pP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43400" y="609600"/>
            <a:ext cx="3898392" cy="6248400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</a:rPr>
              <a:t>To reduce </a:t>
            </a:r>
            <a:r>
              <a:rPr lang="en-US" sz="1800" dirty="0" smtClean="0">
                <a:solidFill>
                  <a:srgbClr val="0070C0"/>
                </a:solidFill>
              </a:rPr>
              <a:t>number of testes that we need to perform</a:t>
            </a:r>
          </a:p>
          <a:p>
            <a:r>
              <a:rPr lang="en-US" sz="1800" dirty="0" smtClean="0">
                <a:solidFill>
                  <a:srgbClr val="0070C0"/>
                </a:solidFill>
              </a:rPr>
              <a:t>Select reasonably small number of test cases</a:t>
            </a:r>
          </a:p>
          <a:p>
            <a:r>
              <a:rPr lang="en-US" sz="1800" dirty="0" smtClean="0">
                <a:solidFill>
                  <a:srgbClr val="0070C0"/>
                </a:solidFill>
              </a:rPr>
              <a:t>Probability of fault finding is high</a:t>
            </a:r>
          </a:p>
          <a:p>
            <a:r>
              <a:rPr lang="en-US" sz="1800" dirty="0" smtClean="0">
                <a:solidFill>
                  <a:srgbClr val="0070C0"/>
                </a:solidFill>
              </a:rPr>
              <a:t>E.g.  We write test cases for stack , we may write tests cases for when stack is empty and loaded or full</a:t>
            </a:r>
          </a:p>
          <a:p>
            <a:r>
              <a:rPr lang="en-US" sz="1800" dirty="0" smtClean="0">
                <a:solidFill>
                  <a:srgbClr val="0070C0"/>
                </a:solidFill>
              </a:rPr>
              <a:t> </a:t>
            </a:r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52400" y="4114800"/>
            <a:ext cx="1219200" cy="190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71800" y="4114800"/>
            <a:ext cx="1219200" cy="190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81200" y="49530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5" idx="6"/>
            <a:endCxn id="8" idx="1"/>
          </p:cNvCxnSpPr>
          <p:nvPr/>
        </p:nvCxnSpPr>
        <p:spPr>
          <a:xfrm>
            <a:off x="1371600" y="5067300"/>
            <a:ext cx="609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14600" y="51816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85800" y="4343400"/>
            <a:ext cx="304800" cy="3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28600" y="4800600"/>
            <a:ext cx="381000" cy="685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62000" y="4800600"/>
            <a:ext cx="304800" cy="685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8" name="Oval 17"/>
          <p:cNvSpPr/>
          <p:nvPr/>
        </p:nvSpPr>
        <p:spPr>
          <a:xfrm>
            <a:off x="457200" y="5486400"/>
            <a:ext cx="685800" cy="3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rot="5400000">
            <a:off x="-114300" y="46101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483184" y="4012616"/>
            <a:ext cx="817794" cy="107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7" idx="6"/>
          </p:cNvCxnSpPr>
          <p:nvPr/>
        </p:nvCxnSpPr>
        <p:spPr>
          <a:xfrm rot="5400000">
            <a:off x="666750" y="4514850"/>
            <a:ext cx="10287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733800" y="4648200"/>
            <a:ext cx="304800" cy="6858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200400" y="4648200"/>
            <a:ext cx="304800" cy="685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rot="5400000">
            <a:off x="2934494" y="4380706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6200000" flipH="1">
            <a:off x="3067050" y="4400550"/>
            <a:ext cx="14097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28600" y="6019800"/>
            <a:ext cx="1120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Possible inputs</a:t>
            </a:r>
            <a:endParaRPr lang="en-US" sz="1100" dirty="0"/>
          </a:p>
        </p:txBody>
      </p:sp>
      <p:sp>
        <p:nvSpPr>
          <p:cNvPr id="39" name="TextBox 38"/>
          <p:cNvSpPr txBox="1"/>
          <p:nvPr/>
        </p:nvSpPr>
        <p:spPr>
          <a:xfrm>
            <a:off x="2971800" y="6019800"/>
            <a:ext cx="12121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Possible outputs</a:t>
            </a:r>
            <a:endParaRPr lang="en-US" sz="1100" dirty="0"/>
          </a:p>
        </p:txBody>
      </p:sp>
      <p:sp>
        <p:nvSpPr>
          <p:cNvPr id="41" name="TextBox 40"/>
          <p:cNvSpPr txBox="1"/>
          <p:nvPr/>
        </p:nvSpPr>
        <p:spPr>
          <a:xfrm>
            <a:off x="0" y="6172200"/>
            <a:ext cx="450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600" dirty="0" smtClean="0">
                <a:solidFill>
                  <a:srgbClr val="0070C0"/>
                </a:solidFill>
              </a:rPr>
              <a:t> Test cases are designed  such so that inputs and outputs lies with in this partitions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981200" y="5029200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system</a:t>
            </a:r>
            <a:endParaRPr 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3048000" y="3429000"/>
            <a:ext cx="12186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Output partition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228600"/>
            <a:ext cx="7829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0070C0"/>
                </a:solidFill>
              </a:rPr>
              <a:t>Identify partition by using the program specification or user documents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And from experience where predicted the classes of input values that are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 likely to detect errors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2362200"/>
            <a:ext cx="7162800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Between 4 and 10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4800600"/>
            <a:ext cx="7162800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Between 10000 and 99999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1524000" y="2743200"/>
            <a:ext cx="914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1639094" y="5218906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5296297" y="2780903"/>
            <a:ext cx="83820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5295900" y="52197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1332706" y="1790700"/>
            <a:ext cx="991394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1867694" y="2170906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5296694" y="4456906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3620294" y="4456906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1942306" y="4533106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3467894" y="2018506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5372894" y="2018506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5372894" y="4228306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>
            <a:off x="5449094" y="1789906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1334294" y="4304506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828800" y="990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133600" y="1524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657600" y="1219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410200" y="12954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943600" y="11430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143000" y="37338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9999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133600" y="381000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10000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733800" y="373380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50000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029200" y="381000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99999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791200" y="350520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100000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81000" y="3200400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Numbers of input values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685800" y="2667000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Less than 4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867400" y="2667000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More then 10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867400" y="5105400"/>
            <a:ext cx="1906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More then 99999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57200" y="4953000"/>
            <a:ext cx="1755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Less than </a:t>
            </a:r>
            <a:r>
              <a:rPr lang="en-US" sz="1600" dirty="0" smtClean="0">
                <a:solidFill>
                  <a:srgbClr val="0070C0"/>
                </a:solidFill>
              </a:rPr>
              <a:t>10000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33400" y="5715000"/>
            <a:ext cx="13019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Input values</a:t>
            </a:r>
            <a:endParaRPr 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1219200" y="6400800"/>
            <a:ext cx="308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Fig: equivalence partitions  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51816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b) integration testing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7239000" cy="5541336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Blocks, service packages , sub systems are tested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Perform by programmer or testing groups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Use use cases 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Purpose of verifying that units are working together correctly</a:t>
            </a:r>
          </a:p>
          <a:p>
            <a:r>
              <a:rPr lang="en-US" dirty="0" smtClean="0"/>
              <a:t>The order in which the subsystems are selected for testing and integration determines the testing strategy</a:t>
            </a:r>
          </a:p>
          <a:p>
            <a:pPr lvl="1">
              <a:buNone/>
            </a:pPr>
            <a:endParaRPr lang="en-US" sz="2400" dirty="0" smtClean="0"/>
          </a:p>
          <a:p>
            <a:pPr lvl="1">
              <a:buFont typeface="Wingdings" pitchFamily="2" charset="2"/>
              <a:buChar char="ü"/>
            </a:pPr>
            <a:endParaRPr lang="en-US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1">
              <a:buFont typeface="Wingdings" pitchFamily="2" charset="2"/>
              <a:buChar char="ü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Bottom up integration</a:t>
            </a:r>
          </a:p>
          <a:p>
            <a:pPr lvl="1">
              <a:buFont typeface="Wingdings" pitchFamily="2" charset="2"/>
              <a:buChar char="ü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Top down integration</a:t>
            </a:r>
          </a:p>
          <a:p>
            <a:pPr lvl="1">
              <a:buFont typeface="Wingdings" pitchFamily="2" charset="2"/>
              <a:buChar char="ü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Sandwich testing</a:t>
            </a:r>
          </a:p>
          <a:p>
            <a:pPr lvl="1">
              <a:buNone/>
            </a:pPr>
            <a:endParaRPr lang="en-US" sz="2400" dirty="0" smtClean="0"/>
          </a:p>
          <a:p>
            <a:endParaRPr lang="en-US" sz="2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72390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Test types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7543800" cy="6553200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Unit testing</a:t>
            </a:r>
          </a:p>
          <a:p>
            <a:r>
              <a:rPr lang="en-US" sz="2400" b="1" dirty="0" smtClean="0"/>
              <a:t>Integration testing</a:t>
            </a:r>
          </a:p>
          <a:p>
            <a:r>
              <a:rPr lang="en-US" sz="2400" b="1" dirty="0" smtClean="0"/>
              <a:t>System testing</a:t>
            </a:r>
          </a:p>
          <a:p>
            <a:r>
              <a:rPr lang="en-US" sz="2400" b="1" dirty="0" smtClean="0"/>
              <a:t>Regression testing</a:t>
            </a:r>
          </a:p>
          <a:p>
            <a:r>
              <a:rPr lang="en-US" sz="2400" b="1" dirty="0" smtClean="0"/>
              <a:t>Operation testing</a:t>
            </a:r>
          </a:p>
          <a:p>
            <a:r>
              <a:rPr lang="en-US" sz="2400" b="1" dirty="0" smtClean="0"/>
              <a:t>Full-scale testing</a:t>
            </a:r>
          </a:p>
          <a:p>
            <a:r>
              <a:rPr lang="en-US" sz="2400" b="1" dirty="0" smtClean="0"/>
              <a:t>Performance testing</a:t>
            </a:r>
          </a:p>
          <a:p>
            <a:r>
              <a:rPr lang="en-US" sz="2400" b="1" dirty="0" smtClean="0"/>
              <a:t>Stress testing</a:t>
            </a:r>
          </a:p>
          <a:p>
            <a:r>
              <a:rPr lang="en-US" sz="2400" b="1" dirty="0" smtClean="0"/>
              <a:t>Negative testing</a:t>
            </a:r>
          </a:p>
          <a:p>
            <a:r>
              <a:rPr lang="en-US" sz="2400" b="1" dirty="0" smtClean="0"/>
              <a:t>Test based on requirement specification</a:t>
            </a:r>
          </a:p>
          <a:p>
            <a:r>
              <a:rPr lang="en-US" sz="2400" b="1" dirty="0" smtClean="0"/>
              <a:t>Ergonomic tests</a:t>
            </a:r>
          </a:p>
          <a:p>
            <a:r>
              <a:rPr lang="en-US" sz="2400" b="1" dirty="0" smtClean="0"/>
              <a:t>Testing of user documents</a:t>
            </a:r>
          </a:p>
          <a:p>
            <a:r>
              <a:rPr lang="en-US" sz="2400" b="1" dirty="0" smtClean="0"/>
              <a:t>Acceptance testing</a:t>
            </a:r>
          </a:p>
          <a:p>
            <a:pPr algn="ctr">
              <a:buFont typeface="Wingdings" pitchFamily="2" charset="2"/>
              <a:buChar char="ü"/>
            </a:pPr>
            <a:r>
              <a:rPr lang="en-US" sz="2400" b="1" dirty="0" smtClean="0"/>
              <a:t>Alpha testing      </a:t>
            </a:r>
          </a:p>
          <a:p>
            <a:pPr algn="ctr">
              <a:buFont typeface="Wingdings" pitchFamily="2" charset="2"/>
              <a:buChar char="ü"/>
            </a:pPr>
            <a:r>
              <a:rPr lang="en-US" sz="2400" b="1" dirty="0" smtClean="0"/>
              <a:t>beta testing</a:t>
            </a:r>
          </a:p>
          <a:p>
            <a:pPr>
              <a:buFont typeface="Wingdings" pitchFamily="2" charset="2"/>
              <a:buChar char="ü"/>
            </a:pPr>
            <a:endParaRPr lang="en-US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7239000" cy="457200"/>
          </a:xfrm>
        </p:spPr>
        <p:txBody>
          <a:bodyPr>
            <a:normAutofit fontScale="90000"/>
          </a:bodyPr>
          <a:lstStyle/>
          <a:p>
            <a:pPr lvl="0"/>
            <a:r>
              <a:rPr lang="en-US" sz="4000" dirty="0" smtClean="0">
                <a:solidFill>
                  <a:srgbClr val="C00000"/>
                </a:solidFill>
              </a:rPr>
              <a:t>integration testing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7239000" cy="5769936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Test cases are applied to the interface of the composite component created by combining components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Different interface errors may occurs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Parameter interface</a:t>
            </a:r>
            <a:r>
              <a:rPr lang="en-US" dirty="0" smtClean="0"/>
              <a:t>:-</a:t>
            </a:r>
            <a:r>
              <a:rPr lang="en-US" dirty="0" smtClean="0">
                <a:solidFill>
                  <a:srgbClr val="0070C0"/>
                </a:solidFill>
              </a:rPr>
              <a:t>data or function references are passed from one component to another</a:t>
            </a:r>
          </a:p>
          <a:p>
            <a:pPr algn="ctr">
              <a:buFont typeface="Wingdings" pitchFamily="2" charset="2"/>
              <a:buChar char="ü"/>
            </a:pPr>
            <a:r>
              <a:rPr lang="en-US" dirty="0" smtClean="0">
                <a:solidFill>
                  <a:srgbClr val="0070C0"/>
                </a:solidFill>
              </a:rPr>
              <a:t>Method in an object have a parameter interface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Shared memory interface</a:t>
            </a:r>
            <a:r>
              <a:rPr lang="en-US" b="1" dirty="0" smtClean="0">
                <a:solidFill>
                  <a:srgbClr val="0070C0"/>
                </a:solidFill>
              </a:rPr>
              <a:t>:-</a:t>
            </a:r>
            <a:r>
              <a:rPr lang="en-US" dirty="0" smtClean="0">
                <a:solidFill>
                  <a:srgbClr val="0070C0"/>
                </a:solidFill>
              </a:rPr>
              <a:t> block memory shared between components</a:t>
            </a:r>
          </a:p>
          <a:p>
            <a:pPr algn="ctr">
              <a:buFont typeface="Wingdings" pitchFamily="2" charset="2"/>
              <a:buChar char="ü"/>
            </a:pPr>
            <a:r>
              <a:rPr lang="en-US" dirty="0" smtClean="0">
                <a:solidFill>
                  <a:srgbClr val="0070C0"/>
                </a:solidFill>
              </a:rPr>
              <a:t>Data is placed by one sub system and accessed by other sub system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z="4000" dirty="0" smtClean="0">
                <a:solidFill>
                  <a:srgbClr val="C00000"/>
                </a:solidFill>
              </a:rPr>
              <a:t>Integration testing</a:t>
            </a:r>
            <a:br>
              <a:rPr lang="en-US" sz="4000" dirty="0" smtClean="0">
                <a:solidFill>
                  <a:srgbClr val="C00000"/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7239000" cy="5922336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dirty="0" smtClean="0"/>
              <a:t>Procedural interface</a:t>
            </a:r>
            <a:r>
              <a:rPr lang="en-US" dirty="0" smtClean="0"/>
              <a:t>:-</a:t>
            </a:r>
            <a:r>
              <a:rPr lang="en-US" dirty="0" smtClean="0">
                <a:solidFill>
                  <a:srgbClr val="0070C0"/>
                </a:solidFill>
              </a:rPr>
              <a:t>one component encapsulate a set of procedures that can be called by another components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0070C0"/>
                </a:solidFill>
              </a:rPr>
              <a:t>Object and reusable components have this form of interfaces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Message passing interfaces</a:t>
            </a:r>
            <a:r>
              <a:rPr lang="en-US" dirty="0" smtClean="0"/>
              <a:t>:- </a:t>
            </a:r>
            <a:r>
              <a:rPr lang="en-US" dirty="0" smtClean="0">
                <a:solidFill>
                  <a:srgbClr val="0070C0"/>
                </a:solidFill>
              </a:rPr>
              <a:t>one component request message from another component by passing message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 lvl="0">
              <a:buNone/>
            </a:pPr>
            <a:endParaRPr lang="en-US" sz="2800" b="1" cap="all" dirty="0" smtClean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0" y="4038600"/>
            <a:ext cx="1905000" cy="6858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Test Cases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400" y="5029200"/>
            <a:ext cx="533400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10000" y="64008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C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00600" y="60960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B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67000" y="60960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A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05000" y="5029200"/>
            <a:ext cx="533400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971800" y="5029200"/>
            <a:ext cx="533400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114800" y="5029200"/>
            <a:ext cx="533400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629400" y="4953000"/>
            <a:ext cx="533400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334000" y="4953000"/>
            <a:ext cx="533400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Elbow Connector 15"/>
          <p:cNvCxnSpPr>
            <a:stCxn id="5" idx="3"/>
            <a:endCxn id="13" idx="0"/>
          </p:cNvCxnSpPr>
          <p:nvPr/>
        </p:nvCxnSpPr>
        <p:spPr>
          <a:xfrm>
            <a:off x="4953000" y="4381500"/>
            <a:ext cx="1943100" cy="571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endCxn id="14" idx="1"/>
          </p:cNvCxnSpPr>
          <p:nvPr/>
        </p:nvCxnSpPr>
        <p:spPr>
          <a:xfrm rot="16200000" flipH="1">
            <a:off x="4953000" y="4800600"/>
            <a:ext cx="457200" cy="304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12" idx="0"/>
          </p:cNvCxnSpPr>
          <p:nvPr/>
        </p:nvCxnSpPr>
        <p:spPr>
          <a:xfrm rot="16200000" flipH="1">
            <a:off x="4210050" y="4857750"/>
            <a:ext cx="228600" cy="1143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hape 29"/>
          <p:cNvCxnSpPr>
            <a:endCxn id="10" idx="0"/>
          </p:cNvCxnSpPr>
          <p:nvPr/>
        </p:nvCxnSpPr>
        <p:spPr>
          <a:xfrm rot="10800000" flipV="1">
            <a:off x="2171700" y="4648200"/>
            <a:ext cx="876300" cy="3810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hape 33"/>
          <p:cNvCxnSpPr>
            <a:endCxn id="6" idx="0"/>
          </p:cNvCxnSpPr>
          <p:nvPr/>
        </p:nvCxnSpPr>
        <p:spPr>
          <a:xfrm rot="10800000" flipV="1">
            <a:off x="800100" y="4038600"/>
            <a:ext cx="2171700" cy="990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3181350" y="4857750"/>
            <a:ext cx="304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276600" y="6172200"/>
            <a:ext cx="1447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8" idx="1"/>
            <a:endCxn id="9" idx="3"/>
          </p:cNvCxnSpPr>
          <p:nvPr/>
        </p:nvCxnSpPr>
        <p:spPr>
          <a:xfrm rot="10800000">
            <a:off x="3200400" y="6324600"/>
            <a:ext cx="1600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9" idx="2"/>
            <a:endCxn id="7" idx="1"/>
          </p:cNvCxnSpPr>
          <p:nvPr/>
        </p:nvCxnSpPr>
        <p:spPr>
          <a:xfrm rot="16200000" flipH="1">
            <a:off x="3333750" y="6153150"/>
            <a:ext cx="76200" cy="8763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hape 46"/>
          <p:cNvCxnSpPr>
            <a:stCxn id="8" idx="2"/>
            <a:endCxn id="7" idx="3"/>
          </p:cNvCxnSpPr>
          <p:nvPr/>
        </p:nvCxnSpPr>
        <p:spPr>
          <a:xfrm rot="5400000">
            <a:off x="4667250" y="6229350"/>
            <a:ext cx="76200" cy="7239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04800" y="6324600"/>
            <a:ext cx="2436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 : interface testing</a:t>
            </a:r>
            <a:endParaRPr lang="en-US" dirty="0"/>
          </a:p>
        </p:txBody>
      </p:sp>
      <p:cxnSp>
        <p:nvCxnSpPr>
          <p:cNvPr id="26" name="Straight Connector 25"/>
          <p:cNvCxnSpPr>
            <a:stCxn id="6" idx="3"/>
            <a:endCxn id="10" idx="1"/>
          </p:cNvCxnSpPr>
          <p:nvPr/>
        </p:nvCxnSpPr>
        <p:spPr>
          <a:xfrm>
            <a:off x="1066800" y="52578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91200" y="51816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648200" y="52578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429000" y="52578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286000" y="52578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441960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c) System testing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7848600" cy="5617536"/>
          </a:xfrm>
        </p:spPr>
        <p:txBody>
          <a:bodyPr/>
          <a:lstStyle/>
          <a:p>
            <a:r>
              <a:rPr lang="en-US" dirty="0" smtClean="0"/>
              <a:t>System testing checks the components are compatible , interact correctly and transfer the right data at the right time across their interfaces.</a:t>
            </a:r>
          </a:p>
          <a:p>
            <a:r>
              <a:rPr lang="en-US" dirty="0" smtClean="0"/>
              <a:t>System testing may involve separate testing teams with no involvement from designer and programmers.</a:t>
            </a:r>
          </a:p>
          <a:p>
            <a:r>
              <a:rPr lang="en-US" dirty="0" smtClean="0"/>
              <a:t>Because of focus on interactions , use case based testing is an effective approach to system testing.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228600"/>
            <a:ext cx="7239000" cy="8382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System testing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7772400" cy="5943600"/>
          </a:xfrm>
        </p:spPr>
        <p:txBody>
          <a:bodyPr/>
          <a:lstStyle/>
          <a:p>
            <a:r>
              <a:rPr lang="en-US" b="1" dirty="0" smtClean="0"/>
              <a:t>Includes following testes :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Operation testing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Full scale testing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Negative testing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Test based on requirement specifications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Test of user documents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04800"/>
            <a:ext cx="72390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System testing cont …….</a:t>
            </a:r>
            <a:endParaRPr lang="en-US" sz="3200" dirty="0"/>
          </a:p>
        </p:txBody>
      </p:sp>
      <p:sp>
        <p:nvSpPr>
          <p:cNvPr id="4" name="Up Arrow 3"/>
          <p:cNvSpPr/>
          <p:nvPr/>
        </p:nvSpPr>
        <p:spPr>
          <a:xfrm>
            <a:off x="609600" y="1828800"/>
            <a:ext cx="76200" cy="3200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/>
          <p:cNvSpPr/>
          <p:nvPr/>
        </p:nvSpPr>
        <p:spPr>
          <a:xfrm>
            <a:off x="4343400" y="2667000"/>
            <a:ext cx="76200" cy="2133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7"/>
          <p:cNvSpPr/>
          <p:nvPr/>
        </p:nvSpPr>
        <p:spPr>
          <a:xfrm>
            <a:off x="6324600" y="3276600"/>
            <a:ext cx="76200" cy="1066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 Arrow 8"/>
          <p:cNvSpPr/>
          <p:nvPr/>
        </p:nvSpPr>
        <p:spPr>
          <a:xfrm>
            <a:off x="7315200" y="3505200"/>
            <a:ext cx="76200" cy="609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 Arrow 11"/>
          <p:cNvSpPr/>
          <p:nvPr/>
        </p:nvSpPr>
        <p:spPr>
          <a:xfrm>
            <a:off x="2514600" y="1905000"/>
            <a:ext cx="76200" cy="3200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4" idx="1"/>
            <a:endCxn id="12" idx="0"/>
          </p:cNvCxnSpPr>
          <p:nvPr/>
        </p:nvCxnSpPr>
        <p:spPr>
          <a:xfrm rot="10800000" flipH="1" flipV="1">
            <a:off x="609600" y="1866900"/>
            <a:ext cx="19431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14400" y="1524000"/>
            <a:ext cx="1507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Request (report)</a:t>
            </a:r>
            <a:endParaRPr lang="en-US" sz="1400" dirty="0"/>
          </a:p>
        </p:txBody>
      </p:sp>
      <p:sp>
        <p:nvSpPr>
          <p:cNvPr id="20" name="Flowchart: Connector 19"/>
          <p:cNvSpPr/>
          <p:nvPr/>
        </p:nvSpPr>
        <p:spPr>
          <a:xfrm>
            <a:off x="533400" y="1143000"/>
            <a:ext cx="228600" cy="2286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lus 22"/>
          <p:cNvSpPr/>
          <p:nvPr/>
        </p:nvSpPr>
        <p:spPr>
          <a:xfrm>
            <a:off x="609600" y="1295400"/>
            <a:ext cx="45719" cy="4572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381000" y="15240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3" idx="1"/>
          </p:cNvCxnSpPr>
          <p:nvPr/>
        </p:nvCxnSpPr>
        <p:spPr>
          <a:xfrm rot="5400000">
            <a:off x="438329" y="1710869"/>
            <a:ext cx="213002" cy="175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3" idx="1"/>
          </p:cNvCxnSpPr>
          <p:nvPr/>
        </p:nvCxnSpPr>
        <p:spPr>
          <a:xfrm rot="16200000" flipH="1">
            <a:off x="628829" y="1695629"/>
            <a:ext cx="213002" cy="20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066800" y="2362200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ontent Placeholder 34"/>
          <p:cNvSpPr>
            <a:spLocks noGrp="1"/>
          </p:cNvSpPr>
          <p:nvPr>
            <p:ph idx="1"/>
          </p:nvPr>
        </p:nvSpPr>
        <p:spPr>
          <a:xfrm>
            <a:off x="152400" y="838200"/>
            <a:ext cx="7543800" cy="5617536"/>
          </a:xfrm>
        </p:spPr>
        <p:txBody>
          <a:bodyPr/>
          <a:lstStyle/>
          <a:p>
            <a:pPr>
              <a:buNone/>
            </a:pPr>
            <a:r>
              <a:rPr lang="en-US" sz="1200" dirty="0" smtClean="0"/>
              <a:t>Weather information system</a:t>
            </a:r>
          </a:p>
          <a:p>
            <a:pPr>
              <a:buNone/>
            </a:pPr>
            <a:endParaRPr lang="en-US" sz="1200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1371600" y="2362200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828800" y="2362200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209800" y="2362200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10800000">
            <a:off x="685800" y="23622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914400" y="1981200"/>
            <a:ext cx="1221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acknowledge</a:t>
            </a:r>
            <a:endParaRPr lang="en-US" sz="1400" dirty="0"/>
          </a:p>
        </p:txBody>
      </p:sp>
      <p:cxnSp>
        <p:nvCxnSpPr>
          <p:cNvPr id="52" name="Straight Arrow Connector 51"/>
          <p:cNvCxnSpPr/>
          <p:nvPr/>
        </p:nvCxnSpPr>
        <p:spPr>
          <a:xfrm rot="10800000">
            <a:off x="762000" y="4038600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066800" y="3657600"/>
            <a:ext cx="1275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Reply(report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762000" y="4572000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1066800" y="4572000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447800" y="45720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057400" y="45720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990600" y="4191000"/>
            <a:ext cx="1221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acknowledge</a:t>
            </a:r>
            <a:endParaRPr lang="en-US" sz="1400" dirty="0"/>
          </a:p>
        </p:txBody>
      </p:sp>
      <p:cxnSp>
        <p:nvCxnSpPr>
          <p:cNvPr id="66" name="Straight Arrow Connector 65"/>
          <p:cNvCxnSpPr>
            <a:endCxn id="7" idx="1"/>
          </p:cNvCxnSpPr>
          <p:nvPr/>
        </p:nvCxnSpPr>
        <p:spPr>
          <a:xfrm>
            <a:off x="2590800" y="2667000"/>
            <a:ext cx="1752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667000" y="2362200"/>
            <a:ext cx="1564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Report weather()</a:t>
            </a:r>
            <a:endParaRPr lang="en-US" sz="1400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4114800" y="3200400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810000" y="3200400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581400" y="3200400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276600" y="3200400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3048000" y="3200400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rot="10800000">
            <a:off x="2590800" y="32004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971800" y="2819400"/>
            <a:ext cx="1221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acknowledge</a:t>
            </a:r>
          </a:p>
          <a:p>
            <a:endParaRPr lang="en-US" dirty="0"/>
          </a:p>
        </p:txBody>
      </p:sp>
      <p:cxnSp>
        <p:nvCxnSpPr>
          <p:cNvPr id="88" name="Straight Arrow Connector 87"/>
          <p:cNvCxnSpPr/>
          <p:nvPr/>
        </p:nvCxnSpPr>
        <p:spPr>
          <a:xfrm rot="10800000">
            <a:off x="2667000" y="4038600"/>
            <a:ext cx="1676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819400" y="3581400"/>
            <a:ext cx="1257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 (report)</a:t>
            </a:r>
            <a:endParaRPr lang="en-US" sz="1400" dirty="0"/>
          </a:p>
        </p:txBody>
      </p:sp>
      <p:cxnSp>
        <p:nvCxnSpPr>
          <p:cNvPr id="95" name="Straight Connector 94"/>
          <p:cNvCxnSpPr/>
          <p:nvPr/>
        </p:nvCxnSpPr>
        <p:spPr>
          <a:xfrm>
            <a:off x="3581400" y="42672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3200400" y="4267200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2743200" y="4267200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4114800" y="42672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895600" y="3962400"/>
            <a:ext cx="1221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acknowledge</a:t>
            </a:r>
            <a:endParaRPr lang="en-US" sz="1400" dirty="0"/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4419600" y="3352800"/>
            <a:ext cx="1828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4648200" y="3048000"/>
            <a:ext cx="1350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(summary)</a:t>
            </a:r>
            <a:endParaRPr lang="en-US" sz="1400" dirty="0"/>
          </a:p>
        </p:txBody>
      </p:sp>
      <p:cxnSp>
        <p:nvCxnSpPr>
          <p:cNvPr id="111" name="Straight Connector 110"/>
          <p:cNvCxnSpPr/>
          <p:nvPr/>
        </p:nvCxnSpPr>
        <p:spPr>
          <a:xfrm>
            <a:off x="5791200" y="3886200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5105400" y="38862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rot="10800000">
            <a:off x="4495800" y="38862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9" idx="1"/>
          </p:cNvCxnSpPr>
          <p:nvPr/>
        </p:nvCxnSpPr>
        <p:spPr>
          <a:xfrm>
            <a:off x="6477000" y="3505200"/>
            <a:ext cx="838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rot="10800000">
            <a:off x="6477000" y="40386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7010400" y="4038600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6400800" y="3124200"/>
            <a:ext cx="1239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Summaries ()</a:t>
            </a:r>
            <a:endParaRPr lang="en-US" sz="1400" dirty="0"/>
          </a:p>
        </p:txBody>
      </p:sp>
      <p:sp>
        <p:nvSpPr>
          <p:cNvPr id="131" name="Rectangle 130"/>
          <p:cNvSpPr/>
          <p:nvPr/>
        </p:nvSpPr>
        <p:spPr>
          <a:xfrm>
            <a:off x="2286000" y="1219200"/>
            <a:ext cx="12192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Sat </a:t>
            </a:r>
            <a:r>
              <a:rPr lang="en-US" sz="1400" dirty="0" err="1" smtClean="0">
                <a:solidFill>
                  <a:schemeClr val="tx1"/>
                </a:solidFill>
              </a:rPr>
              <a:t>comms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3886200" y="1295400"/>
            <a:ext cx="12192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Weather station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5486400" y="1295400"/>
            <a:ext cx="12192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Comm</a:t>
            </a:r>
            <a:r>
              <a:rPr lang="en-US" sz="1400" dirty="0" smtClean="0">
                <a:solidFill>
                  <a:schemeClr val="tx1"/>
                </a:solidFill>
              </a:rPr>
              <a:t> slink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6858000" y="1295400"/>
            <a:ext cx="12192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Weather data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36" name="Straight Connector 135"/>
          <p:cNvCxnSpPr/>
          <p:nvPr/>
        </p:nvCxnSpPr>
        <p:spPr>
          <a:xfrm rot="5400000">
            <a:off x="2552700" y="1714500"/>
            <a:ext cx="76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rot="5400000" flipH="1" flipV="1">
            <a:off x="4191000" y="22860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rot="5400000" flipH="1" flipV="1">
            <a:off x="4267200" y="1905000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rot="5400000" flipH="1" flipV="1">
            <a:off x="6134894" y="3009106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rot="5400000" flipH="1" flipV="1">
            <a:off x="6172200" y="25146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rot="5400000" flipH="1" flipV="1">
            <a:off x="6172200" y="21336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rot="5400000" flipH="1" flipV="1">
            <a:off x="6286500" y="1790700"/>
            <a:ext cx="76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rot="5400000" flipH="1" flipV="1">
            <a:off x="7124700" y="28575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rot="5400000" flipH="1" flipV="1">
            <a:off x="7125494" y="1942306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rot="5400000" flipH="1" flipV="1">
            <a:off x="7125494" y="2399506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1219200" y="5105400"/>
            <a:ext cx="39805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Fig: collect weather data sequence chart</a:t>
            </a:r>
            <a:endParaRPr lang="en-US" sz="1600" dirty="0"/>
          </a:p>
        </p:txBody>
      </p:sp>
      <p:sp>
        <p:nvSpPr>
          <p:cNvPr id="159" name="TextBox 158"/>
          <p:cNvSpPr txBox="1"/>
          <p:nvPr/>
        </p:nvSpPr>
        <p:spPr>
          <a:xfrm>
            <a:off x="0" y="5486400"/>
            <a:ext cx="79001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Weather station is asked to report summarized weather data to a remote computer</a:t>
            </a:r>
            <a:endParaRPr lang="en-US" sz="1600" dirty="0"/>
          </a:p>
        </p:txBody>
      </p:sp>
      <p:sp>
        <p:nvSpPr>
          <p:cNvPr id="160" name="TextBox 159"/>
          <p:cNvSpPr txBox="1"/>
          <p:nvPr/>
        </p:nvSpPr>
        <p:spPr>
          <a:xfrm>
            <a:off x="533400" y="609600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Sat </a:t>
            </a:r>
            <a:r>
              <a:rPr lang="en-US" dirty="0" err="1" smtClean="0"/>
              <a:t>comms</a:t>
            </a:r>
            <a:r>
              <a:rPr lang="en-US" dirty="0" smtClean="0"/>
              <a:t> : request        weather station: report       </a:t>
            </a:r>
            <a:r>
              <a:rPr lang="en-US" dirty="0" err="1" smtClean="0"/>
              <a:t>comm</a:t>
            </a:r>
            <a:r>
              <a:rPr lang="en-US" dirty="0" smtClean="0"/>
              <a:t> slink : get (summary)        weather data : summarized.</a:t>
            </a:r>
            <a:endParaRPr lang="en-US" dirty="0"/>
          </a:p>
        </p:txBody>
      </p:sp>
      <p:cxnSp>
        <p:nvCxnSpPr>
          <p:cNvPr id="162" name="Straight Arrow Connector 161"/>
          <p:cNvCxnSpPr/>
          <p:nvPr/>
        </p:nvCxnSpPr>
        <p:spPr>
          <a:xfrm>
            <a:off x="2590800" y="63246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5638800" y="63246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1752600" y="65532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2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200"/>
            <a:ext cx="8077200" cy="260646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76400" y="4419600"/>
            <a:ext cx="4676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Fig: activities in integration/system testing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304800"/>
            <a:ext cx="72390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Test planning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7848600" cy="56388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Testing guide lines established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Automatic or manual testing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When requirement model is ready start test planning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Existing test program data can be used?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Determine what degree of coverage of our test have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Test incrementally</a:t>
            </a:r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b="1" dirty="0" smtClean="0"/>
              <a:t>Test log </a:t>
            </a:r>
            <a:r>
              <a:rPr lang="en-US" dirty="0" smtClean="0">
                <a:solidFill>
                  <a:srgbClr val="0070C0"/>
                </a:solidFill>
              </a:rPr>
              <a:t>kept during entire test work(brief survey history of test activities)</a:t>
            </a:r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304800"/>
            <a:ext cx="72390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Test identification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7696200" cy="60198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To find out What shall be tested ?</a:t>
            </a:r>
          </a:p>
          <a:p>
            <a:r>
              <a:rPr lang="en-US" b="1" dirty="0" smtClean="0"/>
              <a:t>Use case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initially tested separately </a:t>
            </a:r>
          </a:p>
          <a:p>
            <a:pPr>
              <a:buNone/>
            </a:pPr>
            <a:r>
              <a:rPr lang="en-US" b="1" dirty="0" smtClean="0"/>
              <a:t>Use cases </a:t>
            </a:r>
            <a:r>
              <a:rPr lang="en-US" dirty="0" smtClean="0">
                <a:solidFill>
                  <a:srgbClr val="0070C0"/>
                </a:solidFill>
              </a:rPr>
              <a:t>constitute an excellent tools for the integration test , explicitly interconnect several blocks and service packages</a:t>
            </a:r>
          </a:p>
          <a:p>
            <a:pPr marL="514350" indent="-514350"/>
            <a:r>
              <a:rPr lang="en-US" b="1" dirty="0" smtClean="0"/>
              <a:t>For use case following tests:</a:t>
            </a:r>
            <a:endParaRPr lang="en-US" dirty="0" smtClean="0"/>
          </a:p>
          <a:p>
            <a:pPr marL="514350" indent="-514350"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Basic course tests– </a:t>
            </a:r>
            <a:r>
              <a:rPr lang="en-US" dirty="0" smtClean="0">
                <a:solidFill>
                  <a:srgbClr val="0070C0"/>
                </a:solidFill>
              </a:rPr>
              <a:t>expected flow of events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Odd course tests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Tests based on requirement specifications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Test of user documents</a:t>
            </a:r>
            <a:endParaRPr lang="en-US" dirty="0" smtClean="0">
              <a:solidFill>
                <a:srgbClr val="0070C0"/>
              </a:solidFill>
            </a:endParaRPr>
          </a:p>
          <a:p>
            <a:pPr marL="514350" indent="-514350"/>
            <a:r>
              <a:rPr lang="en-US" dirty="0" smtClean="0">
                <a:solidFill>
                  <a:srgbClr val="0070C0"/>
                </a:solidFill>
              </a:rPr>
              <a:t>Regression test</a:t>
            </a:r>
          </a:p>
          <a:p>
            <a:pPr marL="514350" indent="-514350"/>
            <a:endParaRPr lang="en-US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239000" cy="74676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Test execution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83264"/>
            <a:ext cx="7696200" cy="6074736"/>
          </a:xfrm>
        </p:spPr>
        <p:txBody>
          <a:bodyPr/>
          <a:lstStyle/>
          <a:p>
            <a:r>
              <a:rPr lang="en-US" dirty="0" smtClean="0"/>
              <a:t>As soon as some use cases are approved test execution started</a:t>
            </a:r>
          </a:p>
          <a:p>
            <a:r>
              <a:rPr lang="en-US" dirty="0" smtClean="0"/>
              <a:t>Test as much as possible in parallel</a:t>
            </a:r>
          </a:p>
          <a:p>
            <a:r>
              <a:rPr lang="en-US" dirty="0" smtClean="0"/>
              <a:t>By automatic testing and manual testing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decision table</a:t>
            </a:r>
            <a:r>
              <a:rPr lang="en-US" dirty="0" smtClean="0"/>
              <a:t>: get assessment of result of the tests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creenshot (24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444608"/>
            <a:ext cx="7239000" cy="21941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562600"/>
            <a:ext cx="83310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0070C0"/>
                </a:solidFill>
              </a:rPr>
              <a:t>Evaluation is sum up and compare to limit value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0070C0"/>
                </a:solidFill>
              </a:rPr>
              <a:t>If sum exceeds this value then , test have approved the test object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0070C0"/>
                </a:solidFill>
              </a:rPr>
              <a:t>Test report is prepared: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result of  individual subsets , resources spend ,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action taken.</a:t>
            </a:r>
            <a:endParaRPr lang="en-US" dirty="0" smtClean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239000" cy="51816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Error analysis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33400"/>
            <a:ext cx="7848600" cy="6172200"/>
          </a:xfrm>
        </p:spPr>
        <p:txBody>
          <a:bodyPr/>
          <a:lstStyle/>
          <a:p>
            <a:r>
              <a:rPr lang="en-US" dirty="0" smtClean="0"/>
              <a:t>Test must be analyzed and reason of the fault identified</a:t>
            </a:r>
          </a:p>
          <a:p>
            <a:r>
              <a:rPr lang="en-US" dirty="0" smtClean="0"/>
              <a:t>Fault need not be due to system , but of some cases:</a:t>
            </a:r>
          </a:p>
          <a:p>
            <a:pPr algn="ctr"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Has the test been performed correctly?</a:t>
            </a:r>
          </a:p>
          <a:p>
            <a:pPr algn="ctr"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Is there fault in test data or test program?</a:t>
            </a:r>
          </a:p>
          <a:p>
            <a:pPr algn="ctr"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Is the failure caused by test bed?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After test deficient blocks should be send to designer</a:t>
            </a:r>
          </a:p>
          <a:p>
            <a:endParaRPr lang="en-US" dirty="0" smtClean="0">
              <a:solidFill>
                <a:srgbClr val="00B0F0"/>
              </a:solidFill>
            </a:endParaRPr>
          </a:p>
          <a:p>
            <a:pPr algn="ctr">
              <a:buFont typeface="Wingdings" pitchFamily="2" charset="2"/>
              <a:buChar char="Ø"/>
            </a:pP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239000" cy="51816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Test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7848600" cy="5693736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Unit Testing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0070C0"/>
                </a:solidFill>
              </a:rPr>
              <a:t>-one and only one unit is tested</a:t>
            </a:r>
          </a:p>
          <a:p>
            <a:r>
              <a:rPr lang="en-US" b="1" dirty="0" smtClean="0"/>
              <a:t>Integration testing</a:t>
            </a:r>
            <a:r>
              <a:rPr lang="en-US" dirty="0" smtClean="0"/>
              <a:t>—</a:t>
            </a:r>
            <a:r>
              <a:rPr lang="en-US" dirty="0" smtClean="0">
                <a:solidFill>
                  <a:srgbClr val="0070C0"/>
                </a:solidFill>
              </a:rPr>
              <a:t>units are working together correctly</a:t>
            </a:r>
          </a:p>
          <a:p>
            <a:r>
              <a:rPr lang="en-US" b="1" dirty="0" smtClean="0"/>
              <a:t>System testing</a:t>
            </a:r>
            <a:r>
              <a:rPr lang="en-US" dirty="0" smtClean="0"/>
              <a:t>—</a:t>
            </a:r>
            <a:r>
              <a:rPr lang="en-US" dirty="0" smtClean="0">
                <a:solidFill>
                  <a:srgbClr val="0070C0"/>
                </a:solidFill>
              </a:rPr>
              <a:t>integrated whole system working correctly</a:t>
            </a:r>
          </a:p>
          <a:p>
            <a:r>
              <a:rPr lang="en-US" b="1" dirty="0" smtClean="0"/>
              <a:t>Regression test</a:t>
            </a:r>
            <a:r>
              <a:rPr lang="en-US" dirty="0" smtClean="0"/>
              <a:t>– </a:t>
            </a:r>
            <a:r>
              <a:rPr lang="en-US" dirty="0" smtClean="0">
                <a:solidFill>
                  <a:srgbClr val="0070C0"/>
                </a:solidFill>
              </a:rPr>
              <a:t>when made changes in system, to verify the old functionality remains </a:t>
            </a:r>
          </a:p>
          <a:p>
            <a:r>
              <a:rPr lang="en-US" b="1" dirty="0" smtClean="0"/>
              <a:t>Operation test</a:t>
            </a:r>
            <a:r>
              <a:rPr lang="en-US" dirty="0" smtClean="0"/>
              <a:t>—</a:t>
            </a:r>
            <a:r>
              <a:rPr lang="en-US" dirty="0" smtClean="0">
                <a:solidFill>
                  <a:srgbClr val="0070C0"/>
                </a:solidFill>
              </a:rPr>
              <a:t>if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system has to be reconfigured during operation, should be </a:t>
            </a:r>
            <a:r>
              <a:rPr lang="en-US" dirty="0" smtClean="0">
                <a:solidFill>
                  <a:srgbClr val="0070C0"/>
                </a:solidFill>
              </a:rPr>
              <a:t>tested.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0070C0"/>
                </a:solidFill>
              </a:rPr>
              <a:t>Measures reliability of system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b="1" dirty="0" smtClean="0"/>
              <a:t>Full scale test</a:t>
            </a:r>
            <a:r>
              <a:rPr lang="en-US" dirty="0" smtClean="0"/>
              <a:t>—</a:t>
            </a:r>
            <a:r>
              <a:rPr lang="en-US" dirty="0" smtClean="0">
                <a:solidFill>
                  <a:srgbClr val="0070C0"/>
                </a:solidFill>
              </a:rPr>
              <a:t>run program in maximum limits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Many simultaneous users , use cases , equipments are connected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239000" cy="51816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Test completion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7772400" cy="4572000"/>
          </a:xfrm>
        </p:spPr>
        <p:txBody>
          <a:bodyPr/>
          <a:lstStyle/>
          <a:p>
            <a:r>
              <a:rPr lang="en-US" dirty="0" smtClean="0"/>
              <a:t>After testing being completed , the equipment and test bed should be restored for re use again</a:t>
            </a:r>
          </a:p>
          <a:p>
            <a:r>
              <a:rPr lang="en-US" dirty="0" smtClean="0"/>
              <a:t>Documentation prepared should be saved</a:t>
            </a:r>
          </a:p>
          <a:p>
            <a:r>
              <a:rPr lang="en-US" dirty="0" smtClean="0"/>
              <a:t>Experiences of testing are collected and discussed in order to learn for future test activities</a:t>
            </a:r>
          </a:p>
          <a:p>
            <a:r>
              <a:rPr lang="en-US" dirty="0" smtClean="0"/>
              <a:t>Concluding notes are made and filed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67056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2)</a:t>
            </a:r>
            <a:r>
              <a:rPr lang="en-US" sz="4000" dirty="0" smtClean="0">
                <a:solidFill>
                  <a:srgbClr val="FF0000"/>
                </a:solidFill>
              </a:rPr>
              <a:t> Release testing</a:t>
            </a:r>
            <a:br>
              <a:rPr lang="en-US" sz="4000" dirty="0" smtClean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7391400" cy="5769936"/>
          </a:xfrm>
        </p:spPr>
        <p:txBody>
          <a:bodyPr/>
          <a:lstStyle/>
          <a:p>
            <a:r>
              <a:rPr lang="en-US" dirty="0" smtClean="0"/>
              <a:t>Release testing is the process of testing a particular release of a system that is intended for use outside of the development team.</a:t>
            </a:r>
          </a:p>
          <a:p>
            <a:r>
              <a:rPr lang="en-US" dirty="0" smtClean="0"/>
              <a:t>Objective is to check that the system meets it’s requirements </a:t>
            </a:r>
          </a:p>
          <a:p>
            <a:r>
              <a:rPr lang="en-US" smtClean="0"/>
              <a:t>called </a:t>
            </a:r>
            <a:r>
              <a:rPr lang="en-US" dirty="0" smtClean="0"/>
              <a:t>‘functional testing’ because the tester is only concerned with functionality and not the implementation of the software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51816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Release testing cont …….</a:t>
            </a:r>
            <a:br>
              <a:rPr lang="en-US" sz="3200" dirty="0" smtClean="0">
                <a:solidFill>
                  <a:srgbClr val="FF0000"/>
                </a:solidFill>
              </a:rPr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33400"/>
            <a:ext cx="7772400" cy="5922336"/>
          </a:xfrm>
        </p:spPr>
        <p:txBody>
          <a:bodyPr/>
          <a:lstStyle/>
          <a:p>
            <a:r>
              <a:rPr lang="en-US" b="1" dirty="0" smtClean="0"/>
              <a:t>Requirement based testing</a:t>
            </a:r>
            <a:r>
              <a:rPr lang="en-US" dirty="0" smtClean="0"/>
              <a:t>: requirement based testing is validation</a:t>
            </a:r>
          </a:p>
          <a:p>
            <a:r>
              <a:rPr lang="en-US" b="1" dirty="0" smtClean="0"/>
              <a:t>Scenario testing :</a:t>
            </a:r>
            <a:r>
              <a:rPr lang="en-US" dirty="0" smtClean="0"/>
              <a:t>in software testing is a method in which actual scenarios are used for testing the software application instead of test cases.</a:t>
            </a:r>
            <a:endParaRPr lang="en-US" b="1" dirty="0" smtClean="0"/>
          </a:p>
          <a:p>
            <a:r>
              <a:rPr lang="en-US" b="1" dirty="0" smtClean="0"/>
              <a:t>Performance testing :</a:t>
            </a:r>
            <a:r>
              <a:rPr lang="en-US" dirty="0" smtClean="0"/>
              <a:t> is the</a:t>
            </a:r>
            <a:r>
              <a:rPr lang="en-US" dirty="0" smtClean="0">
                <a:solidFill>
                  <a:srgbClr val="0070C0"/>
                </a:solidFill>
              </a:rPr>
              <a:t> </a:t>
            </a:r>
            <a:r>
              <a:rPr lang="en-US" b="1" dirty="0" smtClean="0">
                <a:solidFill>
                  <a:srgbClr val="0070C0"/>
                </a:solidFill>
              </a:rPr>
              <a:t>practice of evaluating how a system performs in terms of responsiveness and stability under a particular workload</a:t>
            </a:r>
            <a:r>
              <a:rPr lang="en-US" dirty="0" smtClean="0"/>
              <a:t>. Performance tests are typically executed to examine speed, robustness, reliability, and application size.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239000" cy="59436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c)User testing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7924800" cy="5846136"/>
          </a:xfrm>
        </p:spPr>
        <p:txBody>
          <a:bodyPr/>
          <a:lstStyle/>
          <a:p>
            <a:r>
              <a:rPr lang="en-US" dirty="0" smtClean="0"/>
              <a:t>User or customers provide input or advice</a:t>
            </a:r>
          </a:p>
          <a:p>
            <a:r>
              <a:rPr lang="en-US" dirty="0" smtClean="0"/>
              <a:t>In practice there are three types of user testing:-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Alpha testing: </a:t>
            </a:r>
            <a:r>
              <a:rPr lang="en-US" dirty="0" smtClean="0">
                <a:solidFill>
                  <a:srgbClr val="0070C0"/>
                </a:solidFill>
              </a:rPr>
              <a:t>user of the software work with the development team to test the software at the developer’s site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Beta testing: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release of software is made available to users to allow them to experiment and to raise problems that are discovered with system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Acceptance testing</a:t>
            </a:r>
            <a:r>
              <a:rPr lang="en-US" b="1" dirty="0" smtClean="0">
                <a:solidFill>
                  <a:srgbClr val="0070C0"/>
                </a:solidFill>
              </a:rPr>
              <a:t>: </a:t>
            </a:r>
            <a:r>
              <a:rPr lang="en-US" dirty="0" smtClean="0">
                <a:solidFill>
                  <a:srgbClr val="0070C0"/>
                </a:solidFill>
              </a:rPr>
              <a:t>customers test a system to decide whether or not it is ready to accepted from the system developers and deployed in the customers.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0" y="2133600"/>
            <a:ext cx="12192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C00000"/>
                </a:solidFill>
              </a:rPr>
              <a:t>Define acceptance criteria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543800" y="2209800"/>
            <a:ext cx="12192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C00000"/>
                </a:solidFill>
              </a:rPr>
              <a:t>Accept or reject system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019800" y="2286000"/>
            <a:ext cx="12192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C00000"/>
                </a:solidFill>
              </a:rPr>
              <a:t>Negotiation test results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572000" y="2286000"/>
            <a:ext cx="12192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C00000"/>
                </a:solidFill>
              </a:rPr>
              <a:t>Run acceptance tests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048000" y="2209800"/>
            <a:ext cx="12192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Derive acceptance testing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524000" y="2133600"/>
            <a:ext cx="12192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C00000"/>
                </a:solidFill>
              </a:rPr>
              <a:t>Plan acceptance testing</a:t>
            </a:r>
            <a:endParaRPr lang="en-US" sz="1100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295400" y="2438400"/>
            <a:ext cx="1524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819400" y="2438400"/>
            <a:ext cx="1524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343400" y="2514600"/>
            <a:ext cx="1524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867400" y="2590800"/>
            <a:ext cx="1524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315200" y="2514600"/>
            <a:ext cx="1524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85800" y="838200"/>
            <a:ext cx="11430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Test criteria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286000" y="838200"/>
            <a:ext cx="11430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Test plan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657600" y="838200"/>
            <a:ext cx="11430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tests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181600" y="838200"/>
            <a:ext cx="11430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Test results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781800" y="838200"/>
            <a:ext cx="11430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Testing report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8" name="Elbow Connector 27"/>
          <p:cNvCxnSpPr>
            <a:stCxn id="2" idx="1"/>
            <a:endCxn id="22" idx="0"/>
          </p:cNvCxnSpPr>
          <p:nvPr/>
        </p:nvCxnSpPr>
        <p:spPr>
          <a:xfrm rot="5400000" flipH="1" flipV="1">
            <a:off x="31167" y="985582"/>
            <a:ext cx="1373515" cy="1078752"/>
          </a:xfrm>
          <a:prstGeom prst="bentConnector3">
            <a:avLst>
              <a:gd name="adj1" fmla="val 11664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hape 33"/>
          <p:cNvCxnSpPr>
            <a:stCxn id="12" idx="0"/>
            <a:endCxn id="23" idx="1"/>
          </p:cNvCxnSpPr>
          <p:nvPr/>
        </p:nvCxnSpPr>
        <p:spPr>
          <a:xfrm rot="5400000" flipH="1" flipV="1">
            <a:off x="1714500" y="1562100"/>
            <a:ext cx="990600" cy="152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1" idx="0"/>
          </p:cNvCxnSpPr>
          <p:nvPr/>
        </p:nvCxnSpPr>
        <p:spPr>
          <a:xfrm rot="5400000" flipH="1" flipV="1">
            <a:off x="3314700" y="1866900"/>
            <a:ext cx="6858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0" idx="0"/>
          </p:cNvCxnSpPr>
          <p:nvPr/>
        </p:nvCxnSpPr>
        <p:spPr>
          <a:xfrm rot="5400000" flipH="1" flipV="1">
            <a:off x="4839494" y="1866106"/>
            <a:ext cx="762000" cy="777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/>
          <p:nvPr/>
        </p:nvCxnSpPr>
        <p:spPr>
          <a:xfrm rot="5400000" flipH="1" flipV="1">
            <a:off x="6553994" y="1904206"/>
            <a:ext cx="7620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11" idx="1"/>
          </p:cNvCxnSpPr>
          <p:nvPr/>
        </p:nvCxnSpPr>
        <p:spPr>
          <a:xfrm rot="16200000" flipH="1">
            <a:off x="2831518" y="1892884"/>
            <a:ext cx="763913" cy="26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16200000" flipH="1">
            <a:off x="5929569" y="1892883"/>
            <a:ext cx="763913" cy="26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6200000" flipH="1">
            <a:off x="4431718" y="1890969"/>
            <a:ext cx="763913" cy="26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6200000" flipH="1">
            <a:off x="7377369" y="1816683"/>
            <a:ext cx="763913" cy="26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362200" y="3048000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Fig: Acceptance testing process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rot="16200000" flipH="1">
            <a:off x="1231317" y="1816682"/>
            <a:ext cx="763913" cy="26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6200000" flipH="1">
            <a:off x="4584118" y="2043369"/>
            <a:ext cx="763913" cy="26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0" y="3810000"/>
            <a:ext cx="70104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Wingdings" pitchFamily="2" charset="2"/>
              <a:buChar char="v"/>
            </a:pPr>
            <a:r>
              <a:rPr lang="en-US" sz="2800" b="1" dirty="0" smtClean="0"/>
              <a:t>Acceptance testing:</a:t>
            </a:r>
          </a:p>
          <a:p>
            <a:pPr algn="ctr"/>
            <a:r>
              <a:rPr lang="en-US" dirty="0" smtClean="0">
                <a:solidFill>
                  <a:srgbClr val="0070C0"/>
                </a:solidFill>
              </a:rPr>
              <a:t>tested with real data</a:t>
            </a:r>
          </a:p>
          <a:p>
            <a:pPr algn="ctr">
              <a:buFont typeface="Wingdings" pitchFamily="2" charset="2"/>
              <a:buChar char="ü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Alpha testing</a:t>
            </a:r>
            <a:r>
              <a:rPr lang="en-US" dirty="0" smtClean="0">
                <a:solidFill>
                  <a:srgbClr val="0070C0"/>
                </a:solidFill>
              </a:rPr>
              <a:t>—user of the software work with</a:t>
            </a:r>
          </a:p>
          <a:p>
            <a:pPr algn="ctr"/>
            <a:r>
              <a:rPr lang="en-US" dirty="0" smtClean="0">
                <a:solidFill>
                  <a:srgbClr val="0070C0"/>
                </a:solidFill>
              </a:rPr>
              <a:t> development team in developer’s site</a:t>
            </a:r>
          </a:p>
          <a:p>
            <a:pPr algn="ctr">
              <a:buFont typeface="Wingdings" pitchFamily="2" charset="2"/>
              <a:buChar char="ü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Beta testing</a:t>
            </a:r>
            <a:r>
              <a:rPr lang="en-US" dirty="0" smtClean="0">
                <a:solidFill>
                  <a:srgbClr val="0070C0"/>
                </a:solidFill>
              </a:rPr>
              <a:t>—all user to experiment in user’s site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65801" y="2967335"/>
            <a:ext cx="35541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 you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239000" cy="67056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Test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7772400" cy="5769936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Performance test</a:t>
            </a:r>
            <a:r>
              <a:rPr lang="en-US" dirty="0" smtClean="0"/>
              <a:t>—</a:t>
            </a:r>
            <a:r>
              <a:rPr lang="en-US" dirty="0" smtClean="0">
                <a:solidFill>
                  <a:srgbClr val="0070C0"/>
                </a:solidFill>
              </a:rPr>
              <a:t>measure the performance with different load 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e.g. Store allocation , CPU utilization , speed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Stress testing</a:t>
            </a:r>
          </a:p>
          <a:p>
            <a:r>
              <a:rPr lang="en-US" b="1" dirty="0" smtClean="0"/>
              <a:t>Stress </a:t>
            </a:r>
            <a:r>
              <a:rPr lang="en-US" b="1" dirty="0" smtClean="0"/>
              <a:t>test</a:t>
            </a:r>
            <a:r>
              <a:rPr lang="en-US" dirty="0" smtClean="0">
                <a:solidFill>
                  <a:srgbClr val="0070C0"/>
                </a:solidFill>
              </a:rPr>
              <a:t>— 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0070C0"/>
                </a:solidFill>
              </a:rPr>
              <a:t>extreme limits of system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0070C0"/>
                </a:solidFill>
              </a:rPr>
              <a:t>an </a:t>
            </a:r>
            <a:r>
              <a:rPr lang="en-US" dirty="0" smtClean="0">
                <a:solidFill>
                  <a:srgbClr val="0070C0"/>
                </a:solidFill>
              </a:rPr>
              <a:t>overload test</a:t>
            </a:r>
          </a:p>
          <a:p>
            <a:r>
              <a:rPr lang="en-US" b="1" dirty="0" smtClean="0"/>
              <a:t>Negative test</a:t>
            </a:r>
            <a:r>
              <a:rPr lang="en-US" dirty="0" smtClean="0">
                <a:solidFill>
                  <a:srgbClr val="0070C0"/>
                </a:solidFill>
              </a:rPr>
              <a:t>—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0070C0"/>
                </a:solidFill>
              </a:rPr>
              <a:t>perform </a:t>
            </a:r>
            <a:r>
              <a:rPr lang="en-US" dirty="0" smtClean="0">
                <a:solidFill>
                  <a:srgbClr val="0070C0"/>
                </a:solidFill>
              </a:rPr>
              <a:t>to break the system and verify the response of application during unwanted inputs</a:t>
            </a:r>
          </a:p>
          <a:p>
            <a:r>
              <a:rPr lang="en-US" b="1" dirty="0" smtClean="0"/>
              <a:t>Requirements specification test</a:t>
            </a:r>
            <a:r>
              <a:rPr lang="en-US" dirty="0" smtClean="0">
                <a:solidFill>
                  <a:srgbClr val="0070C0"/>
                </a:solidFill>
              </a:rPr>
              <a:t>—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0070C0"/>
                </a:solidFill>
              </a:rPr>
              <a:t>check </a:t>
            </a:r>
            <a:r>
              <a:rPr lang="en-US" dirty="0" smtClean="0">
                <a:solidFill>
                  <a:srgbClr val="0070C0"/>
                </a:solidFill>
              </a:rPr>
              <a:t>explicitly requirement specification</a:t>
            </a:r>
          </a:p>
          <a:p>
            <a:r>
              <a:rPr lang="en-US" b="1" dirty="0" smtClean="0"/>
              <a:t>Ergonomic test</a:t>
            </a:r>
            <a:r>
              <a:rPr lang="en-US" dirty="0" smtClean="0">
                <a:solidFill>
                  <a:srgbClr val="0070C0"/>
                </a:solidFill>
              </a:rPr>
              <a:t>—user support and usability test</a:t>
            </a:r>
          </a:p>
          <a:p>
            <a:pPr algn="ctr">
              <a:buFont typeface="Wingdings" pitchFamily="2" charset="2"/>
              <a:buChar char="ü"/>
            </a:pPr>
            <a:r>
              <a:rPr lang="en-US" dirty="0" smtClean="0">
                <a:solidFill>
                  <a:srgbClr val="0070C0"/>
                </a:solidFill>
              </a:rPr>
              <a:t>Is the interface consistent between several interfaces?</a:t>
            </a:r>
          </a:p>
          <a:p>
            <a:pPr algn="ctr">
              <a:buFont typeface="Wingdings" pitchFamily="2" charset="2"/>
              <a:buChar char="ü"/>
            </a:pPr>
            <a:r>
              <a:rPr lang="en-US" dirty="0" smtClean="0">
                <a:solidFill>
                  <a:srgbClr val="0070C0"/>
                </a:solidFill>
              </a:rPr>
              <a:t>Are the menu readable?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7239000" cy="51816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Test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7924800" cy="5769936"/>
          </a:xfrm>
        </p:spPr>
        <p:txBody>
          <a:bodyPr/>
          <a:lstStyle/>
          <a:p>
            <a:r>
              <a:rPr lang="en-US" b="1" dirty="0" smtClean="0"/>
              <a:t>Testing of user documents</a:t>
            </a:r>
            <a:r>
              <a:rPr lang="en-US" dirty="0" smtClean="0">
                <a:solidFill>
                  <a:srgbClr val="0070C0"/>
                </a:solidFill>
              </a:rPr>
              <a:t>– user manual and documentation for maintenance should be checked </a:t>
            </a:r>
          </a:p>
          <a:p>
            <a:pPr algn="ctr">
              <a:buFont typeface="Wingdings" pitchFamily="2" charset="2"/>
              <a:buChar char="ü"/>
            </a:pPr>
            <a:r>
              <a:rPr lang="en-US" dirty="0" smtClean="0">
                <a:solidFill>
                  <a:srgbClr val="0070C0"/>
                </a:solidFill>
              </a:rPr>
              <a:t>For language</a:t>
            </a:r>
          </a:p>
          <a:p>
            <a:pPr algn="ctr">
              <a:buFont typeface="Wingdings" pitchFamily="2" charset="2"/>
              <a:buChar char="ü"/>
            </a:pPr>
            <a:r>
              <a:rPr lang="en-US" dirty="0" smtClean="0">
                <a:solidFill>
                  <a:srgbClr val="0070C0"/>
                </a:solidFill>
              </a:rPr>
              <a:t>Readability test</a:t>
            </a:r>
          </a:p>
          <a:p>
            <a:pPr algn="ctr">
              <a:buFont typeface="Wingdings" pitchFamily="2" charset="2"/>
              <a:buChar char="ü"/>
            </a:pPr>
            <a:r>
              <a:rPr lang="en-US" dirty="0" smtClean="0">
                <a:solidFill>
                  <a:srgbClr val="0070C0"/>
                </a:solidFill>
              </a:rPr>
              <a:t>Balance between text</a:t>
            </a:r>
          </a:p>
          <a:p>
            <a:pPr algn="ctr">
              <a:buFont typeface="Wingdings" pitchFamily="2" charset="2"/>
              <a:buChar char="ü"/>
            </a:pPr>
            <a:r>
              <a:rPr lang="en-US" dirty="0" smtClean="0">
                <a:solidFill>
                  <a:srgbClr val="0070C0"/>
                </a:solidFill>
              </a:rPr>
              <a:t>Balance between text and picture</a:t>
            </a:r>
          </a:p>
          <a:p>
            <a:pPr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 algn="ctr"/>
            <a:r>
              <a:rPr lang="en-US" b="1" dirty="0" smtClean="0"/>
              <a:t>Acceptance testing</a:t>
            </a:r>
            <a:r>
              <a:rPr lang="en-US" dirty="0" smtClean="0">
                <a:solidFill>
                  <a:srgbClr val="0070C0"/>
                </a:solidFill>
              </a:rPr>
              <a:t>—tested with real data</a:t>
            </a:r>
          </a:p>
          <a:p>
            <a:pPr algn="ctr">
              <a:buFont typeface="Wingdings" pitchFamily="2" charset="2"/>
              <a:buChar char="ü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Alpha testing</a:t>
            </a:r>
            <a:r>
              <a:rPr lang="en-US" dirty="0" smtClean="0">
                <a:solidFill>
                  <a:srgbClr val="0070C0"/>
                </a:solidFill>
              </a:rPr>
              <a:t>—user of the software work with development team in developer’s site</a:t>
            </a:r>
          </a:p>
          <a:p>
            <a:pPr algn="ctr">
              <a:buFont typeface="Wingdings" pitchFamily="2" charset="2"/>
              <a:buChar char="ü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Beta testing</a:t>
            </a:r>
            <a:r>
              <a:rPr lang="en-US" dirty="0" smtClean="0">
                <a:solidFill>
                  <a:srgbClr val="0070C0"/>
                </a:solidFill>
              </a:rPr>
              <a:t>—all user to experiment in user’s site</a:t>
            </a:r>
          </a:p>
          <a:p>
            <a:pPr algn="ctr">
              <a:buNone/>
            </a:pP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7239000" cy="518160"/>
          </a:xfrm>
        </p:spPr>
        <p:txBody>
          <a:bodyPr/>
          <a:lstStyle/>
          <a:p>
            <a:r>
              <a:rPr lang="en-US" sz="3200" dirty="0" smtClean="0">
                <a:solidFill>
                  <a:srgbClr val="C00000"/>
                </a:solidFill>
              </a:rPr>
              <a:t>Inspection and testing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133600" y="838200"/>
            <a:ext cx="2971800" cy="1143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inspections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4876800"/>
            <a:ext cx="1066800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3200400"/>
            <a:ext cx="1066800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28800" y="3276600"/>
            <a:ext cx="1066800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81400" y="3352800"/>
            <a:ext cx="1066800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34000" y="3276600"/>
            <a:ext cx="1066800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58000" y="3276600"/>
            <a:ext cx="1066800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rot="16200000" flipH="1">
            <a:off x="3238500" y="2628900"/>
            <a:ext cx="1371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62000" y="2438400"/>
            <a:ext cx="6705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6" idx="0"/>
          </p:cNvCxnSpPr>
          <p:nvPr/>
        </p:nvCxnSpPr>
        <p:spPr>
          <a:xfrm rot="16200000" flipH="1">
            <a:off x="419100" y="2781300"/>
            <a:ext cx="762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1828800" y="28194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5257800" y="28194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6200000" flipH="1">
            <a:off x="7086600" y="2819400"/>
            <a:ext cx="838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2"/>
          </p:cNvCxnSpPr>
          <p:nvPr/>
        </p:nvCxnSpPr>
        <p:spPr>
          <a:xfrm rot="5400000">
            <a:off x="419100" y="44577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943600" y="5029200"/>
            <a:ext cx="190500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Testing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rot="5400000" flipH="1" flipV="1">
            <a:off x="6819900" y="46101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2"/>
          </p:cNvCxnSpPr>
          <p:nvPr/>
        </p:nvCxnSpPr>
        <p:spPr>
          <a:xfrm rot="10800000">
            <a:off x="1600200" y="5486400"/>
            <a:ext cx="434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04800" y="3429000"/>
            <a:ext cx="11496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Requirements </a:t>
            </a:r>
          </a:p>
          <a:p>
            <a:r>
              <a:rPr lang="en-US" sz="1100" b="1" dirty="0" smtClean="0"/>
              <a:t>specification</a:t>
            </a:r>
            <a:endParaRPr lang="en-US" sz="11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828800" y="3505200"/>
            <a:ext cx="1128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Software</a:t>
            </a:r>
          </a:p>
          <a:p>
            <a:r>
              <a:rPr lang="en-US" sz="1200" b="1" dirty="0" smtClean="0"/>
              <a:t> architecture</a:t>
            </a:r>
            <a:endParaRPr lang="en-US" sz="12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733800" y="3429000"/>
            <a:ext cx="801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UML</a:t>
            </a:r>
          </a:p>
          <a:p>
            <a:r>
              <a:rPr lang="en-US" sz="1200" b="1" dirty="0" smtClean="0"/>
              <a:t>diagram </a:t>
            </a:r>
          </a:p>
          <a:p>
            <a:r>
              <a:rPr lang="en-US" sz="1200" b="1" dirty="0" smtClean="0"/>
              <a:t>model</a:t>
            </a:r>
            <a:endParaRPr lang="en-US" sz="1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5410200" y="3505200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Database</a:t>
            </a:r>
          </a:p>
          <a:p>
            <a:r>
              <a:rPr lang="en-US" sz="1200" b="1" dirty="0" smtClean="0"/>
              <a:t>schemas</a:t>
            </a:r>
            <a:endParaRPr lang="en-US" sz="12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010400" y="3657600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program</a:t>
            </a:r>
            <a:endParaRPr lang="en-US" sz="12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457200" y="5029200"/>
            <a:ext cx="894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System</a:t>
            </a:r>
          </a:p>
          <a:p>
            <a:r>
              <a:rPr lang="en-US" sz="1200" b="1" dirty="0" smtClean="0"/>
              <a:t>prototype</a:t>
            </a:r>
            <a:endParaRPr lang="en-US" sz="12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2057400" y="5867400"/>
            <a:ext cx="3092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fig: inspections and testing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239000" cy="441960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rgbClr val="C00000"/>
                </a:solidFill>
              </a:rPr>
              <a:t> inspection</a:t>
            </a: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83264"/>
            <a:ext cx="7848600" cy="569373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Inspection and reviews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can be more cost effective than testing for discovering interface errors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Inspection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mostly focus on the source code of the system ,requirement and design model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A single inspection can discover many errors in a system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Incomplete version of software can be inspected without additional cost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look for inefficiencies , inappropriate algorithms , poor programming styles that could make system difficult to maintain.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43200" y="1295400"/>
            <a:ext cx="1600200" cy="1752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Test program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Flowchart: Document 3"/>
          <p:cNvSpPr/>
          <p:nvPr/>
        </p:nvSpPr>
        <p:spPr>
          <a:xfrm>
            <a:off x="304800" y="533400"/>
            <a:ext cx="1371600" cy="1143000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input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Flowchart: Document 4"/>
          <p:cNvSpPr/>
          <p:nvPr/>
        </p:nvSpPr>
        <p:spPr>
          <a:xfrm>
            <a:off x="5715000" y="2819400"/>
            <a:ext cx="1371600" cy="1143000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Expected output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Flowchart: Document 5"/>
          <p:cNvSpPr/>
          <p:nvPr/>
        </p:nvSpPr>
        <p:spPr>
          <a:xfrm>
            <a:off x="5486400" y="457200"/>
            <a:ext cx="1371600" cy="1143000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output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Snip Diagonal Corner Rectangle 6"/>
          <p:cNvSpPr/>
          <p:nvPr/>
        </p:nvSpPr>
        <p:spPr>
          <a:xfrm>
            <a:off x="2971800" y="3962400"/>
            <a:ext cx="1371600" cy="1295400"/>
          </a:xfrm>
          <a:prstGeom prst="snip2Diag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tested unit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 rot="12743879">
            <a:off x="1600200" y="1742163"/>
            <a:ext cx="914400" cy="762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5400000">
            <a:off x="3222923" y="3406477"/>
            <a:ext cx="763509" cy="4655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826849">
            <a:off x="4495800" y="2819400"/>
            <a:ext cx="914400" cy="762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20081435">
            <a:off x="4343400" y="1371600"/>
            <a:ext cx="914400" cy="762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66800" y="5334000"/>
            <a:ext cx="5221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Fig : Schematic illustration of automated testing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2400" y="5638800"/>
            <a:ext cx="8060348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Test program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0070C0"/>
                </a:solidFill>
              </a:rPr>
              <a:t>regard them as part of product but placed in separate block</a:t>
            </a:r>
          </a:p>
          <a:p>
            <a:pPr algn="ctr">
              <a:buFont typeface="Wingdings" pitchFamily="2" charset="2"/>
              <a:buChar char="ü"/>
            </a:pPr>
            <a:r>
              <a:rPr lang="en-US" dirty="0" smtClean="0">
                <a:solidFill>
                  <a:srgbClr val="0070C0"/>
                </a:solidFill>
              </a:rPr>
              <a:t>Use for further maintenance of system</a:t>
            </a:r>
          </a:p>
          <a:p>
            <a:pPr algn="ctr">
              <a:buFont typeface="Wingdings" pitchFamily="2" charset="2"/>
              <a:buChar char="ü"/>
            </a:pPr>
            <a:r>
              <a:rPr lang="en-US" dirty="0" smtClean="0">
                <a:solidFill>
                  <a:srgbClr val="0070C0"/>
                </a:solidFill>
              </a:rPr>
              <a:t>To Perform regression test</a:t>
            </a:r>
          </a:p>
          <a:p>
            <a:pPr algn="ctr">
              <a:buFont typeface="Wingdings" pitchFamily="2" charset="2"/>
              <a:buChar char="ü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4FA21F06CF5E45AF0C3E41D2D7FB72" ma:contentTypeVersion="5" ma:contentTypeDescription="Create a new document." ma:contentTypeScope="" ma:versionID="8ddd83050d27ad3ea394142a10446a97">
  <xsd:schema xmlns:xsd="http://www.w3.org/2001/XMLSchema" xmlns:xs="http://www.w3.org/2001/XMLSchema" xmlns:p="http://schemas.microsoft.com/office/2006/metadata/properties" xmlns:ns2="12a254c4-d793-440d-a8ee-ecc0216e79a1" targetNamespace="http://schemas.microsoft.com/office/2006/metadata/properties" ma:root="true" ma:fieldsID="b7928a140af13d0e63e09883bf221d56" ns2:_="">
    <xsd:import namespace="12a254c4-d793-440d-a8ee-ecc0216e79a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a254c4-d793-440d-a8ee-ecc0216e79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6EE45F7-696A-45D8-841B-C34374E6835D}"/>
</file>

<file path=customXml/itemProps2.xml><?xml version="1.0" encoding="utf-8"?>
<ds:datastoreItem xmlns:ds="http://schemas.openxmlformats.org/officeDocument/2006/customXml" ds:itemID="{2BEB8CD8-12BE-4450-A4E6-2E3C79FDFA01}"/>
</file>

<file path=customXml/itemProps3.xml><?xml version="1.0" encoding="utf-8"?>
<ds:datastoreItem xmlns:ds="http://schemas.openxmlformats.org/officeDocument/2006/customXml" ds:itemID="{FE40F761-70CE-4E08-80D5-D2ACA3E8F5A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4549</TotalTime>
  <Words>2464</Words>
  <Application>Microsoft Office PowerPoint</Application>
  <PresentationFormat>On-screen Show (4:3)</PresentationFormat>
  <Paragraphs>481</Paragraphs>
  <Slides>45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Opulent</vt:lpstr>
      <vt:lpstr>Object-Oriented Software Engineering</vt:lpstr>
      <vt:lpstr>An Overview of Testing</vt:lpstr>
      <vt:lpstr>Test types</vt:lpstr>
      <vt:lpstr>Test types</vt:lpstr>
      <vt:lpstr>Test types</vt:lpstr>
      <vt:lpstr>Test types</vt:lpstr>
      <vt:lpstr>Inspection and testing</vt:lpstr>
      <vt:lpstr> inspection</vt:lpstr>
      <vt:lpstr>Slide 9</vt:lpstr>
      <vt:lpstr>Use of interface  simulator</vt:lpstr>
      <vt:lpstr>Slide 11</vt:lpstr>
      <vt:lpstr>Development testing</vt:lpstr>
      <vt:lpstr>Slide 13</vt:lpstr>
      <vt:lpstr>Testing activities</vt:lpstr>
      <vt:lpstr>a) Unit testing</vt:lpstr>
      <vt:lpstr>Structural testing</vt:lpstr>
      <vt:lpstr>Structural testing cont……</vt:lpstr>
      <vt:lpstr>Structural testing cont……</vt:lpstr>
      <vt:lpstr>Structural testing cont…..</vt:lpstr>
      <vt:lpstr> </vt:lpstr>
      <vt:lpstr>Structural testing cont…..</vt:lpstr>
      <vt:lpstr>Structural testing cont…..</vt:lpstr>
      <vt:lpstr>II. Specification testing</vt:lpstr>
      <vt:lpstr>State-Based testing</vt:lpstr>
      <vt:lpstr>State-Based testing</vt:lpstr>
      <vt:lpstr>Choosing unit test cases</vt:lpstr>
      <vt:lpstr>Choosing unit test cases</vt:lpstr>
      <vt:lpstr>Slide 28</vt:lpstr>
      <vt:lpstr>b) integration testing</vt:lpstr>
      <vt:lpstr>integration testing  </vt:lpstr>
      <vt:lpstr>Integration testing  </vt:lpstr>
      <vt:lpstr>c) System testing</vt:lpstr>
      <vt:lpstr>System testing</vt:lpstr>
      <vt:lpstr>System testing cont …….</vt:lpstr>
      <vt:lpstr>Slide 35</vt:lpstr>
      <vt:lpstr>Test planning</vt:lpstr>
      <vt:lpstr>Test identification</vt:lpstr>
      <vt:lpstr>Test execution</vt:lpstr>
      <vt:lpstr>Error analysis</vt:lpstr>
      <vt:lpstr>Test completion</vt:lpstr>
      <vt:lpstr>2) Release testing </vt:lpstr>
      <vt:lpstr>Release testing cont ……. </vt:lpstr>
      <vt:lpstr>c)User testing</vt:lpstr>
      <vt:lpstr>Slide 44</vt:lpstr>
      <vt:lpstr>Slide 45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soc</dc:creator>
  <cp:lastModifiedBy>soc</cp:lastModifiedBy>
  <cp:revision>422</cp:revision>
  <dcterms:created xsi:type="dcterms:W3CDTF">2022-01-29T06:53:37Z</dcterms:created>
  <dcterms:modified xsi:type="dcterms:W3CDTF">2022-02-07T04:51:28Z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0x010100CC4FA21F06CF5E45AF0C3E41D2D7FB72</vt:lpwstr>
  </property>
</Properties>
</file>