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1" r:id="rId7"/>
    <p:sldId id="272" r:id="rId8"/>
    <p:sldId id="295" r:id="rId9"/>
    <p:sldId id="273"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6" r:id="rId27"/>
    <p:sldId id="297" r:id="rId28"/>
    <p:sldId id="298" r:id="rId29"/>
    <p:sldId id="299" r:id="rId30"/>
    <p:sldId id="300" r:id="rId31"/>
    <p:sldId id="301" r:id="rId32"/>
    <p:sldId id="302" r:id="rId33"/>
    <p:sldId id="303" r:id="rId34"/>
    <p:sldId id="304" r:id="rId35"/>
    <p:sldId id="305" r:id="rId36"/>
    <p:sldId id="306" r:id="rId37"/>
    <p:sldId id="293" r:id="rId38"/>
    <p:sldId id="294" r:id="rId39"/>
    <p:sldId id="30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70DB8-0305-410C-9E6F-8E10B91C714C}"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94998-F70C-4460-BBBE-FBB655CA35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70DB8-0305-410C-9E6F-8E10B91C714C}" type="datetimeFigureOut">
              <a:rPr lang="en-US" smtClean="0"/>
              <a:pPr/>
              <a:t>12/23/2020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94998-F70C-4460-BBBE-FBB655CA35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4889718"/>
            <a:ext cx="4648200" cy="1815882"/>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Presented By:</a:t>
            </a:r>
          </a:p>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 </a:t>
            </a:r>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Dharmendra</a:t>
            </a: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Thapa</a:t>
            </a:r>
            <a:endPar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2. </a:t>
            </a:r>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Abi</a:t>
            </a: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Rawat</a:t>
            </a:r>
            <a:endPar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3. </a:t>
            </a:r>
            <a:r>
              <a:rPr lang="en-US" sz="2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Suraj</a:t>
            </a: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Shahi</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Rectangle 5"/>
          <p:cNvSpPr/>
          <p:nvPr/>
        </p:nvSpPr>
        <p:spPr>
          <a:xfrm>
            <a:off x="304800" y="3581400"/>
            <a:ext cx="8457572"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NETWORK DESIGN AND SIMULATION OF</a:t>
            </a:r>
            <a:b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SMART CITY WITH </a:t>
            </a:r>
            <a:r>
              <a:rPr lang="en-US" sz="3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IoT</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pic>
        <p:nvPicPr>
          <p:cNvPr id="7" name="Picture 6" descr="mwu-logo.png"/>
          <p:cNvPicPr/>
          <p:nvPr/>
        </p:nvPicPr>
        <p:blipFill>
          <a:blip r:embed="rId2" cstate="print"/>
          <a:stretch>
            <a:fillRect/>
          </a:stretch>
        </p:blipFill>
        <p:spPr bwMode="auto">
          <a:xfrm>
            <a:off x="3810000" y="0"/>
            <a:ext cx="1905000" cy="1752600"/>
          </a:xfrm>
          <a:prstGeom prst="rect">
            <a:avLst/>
          </a:prstGeom>
        </p:spPr>
      </p:pic>
      <p:sp>
        <p:nvSpPr>
          <p:cNvPr id="8" name="Rectangle 7"/>
          <p:cNvSpPr/>
          <p:nvPr/>
        </p:nvSpPr>
        <p:spPr>
          <a:xfrm>
            <a:off x="176533" y="1923871"/>
            <a:ext cx="8738867" cy="1200329"/>
          </a:xfrm>
          <a:prstGeom prst="rect">
            <a:avLst/>
          </a:prstGeom>
          <a:noFill/>
        </p:spPr>
        <p:txBody>
          <a:bodyPr wrap="none" lIns="91440" tIns="45720" rIns="91440" bIns="45720">
            <a:spAutoFit/>
          </a:bodyPr>
          <a:lstStyle/>
          <a:p>
            <a:pPr algn="ctr"/>
            <a:r>
              <a:rPr lang="en-US" sz="3600" b="1" dirty="0">
                <a:latin typeface="Times New Roman" pitchFamily="18" charset="0"/>
                <a:cs typeface="Times New Roman" pitchFamily="18" charset="0"/>
              </a:rPr>
              <a:t>Mid-Western University</a:t>
            </a:r>
            <a:endParaRPr lang="en-US" sz="3600" dirty="0">
              <a:latin typeface="Times New Roman" pitchFamily="18" charset="0"/>
              <a:cs typeface="Times New Roman" pitchFamily="18" charset="0"/>
            </a:endParaRPr>
          </a:p>
          <a:p>
            <a:pPr algn="ctr"/>
            <a:r>
              <a:rPr lang="en-US" sz="3600" b="1" dirty="0">
                <a:latin typeface="Times New Roman" pitchFamily="18" charset="0"/>
                <a:cs typeface="Times New Roman" pitchFamily="18" charset="0"/>
              </a:rPr>
              <a:t>Central Campus of Science and Technology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METHODOLOGY</a:t>
            </a:r>
          </a:p>
        </p:txBody>
      </p:sp>
      <p:sp>
        <p:nvSpPr>
          <p:cNvPr id="4" name="TextBox 3"/>
          <p:cNvSpPr txBox="1"/>
          <p:nvPr/>
        </p:nvSpPr>
        <p:spPr>
          <a:xfrm>
            <a:off x="228600" y="1600200"/>
            <a:ext cx="8610600" cy="5078313"/>
          </a:xfrm>
          <a:prstGeom prst="rect">
            <a:avLst/>
          </a:prstGeom>
          <a:noFill/>
        </p:spPr>
        <p:txBody>
          <a:bodyPr wrap="square" rtlCol="0">
            <a:spAutoFit/>
          </a:bodyPr>
          <a:lstStyle/>
          <a:p>
            <a:r>
              <a:rPr lang="en-US" dirty="0"/>
              <a:t>We simulate and networking design of smart house and smart city through the Packet Tracer.  Home device, networking devices and other corporate devices are used to communicate with each other in packet tracer. The communication is established by connecting these devices with all devices through internet which means Internet of Thing (</a:t>
            </a:r>
            <a:r>
              <a:rPr lang="en-US" dirty="0" err="1"/>
              <a:t>IoT</a:t>
            </a:r>
            <a:r>
              <a:rPr lang="en-US" dirty="0"/>
              <a:t>).</a:t>
            </a:r>
          </a:p>
          <a:p>
            <a:r>
              <a:rPr lang="en-US" dirty="0"/>
              <a:t>In this project network for Smart House, E-police, Smart Public Area, Smart Farming and Smart Health Care are designed as mentioned </a:t>
            </a:r>
            <a:r>
              <a:rPr lang="en-US" dirty="0" smtClean="0"/>
              <a:t>above with </a:t>
            </a:r>
            <a:r>
              <a:rPr lang="en-US" dirty="0"/>
              <a:t>appropriate </a:t>
            </a:r>
            <a:r>
              <a:rPr lang="en-US" dirty="0" smtClean="0"/>
              <a:t>expiation.</a:t>
            </a:r>
          </a:p>
          <a:p>
            <a:endParaRPr lang="en-US" dirty="0" smtClean="0"/>
          </a:p>
          <a:p>
            <a:r>
              <a:rPr lang="en-US" dirty="0" smtClean="0"/>
              <a:t>There are following parts of methodology. They are mention below:</a:t>
            </a:r>
          </a:p>
          <a:p>
            <a:endParaRPr lang="en-US" dirty="0" smtClean="0"/>
          </a:p>
          <a:p>
            <a:pPr marL="800100" lvl="1" indent="-342900">
              <a:buFont typeface="+mj-lt"/>
              <a:buAutoNum type="arabicPeriod"/>
            </a:pPr>
            <a:r>
              <a:rPr lang="en-US" dirty="0" smtClean="0"/>
              <a:t>Algorithm</a:t>
            </a:r>
          </a:p>
          <a:p>
            <a:pPr marL="800100" lvl="1" indent="-342900">
              <a:buFont typeface="+mj-lt"/>
              <a:buAutoNum type="arabicPeriod"/>
            </a:pPr>
            <a:endParaRPr lang="en-US" dirty="0" smtClean="0"/>
          </a:p>
          <a:p>
            <a:pPr marL="800100" lvl="1" indent="-342900">
              <a:buFont typeface="+mj-lt"/>
              <a:buAutoNum type="arabicPeriod"/>
            </a:pPr>
            <a:r>
              <a:rPr lang="en-US" dirty="0" smtClean="0"/>
              <a:t>Flow Chart</a:t>
            </a:r>
          </a:p>
          <a:p>
            <a:pPr marL="800100" lvl="1" indent="-342900">
              <a:buFont typeface="+mj-lt"/>
              <a:buAutoNum type="arabicPeriod"/>
            </a:pPr>
            <a:endParaRPr lang="en-US" dirty="0" smtClean="0"/>
          </a:p>
          <a:p>
            <a:pPr marL="800100" lvl="1" indent="-342900">
              <a:buFont typeface="+mj-lt"/>
              <a:buAutoNum type="arabicPeriod"/>
            </a:pPr>
            <a:r>
              <a:rPr lang="en-US" dirty="0" smtClean="0"/>
              <a:t>Configuration</a:t>
            </a:r>
          </a:p>
          <a:p>
            <a:pPr marL="800100" lvl="1" indent="-342900">
              <a:buFont typeface="+mj-lt"/>
              <a:buAutoNum type="arabicPeriod"/>
            </a:pPr>
            <a:endParaRPr lang="en-US" dirty="0" smtClean="0"/>
          </a:p>
          <a:p>
            <a:pPr marL="800100" lvl="1" indent="-342900">
              <a:buFont typeface="+mj-lt"/>
              <a:buAutoNum type="arabicPeriod"/>
            </a:pPr>
            <a:r>
              <a:rPr lang="en-US" dirty="0" smtClean="0"/>
              <a:t>Programming</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4" name="TextBox 3"/>
          <p:cNvSpPr txBox="1"/>
          <p:nvPr/>
        </p:nvSpPr>
        <p:spPr>
          <a:xfrm>
            <a:off x="152400" y="1426488"/>
            <a:ext cx="8763000" cy="5355312"/>
          </a:xfrm>
          <a:prstGeom prst="rect">
            <a:avLst/>
          </a:prstGeom>
          <a:noFill/>
        </p:spPr>
        <p:txBody>
          <a:bodyPr wrap="square" rtlCol="0">
            <a:spAutoFit/>
          </a:bodyPr>
          <a:lstStyle/>
          <a:p>
            <a:r>
              <a:rPr lang="en-US" dirty="0" smtClean="0"/>
              <a:t>Step 1:  Start the Packet Tracer.</a:t>
            </a:r>
          </a:p>
          <a:p>
            <a:endParaRPr lang="en-US" dirty="0" smtClean="0"/>
          </a:p>
          <a:p>
            <a:r>
              <a:rPr lang="en-US" dirty="0" smtClean="0"/>
              <a:t>Step 2: </a:t>
            </a:r>
            <a:r>
              <a:rPr lang="en-US" dirty="0" smtClean="0"/>
              <a:t>Create a new “.</a:t>
            </a:r>
            <a:r>
              <a:rPr lang="en-US" dirty="0" err="1" smtClean="0"/>
              <a:t>pkt</a:t>
            </a:r>
            <a:r>
              <a:rPr lang="en-US" dirty="0" smtClean="0"/>
              <a:t>” file using packet tracer.</a:t>
            </a:r>
            <a:endParaRPr lang="en-US" dirty="0" smtClean="0"/>
          </a:p>
          <a:p>
            <a:endParaRPr lang="en-US" dirty="0" smtClean="0"/>
          </a:p>
          <a:p>
            <a:r>
              <a:rPr lang="en-US" dirty="0" smtClean="0"/>
              <a:t>Step 3: Add the required components to the work space as packet tracer simulator.</a:t>
            </a:r>
          </a:p>
          <a:p>
            <a:endParaRPr lang="en-US" dirty="0" smtClean="0"/>
          </a:p>
          <a:p>
            <a:r>
              <a:rPr lang="en-US" dirty="0" smtClean="0"/>
              <a:t>Step 4: Connect all devices in work space Using cables or wireless router.</a:t>
            </a:r>
          </a:p>
          <a:p>
            <a:endParaRPr lang="en-US" dirty="0" smtClean="0"/>
          </a:p>
          <a:p>
            <a:r>
              <a:rPr lang="en-US" dirty="0" smtClean="0"/>
              <a:t>Step 5 : </a:t>
            </a:r>
            <a:r>
              <a:rPr lang="en-US" dirty="0" smtClean="0"/>
              <a:t>Add </a:t>
            </a:r>
            <a:r>
              <a:rPr lang="en-US" dirty="0" smtClean="0"/>
              <a:t>Home Gateway or switch to the Network.</a:t>
            </a:r>
            <a:endParaRPr lang="en-US" dirty="0" smtClean="0"/>
          </a:p>
          <a:p>
            <a:endParaRPr lang="en-US" dirty="0" smtClean="0"/>
          </a:p>
          <a:p>
            <a:r>
              <a:rPr lang="en-US" dirty="0" smtClean="0"/>
              <a:t>Step 6</a:t>
            </a:r>
            <a:r>
              <a:rPr lang="en-US" dirty="0" smtClean="0"/>
              <a:t>: Configure the device and setup internet service provider router/Server. </a:t>
            </a:r>
            <a:endParaRPr lang="en-US" dirty="0" smtClean="0"/>
          </a:p>
          <a:p>
            <a:endParaRPr lang="en-US" dirty="0" smtClean="0"/>
          </a:p>
          <a:p>
            <a:r>
              <a:rPr lang="en-US" dirty="0" smtClean="0"/>
              <a:t>Step 7 : Connect smart Devices to the Wireless Network and remote server.</a:t>
            </a:r>
          </a:p>
          <a:p>
            <a:endParaRPr lang="en-US" dirty="0" smtClean="0"/>
          </a:p>
          <a:p>
            <a:r>
              <a:rPr lang="en-US" dirty="0" smtClean="0"/>
              <a:t>Step 8 : Add End User Device to the Network.</a:t>
            </a:r>
          </a:p>
          <a:p>
            <a:endParaRPr lang="en-US" dirty="0" smtClean="0"/>
          </a:p>
          <a:p>
            <a:r>
              <a:rPr lang="en-US" dirty="0" smtClean="0"/>
              <a:t>Step 9: Stop</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4267200" cy="1143000"/>
          </a:xfrm>
        </p:spPr>
        <p:txBody>
          <a:bodyPr/>
          <a:lstStyle/>
          <a:p>
            <a:r>
              <a:rPr lang="en-US" dirty="0"/>
              <a:t>Flow Chart</a:t>
            </a:r>
          </a:p>
        </p:txBody>
      </p:sp>
      <p:grpSp>
        <p:nvGrpSpPr>
          <p:cNvPr id="28" name="Group 27"/>
          <p:cNvGrpSpPr/>
          <p:nvPr/>
        </p:nvGrpSpPr>
        <p:grpSpPr>
          <a:xfrm>
            <a:off x="4572000" y="228600"/>
            <a:ext cx="2574926" cy="6248400"/>
            <a:chOff x="3140075" y="1524000"/>
            <a:chExt cx="1943100" cy="5334000"/>
          </a:xfrm>
        </p:grpSpPr>
        <p:sp>
          <p:nvSpPr>
            <p:cNvPr id="8194" name="AutoShape 2"/>
            <p:cNvSpPr>
              <a:spLocks noChangeArrowheads="1"/>
            </p:cNvSpPr>
            <p:nvPr/>
          </p:nvSpPr>
          <p:spPr bwMode="auto">
            <a:xfrm>
              <a:off x="3140075" y="2241550"/>
              <a:ext cx="1943100" cy="4556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Add the require component to the workspace</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8195" name="AutoShape 3"/>
            <p:cNvSpPr>
              <a:spLocks noChangeArrowheads="1"/>
            </p:cNvSpPr>
            <p:nvPr/>
          </p:nvSpPr>
          <p:spPr bwMode="auto">
            <a:xfrm>
              <a:off x="3352800" y="2974975"/>
              <a:ext cx="1319213" cy="3667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Configure Router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196" name="AutoShape 4"/>
            <p:cNvSpPr>
              <a:spLocks noChangeArrowheads="1"/>
            </p:cNvSpPr>
            <p:nvPr/>
          </p:nvSpPr>
          <p:spPr bwMode="auto">
            <a:xfrm>
              <a:off x="3178175" y="3551238"/>
              <a:ext cx="1676400" cy="74612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Check Connection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197" name="AutoShape 5"/>
            <p:cNvSpPr>
              <a:spLocks noChangeArrowheads="1"/>
            </p:cNvSpPr>
            <p:nvPr/>
          </p:nvSpPr>
          <p:spPr bwMode="auto">
            <a:xfrm>
              <a:off x="3178175" y="4583113"/>
              <a:ext cx="1568450" cy="3619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Connect IoT Devices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8198" name="AutoShape 6"/>
            <p:cNvSpPr>
              <a:spLocks noChangeArrowheads="1"/>
            </p:cNvSpPr>
            <p:nvPr/>
          </p:nvSpPr>
          <p:spPr bwMode="auto">
            <a:xfrm>
              <a:off x="3178175" y="5221288"/>
              <a:ext cx="1568450" cy="3333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Add to Server</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8199" name="AutoShape 7"/>
            <p:cNvSpPr>
              <a:spLocks noChangeArrowheads="1"/>
            </p:cNvSpPr>
            <p:nvPr/>
          </p:nvSpPr>
          <p:spPr bwMode="auto">
            <a:xfrm>
              <a:off x="3238500" y="5867400"/>
              <a:ext cx="1568450" cy="36353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Add End User Devices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8200" name="Oval 8"/>
            <p:cNvSpPr>
              <a:spLocks noChangeArrowheads="1"/>
            </p:cNvSpPr>
            <p:nvPr/>
          </p:nvSpPr>
          <p:spPr bwMode="auto">
            <a:xfrm>
              <a:off x="3711575" y="6515100"/>
              <a:ext cx="685800" cy="342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Stop</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cxnSp>
          <p:nvCxnSpPr>
            <p:cNvPr id="8201" name="AutoShape 9"/>
            <p:cNvCxnSpPr>
              <a:cxnSpLocks noChangeShapeType="1"/>
            </p:cNvCxnSpPr>
            <p:nvPr/>
          </p:nvCxnSpPr>
          <p:spPr bwMode="auto">
            <a:xfrm>
              <a:off x="4008438" y="1909763"/>
              <a:ext cx="0" cy="331787"/>
            </a:xfrm>
            <a:prstGeom prst="straightConnector1">
              <a:avLst/>
            </a:prstGeom>
            <a:noFill/>
            <a:ln w="9525">
              <a:solidFill>
                <a:srgbClr val="000000"/>
              </a:solidFill>
              <a:round/>
              <a:headEnd/>
              <a:tailEnd type="triangle" w="med" len="med"/>
            </a:ln>
          </p:spPr>
        </p:cxnSp>
        <p:cxnSp>
          <p:nvCxnSpPr>
            <p:cNvPr id="8202" name="AutoShape 10"/>
            <p:cNvCxnSpPr>
              <a:cxnSpLocks noChangeShapeType="1"/>
            </p:cNvCxnSpPr>
            <p:nvPr/>
          </p:nvCxnSpPr>
          <p:spPr bwMode="auto">
            <a:xfrm>
              <a:off x="4060825" y="2697163"/>
              <a:ext cx="1588" cy="277812"/>
            </a:xfrm>
            <a:prstGeom prst="straightConnector1">
              <a:avLst/>
            </a:prstGeom>
            <a:noFill/>
            <a:ln w="9525">
              <a:solidFill>
                <a:srgbClr val="000000"/>
              </a:solidFill>
              <a:round/>
              <a:headEnd/>
              <a:tailEnd type="triangle" w="med" len="med"/>
            </a:ln>
          </p:spPr>
        </p:cxnSp>
        <p:cxnSp>
          <p:nvCxnSpPr>
            <p:cNvPr id="8203" name="AutoShape 11"/>
            <p:cNvCxnSpPr>
              <a:cxnSpLocks noChangeShapeType="1"/>
            </p:cNvCxnSpPr>
            <p:nvPr/>
          </p:nvCxnSpPr>
          <p:spPr bwMode="auto">
            <a:xfrm>
              <a:off x="4016375" y="3268663"/>
              <a:ext cx="6350" cy="285750"/>
            </a:xfrm>
            <a:prstGeom prst="straightConnector1">
              <a:avLst/>
            </a:prstGeom>
            <a:noFill/>
            <a:ln w="9525">
              <a:solidFill>
                <a:srgbClr val="000000"/>
              </a:solidFill>
              <a:round/>
              <a:headEnd/>
              <a:tailEnd type="triangle" w="med" len="med"/>
            </a:ln>
          </p:spPr>
        </p:cxnSp>
        <p:cxnSp>
          <p:nvCxnSpPr>
            <p:cNvPr id="8204" name="AutoShape 12"/>
            <p:cNvCxnSpPr>
              <a:cxnSpLocks noChangeShapeType="1"/>
            </p:cNvCxnSpPr>
            <p:nvPr/>
          </p:nvCxnSpPr>
          <p:spPr bwMode="auto">
            <a:xfrm>
              <a:off x="4016375" y="4297363"/>
              <a:ext cx="6350" cy="285750"/>
            </a:xfrm>
            <a:prstGeom prst="straightConnector1">
              <a:avLst/>
            </a:prstGeom>
            <a:noFill/>
            <a:ln w="9525">
              <a:solidFill>
                <a:srgbClr val="000000"/>
              </a:solidFill>
              <a:round/>
              <a:headEnd/>
              <a:tailEnd type="triangle" w="med" len="med"/>
            </a:ln>
          </p:spPr>
        </p:cxnSp>
        <p:cxnSp>
          <p:nvCxnSpPr>
            <p:cNvPr id="8205" name="AutoShape 13"/>
            <p:cNvCxnSpPr>
              <a:cxnSpLocks noChangeShapeType="1"/>
            </p:cNvCxnSpPr>
            <p:nvPr/>
          </p:nvCxnSpPr>
          <p:spPr bwMode="auto">
            <a:xfrm>
              <a:off x="3978275" y="4945063"/>
              <a:ext cx="7938" cy="276225"/>
            </a:xfrm>
            <a:prstGeom prst="straightConnector1">
              <a:avLst/>
            </a:prstGeom>
            <a:noFill/>
            <a:ln w="9525">
              <a:solidFill>
                <a:srgbClr val="000000"/>
              </a:solidFill>
              <a:round/>
              <a:headEnd/>
              <a:tailEnd type="triangle" w="med" len="med"/>
            </a:ln>
          </p:spPr>
        </p:cxnSp>
        <p:cxnSp>
          <p:nvCxnSpPr>
            <p:cNvPr id="8206" name="AutoShape 14"/>
            <p:cNvCxnSpPr>
              <a:cxnSpLocks noChangeShapeType="1"/>
            </p:cNvCxnSpPr>
            <p:nvPr/>
          </p:nvCxnSpPr>
          <p:spPr bwMode="auto">
            <a:xfrm>
              <a:off x="3979863" y="5554663"/>
              <a:ext cx="0" cy="312737"/>
            </a:xfrm>
            <a:prstGeom prst="straightConnector1">
              <a:avLst/>
            </a:prstGeom>
            <a:noFill/>
            <a:ln w="9525">
              <a:solidFill>
                <a:srgbClr val="000000"/>
              </a:solidFill>
              <a:round/>
              <a:headEnd/>
              <a:tailEnd type="triangle" w="med" len="med"/>
            </a:ln>
          </p:spPr>
        </p:cxnSp>
        <p:cxnSp>
          <p:nvCxnSpPr>
            <p:cNvPr id="8207" name="AutoShape 15"/>
            <p:cNvCxnSpPr>
              <a:cxnSpLocks noChangeShapeType="1"/>
            </p:cNvCxnSpPr>
            <p:nvPr/>
          </p:nvCxnSpPr>
          <p:spPr bwMode="auto">
            <a:xfrm>
              <a:off x="3994150" y="6230938"/>
              <a:ext cx="6350" cy="284162"/>
            </a:xfrm>
            <a:prstGeom prst="straightConnector1">
              <a:avLst/>
            </a:prstGeom>
            <a:noFill/>
            <a:ln w="9525">
              <a:solidFill>
                <a:srgbClr val="000000"/>
              </a:solidFill>
              <a:round/>
              <a:headEnd/>
              <a:tailEnd type="triangle" w="med" len="med"/>
            </a:ln>
          </p:spPr>
        </p:cxnSp>
        <p:cxnSp>
          <p:nvCxnSpPr>
            <p:cNvPr id="8208" name="AutoShape 16"/>
            <p:cNvCxnSpPr>
              <a:cxnSpLocks noChangeShapeType="1"/>
            </p:cNvCxnSpPr>
            <p:nvPr/>
          </p:nvCxnSpPr>
          <p:spPr bwMode="auto">
            <a:xfrm rot="5400000" flipH="1">
              <a:off x="4438650" y="3502026"/>
              <a:ext cx="655637" cy="188912"/>
            </a:xfrm>
            <a:prstGeom prst="bentConnector3">
              <a:avLst>
                <a:gd name="adj1" fmla="val 99903"/>
              </a:avLst>
            </a:prstGeom>
            <a:noFill/>
            <a:ln w="9525">
              <a:solidFill>
                <a:srgbClr val="000000"/>
              </a:solidFill>
              <a:miter lim="800000"/>
              <a:headEnd/>
              <a:tailEnd type="triangle" w="med" len="med"/>
            </a:ln>
          </p:spPr>
        </p:cxnSp>
        <p:sp>
          <p:nvSpPr>
            <p:cNvPr id="8209" name="Oval 17"/>
            <p:cNvSpPr>
              <a:spLocks noChangeArrowheads="1"/>
            </p:cNvSpPr>
            <p:nvPr/>
          </p:nvSpPr>
          <p:spPr bwMode="auto">
            <a:xfrm>
              <a:off x="3733799" y="1524000"/>
              <a:ext cx="613824" cy="45534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Start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0" name="TextBox 19"/>
          <p:cNvSpPr txBox="1"/>
          <p:nvPr/>
        </p:nvSpPr>
        <p:spPr>
          <a:xfrm>
            <a:off x="5791200" y="3429000"/>
            <a:ext cx="420243" cy="307777"/>
          </a:xfrm>
          <a:prstGeom prst="rect">
            <a:avLst/>
          </a:prstGeom>
          <a:noFill/>
        </p:spPr>
        <p:txBody>
          <a:bodyPr wrap="none" rtlCol="0">
            <a:spAutoFit/>
          </a:bodyPr>
          <a:lstStyle/>
          <a:p>
            <a:r>
              <a:rPr lang="en-US" sz="1400" dirty="0" smtClean="0"/>
              <a:t>Yes</a:t>
            </a:r>
            <a:endParaRPr lang="en-US" sz="1400" dirty="0"/>
          </a:p>
        </p:txBody>
      </p:sp>
      <p:sp>
        <p:nvSpPr>
          <p:cNvPr id="21" name="TextBox 20"/>
          <p:cNvSpPr txBox="1"/>
          <p:nvPr/>
        </p:nvSpPr>
        <p:spPr>
          <a:xfrm>
            <a:off x="6248400" y="2514600"/>
            <a:ext cx="394660" cy="307777"/>
          </a:xfrm>
          <a:prstGeom prst="rect">
            <a:avLst/>
          </a:prstGeom>
          <a:noFill/>
        </p:spPr>
        <p:txBody>
          <a:bodyPr wrap="none" rtlCol="0">
            <a:spAutoFit/>
          </a:bodyPr>
          <a:lstStyle/>
          <a:p>
            <a:r>
              <a:rPr lang="en-US" sz="1400" smtClean="0"/>
              <a:t>No</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4" name="TextBox 3"/>
          <p:cNvSpPr txBox="1"/>
          <p:nvPr/>
        </p:nvSpPr>
        <p:spPr>
          <a:xfrm>
            <a:off x="152400" y="1981200"/>
            <a:ext cx="8763000" cy="3970318"/>
          </a:xfrm>
          <a:prstGeom prst="rect">
            <a:avLst/>
          </a:prstGeom>
          <a:noFill/>
        </p:spPr>
        <p:txBody>
          <a:bodyPr wrap="square" rtlCol="0">
            <a:spAutoFit/>
          </a:bodyPr>
          <a:lstStyle/>
          <a:p>
            <a:r>
              <a:rPr lang="en-US" dirty="0"/>
              <a:t>In building Smart City network can be implemented through the simulation concept designed on Cisco Packet Tracer. Some of the tools needed to build a smart city network are </a:t>
            </a:r>
            <a:r>
              <a:rPr lang="en-US" dirty="0" err="1" smtClean="0"/>
              <a:t>IoT</a:t>
            </a:r>
            <a:r>
              <a:rPr lang="en-US" dirty="0" smtClean="0"/>
              <a:t> devices. </a:t>
            </a:r>
            <a:r>
              <a:rPr lang="en-US" dirty="0"/>
              <a:t>The home gateways that function as transmission media paths and provide automatic addressing to multiple devices connected via wireless networks, Pc/Laptop/Smartphone that serve as interfaces in controlling and monitoring electronic devices, and some devices to be controlled based on conditions set on server. </a:t>
            </a:r>
            <a:endParaRPr lang="en-US" dirty="0" smtClean="0"/>
          </a:p>
          <a:p>
            <a:endParaRPr lang="en-US" dirty="0"/>
          </a:p>
          <a:p>
            <a:r>
              <a:rPr lang="en-US" dirty="0" smtClean="0"/>
              <a:t>There is 2 types of configuration needed to simulate the smart city and it’s components. They are mentions below:</a:t>
            </a:r>
          </a:p>
          <a:p>
            <a:pPr marL="1257300" lvl="2" indent="-342900">
              <a:buFont typeface="+mj-lt"/>
              <a:buAutoNum type="arabicPeriod"/>
            </a:pPr>
            <a:endParaRPr lang="en-US" dirty="0" smtClean="0"/>
          </a:p>
          <a:p>
            <a:pPr marL="1257300" lvl="2" indent="-342900">
              <a:buFont typeface="+mj-lt"/>
              <a:buAutoNum type="arabicPeriod"/>
            </a:pPr>
            <a:r>
              <a:rPr lang="en-US" dirty="0" smtClean="0"/>
              <a:t>Server Configuration</a:t>
            </a:r>
          </a:p>
          <a:p>
            <a:pPr marL="1257300" lvl="2" indent="-342900">
              <a:buFont typeface="+mj-lt"/>
              <a:buAutoNum type="arabicPeriod"/>
            </a:pPr>
            <a:endParaRPr lang="en-US" dirty="0" smtClean="0"/>
          </a:p>
          <a:p>
            <a:pPr marL="1257300" lvl="2" indent="-342900">
              <a:buFont typeface="+mj-lt"/>
              <a:buAutoNum type="arabicPeriod"/>
            </a:pPr>
            <a:r>
              <a:rPr lang="en-US" dirty="0" smtClean="0"/>
              <a:t>Devices </a:t>
            </a:r>
            <a:r>
              <a:rPr lang="en-US" dirty="0"/>
              <a:t>Configuration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b="1" dirty="0"/>
              <a:t>Server </a:t>
            </a:r>
            <a:r>
              <a:rPr lang="en-US" b="1" dirty="0" smtClean="0"/>
              <a:t>Configuration</a:t>
            </a:r>
            <a:endParaRPr lang="en-US" dirty="0"/>
          </a:p>
        </p:txBody>
      </p:sp>
      <p:sp>
        <p:nvSpPr>
          <p:cNvPr id="4" name="TextBox 3"/>
          <p:cNvSpPr txBox="1"/>
          <p:nvPr/>
        </p:nvSpPr>
        <p:spPr>
          <a:xfrm>
            <a:off x="228600" y="685800"/>
            <a:ext cx="8534400" cy="6186309"/>
          </a:xfrm>
          <a:prstGeom prst="rect">
            <a:avLst/>
          </a:prstGeom>
          <a:noFill/>
        </p:spPr>
        <p:txBody>
          <a:bodyPr wrap="square" rtlCol="0">
            <a:spAutoFit/>
          </a:bodyPr>
          <a:lstStyle/>
          <a:p>
            <a:r>
              <a:rPr lang="en-US" dirty="0" smtClean="0"/>
              <a:t>In Server Configuration we can use both command line and GUI method. But in this project we use command line method. The necessary command for configuration and assign IP address for different components of </a:t>
            </a:r>
            <a:r>
              <a:rPr lang="en-US" b="1" dirty="0" smtClean="0"/>
              <a:t> </a:t>
            </a:r>
            <a:r>
              <a:rPr lang="en-US" dirty="0" smtClean="0"/>
              <a:t>smart city are mention below:</a:t>
            </a:r>
            <a:endParaRPr lang="en-US" dirty="0"/>
          </a:p>
          <a:p>
            <a:endParaRPr lang="en-US" b="1" dirty="0" smtClean="0"/>
          </a:p>
          <a:p>
            <a:r>
              <a:rPr lang="en-US" b="1" dirty="0" smtClean="0"/>
              <a:t>Command </a:t>
            </a:r>
            <a:r>
              <a:rPr lang="en-US" b="1" dirty="0"/>
              <a:t>for assigning IP address for main server for smart home:</a:t>
            </a:r>
            <a:endParaRPr lang="en-US" dirty="0"/>
          </a:p>
          <a:p>
            <a:r>
              <a:rPr lang="en-US" dirty="0"/>
              <a:t>Switch&gt; en</a:t>
            </a:r>
          </a:p>
          <a:p>
            <a:r>
              <a:rPr lang="en-US" dirty="0"/>
              <a:t>Switch# </a:t>
            </a:r>
            <a:r>
              <a:rPr lang="en-US" dirty="0" err="1"/>
              <a:t>config</a:t>
            </a:r>
            <a:r>
              <a:rPr lang="en-US" dirty="0"/>
              <a:t> terminal</a:t>
            </a:r>
          </a:p>
          <a:p>
            <a:r>
              <a:rPr lang="en-US" dirty="0"/>
              <a:t>Switch(</a:t>
            </a:r>
            <a:r>
              <a:rPr lang="en-US" dirty="0" err="1"/>
              <a:t>config</a:t>
            </a:r>
            <a:r>
              <a:rPr lang="en-US" dirty="0"/>
              <a:t>)# </a:t>
            </a:r>
            <a:r>
              <a:rPr lang="en-US" dirty="0" err="1"/>
              <a:t>int</a:t>
            </a:r>
            <a:r>
              <a:rPr lang="en-US" dirty="0"/>
              <a:t> GigabitEthernet0/1</a:t>
            </a:r>
          </a:p>
          <a:p>
            <a:r>
              <a:rPr lang="en-US" dirty="0"/>
              <a:t>Switch(</a:t>
            </a:r>
            <a:r>
              <a:rPr lang="en-US" dirty="0" err="1"/>
              <a:t>config</a:t>
            </a:r>
            <a:r>
              <a:rPr lang="en-US" dirty="0"/>
              <a:t>-if)# </a:t>
            </a:r>
            <a:r>
              <a:rPr lang="en-US" dirty="0" err="1"/>
              <a:t>ip</a:t>
            </a:r>
            <a:r>
              <a:rPr lang="en-US" dirty="0"/>
              <a:t> address 192.168.1.1 255.255.255.0</a:t>
            </a:r>
          </a:p>
          <a:p>
            <a:r>
              <a:rPr lang="en-US" dirty="0"/>
              <a:t>Switch(</a:t>
            </a:r>
            <a:r>
              <a:rPr lang="en-US" dirty="0" err="1"/>
              <a:t>config</a:t>
            </a:r>
            <a:r>
              <a:rPr lang="en-US" dirty="0"/>
              <a:t>-if)# no shutdown</a:t>
            </a:r>
          </a:p>
          <a:p>
            <a:r>
              <a:rPr lang="en-US" b="1" dirty="0"/>
              <a:t>Command for assigning IP address for main server for E-Police:</a:t>
            </a:r>
            <a:endParaRPr lang="en-US" dirty="0"/>
          </a:p>
          <a:p>
            <a:r>
              <a:rPr lang="en-US" dirty="0"/>
              <a:t>Switch&gt; en</a:t>
            </a:r>
          </a:p>
          <a:p>
            <a:r>
              <a:rPr lang="en-US" dirty="0"/>
              <a:t>Switch# </a:t>
            </a:r>
            <a:r>
              <a:rPr lang="en-US" dirty="0" err="1"/>
              <a:t>config</a:t>
            </a:r>
            <a:r>
              <a:rPr lang="en-US" dirty="0"/>
              <a:t> terminal</a:t>
            </a:r>
          </a:p>
          <a:p>
            <a:r>
              <a:rPr lang="en-US" dirty="0"/>
              <a:t>Switch(</a:t>
            </a:r>
            <a:r>
              <a:rPr lang="en-US" dirty="0" err="1"/>
              <a:t>config</a:t>
            </a:r>
            <a:r>
              <a:rPr lang="en-US" dirty="0"/>
              <a:t>)# </a:t>
            </a:r>
            <a:r>
              <a:rPr lang="en-US" dirty="0" err="1"/>
              <a:t>int</a:t>
            </a:r>
            <a:r>
              <a:rPr lang="en-US" dirty="0"/>
              <a:t> GigabitEthernet0/1</a:t>
            </a:r>
          </a:p>
          <a:p>
            <a:r>
              <a:rPr lang="en-US" dirty="0"/>
              <a:t>Switch(</a:t>
            </a:r>
            <a:r>
              <a:rPr lang="en-US" dirty="0" err="1"/>
              <a:t>config</a:t>
            </a:r>
            <a:r>
              <a:rPr lang="en-US" dirty="0"/>
              <a:t>-if)# </a:t>
            </a:r>
            <a:r>
              <a:rPr lang="en-US" dirty="0" err="1"/>
              <a:t>ip</a:t>
            </a:r>
            <a:r>
              <a:rPr lang="en-US" dirty="0"/>
              <a:t> address 192.168.2.1 255.255.255.0</a:t>
            </a:r>
          </a:p>
          <a:p>
            <a:r>
              <a:rPr lang="en-US" dirty="0"/>
              <a:t>Switch(</a:t>
            </a:r>
            <a:r>
              <a:rPr lang="en-US" dirty="0" err="1"/>
              <a:t>config</a:t>
            </a:r>
            <a:r>
              <a:rPr lang="en-US" dirty="0"/>
              <a:t>-if)# no shutdown</a:t>
            </a:r>
          </a:p>
          <a:p>
            <a:r>
              <a:rPr lang="en-US" b="1" dirty="0"/>
              <a:t>Command for assigning IP address for main server for E-Health Care:</a:t>
            </a:r>
            <a:endParaRPr lang="en-US" dirty="0"/>
          </a:p>
          <a:p>
            <a:r>
              <a:rPr lang="en-US" dirty="0"/>
              <a:t>Switch&gt; en</a:t>
            </a:r>
          </a:p>
          <a:p>
            <a:r>
              <a:rPr lang="en-US" dirty="0"/>
              <a:t>Switch# </a:t>
            </a:r>
            <a:r>
              <a:rPr lang="en-US" dirty="0" err="1"/>
              <a:t>config</a:t>
            </a:r>
            <a:r>
              <a:rPr lang="en-US" dirty="0"/>
              <a:t> terminal</a:t>
            </a:r>
          </a:p>
          <a:p>
            <a:r>
              <a:rPr lang="en-US" dirty="0"/>
              <a:t>Switch(</a:t>
            </a:r>
            <a:r>
              <a:rPr lang="en-US" dirty="0" err="1"/>
              <a:t>config</a:t>
            </a:r>
            <a:r>
              <a:rPr lang="en-US" dirty="0"/>
              <a:t>)# </a:t>
            </a:r>
            <a:r>
              <a:rPr lang="en-US" dirty="0" err="1"/>
              <a:t>int</a:t>
            </a:r>
            <a:r>
              <a:rPr lang="en-US" dirty="0"/>
              <a:t> GigabitEthernet0/1</a:t>
            </a:r>
          </a:p>
          <a:p>
            <a:r>
              <a:rPr lang="en-US" dirty="0"/>
              <a:t>Switch(</a:t>
            </a:r>
            <a:r>
              <a:rPr lang="en-US" dirty="0" err="1"/>
              <a:t>config</a:t>
            </a:r>
            <a:r>
              <a:rPr lang="en-US" dirty="0"/>
              <a:t>-if)# </a:t>
            </a:r>
            <a:r>
              <a:rPr lang="en-US" dirty="0" err="1"/>
              <a:t>ip</a:t>
            </a:r>
            <a:r>
              <a:rPr lang="en-US" dirty="0"/>
              <a:t> address 192.168.3.1 255.255.255.0</a:t>
            </a:r>
          </a:p>
          <a:p>
            <a:r>
              <a:rPr lang="en-US" dirty="0"/>
              <a:t>Switch(</a:t>
            </a:r>
            <a:r>
              <a:rPr lang="en-US" dirty="0" err="1"/>
              <a:t>config</a:t>
            </a:r>
            <a:r>
              <a:rPr lang="en-US" dirty="0"/>
              <a:t>-if)# no </a:t>
            </a:r>
            <a:r>
              <a:rPr lang="en-US" dirty="0" smtClean="0"/>
              <a:t>shutdown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Devices Configuration</a:t>
            </a:r>
          </a:p>
        </p:txBody>
      </p:sp>
      <p:sp>
        <p:nvSpPr>
          <p:cNvPr id="9217" name="Rectangle 1"/>
          <p:cNvSpPr>
            <a:spLocks noChangeArrowheads="1"/>
          </p:cNvSpPr>
          <p:nvPr/>
        </p:nvSpPr>
        <p:spPr bwMode="auto">
          <a:xfrm>
            <a:off x="1" y="533400"/>
            <a:ext cx="4419599"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20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Steps to configure any devices for wireless medium:</a:t>
            </a:r>
            <a:endParaRPr kumimoji="0" lang="en-US" sz="2000" b="0" i="0" u="none" strike="noStrike" cap="none" normalizeH="0" baseline="0" dirty="0" smtClean="0">
              <a:ln>
                <a:noFill/>
              </a:ln>
              <a:solidFill>
                <a:srgbClr val="FF0000"/>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Select device and double tap it and open window of device</a:t>
            </a:r>
          </a:p>
          <a:p>
            <a:pPr marL="342900" lvl="0" indent="-342900" algn="just" eaLnBrk="0" fontAlgn="base" hangingPunct="0">
              <a:spcBef>
                <a:spcPct val="0"/>
              </a:spcBef>
              <a:spcAft>
                <a:spcPct val="0"/>
              </a:spcAft>
              <a:buFont typeface="+mj-lt"/>
              <a:buAutoNum type="arabicPeriod"/>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Click on ‘Advance’ tap</a:t>
            </a:r>
          </a:p>
          <a:p>
            <a:pPr marL="342900" lvl="0" indent="-342900" algn="just" eaLnBrk="0" fontAlgn="base" hangingPunct="0">
              <a:spcBef>
                <a:spcPct val="0"/>
              </a:spcBef>
              <a:spcAft>
                <a:spcPct val="0"/>
              </a:spcAft>
              <a:buFont typeface="+mj-lt"/>
              <a:buAutoNum type="arabicPeriod"/>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Click on ‘I/O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config</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342900" lvl="0" indent="-342900" algn="just" eaLnBrk="0" fontAlgn="base" hangingPunct="0">
              <a:spcBef>
                <a:spcPct val="0"/>
              </a:spcBef>
              <a:spcAft>
                <a:spcPct val="0"/>
              </a:spcAft>
              <a:buFont typeface="+mj-lt"/>
              <a:buAutoNum type="arabicPeriod"/>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Select “PT-IOT-NM-1W” on Network Adapter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endPar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Click on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Config</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tap</a:t>
            </a:r>
          </a:p>
          <a:p>
            <a:pPr marL="342900" lvl="0" indent="-342900" algn="just" eaLnBrk="0" fontAlgn="base" hangingPunct="0">
              <a:spcBef>
                <a:spcPct val="0"/>
              </a:spcBef>
              <a:spcAft>
                <a:spcPct val="0"/>
              </a:spcAft>
              <a:buFont typeface="+mj-lt"/>
              <a:buAutoNum type="arabicPeriod"/>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Select ‘wireless’ on Interface</a:t>
            </a:r>
          </a:p>
          <a:p>
            <a:pPr marL="342900" lvl="0" indent="-342900" algn="just" eaLnBrk="0" fontAlgn="base" hangingPunct="0">
              <a:spcBef>
                <a:spcPct val="0"/>
              </a:spcBef>
              <a:spcAft>
                <a:spcPct val="0"/>
              </a:spcAft>
              <a:buFont typeface="+mj-lt"/>
              <a:buAutoNum type="arabicPeriod"/>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If security is used then set ‘SSID’ and ‘Password’</a:t>
            </a:r>
          </a:p>
          <a:p>
            <a:pPr marL="342900" lvl="0" indent="-342900" algn="just" eaLnBrk="0" fontAlgn="base" hangingPunct="0">
              <a:spcBef>
                <a:spcPct val="0"/>
              </a:spcBef>
              <a:spcAft>
                <a:spcPct val="0"/>
              </a:spcAft>
              <a:buFont typeface="+mj-lt"/>
              <a:buAutoNum type="arabicPeriod"/>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Select ‘DHCP’ on IP Configuration</a:t>
            </a:r>
          </a:p>
          <a:p>
            <a:pPr marL="342900" lvl="0" indent="-342900" algn="just" eaLnBrk="0" fontAlgn="base" hangingPunct="0">
              <a:spcBef>
                <a:spcPct val="0"/>
              </a:spcBef>
              <a:spcAft>
                <a:spcPct val="0"/>
              </a:spcAft>
              <a:buFont typeface="+mj-lt"/>
              <a:buAutoNum type="arabicPeriod"/>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Select ‘Setting’ option and set ‘Server Address’, ‘User Name’ and ‘Password’ of connected server on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IoT</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Server’ section</a:t>
            </a:r>
          </a:p>
          <a:p>
            <a:pPr marL="342900" lvl="0" indent="-342900" algn="just" eaLnBrk="0" fontAlgn="base" hangingPunct="0">
              <a:spcBef>
                <a:spcPct val="0"/>
              </a:spcBef>
              <a:spcAft>
                <a:spcPct val="0"/>
              </a:spcAft>
              <a:buFont typeface="+mj-lt"/>
              <a:buAutoNum type="arabicPeriod"/>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lvl="0" indent="-342900" algn="just" eaLnBrk="0" fontAlgn="base" hangingPunct="0">
              <a:spcBef>
                <a:spcPct val="0"/>
              </a:spcBef>
              <a:spcAft>
                <a:spcPct val="0"/>
              </a:spcAft>
              <a:buFont typeface="+mj-lt"/>
              <a:buAutoNum type="arabicPeriod"/>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Click connect button.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1"/>
          <p:cNvSpPr>
            <a:spLocks noChangeArrowheads="1"/>
          </p:cNvSpPr>
          <p:nvPr/>
        </p:nvSpPr>
        <p:spPr bwMode="auto">
          <a:xfrm>
            <a:off x="4648200" y="533400"/>
            <a:ext cx="4191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solidFill>
                  <a:srgbClr val="FF0000"/>
                </a:solidFill>
                <a:latin typeface="Times New Roman" pitchFamily="18" charset="0"/>
                <a:cs typeface="Times New Roman" pitchFamily="18" charset="0"/>
              </a:rPr>
              <a:t>Steps to configure any devices for wired medium</a:t>
            </a:r>
            <a:r>
              <a:rPr lang="en-US" sz="2000" b="1" dirty="0" smtClean="0">
                <a:solidFill>
                  <a:srgbClr val="FF0000"/>
                </a:solidFill>
                <a:latin typeface="Times New Roman" pitchFamily="18" charset="0"/>
                <a:cs typeface="Times New Roman" pitchFamily="18" charset="0"/>
              </a:rPr>
              <a:t>:</a:t>
            </a:r>
            <a:endParaRPr lang="en-US" sz="2000" dirty="0">
              <a:solidFill>
                <a:srgbClr val="FF0000"/>
              </a:solidFill>
              <a:latin typeface="Times New Roman" pitchFamily="18" charset="0"/>
              <a:cs typeface="Times New Roman" pitchFamily="18" charset="0"/>
            </a:endParaRPr>
          </a:p>
          <a:p>
            <a:pPr marL="342900" lvl="0" indent="-342900">
              <a:buFont typeface="+mj-lt"/>
              <a:buAutoNum type="arabicPeriod"/>
            </a:pPr>
            <a:r>
              <a:rPr lang="en-US" dirty="0">
                <a:latin typeface="Times New Roman" pitchFamily="18" charset="0"/>
                <a:cs typeface="Times New Roman" pitchFamily="18" charset="0"/>
              </a:rPr>
              <a:t>Connect device to the server through </a:t>
            </a:r>
            <a:r>
              <a:rPr lang="en-US" dirty="0" smtClean="0">
                <a:latin typeface="Times New Roman" pitchFamily="18" charset="0"/>
                <a:cs typeface="Times New Roman" pitchFamily="18" charset="0"/>
              </a:rPr>
              <a:t>switch/router</a:t>
            </a:r>
          </a:p>
          <a:p>
            <a:pPr marL="342900" lvl="0" indent="-342900">
              <a:buFont typeface="+mj-lt"/>
              <a:buAutoNum type="arabicPeriod"/>
            </a:pPr>
            <a:endParaRPr lang="en-US" dirty="0">
              <a:latin typeface="Times New Roman" pitchFamily="18" charset="0"/>
              <a:cs typeface="Times New Roman" pitchFamily="18" charset="0"/>
            </a:endParaRPr>
          </a:p>
          <a:p>
            <a:pPr marL="342900" lvl="0" indent="-342900">
              <a:buFont typeface="+mj-lt"/>
              <a:buAutoNum type="arabicPeriod"/>
            </a:pPr>
            <a:r>
              <a:rPr lang="en-US" dirty="0">
                <a:latin typeface="Times New Roman" pitchFamily="18" charset="0"/>
                <a:cs typeface="Times New Roman" pitchFamily="18" charset="0"/>
              </a:rPr>
              <a:t>Select device and double tap it and open window of </a:t>
            </a:r>
            <a:r>
              <a:rPr lang="en-US" dirty="0" smtClean="0">
                <a:latin typeface="Times New Roman" pitchFamily="18" charset="0"/>
                <a:cs typeface="Times New Roman" pitchFamily="18" charset="0"/>
              </a:rPr>
              <a:t>device</a:t>
            </a:r>
          </a:p>
          <a:p>
            <a:pPr marL="342900" lvl="0" indent="-342900">
              <a:buFont typeface="+mj-lt"/>
              <a:buAutoNum type="arabicPeriod"/>
            </a:pPr>
            <a:endParaRPr lang="en-US" dirty="0">
              <a:latin typeface="Times New Roman" pitchFamily="18" charset="0"/>
              <a:cs typeface="Times New Roman" pitchFamily="18" charset="0"/>
            </a:endParaRPr>
          </a:p>
          <a:p>
            <a:pPr marL="342900" lvl="0" indent="-342900">
              <a:buFont typeface="+mj-lt"/>
              <a:buAutoNum type="arabicPeriod"/>
            </a:pPr>
            <a:r>
              <a:rPr lang="en-US" dirty="0">
                <a:latin typeface="Times New Roman" pitchFamily="18" charset="0"/>
                <a:cs typeface="Times New Roman" pitchFamily="18" charset="0"/>
              </a:rPr>
              <a:t>Click on ‘</a:t>
            </a:r>
            <a:r>
              <a:rPr lang="en-US" dirty="0" err="1">
                <a:latin typeface="Times New Roman" pitchFamily="18" charset="0"/>
                <a:cs typeface="Times New Roman" pitchFamily="18" charset="0"/>
              </a:rPr>
              <a:t>Config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tap</a:t>
            </a:r>
          </a:p>
          <a:p>
            <a:pPr marL="342900" lvl="0" indent="-342900">
              <a:buFont typeface="+mj-lt"/>
              <a:buAutoNum type="arabicPeriod"/>
            </a:pPr>
            <a:endParaRPr lang="en-US" dirty="0">
              <a:latin typeface="Times New Roman" pitchFamily="18" charset="0"/>
              <a:cs typeface="Times New Roman" pitchFamily="18" charset="0"/>
            </a:endParaRPr>
          </a:p>
          <a:p>
            <a:pPr marL="342900" lvl="0" indent="-342900">
              <a:buFont typeface="+mj-lt"/>
              <a:buAutoNum type="arabicPeriod"/>
            </a:pPr>
            <a:r>
              <a:rPr lang="en-US" dirty="0">
                <a:latin typeface="Times New Roman" pitchFamily="18" charset="0"/>
                <a:cs typeface="Times New Roman" pitchFamily="18" charset="0"/>
              </a:rPr>
              <a:t>Select ‘FathEthernet0’ on </a:t>
            </a:r>
            <a:r>
              <a:rPr lang="en-US" dirty="0" smtClean="0">
                <a:latin typeface="Times New Roman" pitchFamily="18" charset="0"/>
                <a:cs typeface="Times New Roman" pitchFamily="18" charset="0"/>
              </a:rPr>
              <a:t>Interface</a:t>
            </a:r>
          </a:p>
          <a:p>
            <a:pPr marL="342900" lvl="0" indent="-342900">
              <a:buFont typeface="+mj-lt"/>
              <a:buAutoNum type="arabicPeriod"/>
            </a:pPr>
            <a:endParaRPr lang="en-US" dirty="0">
              <a:latin typeface="Times New Roman" pitchFamily="18" charset="0"/>
              <a:cs typeface="Times New Roman" pitchFamily="18" charset="0"/>
            </a:endParaRPr>
          </a:p>
          <a:p>
            <a:pPr marL="342900" lvl="0" indent="-342900">
              <a:buFont typeface="+mj-lt"/>
              <a:buAutoNum type="arabicPeriod"/>
            </a:pPr>
            <a:r>
              <a:rPr lang="en-US" dirty="0">
                <a:latin typeface="Times New Roman" pitchFamily="18" charset="0"/>
                <a:cs typeface="Times New Roman" pitchFamily="18" charset="0"/>
              </a:rPr>
              <a:t>Select ‘DHCP’ on IP Configuration or set ‘IP Address’ and ‘Subnet Mask’ in static </a:t>
            </a:r>
            <a:r>
              <a:rPr lang="en-US" dirty="0" smtClean="0">
                <a:latin typeface="Times New Roman" pitchFamily="18" charset="0"/>
                <a:cs typeface="Times New Roman" pitchFamily="18" charset="0"/>
              </a:rPr>
              <a:t>option</a:t>
            </a:r>
          </a:p>
          <a:p>
            <a:pPr marL="342900" lvl="0" indent="-342900">
              <a:buFont typeface="+mj-lt"/>
              <a:buAutoNum type="arabicPeriod"/>
            </a:pPr>
            <a:endParaRPr lang="en-US" dirty="0">
              <a:latin typeface="Times New Roman" pitchFamily="18" charset="0"/>
              <a:cs typeface="Times New Roman" pitchFamily="18" charset="0"/>
            </a:endParaRPr>
          </a:p>
          <a:p>
            <a:pPr marL="342900" lvl="0" indent="-342900">
              <a:buFont typeface="+mj-lt"/>
              <a:buAutoNum type="arabicPeriod"/>
            </a:pPr>
            <a:r>
              <a:rPr lang="en-US" dirty="0">
                <a:latin typeface="Times New Roman" pitchFamily="18" charset="0"/>
                <a:cs typeface="Times New Roman" pitchFamily="18" charset="0"/>
              </a:rPr>
              <a:t>Select ‘Setting’ option and set ‘Server Address’, ‘User Name’ and ‘Password’ of connected server on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Server’ </a:t>
            </a:r>
            <a:r>
              <a:rPr lang="en-US" dirty="0" smtClean="0">
                <a:latin typeface="Times New Roman" pitchFamily="18" charset="0"/>
                <a:cs typeface="Times New Roman" pitchFamily="18" charset="0"/>
              </a:rPr>
              <a:t>section</a:t>
            </a:r>
          </a:p>
          <a:p>
            <a:pPr marL="342900" lvl="0" indent="-342900">
              <a:buFont typeface="+mj-lt"/>
              <a:buAutoNum type="arabicPeriod"/>
            </a:pPr>
            <a:endParaRPr lang="en-US" dirty="0">
              <a:latin typeface="Times New Roman" pitchFamily="18" charset="0"/>
              <a:cs typeface="Times New Roman" pitchFamily="18" charset="0"/>
            </a:endParaRPr>
          </a:p>
          <a:p>
            <a:pPr marL="342900" lvl="0" indent="-342900">
              <a:buFont typeface="+mj-lt"/>
              <a:buAutoNum type="arabicPeriod"/>
            </a:pPr>
            <a:r>
              <a:rPr lang="en-US" dirty="0">
                <a:latin typeface="Times New Roman" pitchFamily="18" charset="0"/>
                <a:cs typeface="Times New Roman" pitchFamily="18" charset="0"/>
              </a:rPr>
              <a:t>Click connect button.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a:t>
            </a:r>
          </a:p>
        </p:txBody>
      </p:sp>
      <p:sp>
        <p:nvSpPr>
          <p:cNvPr id="4" name="TextBox 3"/>
          <p:cNvSpPr txBox="1"/>
          <p:nvPr/>
        </p:nvSpPr>
        <p:spPr>
          <a:xfrm>
            <a:off x="304800" y="1676400"/>
            <a:ext cx="8610600" cy="5078313"/>
          </a:xfrm>
          <a:prstGeom prst="rect">
            <a:avLst/>
          </a:prstGeom>
          <a:noFill/>
        </p:spPr>
        <p:txBody>
          <a:bodyPr wrap="square" rtlCol="0">
            <a:spAutoFit/>
          </a:bodyPr>
          <a:lstStyle/>
          <a:p>
            <a:r>
              <a:rPr lang="en-US" dirty="0"/>
              <a:t>We are using JavaScript programming language with </a:t>
            </a:r>
            <a:r>
              <a:rPr lang="en-US" dirty="0" smtClean="0"/>
              <a:t>its in-built </a:t>
            </a:r>
            <a:r>
              <a:rPr lang="en-US" dirty="0" err="1"/>
              <a:t>IoT</a:t>
            </a:r>
            <a:r>
              <a:rPr lang="en-US" dirty="0"/>
              <a:t> package. Here we are writing JavaScript program into the MCU or SBC which is connected to the other devices with to control these devices. TO write a program we use following steps</a:t>
            </a:r>
            <a:r>
              <a:rPr lang="en-US" dirty="0" smtClean="0"/>
              <a:t>:</a:t>
            </a:r>
          </a:p>
          <a:p>
            <a:endParaRPr lang="en-US" dirty="0"/>
          </a:p>
          <a:p>
            <a:pPr marL="800100" lvl="1" indent="-342900">
              <a:buFont typeface="+mj-lt"/>
              <a:buAutoNum type="arabicPeriod"/>
            </a:pPr>
            <a:r>
              <a:rPr lang="en-US" dirty="0"/>
              <a:t>Select and place the MCU or SBC to the workplace in packet tracer</a:t>
            </a:r>
            <a:r>
              <a:rPr lang="en-US" dirty="0" smtClean="0"/>
              <a:t>.</a:t>
            </a:r>
          </a:p>
          <a:p>
            <a:pPr marL="800100" lvl="1" indent="-342900">
              <a:buFont typeface="+mj-lt"/>
              <a:buAutoNum type="arabicPeriod"/>
            </a:pPr>
            <a:endParaRPr lang="en-US" dirty="0"/>
          </a:p>
          <a:p>
            <a:pPr marL="800100" lvl="1" indent="-342900">
              <a:buFont typeface="+mj-lt"/>
              <a:buAutoNum type="arabicPeriod"/>
            </a:pPr>
            <a:r>
              <a:rPr lang="en-US" dirty="0"/>
              <a:t>Connect all necessary devices to the MCU or SBC</a:t>
            </a:r>
            <a:r>
              <a:rPr lang="en-US" dirty="0" smtClean="0"/>
              <a:t>.</a:t>
            </a:r>
          </a:p>
          <a:p>
            <a:pPr marL="800100" lvl="1" indent="-342900">
              <a:buFont typeface="+mj-lt"/>
              <a:buAutoNum type="arabicPeriod"/>
            </a:pPr>
            <a:endParaRPr lang="en-US" dirty="0"/>
          </a:p>
          <a:p>
            <a:pPr marL="800100" lvl="1" indent="-342900">
              <a:buFont typeface="+mj-lt"/>
              <a:buAutoNum type="arabicPeriod"/>
            </a:pPr>
            <a:r>
              <a:rPr lang="en-US" dirty="0"/>
              <a:t>Double click on MCU or SBC</a:t>
            </a:r>
            <a:r>
              <a:rPr lang="en-US" dirty="0" smtClean="0"/>
              <a:t>.</a:t>
            </a:r>
          </a:p>
          <a:p>
            <a:pPr marL="800100" lvl="1" indent="-342900">
              <a:buFont typeface="+mj-lt"/>
              <a:buAutoNum type="arabicPeriod"/>
            </a:pPr>
            <a:endParaRPr lang="en-US" dirty="0"/>
          </a:p>
          <a:p>
            <a:pPr marL="800100" lvl="1" indent="-342900">
              <a:buFont typeface="+mj-lt"/>
              <a:buAutoNum type="arabicPeriod"/>
            </a:pPr>
            <a:r>
              <a:rPr lang="en-US" dirty="0"/>
              <a:t>Select programming tab </a:t>
            </a:r>
            <a:endParaRPr lang="en-US" dirty="0" smtClean="0"/>
          </a:p>
          <a:p>
            <a:pPr marL="800100" lvl="1" indent="-342900">
              <a:buFont typeface="+mj-lt"/>
              <a:buAutoNum type="arabicPeriod"/>
            </a:pPr>
            <a:endParaRPr lang="en-US" dirty="0"/>
          </a:p>
          <a:p>
            <a:pPr marL="800100" lvl="1" indent="-342900">
              <a:buFont typeface="+mj-lt"/>
              <a:buAutoNum type="arabicPeriod"/>
            </a:pPr>
            <a:r>
              <a:rPr lang="en-US" dirty="0"/>
              <a:t>Select new and choose your prefer environment and programming language. </a:t>
            </a:r>
            <a:endParaRPr lang="en-US" dirty="0" smtClean="0"/>
          </a:p>
          <a:p>
            <a:pPr marL="800100" lvl="1" indent="-342900">
              <a:buFont typeface="+mj-lt"/>
              <a:buAutoNum type="arabicPeriod"/>
            </a:pPr>
            <a:endParaRPr lang="en-US" dirty="0" smtClean="0"/>
          </a:p>
          <a:p>
            <a:pPr marL="800100" lvl="1" indent="-342900">
              <a:buFont typeface="+mj-lt"/>
              <a:buAutoNum type="arabicPeriod"/>
            </a:pPr>
            <a:r>
              <a:rPr lang="en-US" dirty="0" smtClean="0"/>
              <a:t>Here </a:t>
            </a:r>
            <a:r>
              <a:rPr lang="en-US" dirty="0"/>
              <a:t>we select JavaScript and clicks create</a:t>
            </a:r>
            <a:r>
              <a:rPr lang="en-US" dirty="0" smtClean="0"/>
              <a:t>.</a:t>
            </a:r>
          </a:p>
          <a:p>
            <a:pPr marL="800100" lvl="1" indent="-342900">
              <a:buFont typeface="+mj-lt"/>
              <a:buAutoNum type="arabicPeriod"/>
            </a:pPr>
            <a:endParaRPr lang="en-US" dirty="0"/>
          </a:p>
          <a:p>
            <a:pPr marL="800100" lvl="1" indent="-342900">
              <a:buFont typeface="+mj-lt"/>
              <a:buAutoNum type="arabicPeriod"/>
            </a:pPr>
            <a:r>
              <a:rPr lang="en-US" dirty="0"/>
              <a:t>Open file show there and start writing program.</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Programming </a:t>
            </a:r>
            <a:r>
              <a:rPr lang="en-US" b="1" dirty="0" smtClean="0"/>
              <a:t>for </a:t>
            </a:r>
            <a:r>
              <a:rPr lang="en-US" b="1" dirty="0"/>
              <a:t>controlling Fan</a:t>
            </a:r>
            <a:br>
              <a:rPr lang="en-US" b="1" dirty="0"/>
            </a:br>
            <a:endParaRPr lang="en-US" dirty="0"/>
          </a:p>
        </p:txBody>
      </p:sp>
      <p:sp>
        <p:nvSpPr>
          <p:cNvPr id="4" name="TextBox 3"/>
          <p:cNvSpPr txBox="1"/>
          <p:nvPr/>
        </p:nvSpPr>
        <p:spPr>
          <a:xfrm>
            <a:off x="152400" y="1371600"/>
            <a:ext cx="8763000" cy="1477328"/>
          </a:xfrm>
          <a:prstGeom prst="rect">
            <a:avLst/>
          </a:prstGeom>
          <a:noFill/>
        </p:spPr>
        <p:txBody>
          <a:bodyPr wrap="square" rtlCol="0">
            <a:spAutoFit/>
          </a:bodyPr>
          <a:lstStyle/>
          <a:p>
            <a:r>
              <a:rPr lang="en-US" dirty="0"/>
              <a:t>In this section we are using MCU to write a program to control fan on temperature condition. Here we use Heating element to increase temperature and Cooling element to decrease the temperature through the respective button. Here temperature sensor and LCD are also used in order to get temperature from environment and display it into the LCD. </a:t>
            </a:r>
          </a:p>
          <a:p>
            <a:endParaRPr lang="en-US" dirty="0"/>
          </a:p>
        </p:txBody>
      </p:sp>
      <p:pic>
        <p:nvPicPr>
          <p:cNvPr id="5" name="Picture 4"/>
          <p:cNvPicPr/>
          <p:nvPr/>
        </p:nvPicPr>
        <p:blipFill>
          <a:blip r:embed="rId2" cstate="print"/>
          <a:srcRect/>
          <a:stretch>
            <a:fillRect/>
          </a:stretch>
        </p:blipFill>
        <p:spPr bwMode="auto">
          <a:xfrm>
            <a:off x="762000" y="2590800"/>
            <a:ext cx="7315200" cy="35128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198126"/>
            <a:ext cx="4419600" cy="5262979"/>
          </a:xfrm>
          <a:prstGeom prst="rect">
            <a:avLst/>
          </a:prstGeom>
          <a:noFill/>
        </p:spPr>
        <p:txBody>
          <a:bodyPr wrap="square" rtlCol="0">
            <a:spAutoFit/>
          </a:bodyPr>
          <a:lstStyle/>
          <a:p>
            <a:r>
              <a:rPr lang="en-US" sz="1400" dirty="0" err="1" smtClean="0"/>
              <a:t>var</a:t>
            </a:r>
            <a:r>
              <a:rPr lang="en-US" sz="1400" dirty="0" smtClean="0"/>
              <a:t> </a:t>
            </a:r>
            <a:r>
              <a:rPr lang="en-US" sz="1400" dirty="0" err="1" smtClean="0"/>
              <a:t>ts</a:t>
            </a:r>
            <a:r>
              <a:rPr lang="en-US" sz="1400" dirty="0" smtClean="0"/>
              <a:t>=A0;</a:t>
            </a:r>
          </a:p>
          <a:p>
            <a:r>
              <a:rPr lang="en-US" sz="1400" dirty="0" err="1" smtClean="0"/>
              <a:t>var</a:t>
            </a:r>
            <a:r>
              <a:rPr lang="en-US" sz="1400" dirty="0" smtClean="0"/>
              <a:t> ac=1;</a:t>
            </a:r>
          </a:p>
          <a:p>
            <a:r>
              <a:rPr lang="en-US" sz="1400" dirty="0" err="1" smtClean="0"/>
              <a:t>var</a:t>
            </a:r>
            <a:r>
              <a:rPr lang="en-US" sz="1400" dirty="0" smtClean="0"/>
              <a:t> he=2;</a:t>
            </a:r>
          </a:p>
          <a:p>
            <a:r>
              <a:rPr lang="en-US" sz="1400" dirty="0" err="1" smtClean="0"/>
              <a:t>var</a:t>
            </a:r>
            <a:r>
              <a:rPr lang="en-US" sz="1400" dirty="0" smtClean="0"/>
              <a:t> </a:t>
            </a:r>
            <a:r>
              <a:rPr lang="en-US" sz="1400" dirty="0" err="1" smtClean="0"/>
              <a:t>lcd</a:t>
            </a:r>
            <a:r>
              <a:rPr lang="en-US" sz="1400" dirty="0" smtClean="0"/>
              <a:t>=3;</a:t>
            </a:r>
          </a:p>
          <a:p>
            <a:r>
              <a:rPr lang="en-US" sz="1400" dirty="0" smtClean="0"/>
              <a:t> </a:t>
            </a:r>
          </a:p>
          <a:p>
            <a:r>
              <a:rPr lang="en-US" sz="1400" dirty="0" err="1" smtClean="0"/>
              <a:t>var</a:t>
            </a:r>
            <a:r>
              <a:rPr lang="en-US" sz="1400" dirty="0" smtClean="0"/>
              <a:t> b=4;</a:t>
            </a:r>
          </a:p>
          <a:p>
            <a:r>
              <a:rPr lang="en-US" sz="1400" dirty="0" err="1" smtClean="0"/>
              <a:t>var</a:t>
            </a:r>
            <a:r>
              <a:rPr lang="en-US" sz="1400" dirty="0" smtClean="0"/>
              <a:t> fan=5;</a:t>
            </a:r>
          </a:p>
          <a:p>
            <a:r>
              <a:rPr lang="en-US" sz="1400" dirty="0" err="1" smtClean="0"/>
              <a:t>var</a:t>
            </a:r>
            <a:r>
              <a:rPr lang="en-US" sz="1400" dirty="0" smtClean="0"/>
              <a:t> b1=0;</a:t>
            </a:r>
          </a:p>
          <a:p>
            <a:r>
              <a:rPr lang="en-US" sz="1400" dirty="0" smtClean="0"/>
              <a:t> </a:t>
            </a:r>
          </a:p>
          <a:p>
            <a:r>
              <a:rPr lang="en-US" sz="1400" dirty="0" smtClean="0"/>
              <a:t>function setup()</a:t>
            </a:r>
          </a:p>
          <a:p>
            <a:r>
              <a:rPr lang="en-US" sz="1400" dirty="0" smtClean="0"/>
              <a:t>{</a:t>
            </a:r>
          </a:p>
          <a:p>
            <a:r>
              <a:rPr lang="en-US" sz="1400" dirty="0" smtClean="0"/>
              <a:t>	</a:t>
            </a:r>
            <a:r>
              <a:rPr lang="en-US" sz="1400" dirty="0" err="1" smtClean="0"/>
              <a:t>pinMode</a:t>
            </a:r>
            <a:r>
              <a:rPr lang="en-US" sz="1400" dirty="0" smtClean="0"/>
              <a:t>(ac, OUTPUT);</a:t>
            </a:r>
          </a:p>
          <a:p>
            <a:r>
              <a:rPr lang="en-US" sz="1400" dirty="0" smtClean="0"/>
              <a:t>	</a:t>
            </a:r>
            <a:r>
              <a:rPr lang="en-US" sz="1400" dirty="0" err="1" smtClean="0"/>
              <a:t>pinMode</a:t>
            </a:r>
            <a:r>
              <a:rPr lang="en-US" sz="1400" dirty="0" smtClean="0"/>
              <a:t>(he, OUTPUT);</a:t>
            </a:r>
          </a:p>
          <a:p>
            <a:r>
              <a:rPr lang="en-US" sz="1400" dirty="0" smtClean="0"/>
              <a:t> </a:t>
            </a:r>
          </a:p>
          <a:p>
            <a:r>
              <a:rPr lang="en-US" sz="1400" dirty="0" smtClean="0"/>
              <a:t>}</a:t>
            </a:r>
          </a:p>
          <a:p>
            <a:endParaRPr lang="en-US" sz="1400" dirty="0"/>
          </a:p>
          <a:p>
            <a:r>
              <a:rPr lang="en-US" sz="1400" dirty="0" smtClean="0"/>
              <a:t>function loop()</a:t>
            </a:r>
          </a:p>
          <a:p>
            <a:r>
              <a:rPr lang="en-US" sz="1400" dirty="0" smtClean="0"/>
              <a:t>{</a:t>
            </a:r>
          </a:p>
          <a:p>
            <a:r>
              <a:rPr lang="en-US" sz="1400" dirty="0" smtClean="0"/>
              <a:t>	</a:t>
            </a:r>
            <a:r>
              <a:rPr lang="en-US" sz="1400" dirty="0" err="1" smtClean="0"/>
              <a:t>var</a:t>
            </a:r>
            <a:r>
              <a:rPr lang="en-US" sz="1400" dirty="0" smtClean="0"/>
              <a:t> </a:t>
            </a:r>
            <a:r>
              <a:rPr lang="en-US" sz="1400" dirty="0" err="1" smtClean="0"/>
              <a:t>temperatura</a:t>
            </a:r>
            <a:r>
              <a:rPr lang="en-US" sz="1400" dirty="0" smtClean="0"/>
              <a:t>=</a:t>
            </a:r>
            <a:r>
              <a:rPr lang="en-US" sz="1400" dirty="0" err="1" smtClean="0"/>
              <a:t>Math.round</a:t>
            </a:r>
            <a:r>
              <a:rPr lang="en-US" sz="1400" dirty="0" smtClean="0"/>
              <a:t>((((</a:t>
            </a:r>
            <a:r>
              <a:rPr lang="en-US" sz="1400" dirty="0" err="1" smtClean="0"/>
              <a:t>analogRead</a:t>
            </a:r>
            <a:r>
              <a:rPr lang="en-US" sz="1400" dirty="0" smtClean="0"/>
              <a:t>(A0) - 0) * (100 - (-100)))/(1023 - 0)) + -100);</a:t>
            </a:r>
          </a:p>
          <a:p>
            <a:r>
              <a:rPr lang="en-US" sz="1400" dirty="0" smtClean="0"/>
              <a:t>	</a:t>
            </a:r>
            <a:r>
              <a:rPr lang="en-US" sz="1400" dirty="0" err="1" smtClean="0"/>
              <a:t>customWrite</a:t>
            </a:r>
            <a:r>
              <a:rPr lang="en-US" sz="1400" dirty="0" smtClean="0"/>
              <a:t>(</a:t>
            </a:r>
            <a:r>
              <a:rPr lang="en-US" sz="1400" dirty="0" err="1" smtClean="0"/>
              <a:t>lcd,"Tempaure</a:t>
            </a:r>
            <a:r>
              <a:rPr lang="en-US" sz="1400" dirty="0" smtClean="0"/>
              <a:t>: "+</a:t>
            </a:r>
            <a:r>
              <a:rPr lang="en-US" sz="1400" dirty="0" err="1" smtClean="0"/>
              <a:t>temperatura</a:t>
            </a:r>
            <a:r>
              <a:rPr lang="en-US" sz="1400" dirty="0" smtClean="0"/>
              <a:t> +" C");</a:t>
            </a:r>
          </a:p>
          <a:p>
            <a:r>
              <a:rPr lang="en-US" sz="1400" dirty="0" smtClean="0"/>
              <a:t>	</a:t>
            </a:r>
            <a:r>
              <a:rPr lang="en-US" sz="1400" dirty="0" err="1" smtClean="0"/>
              <a:t>Serial.println</a:t>
            </a:r>
            <a:r>
              <a:rPr lang="en-US" sz="1400" dirty="0" smtClean="0"/>
              <a:t>(</a:t>
            </a:r>
            <a:r>
              <a:rPr lang="en-US" sz="1400" dirty="0" err="1" smtClean="0"/>
              <a:t>temperatura</a:t>
            </a:r>
            <a:r>
              <a:rPr lang="en-US" sz="1400" dirty="0" smtClean="0"/>
              <a:t>)</a:t>
            </a:r>
          </a:p>
        </p:txBody>
      </p:sp>
      <p:sp>
        <p:nvSpPr>
          <p:cNvPr id="6" name="TextBox 5"/>
          <p:cNvSpPr txBox="1"/>
          <p:nvPr/>
        </p:nvSpPr>
        <p:spPr>
          <a:xfrm>
            <a:off x="4419600" y="1542395"/>
            <a:ext cx="3810000" cy="4401205"/>
          </a:xfrm>
          <a:prstGeom prst="rect">
            <a:avLst/>
          </a:prstGeom>
          <a:noFill/>
        </p:spPr>
        <p:txBody>
          <a:bodyPr wrap="square" rtlCol="0">
            <a:spAutoFit/>
          </a:bodyPr>
          <a:lstStyle/>
          <a:p>
            <a:r>
              <a:rPr lang="en-US" sz="1400" dirty="0" smtClean="0"/>
              <a:t>	</a:t>
            </a:r>
          </a:p>
          <a:p>
            <a:r>
              <a:rPr lang="en-US" sz="1400" dirty="0" smtClean="0"/>
              <a:t>	</a:t>
            </a:r>
          </a:p>
          <a:p>
            <a:r>
              <a:rPr lang="en-US" sz="1400" dirty="0" smtClean="0"/>
              <a:t>//for heating</a:t>
            </a:r>
          </a:p>
          <a:p>
            <a:r>
              <a:rPr lang="en-US" sz="1400" dirty="0" smtClean="0"/>
              <a:t>	if(</a:t>
            </a:r>
            <a:r>
              <a:rPr lang="en-US" sz="1400" dirty="0" err="1" smtClean="0"/>
              <a:t>digitalRead</a:t>
            </a:r>
            <a:r>
              <a:rPr lang="en-US" sz="1400" dirty="0" smtClean="0"/>
              <a:t>(b)== HIGH)</a:t>
            </a:r>
          </a:p>
          <a:p>
            <a:r>
              <a:rPr lang="en-US" sz="1400" dirty="0" smtClean="0"/>
              <a:t>		</a:t>
            </a:r>
            <a:r>
              <a:rPr lang="en-US" sz="1400" dirty="0" err="1" smtClean="0"/>
              <a:t>digitalWrite</a:t>
            </a:r>
            <a:r>
              <a:rPr lang="en-US" sz="1400" dirty="0" smtClean="0"/>
              <a:t>(he, HIGH);</a:t>
            </a:r>
          </a:p>
          <a:p>
            <a:r>
              <a:rPr lang="en-US" sz="1400" dirty="0" smtClean="0"/>
              <a:t>	else</a:t>
            </a:r>
          </a:p>
          <a:p>
            <a:r>
              <a:rPr lang="en-US" sz="1400" dirty="0" smtClean="0"/>
              <a:t>		</a:t>
            </a:r>
            <a:r>
              <a:rPr lang="en-US" sz="1400" dirty="0" err="1" smtClean="0"/>
              <a:t>digitalWrite</a:t>
            </a:r>
            <a:r>
              <a:rPr lang="en-US" sz="1400" dirty="0" smtClean="0"/>
              <a:t>(he, LOW); </a:t>
            </a:r>
          </a:p>
          <a:p>
            <a:r>
              <a:rPr lang="en-US" sz="1400" dirty="0" smtClean="0"/>
              <a:t>//for </a:t>
            </a:r>
            <a:r>
              <a:rPr lang="en-US" sz="1400" dirty="0" err="1" smtClean="0"/>
              <a:t>colling</a:t>
            </a:r>
            <a:endParaRPr lang="en-US" sz="1400" dirty="0" smtClean="0"/>
          </a:p>
          <a:p>
            <a:r>
              <a:rPr lang="en-US" sz="1400" dirty="0" smtClean="0"/>
              <a:t>	if(</a:t>
            </a:r>
            <a:r>
              <a:rPr lang="en-US" sz="1400" dirty="0" err="1" smtClean="0"/>
              <a:t>digitalRead</a:t>
            </a:r>
            <a:r>
              <a:rPr lang="en-US" sz="1400" dirty="0" smtClean="0"/>
              <a:t>(b1)== HIGH)</a:t>
            </a:r>
          </a:p>
          <a:p>
            <a:r>
              <a:rPr lang="en-US" sz="1400" dirty="0" smtClean="0"/>
              <a:t>		</a:t>
            </a:r>
            <a:r>
              <a:rPr lang="en-US" sz="1400" dirty="0" err="1" smtClean="0"/>
              <a:t>digitalWrite</a:t>
            </a:r>
            <a:r>
              <a:rPr lang="en-US" sz="1400" dirty="0" smtClean="0"/>
              <a:t>(ac, HIGH);</a:t>
            </a:r>
          </a:p>
          <a:p>
            <a:r>
              <a:rPr lang="en-US" sz="1400" dirty="0" smtClean="0"/>
              <a:t>	else</a:t>
            </a:r>
          </a:p>
          <a:p>
            <a:r>
              <a:rPr lang="en-US" sz="1400" dirty="0" smtClean="0"/>
              <a:t>		</a:t>
            </a:r>
            <a:r>
              <a:rPr lang="en-US" sz="1400" dirty="0" err="1" smtClean="0"/>
              <a:t>digitalWrite</a:t>
            </a:r>
            <a:r>
              <a:rPr lang="en-US" sz="1400" dirty="0" smtClean="0"/>
              <a:t>(ac, LOW);</a:t>
            </a:r>
          </a:p>
          <a:p>
            <a:r>
              <a:rPr lang="en-US" sz="1400" dirty="0" smtClean="0"/>
              <a:t>		</a:t>
            </a:r>
          </a:p>
          <a:p>
            <a:r>
              <a:rPr lang="en-US" sz="1400" dirty="0" smtClean="0"/>
              <a:t>	//for fan</a:t>
            </a:r>
          </a:p>
          <a:p>
            <a:r>
              <a:rPr lang="en-US" sz="1400" dirty="0" smtClean="0"/>
              <a:t>	if(</a:t>
            </a:r>
            <a:r>
              <a:rPr lang="en-US" sz="1400" dirty="0" err="1" smtClean="0"/>
              <a:t>temperatura</a:t>
            </a:r>
            <a:r>
              <a:rPr lang="en-US" sz="1400" dirty="0" smtClean="0"/>
              <a:t>&gt;=2)</a:t>
            </a:r>
          </a:p>
          <a:p>
            <a:r>
              <a:rPr lang="en-US" sz="1400" dirty="0" smtClean="0"/>
              <a:t>		</a:t>
            </a:r>
            <a:r>
              <a:rPr lang="en-US" sz="1400" dirty="0" err="1" smtClean="0"/>
              <a:t>customWrite</a:t>
            </a:r>
            <a:r>
              <a:rPr lang="en-US" sz="1400" dirty="0" smtClean="0"/>
              <a:t>(fan, 1);</a:t>
            </a:r>
          </a:p>
          <a:p>
            <a:r>
              <a:rPr lang="en-US" sz="1400" dirty="0" smtClean="0"/>
              <a:t> </a:t>
            </a:r>
          </a:p>
          <a:p>
            <a:r>
              <a:rPr lang="en-US" sz="1400" dirty="0" smtClean="0"/>
              <a:t>	else</a:t>
            </a:r>
          </a:p>
          <a:p>
            <a:r>
              <a:rPr lang="en-US" sz="1400" dirty="0" smtClean="0"/>
              <a:t>		</a:t>
            </a:r>
            <a:r>
              <a:rPr lang="en-US" sz="1400" dirty="0" err="1" smtClean="0"/>
              <a:t>customWrite</a:t>
            </a:r>
            <a:r>
              <a:rPr lang="en-US" sz="1400" dirty="0" smtClean="0"/>
              <a:t>(fan,0);</a:t>
            </a:r>
          </a:p>
          <a:p>
            <a:endParaRPr lang="en-US" sz="1400" dirty="0"/>
          </a:p>
        </p:txBody>
      </p:sp>
      <p:sp>
        <p:nvSpPr>
          <p:cNvPr id="7" name="TextBox 6"/>
          <p:cNvSpPr txBox="1"/>
          <p:nvPr/>
        </p:nvSpPr>
        <p:spPr>
          <a:xfrm>
            <a:off x="304800" y="457200"/>
            <a:ext cx="7620000" cy="369332"/>
          </a:xfrm>
          <a:prstGeom prst="rect">
            <a:avLst/>
          </a:prstGeom>
          <a:noFill/>
        </p:spPr>
        <p:txBody>
          <a:bodyPr wrap="square" rtlCol="0">
            <a:spAutoFit/>
          </a:bodyPr>
          <a:lstStyle/>
          <a:p>
            <a:r>
              <a:rPr lang="en-US" b="1" dirty="0">
                <a:solidFill>
                  <a:srgbClr val="FF0000"/>
                </a:solidFill>
              </a:rPr>
              <a:t>The written code to control fan in MCU is given below</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Programming </a:t>
            </a:r>
            <a:r>
              <a:rPr lang="en-US" dirty="0" smtClean="0"/>
              <a:t> </a:t>
            </a:r>
            <a:r>
              <a:rPr lang="en-US" dirty="0"/>
              <a:t>for controlling room light</a:t>
            </a:r>
          </a:p>
        </p:txBody>
      </p:sp>
      <p:sp>
        <p:nvSpPr>
          <p:cNvPr id="4" name="TextBox 3"/>
          <p:cNvSpPr txBox="1"/>
          <p:nvPr/>
        </p:nvSpPr>
        <p:spPr>
          <a:xfrm>
            <a:off x="152400" y="1828800"/>
            <a:ext cx="8839200" cy="923330"/>
          </a:xfrm>
          <a:prstGeom prst="rect">
            <a:avLst/>
          </a:prstGeom>
          <a:noFill/>
        </p:spPr>
        <p:txBody>
          <a:bodyPr wrap="square" rtlCol="0">
            <a:spAutoFit/>
          </a:bodyPr>
          <a:lstStyle/>
          <a:p>
            <a:r>
              <a:rPr lang="en-US" dirty="0"/>
              <a:t>To control room light we are using MCU, light and button. Where button is use to turn on/off the room light and MCU is use to written a code for that. Here we are connected the light and button to the MCU.  </a:t>
            </a:r>
          </a:p>
        </p:txBody>
      </p:sp>
      <p:pic>
        <p:nvPicPr>
          <p:cNvPr id="5" name="Picture 4"/>
          <p:cNvPicPr/>
          <p:nvPr/>
        </p:nvPicPr>
        <p:blipFill>
          <a:blip r:embed="rId2" cstate="print"/>
          <a:srcRect/>
          <a:stretch>
            <a:fillRect/>
          </a:stretch>
        </p:blipFill>
        <p:spPr bwMode="auto">
          <a:xfrm>
            <a:off x="2209801" y="2987040"/>
            <a:ext cx="5562599" cy="3337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Smart City</a:t>
            </a:r>
            <a:endParaRPr lang="en-US" dirty="0"/>
          </a:p>
        </p:txBody>
      </p:sp>
      <p:pic>
        <p:nvPicPr>
          <p:cNvPr id="4" name="Content Placeholder 3"/>
          <p:cNvPicPr>
            <a:picLocks noGrp="1"/>
          </p:cNvPicPr>
          <p:nvPr>
            <p:ph idx="1"/>
          </p:nvPr>
        </p:nvPicPr>
        <p:blipFill>
          <a:blip r:embed="rId2" cstate="print"/>
          <a:stretch>
            <a:fillRect/>
          </a:stretch>
        </p:blipFill>
        <p:spPr bwMode="auto">
          <a:xfrm>
            <a:off x="76200" y="914400"/>
            <a:ext cx="8991600" cy="5943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763000" cy="369332"/>
          </a:xfrm>
          <a:prstGeom prst="rect">
            <a:avLst/>
          </a:prstGeom>
          <a:noFill/>
        </p:spPr>
        <p:txBody>
          <a:bodyPr wrap="square" rtlCol="0">
            <a:spAutoFit/>
          </a:bodyPr>
          <a:lstStyle/>
          <a:p>
            <a:r>
              <a:rPr lang="en-US" b="1" dirty="0">
                <a:solidFill>
                  <a:srgbClr val="FF0000"/>
                </a:solidFill>
              </a:rPr>
              <a:t>Written code to controlling room light </a:t>
            </a:r>
            <a:r>
              <a:rPr lang="en-US" b="1" dirty="0" smtClean="0">
                <a:solidFill>
                  <a:srgbClr val="FF0000"/>
                </a:solidFill>
              </a:rPr>
              <a:t>is</a:t>
            </a:r>
            <a:r>
              <a:rPr lang="en-US" b="1" dirty="0">
                <a:solidFill>
                  <a:srgbClr val="FF0000"/>
                </a:solidFill>
              </a:rPr>
              <a:t> </a:t>
            </a:r>
            <a:r>
              <a:rPr lang="en-US" b="1" dirty="0" smtClean="0">
                <a:solidFill>
                  <a:srgbClr val="FF0000"/>
                </a:solidFill>
              </a:rPr>
              <a:t>given below:</a:t>
            </a:r>
            <a:endParaRPr lang="en-US" b="1" dirty="0">
              <a:solidFill>
                <a:srgbClr val="FF0000"/>
              </a:solidFill>
            </a:endParaRPr>
          </a:p>
        </p:txBody>
      </p:sp>
      <p:sp>
        <p:nvSpPr>
          <p:cNvPr id="5" name="TextBox 4"/>
          <p:cNvSpPr txBox="1"/>
          <p:nvPr/>
        </p:nvSpPr>
        <p:spPr>
          <a:xfrm>
            <a:off x="304800" y="990600"/>
            <a:ext cx="7239000" cy="4801314"/>
          </a:xfrm>
          <a:prstGeom prst="rect">
            <a:avLst/>
          </a:prstGeom>
          <a:noFill/>
        </p:spPr>
        <p:txBody>
          <a:bodyPr wrap="square" rtlCol="0">
            <a:spAutoFit/>
          </a:bodyPr>
          <a:lstStyle/>
          <a:p>
            <a:r>
              <a:rPr lang="en-US" dirty="0" err="1" smtClean="0"/>
              <a:t>var</a:t>
            </a:r>
            <a:r>
              <a:rPr lang="en-US" dirty="0" smtClean="0"/>
              <a:t> b=0;</a:t>
            </a:r>
          </a:p>
          <a:p>
            <a:r>
              <a:rPr lang="en-US" dirty="0" err="1" smtClean="0"/>
              <a:t>var</a:t>
            </a:r>
            <a:r>
              <a:rPr lang="en-US" dirty="0" smtClean="0"/>
              <a:t> la=1;</a:t>
            </a:r>
          </a:p>
          <a:p>
            <a:r>
              <a:rPr lang="en-US" dirty="0" smtClean="0"/>
              <a:t> </a:t>
            </a:r>
          </a:p>
          <a:p>
            <a:r>
              <a:rPr lang="en-US" dirty="0" smtClean="0"/>
              <a:t>function setup()</a:t>
            </a:r>
          </a:p>
          <a:p>
            <a:r>
              <a:rPr lang="en-US" dirty="0" smtClean="0"/>
              <a:t>{</a:t>
            </a:r>
          </a:p>
          <a:p>
            <a:r>
              <a:rPr lang="en-US" dirty="0" smtClean="0"/>
              <a:t>	</a:t>
            </a:r>
            <a:r>
              <a:rPr lang="en-US" dirty="0" err="1" smtClean="0"/>
              <a:t>pinMode</a:t>
            </a:r>
            <a:r>
              <a:rPr lang="en-US" dirty="0" smtClean="0"/>
              <a:t>(b, INPUT);</a:t>
            </a:r>
          </a:p>
          <a:p>
            <a:r>
              <a:rPr lang="en-US" dirty="0" smtClean="0"/>
              <a:t>	</a:t>
            </a:r>
            <a:r>
              <a:rPr lang="en-US" dirty="0" err="1" smtClean="0"/>
              <a:t>pinMode</a:t>
            </a:r>
            <a:r>
              <a:rPr lang="en-US" dirty="0" smtClean="0"/>
              <a:t>(la, OUTPUT);</a:t>
            </a:r>
          </a:p>
          <a:p>
            <a:r>
              <a:rPr lang="en-US" dirty="0" smtClean="0"/>
              <a:t>}</a:t>
            </a:r>
          </a:p>
          <a:p>
            <a:r>
              <a:rPr lang="en-US" dirty="0" smtClean="0"/>
              <a:t> </a:t>
            </a:r>
          </a:p>
          <a:p>
            <a:r>
              <a:rPr lang="en-US" dirty="0" smtClean="0"/>
              <a:t>function loop()</a:t>
            </a:r>
          </a:p>
          <a:p>
            <a:r>
              <a:rPr lang="en-US" dirty="0" smtClean="0"/>
              <a:t>{</a:t>
            </a:r>
          </a:p>
          <a:p>
            <a:r>
              <a:rPr lang="en-US" dirty="0" smtClean="0"/>
              <a:t>	</a:t>
            </a:r>
            <a:r>
              <a:rPr lang="en-US" dirty="0" err="1" smtClean="0"/>
              <a:t>var</a:t>
            </a:r>
            <a:r>
              <a:rPr lang="en-US" dirty="0" smtClean="0"/>
              <a:t> value = </a:t>
            </a:r>
            <a:r>
              <a:rPr lang="en-US" dirty="0" err="1" smtClean="0"/>
              <a:t>digitalRead</a:t>
            </a:r>
            <a:r>
              <a:rPr lang="en-US" dirty="0" smtClean="0"/>
              <a:t>(b);</a:t>
            </a:r>
          </a:p>
          <a:p>
            <a:r>
              <a:rPr lang="en-US" dirty="0" smtClean="0"/>
              <a:t>	if(value==HIGH)</a:t>
            </a:r>
          </a:p>
          <a:p>
            <a:r>
              <a:rPr lang="en-US" dirty="0" smtClean="0"/>
              <a:t>		</a:t>
            </a:r>
            <a:r>
              <a:rPr lang="en-US" dirty="0" err="1" smtClean="0"/>
              <a:t>customWrite</a:t>
            </a:r>
            <a:r>
              <a:rPr lang="en-US" dirty="0" smtClean="0"/>
              <a:t>(la, 2);</a:t>
            </a:r>
          </a:p>
          <a:p>
            <a:r>
              <a:rPr lang="en-US" dirty="0" smtClean="0"/>
              <a:t>	else</a:t>
            </a:r>
          </a:p>
          <a:p>
            <a:r>
              <a:rPr lang="en-US" dirty="0" smtClean="0"/>
              <a:t>		</a:t>
            </a:r>
            <a:r>
              <a:rPr lang="en-US" dirty="0" err="1" smtClean="0"/>
              <a:t>customWrite</a:t>
            </a:r>
            <a:r>
              <a:rPr lang="en-US" dirty="0" smtClean="0"/>
              <a:t>(la, 0);</a:t>
            </a:r>
          </a:p>
          <a:p>
            <a:r>
              <a:rPr lang="en-US" dirty="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Programming </a:t>
            </a:r>
            <a:r>
              <a:rPr lang="en-US" b="1" dirty="0" smtClean="0"/>
              <a:t> </a:t>
            </a:r>
            <a:r>
              <a:rPr lang="en-US" b="1" dirty="0"/>
              <a:t>for controlling room </a:t>
            </a:r>
            <a:r>
              <a:rPr lang="en-US" b="1" dirty="0" smtClean="0"/>
              <a:t>Window</a:t>
            </a:r>
            <a:r>
              <a:rPr lang="en-US" dirty="0"/>
              <a:t/>
            </a:r>
            <a:br>
              <a:rPr lang="en-US" dirty="0"/>
            </a:br>
            <a:endParaRPr lang="en-US" dirty="0"/>
          </a:p>
        </p:txBody>
      </p:sp>
      <p:sp>
        <p:nvSpPr>
          <p:cNvPr id="4" name="TextBox 3"/>
          <p:cNvSpPr txBox="1"/>
          <p:nvPr/>
        </p:nvSpPr>
        <p:spPr>
          <a:xfrm>
            <a:off x="152400" y="1600200"/>
            <a:ext cx="8763000" cy="923330"/>
          </a:xfrm>
          <a:prstGeom prst="rect">
            <a:avLst/>
          </a:prstGeom>
          <a:noFill/>
        </p:spPr>
        <p:txBody>
          <a:bodyPr wrap="square" rtlCol="0">
            <a:spAutoFit/>
          </a:bodyPr>
          <a:lstStyle/>
          <a:p>
            <a:r>
              <a:rPr lang="en-US" dirty="0" smtClean="0"/>
              <a:t>To control room window we are using MCU, room window and button. Where button is use to turn open/close the room window and MCU is use to written a code for that. Here we are connected the window and button to the MCU.</a:t>
            </a:r>
            <a:endParaRPr lang="en-US" dirty="0"/>
          </a:p>
        </p:txBody>
      </p:sp>
      <p:pic>
        <p:nvPicPr>
          <p:cNvPr id="5" name="Picture 4"/>
          <p:cNvPicPr/>
          <p:nvPr/>
        </p:nvPicPr>
        <p:blipFill>
          <a:blip r:embed="rId2" cstate="print"/>
          <a:srcRect/>
          <a:stretch>
            <a:fillRect/>
          </a:stretch>
        </p:blipFill>
        <p:spPr bwMode="auto">
          <a:xfrm>
            <a:off x="1676400" y="2895600"/>
            <a:ext cx="54102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33400"/>
            <a:ext cx="7924800" cy="369332"/>
          </a:xfrm>
          <a:prstGeom prst="rect">
            <a:avLst/>
          </a:prstGeom>
          <a:noFill/>
        </p:spPr>
        <p:txBody>
          <a:bodyPr wrap="square" rtlCol="0">
            <a:spAutoFit/>
          </a:bodyPr>
          <a:lstStyle/>
          <a:p>
            <a:r>
              <a:rPr lang="en-US" b="1" dirty="0">
                <a:solidFill>
                  <a:srgbClr val="FF0000"/>
                </a:solidFill>
              </a:rPr>
              <a:t>Written code to control the room window </a:t>
            </a:r>
            <a:r>
              <a:rPr lang="en-US" b="1" dirty="0" smtClean="0">
                <a:solidFill>
                  <a:srgbClr val="FF0000"/>
                </a:solidFill>
              </a:rPr>
              <a:t>is</a:t>
            </a:r>
            <a:endParaRPr lang="en-US" b="1" dirty="0">
              <a:solidFill>
                <a:srgbClr val="FF0000"/>
              </a:solidFill>
            </a:endParaRPr>
          </a:p>
        </p:txBody>
      </p:sp>
      <p:sp>
        <p:nvSpPr>
          <p:cNvPr id="5" name="TextBox 4"/>
          <p:cNvSpPr txBox="1"/>
          <p:nvPr/>
        </p:nvSpPr>
        <p:spPr>
          <a:xfrm>
            <a:off x="304800" y="1447800"/>
            <a:ext cx="8305800" cy="4801314"/>
          </a:xfrm>
          <a:prstGeom prst="rect">
            <a:avLst/>
          </a:prstGeom>
          <a:noFill/>
        </p:spPr>
        <p:txBody>
          <a:bodyPr wrap="square" rtlCol="0">
            <a:spAutoFit/>
          </a:bodyPr>
          <a:lstStyle/>
          <a:p>
            <a:r>
              <a:rPr lang="en-US" dirty="0" err="1"/>
              <a:t>var</a:t>
            </a:r>
            <a:r>
              <a:rPr lang="en-US" dirty="0"/>
              <a:t> b=0;</a:t>
            </a:r>
          </a:p>
          <a:p>
            <a:r>
              <a:rPr lang="en-US" dirty="0" err="1"/>
              <a:t>var</a:t>
            </a:r>
            <a:r>
              <a:rPr lang="en-US" dirty="0"/>
              <a:t> w=1;</a:t>
            </a:r>
          </a:p>
          <a:p>
            <a:r>
              <a:rPr lang="en-US" dirty="0"/>
              <a:t> </a:t>
            </a:r>
          </a:p>
          <a:p>
            <a:r>
              <a:rPr lang="en-US" dirty="0"/>
              <a:t>function setup()</a:t>
            </a:r>
          </a:p>
          <a:p>
            <a:r>
              <a:rPr lang="en-US" dirty="0"/>
              <a:t>{</a:t>
            </a:r>
          </a:p>
          <a:p>
            <a:r>
              <a:rPr lang="en-US" dirty="0"/>
              <a:t>	</a:t>
            </a:r>
            <a:r>
              <a:rPr lang="en-US" dirty="0" err="1"/>
              <a:t>pinMode</a:t>
            </a:r>
            <a:r>
              <a:rPr lang="en-US" dirty="0"/>
              <a:t>(b, INPUT);</a:t>
            </a:r>
          </a:p>
          <a:p>
            <a:r>
              <a:rPr lang="en-US" dirty="0"/>
              <a:t>	</a:t>
            </a:r>
            <a:r>
              <a:rPr lang="en-US" dirty="0" err="1"/>
              <a:t>pinMode</a:t>
            </a:r>
            <a:r>
              <a:rPr lang="en-US" dirty="0"/>
              <a:t>(w, OUTPUT);</a:t>
            </a:r>
          </a:p>
          <a:p>
            <a:r>
              <a:rPr lang="en-US" dirty="0"/>
              <a:t>}</a:t>
            </a:r>
          </a:p>
          <a:p>
            <a:r>
              <a:rPr lang="en-US" dirty="0"/>
              <a:t> </a:t>
            </a:r>
          </a:p>
          <a:p>
            <a:r>
              <a:rPr lang="en-US" dirty="0"/>
              <a:t>function loop()</a:t>
            </a:r>
          </a:p>
          <a:p>
            <a:r>
              <a:rPr lang="en-US" dirty="0"/>
              <a:t>{</a:t>
            </a:r>
          </a:p>
          <a:p>
            <a:r>
              <a:rPr lang="en-US" dirty="0"/>
              <a:t>	</a:t>
            </a:r>
            <a:r>
              <a:rPr lang="en-US" dirty="0" err="1"/>
              <a:t>var</a:t>
            </a:r>
            <a:r>
              <a:rPr lang="en-US" dirty="0"/>
              <a:t> value = </a:t>
            </a:r>
            <a:r>
              <a:rPr lang="en-US" dirty="0" err="1"/>
              <a:t>digitalRead</a:t>
            </a:r>
            <a:r>
              <a:rPr lang="en-US" dirty="0"/>
              <a:t>(b);</a:t>
            </a:r>
          </a:p>
          <a:p>
            <a:r>
              <a:rPr lang="en-US" dirty="0"/>
              <a:t>	if(value==HIGH)</a:t>
            </a:r>
          </a:p>
          <a:p>
            <a:r>
              <a:rPr lang="en-US" dirty="0"/>
              <a:t>		</a:t>
            </a:r>
            <a:r>
              <a:rPr lang="en-US" dirty="0" err="1"/>
              <a:t>customWrite</a:t>
            </a:r>
            <a:r>
              <a:rPr lang="en-US" dirty="0"/>
              <a:t>(w, HIGH);</a:t>
            </a:r>
          </a:p>
          <a:p>
            <a:r>
              <a:rPr lang="en-US" dirty="0"/>
              <a:t>	else</a:t>
            </a:r>
          </a:p>
          <a:p>
            <a:r>
              <a:rPr lang="en-US" dirty="0"/>
              <a:t>		</a:t>
            </a:r>
            <a:r>
              <a:rPr lang="en-US" dirty="0" err="1"/>
              <a:t>customWrite</a:t>
            </a:r>
            <a:r>
              <a:rPr lang="en-US" dirty="0"/>
              <a:t>(w, LOW);</a:t>
            </a:r>
          </a:p>
          <a:p>
            <a:r>
              <a:rPr lang="en-US"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Programming </a:t>
            </a:r>
            <a:r>
              <a:rPr lang="en-US" b="1" dirty="0" smtClean="0"/>
              <a:t> </a:t>
            </a:r>
            <a:r>
              <a:rPr lang="en-US" b="1" dirty="0"/>
              <a:t>for controlling Fire Sprinkler</a:t>
            </a:r>
            <a:br>
              <a:rPr lang="en-US" b="1" dirty="0"/>
            </a:br>
            <a:endParaRPr lang="en-US" dirty="0"/>
          </a:p>
        </p:txBody>
      </p:sp>
      <p:sp>
        <p:nvSpPr>
          <p:cNvPr id="4" name="TextBox 3"/>
          <p:cNvSpPr txBox="1"/>
          <p:nvPr/>
        </p:nvSpPr>
        <p:spPr>
          <a:xfrm>
            <a:off x="304800" y="1600200"/>
            <a:ext cx="8382000" cy="923330"/>
          </a:xfrm>
          <a:prstGeom prst="rect">
            <a:avLst/>
          </a:prstGeom>
          <a:noFill/>
        </p:spPr>
        <p:txBody>
          <a:bodyPr wrap="square" rtlCol="0">
            <a:spAutoFit/>
          </a:bodyPr>
          <a:lstStyle/>
          <a:p>
            <a:r>
              <a:rPr lang="en-US" dirty="0"/>
              <a:t>To monitor the fire in any room we use fire sprinkler. Here we connected Fire Sprinkler, Heating Element, Button and MCU to monitor the fire. When fire is detected then the fire sprinkler is on and start sprays water otherwise it is in off state</a:t>
            </a:r>
            <a:r>
              <a:rPr lang="en-US" dirty="0" smtClean="0"/>
              <a:t>.</a:t>
            </a:r>
            <a:endParaRPr lang="en-US" dirty="0"/>
          </a:p>
        </p:txBody>
      </p:sp>
      <p:pic>
        <p:nvPicPr>
          <p:cNvPr id="5" name="Picture 4"/>
          <p:cNvPicPr/>
          <p:nvPr/>
        </p:nvPicPr>
        <p:blipFill>
          <a:blip r:embed="rId2" cstate="print"/>
          <a:srcRect/>
          <a:stretch>
            <a:fillRect/>
          </a:stretch>
        </p:blipFill>
        <p:spPr bwMode="auto">
          <a:xfrm>
            <a:off x="1524000" y="2667000"/>
            <a:ext cx="6136005" cy="36614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610600" cy="369332"/>
          </a:xfrm>
          <a:prstGeom prst="rect">
            <a:avLst/>
          </a:prstGeom>
          <a:noFill/>
        </p:spPr>
        <p:txBody>
          <a:bodyPr wrap="square" rtlCol="0">
            <a:spAutoFit/>
          </a:bodyPr>
          <a:lstStyle/>
          <a:p>
            <a:r>
              <a:rPr lang="en-US" b="1" dirty="0">
                <a:solidFill>
                  <a:srgbClr val="FF0000"/>
                </a:solidFill>
              </a:rPr>
              <a:t>Written code to controlling fire sprinkler </a:t>
            </a:r>
            <a:r>
              <a:rPr lang="en-US" b="1" dirty="0" smtClean="0">
                <a:solidFill>
                  <a:srgbClr val="FF0000"/>
                </a:solidFill>
              </a:rPr>
              <a:t>is</a:t>
            </a:r>
            <a:endParaRPr lang="en-US" b="1" dirty="0">
              <a:solidFill>
                <a:srgbClr val="FF0000"/>
              </a:solidFill>
            </a:endParaRPr>
          </a:p>
        </p:txBody>
      </p:sp>
      <p:sp>
        <p:nvSpPr>
          <p:cNvPr id="5" name="TextBox 4"/>
          <p:cNvSpPr txBox="1"/>
          <p:nvPr/>
        </p:nvSpPr>
        <p:spPr>
          <a:xfrm>
            <a:off x="228600" y="747891"/>
            <a:ext cx="7772400" cy="6186309"/>
          </a:xfrm>
          <a:prstGeom prst="rect">
            <a:avLst/>
          </a:prstGeom>
          <a:noFill/>
        </p:spPr>
        <p:txBody>
          <a:bodyPr wrap="square" rtlCol="0">
            <a:spAutoFit/>
          </a:bodyPr>
          <a:lstStyle/>
          <a:p>
            <a:r>
              <a:rPr lang="en-US" sz="1600" dirty="0" err="1" smtClean="0"/>
              <a:t>var</a:t>
            </a:r>
            <a:r>
              <a:rPr lang="en-US" sz="1600" dirty="0" smtClean="0"/>
              <a:t> h=0;</a:t>
            </a:r>
          </a:p>
          <a:p>
            <a:r>
              <a:rPr lang="en-US" sz="1600" dirty="0" err="1" smtClean="0"/>
              <a:t>var</a:t>
            </a:r>
            <a:r>
              <a:rPr lang="en-US" sz="1600" dirty="0" smtClean="0"/>
              <a:t> b=1;</a:t>
            </a:r>
          </a:p>
          <a:p>
            <a:r>
              <a:rPr lang="en-US" sz="1600" dirty="0" err="1" smtClean="0"/>
              <a:t>var</a:t>
            </a:r>
            <a:r>
              <a:rPr lang="en-US" sz="1600" dirty="0" smtClean="0"/>
              <a:t> </a:t>
            </a:r>
            <a:r>
              <a:rPr lang="en-US" sz="1600" dirty="0" err="1" smtClean="0"/>
              <a:t>fs</a:t>
            </a:r>
            <a:r>
              <a:rPr lang="en-US" sz="1600" dirty="0" smtClean="0"/>
              <a:t>=2;</a:t>
            </a:r>
          </a:p>
          <a:p>
            <a:r>
              <a:rPr lang="en-US" sz="1600" dirty="0" smtClean="0"/>
              <a:t>function setup()</a:t>
            </a:r>
          </a:p>
          <a:p>
            <a:r>
              <a:rPr lang="en-US" sz="1600" dirty="0" smtClean="0"/>
              <a:t>{</a:t>
            </a:r>
          </a:p>
          <a:p>
            <a:r>
              <a:rPr lang="en-US" sz="1600" dirty="0" smtClean="0"/>
              <a:t>	</a:t>
            </a:r>
            <a:r>
              <a:rPr lang="en-US" sz="1600" dirty="0" err="1" smtClean="0"/>
              <a:t>pinMode</a:t>
            </a:r>
            <a:r>
              <a:rPr lang="en-US" sz="1600" dirty="0" smtClean="0"/>
              <a:t>(b, INPUT);</a:t>
            </a:r>
          </a:p>
          <a:p>
            <a:r>
              <a:rPr lang="en-US" sz="1600" dirty="0" smtClean="0"/>
              <a:t>	</a:t>
            </a:r>
            <a:r>
              <a:rPr lang="en-US" sz="1600" dirty="0" err="1" smtClean="0"/>
              <a:t>pinMode</a:t>
            </a:r>
            <a:r>
              <a:rPr lang="en-US" sz="1600" dirty="0" smtClean="0"/>
              <a:t>(h, OUTPUT);</a:t>
            </a:r>
          </a:p>
          <a:p>
            <a:r>
              <a:rPr lang="en-US" sz="1600" dirty="0" smtClean="0"/>
              <a:t>	</a:t>
            </a:r>
            <a:r>
              <a:rPr lang="en-US" sz="1600" dirty="0" err="1" smtClean="0"/>
              <a:t>pinMode</a:t>
            </a:r>
            <a:r>
              <a:rPr lang="en-US" sz="1600" dirty="0" smtClean="0"/>
              <a:t>(</a:t>
            </a:r>
            <a:r>
              <a:rPr lang="en-US" sz="1600" dirty="0" err="1" smtClean="0"/>
              <a:t>fs</a:t>
            </a:r>
            <a:r>
              <a:rPr lang="en-US" sz="1600" dirty="0" smtClean="0"/>
              <a:t>, OUTPUT);</a:t>
            </a:r>
          </a:p>
          <a:p>
            <a:r>
              <a:rPr lang="en-US" sz="1600" dirty="0" smtClean="0"/>
              <a:t>}</a:t>
            </a:r>
          </a:p>
          <a:p>
            <a:r>
              <a:rPr lang="en-US" sz="1600" dirty="0" smtClean="0"/>
              <a:t>function loop()</a:t>
            </a:r>
          </a:p>
          <a:p>
            <a:r>
              <a:rPr lang="en-US" sz="1600" dirty="0" smtClean="0"/>
              <a:t>{</a:t>
            </a:r>
          </a:p>
          <a:p>
            <a:r>
              <a:rPr lang="en-US" sz="1600" dirty="0" smtClean="0"/>
              <a:t>	</a:t>
            </a:r>
            <a:r>
              <a:rPr lang="en-US" sz="1600" dirty="0" err="1" smtClean="0"/>
              <a:t>var</a:t>
            </a:r>
            <a:r>
              <a:rPr lang="en-US" sz="1600" dirty="0" smtClean="0"/>
              <a:t> value=</a:t>
            </a:r>
            <a:r>
              <a:rPr lang="en-US" sz="1600" dirty="0" err="1" smtClean="0"/>
              <a:t>digitalRead</a:t>
            </a:r>
            <a:r>
              <a:rPr lang="en-US" sz="1600" dirty="0" smtClean="0"/>
              <a:t>(b);</a:t>
            </a:r>
          </a:p>
          <a:p>
            <a:r>
              <a:rPr lang="en-US" sz="1600" dirty="0" smtClean="0"/>
              <a:t>	if(value==HIGH)</a:t>
            </a:r>
          </a:p>
          <a:p>
            <a:r>
              <a:rPr lang="en-US" sz="1600" dirty="0" smtClean="0"/>
              <a:t>	{</a:t>
            </a:r>
          </a:p>
          <a:p>
            <a:r>
              <a:rPr lang="en-US" sz="1600" dirty="0" smtClean="0"/>
              <a:t>		</a:t>
            </a:r>
            <a:r>
              <a:rPr lang="en-US" sz="1600" dirty="0" err="1" smtClean="0"/>
              <a:t>digitalWrite</a:t>
            </a:r>
            <a:r>
              <a:rPr lang="en-US" sz="1600" dirty="0" smtClean="0"/>
              <a:t>(h, HIGH);</a:t>
            </a:r>
          </a:p>
          <a:p>
            <a:r>
              <a:rPr lang="en-US" sz="1600" dirty="0" smtClean="0"/>
              <a:t>		</a:t>
            </a:r>
            <a:r>
              <a:rPr lang="en-US" sz="1600" dirty="0" err="1" smtClean="0"/>
              <a:t>customWrite</a:t>
            </a:r>
            <a:r>
              <a:rPr lang="en-US" sz="1600" dirty="0" smtClean="0"/>
              <a:t>(</a:t>
            </a:r>
            <a:r>
              <a:rPr lang="en-US" sz="1600" dirty="0" err="1" smtClean="0"/>
              <a:t>fs</a:t>
            </a:r>
            <a:r>
              <a:rPr lang="en-US" sz="1600" dirty="0" smtClean="0"/>
              <a:t>, 1);</a:t>
            </a:r>
          </a:p>
          <a:p>
            <a:r>
              <a:rPr lang="en-US" sz="1600" dirty="0" smtClean="0"/>
              <a:t>	}	</a:t>
            </a:r>
          </a:p>
          <a:p>
            <a:r>
              <a:rPr lang="en-US" sz="1600" dirty="0" smtClean="0"/>
              <a:t>	else</a:t>
            </a:r>
          </a:p>
          <a:p>
            <a:r>
              <a:rPr lang="en-US" sz="1600" dirty="0" smtClean="0"/>
              <a:t>	{</a:t>
            </a:r>
          </a:p>
          <a:p>
            <a:r>
              <a:rPr lang="en-US" sz="1600" dirty="0" smtClean="0"/>
              <a:t>		</a:t>
            </a:r>
            <a:r>
              <a:rPr lang="en-US" sz="1600" dirty="0" err="1" smtClean="0"/>
              <a:t>digitalWrite</a:t>
            </a:r>
            <a:r>
              <a:rPr lang="en-US" sz="1600" dirty="0" smtClean="0"/>
              <a:t>(h, LOW);</a:t>
            </a:r>
          </a:p>
          <a:p>
            <a:r>
              <a:rPr lang="en-US" sz="1600" dirty="0" smtClean="0"/>
              <a:t>		</a:t>
            </a:r>
            <a:r>
              <a:rPr lang="en-US" sz="1600" dirty="0" err="1" smtClean="0"/>
              <a:t>customWrite</a:t>
            </a:r>
            <a:r>
              <a:rPr lang="en-US" sz="1600" dirty="0" smtClean="0"/>
              <a:t>(fs,0);</a:t>
            </a:r>
          </a:p>
          <a:p>
            <a:r>
              <a:rPr lang="en-US" sz="1600" dirty="0" smtClean="0"/>
              <a:t>	}</a:t>
            </a:r>
          </a:p>
          <a:p>
            <a:r>
              <a:rPr lang="en-US" sz="1600" dirty="0" smtClean="0"/>
              <a:t>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smtClean="0"/>
              <a:t>Programming for controlling Alarm</a:t>
            </a:r>
            <a:br>
              <a:rPr lang="en-US" b="1" dirty="0" smtClean="0"/>
            </a:br>
            <a:endParaRPr lang="en-US" dirty="0"/>
          </a:p>
        </p:txBody>
      </p:sp>
      <p:sp>
        <p:nvSpPr>
          <p:cNvPr id="4" name="TextBox 3"/>
          <p:cNvSpPr txBox="1"/>
          <p:nvPr/>
        </p:nvSpPr>
        <p:spPr>
          <a:xfrm>
            <a:off x="152400" y="1981200"/>
            <a:ext cx="8686800" cy="1200329"/>
          </a:xfrm>
          <a:prstGeom prst="rect">
            <a:avLst/>
          </a:prstGeom>
          <a:noFill/>
        </p:spPr>
        <p:txBody>
          <a:bodyPr wrap="square" rtlCol="0">
            <a:spAutoFit/>
          </a:bodyPr>
          <a:lstStyle/>
          <a:p>
            <a:r>
              <a:rPr lang="en-US" dirty="0" smtClean="0"/>
              <a:t>To </a:t>
            </a:r>
            <a:r>
              <a:rPr lang="en-US" dirty="0"/>
              <a:t>control Alarm we are using MCU, Alarm and button. Where button is use to turn on/off  the Alarm and MCU is use to written a code for that. Here we are connected the window and button to the MCU.</a:t>
            </a:r>
          </a:p>
          <a:p>
            <a:endParaRPr lang="en-US" dirty="0"/>
          </a:p>
        </p:txBody>
      </p:sp>
      <p:pic>
        <p:nvPicPr>
          <p:cNvPr id="5" name="Picture 4"/>
          <p:cNvPicPr/>
          <p:nvPr/>
        </p:nvPicPr>
        <p:blipFill>
          <a:blip r:embed="rId2" cstate="print"/>
          <a:srcRect/>
          <a:stretch>
            <a:fillRect/>
          </a:stretch>
        </p:blipFill>
        <p:spPr bwMode="auto">
          <a:xfrm>
            <a:off x="2209800" y="3276600"/>
            <a:ext cx="5334000" cy="27432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Smart Home</a:t>
            </a:r>
          </a:p>
        </p:txBody>
      </p:sp>
      <p:sp>
        <p:nvSpPr>
          <p:cNvPr id="6" name="TextBox 5"/>
          <p:cNvSpPr txBox="1"/>
          <p:nvPr/>
        </p:nvSpPr>
        <p:spPr>
          <a:xfrm>
            <a:off x="228600" y="838200"/>
            <a:ext cx="8763000" cy="1754326"/>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use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devices to make our traditional home into smart home.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devices are connected through the wired or wireless and communicated each other with the help of server. </a:t>
            </a:r>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device is automatically start or stop by specific condition/rule which are added in the Home Gateway devices. The Home Gateway act as a server and control all devices connected to the smart house/city. The all devices are monitor through the Mobile or PC or Laptop at home gateway server. </a:t>
            </a:r>
          </a:p>
        </p:txBody>
      </p:sp>
      <p:grpSp>
        <p:nvGrpSpPr>
          <p:cNvPr id="3" name="Group 38"/>
          <p:cNvGrpSpPr>
            <a:grpSpLocks/>
          </p:cNvGrpSpPr>
          <p:nvPr/>
        </p:nvGrpSpPr>
        <p:grpSpPr bwMode="auto">
          <a:xfrm>
            <a:off x="1143000" y="2667000"/>
            <a:ext cx="6400800" cy="3505200"/>
            <a:chOff x="2280" y="9420"/>
            <a:chExt cx="8724" cy="4752"/>
          </a:xfrm>
        </p:grpSpPr>
        <p:sp>
          <p:nvSpPr>
            <p:cNvPr id="8" name="AutoShape 39"/>
            <p:cNvSpPr>
              <a:spLocks noChangeArrowheads="1"/>
            </p:cNvSpPr>
            <p:nvPr/>
          </p:nvSpPr>
          <p:spPr bwMode="auto">
            <a:xfrm>
              <a:off x="5472" y="9420"/>
              <a:ext cx="1104" cy="1032"/>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Home 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AutoShape 40"/>
            <p:cNvSpPr>
              <a:spLocks noChangeArrowheads="1"/>
            </p:cNvSpPr>
            <p:nvPr/>
          </p:nvSpPr>
          <p:spPr bwMode="auto">
            <a:xfrm>
              <a:off x="5304" y="10800"/>
              <a:ext cx="1548" cy="5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Switch/Hub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AutoShape 41"/>
            <p:cNvSpPr>
              <a:spLocks noChangeArrowheads="1"/>
            </p:cNvSpPr>
            <p:nvPr/>
          </p:nvSpPr>
          <p:spPr bwMode="auto">
            <a:xfrm>
              <a:off x="5304" y="11736"/>
              <a:ext cx="1548" cy="79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Home gateway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AutoShape 42"/>
            <p:cNvSpPr>
              <a:spLocks noChangeArrowheads="1"/>
            </p:cNvSpPr>
            <p:nvPr/>
          </p:nvSpPr>
          <p:spPr bwMode="auto">
            <a:xfrm>
              <a:off x="4692" y="13416"/>
              <a:ext cx="1548" cy="75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Home Appliance1</a:t>
              </a:r>
              <a:r>
                <a:rPr kumimoji="0" lang="en-US" sz="1100" b="0" i="0" u="none" strike="noStrike" cap="none" normalizeH="0" baseline="0" smtClean="0">
                  <a:ln>
                    <a:noFill/>
                  </a:ln>
                  <a:solidFill>
                    <a:schemeClr val="tx1"/>
                  </a:solidFill>
                  <a:effectLst/>
                  <a:latin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AutoShape 43"/>
            <p:cNvSpPr>
              <a:spLocks noChangeArrowheads="1"/>
            </p:cNvSpPr>
            <p:nvPr/>
          </p:nvSpPr>
          <p:spPr bwMode="auto">
            <a:xfrm>
              <a:off x="6852" y="13356"/>
              <a:ext cx="1548" cy="8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Home Appliance2</a:t>
              </a: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AutoShape 44"/>
            <p:cNvSpPr>
              <a:spLocks noChangeArrowheads="1"/>
            </p:cNvSpPr>
            <p:nvPr/>
          </p:nvSpPr>
          <p:spPr bwMode="auto">
            <a:xfrm>
              <a:off x="7380" y="9684"/>
              <a:ext cx="1548" cy="98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PC/Laptop/Mobile</a:t>
              </a: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AutoShape 45"/>
            <p:cNvSpPr>
              <a:spLocks noChangeArrowheads="1"/>
            </p:cNvSpPr>
            <p:nvPr/>
          </p:nvSpPr>
          <p:spPr bwMode="auto">
            <a:xfrm>
              <a:off x="9360" y="10140"/>
              <a:ext cx="1548" cy="11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Farming Area Device</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AutoShape 46"/>
            <p:cNvSpPr>
              <a:spLocks noChangeArrowheads="1"/>
            </p:cNvSpPr>
            <p:nvPr/>
          </p:nvSpPr>
          <p:spPr bwMode="auto">
            <a:xfrm>
              <a:off x="9456" y="11556"/>
              <a:ext cx="1548" cy="8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Health Care Device</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AutoShape 47"/>
            <p:cNvSpPr>
              <a:spLocks noChangeArrowheads="1"/>
            </p:cNvSpPr>
            <p:nvPr/>
          </p:nvSpPr>
          <p:spPr bwMode="auto">
            <a:xfrm>
              <a:off x="2280" y="10800"/>
              <a:ext cx="1548" cy="75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Home Appliance4</a:t>
              </a:r>
              <a:r>
                <a:rPr kumimoji="0" lang="en-US" sz="1100" b="0" i="0" u="none" strike="noStrike" cap="none" normalizeH="0" baseline="0" smtClean="0">
                  <a:ln>
                    <a:noFill/>
                  </a:ln>
                  <a:solidFill>
                    <a:schemeClr val="tx1"/>
                  </a:solidFill>
                  <a:effectLst/>
                  <a:latin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AutoShape 48"/>
            <p:cNvSpPr>
              <a:spLocks noChangeArrowheads="1"/>
            </p:cNvSpPr>
            <p:nvPr/>
          </p:nvSpPr>
          <p:spPr bwMode="auto">
            <a:xfrm>
              <a:off x="2448" y="12108"/>
              <a:ext cx="1548" cy="8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Home Appliance3</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AutoShape 49"/>
            <p:cNvSpPr>
              <a:spLocks noChangeArrowheads="1"/>
            </p:cNvSpPr>
            <p:nvPr/>
          </p:nvSpPr>
          <p:spPr bwMode="auto">
            <a:xfrm>
              <a:off x="9588" y="12564"/>
              <a:ext cx="1320" cy="110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Police Station Device</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9" name="AutoShape 50"/>
            <p:cNvCxnSpPr>
              <a:cxnSpLocks noChangeShapeType="1"/>
            </p:cNvCxnSpPr>
            <p:nvPr/>
          </p:nvCxnSpPr>
          <p:spPr bwMode="auto">
            <a:xfrm>
              <a:off x="6036" y="10452"/>
              <a:ext cx="12" cy="348"/>
            </a:xfrm>
            <a:prstGeom prst="straightConnector1">
              <a:avLst/>
            </a:prstGeom>
            <a:noFill/>
            <a:ln w="9525">
              <a:solidFill>
                <a:srgbClr val="000000"/>
              </a:solidFill>
              <a:round/>
              <a:headEnd/>
              <a:tailEnd type="triangle" w="med" len="med"/>
            </a:ln>
          </p:spPr>
        </p:cxnSp>
        <p:cxnSp>
          <p:nvCxnSpPr>
            <p:cNvPr id="20" name="AutoShape 51"/>
            <p:cNvCxnSpPr>
              <a:cxnSpLocks noChangeShapeType="1"/>
            </p:cNvCxnSpPr>
            <p:nvPr/>
          </p:nvCxnSpPr>
          <p:spPr bwMode="auto">
            <a:xfrm>
              <a:off x="6048" y="11352"/>
              <a:ext cx="0" cy="420"/>
            </a:xfrm>
            <a:prstGeom prst="straightConnector1">
              <a:avLst/>
            </a:prstGeom>
            <a:noFill/>
            <a:ln w="9525">
              <a:solidFill>
                <a:srgbClr val="000000"/>
              </a:solidFill>
              <a:round/>
              <a:headEnd/>
              <a:tailEnd type="triangle" w="med" len="med"/>
            </a:ln>
          </p:spPr>
        </p:cxnSp>
        <p:cxnSp>
          <p:nvCxnSpPr>
            <p:cNvPr id="21" name="AutoShape 52"/>
            <p:cNvCxnSpPr>
              <a:cxnSpLocks noChangeShapeType="1"/>
            </p:cNvCxnSpPr>
            <p:nvPr/>
          </p:nvCxnSpPr>
          <p:spPr bwMode="auto">
            <a:xfrm flipH="1">
              <a:off x="5472" y="12528"/>
              <a:ext cx="576" cy="888"/>
            </a:xfrm>
            <a:prstGeom prst="straightConnector1">
              <a:avLst/>
            </a:prstGeom>
            <a:noFill/>
            <a:ln w="9525">
              <a:solidFill>
                <a:srgbClr val="000000"/>
              </a:solidFill>
              <a:round/>
              <a:headEnd/>
              <a:tailEnd type="triangle" w="med" len="med"/>
            </a:ln>
          </p:spPr>
        </p:cxnSp>
        <p:cxnSp>
          <p:nvCxnSpPr>
            <p:cNvPr id="22" name="AutoShape 53"/>
            <p:cNvCxnSpPr>
              <a:cxnSpLocks noChangeShapeType="1"/>
            </p:cNvCxnSpPr>
            <p:nvPr/>
          </p:nvCxnSpPr>
          <p:spPr bwMode="auto">
            <a:xfrm>
              <a:off x="6048" y="12528"/>
              <a:ext cx="1332" cy="828"/>
            </a:xfrm>
            <a:prstGeom prst="straightConnector1">
              <a:avLst/>
            </a:prstGeom>
            <a:noFill/>
            <a:ln w="9525">
              <a:solidFill>
                <a:srgbClr val="000000"/>
              </a:solidFill>
              <a:round/>
              <a:headEnd/>
              <a:tailEnd type="triangle" w="med" len="med"/>
            </a:ln>
          </p:spPr>
        </p:cxnSp>
        <p:cxnSp>
          <p:nvCxnSpPr>
            <p:cNvPr id="23" name="AutoShape 54"/>
            <p:cNvCxnSpPr>
              <a:cxnSpLocks noChangeShapeType="1"/>
            </p:cNvCxnSpPr>
            <p:nvPr/>
          </p:nvCxnSpPr>
          <p:spPr bwMode="auto">
            <a:xfrm flipH="1">
              <a:off x="3996" y="12264"/>
              <a:ext cx="1308" cy="96"/>
            </a:xfrm>
            <a:prstGeom prst="straightConnector1">
              <a:avLst/>
            </a:prstGeom>
            <a:noFill/>
            <a:ln w="9525">
              <a:solidFill>
                <a:srgbClr val="000000"/>
              </a:solidFill>
              <a:round/>
              <a:headEnd/>
              <a:tailEnd type="triangle" w="med" len="med"/>
            </a:ln>
          </p:spPr>
        </p:cxnSp>
        <p:cxnSp>
          <p:nvCxnSpPr>
            <p:cNvPr id="24" name="AutoShape 55"/>
            <p:cNvCxnSpPr>
              <a:cxnSpLocks noChangeShapeType="1"/>
            </p:cNvCxnSpPr>
            <p:nvPr/>
          </p:nvCxnSpPr>
          <p:spPr bwMode="auto">
            <a:xfrm flipH="1" flipV="1">
              <a:off x="3828" y="11220"/>
              <a:ext cx="1476" cy="972"/>
            </a:xfrm>
            <a:prstGeom prst="straightConnector1">
              <a:avLst/>
            </a:prstGeom>
            <a:noFill/>
            <a:ln w="9525">
              <a:solidFill>
                <a:srgbClr val="000000"/>
              </a:solidFill>
              <a:round/>
              <a:headEnd/>
              <a:tailEnd type="triangle" w="med" len="med"/>
            </a:ln>
          </p:spPr>
        </p:cxnSp>
        <p:cxnSp>
          <p:nvCxnSpPr>
            <p:cNvPr id="25" name="AutoShape 56"/>
            <p:cNvCxnSpPr>
              <a:cxnSpLocks noChangeShapeType="1"/>
            </p:cNvCxnSpPr>
            <p:nvPr/>
          </p:nvCxnSpPr>
          <p:spPr bwMode="auto">
            <a:xfrm flipV="1">
              <a:off x="6852" y="10668"/>
              <a:ext cx="840" cy="1380"/>
            </a:xfrm>
            <a:prstGeom prst="straightConnector1">
              <a:avLst/>
            </a:prstGeom>
            <a:noFill/>
            <a:ln w="9525">
              <a:solidFill>
                <a:srgbClr val="000000"/>
              </a:solidFill>
              <a:round/>
              <a:headEnd/>
              <a:tailEnd type="triangle" w="med" len="med"/>
            </a:ln>
          </p:spPr>
        </p:cxnSp>
        <p:cxnSp>
          <p:nvCxnSpPr>
            <p:cNvPr id="26" name="AutoShape 57"/>
            <p:cNvCxnSpPr>
              <a:cxnSpLocks noChangeShapeType="1"/>
            </p:cNvCxnSpPr>
            <p:nvPr/>
          </p:nvCxnSpPr>
          <p:spPr bwMode="auto">
            <a:xfrm flipV="1">
              <a:off x="6852" y="10944"/>
              <a:ext cx="2508" cy="1104"/>
            </a:xfrm>
            <a:prstGeom prst="straightConnector1">
              <a:avLst/>
            </a:prstGeom>
            <a:noFill/>
            <a:ln w="9525">
              <a:solidFill>
                <a:srgbClr val="000000"/>
              </a:solidFill>
              <a:round/>
              <a:headEnd/>
              <a:tailEnd type="triangle" w="med" len="med"/>
            </a:ln>
          </p:spPr>
        </p:cxnSp>
        <p:cxnSp>
          <p:nvCxnSpPr>
            <p:cNvPr id="27" name="AutoShape 58"/>
            <p:cNvCxnSpPr>
              <a:cxnSpLocks noChangeShapeType="1"/>
            </p:cNvCxnSpPr>
            <p:nvPr/>
          </p:nvCxnSpPr>
          <p:spPr bwMode="auto">
            <a:xfrm>
              <a:off x="6852" y="12048"/>
              <a:ext cx="2604" cy="0"/>
            </a:xfrm>
            <a:prstGeom prst="straightConnector1">
              <a:avLst/>
            </a:prstGeom>
            <a:noFill/>
            <a:ln w="9525">
              <a:solidFill>
                <a:srgbClr val="000000"/>
              </a:solidFill>
              <a:round/>
              <a:headEnd/>
              <a:tailEnd type="triangle" w="med" len="med"/>
            </a:ln>
          </p:spPr>
        </p:cxnSp>
        <p:cxnSp>
          <p:nvCxnSpPr>
            <p:cNvPr id="28" name="AutoShape 59"/>
            <p:cNvCxnSpPr>
              <a:cxnSpLocks noChangeShapeType="1"/>
            </p:cNvCxnSpPr>
            <p:nvPr/>
          </p:nvCxnSpPr>
          <p:spPr bwMode="auto">
            <a:xfrm>
              <a:off x="6852" y="12048"/>
              <a:ext cx="2736" cy="1104"/>
            </a:xfrm>
            <a:prstGeom prst="straightConnector1">
              <a:avLst/>
            </a:prstGeom>
            <a:noFill/>
            <a:ln w="9525">
              <a:solidFill>
                <a:srgbClr val="000000"/>
              </a:solidFill>
              <a:round/>
              <a:headEnd/>
              <a:tailEnd type="triangle" w="med" len="med"/>
            </a:ln>
          </p:spPr>
        </p:cxnSp>
      </p:grpSp>
      <p:sp>
        <p:nvSpPr>
          <p:cNvPr id="29" name="TextBox 28"/>
          <p:cNvSpPr txBox="1"/>
          <p:nvPr/>
        </p:nvSpPr>
        <p:spPr>
          <a:xfrm>
            <a:off x="2895600" y="6336268"/>
            <a:ext cx="2999604" cy="369332"/>
          </a:xfrm>
          <a:prstGeom prst="rect">
            <a:avLst/>
          </a:prstGeom>
          <a:noFill/>
        </p:spPr>
        <p:txBody>
          <a:bodyPr wrap="none" rtlCol="0">
            <a:spAutoFit/>
          </a:bodyPr>
          <a:lstStyle/>
          <a:p>
            <a:r>
              <a:rPr lang="en-US" dirty="0" smtClean="0"/>
              <a:t>Block Diagram of Smart Home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52400" y="1066800"/>
            <a:ext cx="8915400" cy="5486400"/>
          </a:xfrm>
          <a:prstGeom prst="rect">
            <a:avLst/>
          </a:prstGeom>
          <a:noFill/>
          <a:ln w="9525">
            <a:noFill/>
            <a:miter lim="800000"/>
            <a:headEnd/>
            <a:tailEnd/>
          </a:ln>
        </p:spPr>
      </p:pic>
      <p:sp>
        <p:nvSpPr>
          <p:cNvPr id="64" name="TextBox 63"/>
          <p:cNvSpPr txBox="1"/>
          <p:nvPr/>
        </p:nvSpPr>
        <p:spPr>
          <a:xfrm>
            <a:off x="1295400" y="228600"/>
            <a:ext cx="6246646" cy="646331"/>
          </a:xfrm>
          <a:prstGeom prst="rect">
            <a:avLst/>
          </a:prstGeom>
          <a:noFill/>
        </p:spPr>
        <p:txBody>
          <a:bodyPr wrap="none" rtlCol="0">
            <a:spAutoFit/>
          </a:bodyPr>
          <a:lstStyle/>
          <a:p>
            <a:pPr algn="ctr"/>
            <a:r>
              <a:rPr lang="en-US" sz="3600" b="1" dirty="0" smtClean="0"/>
              <a:t>Network Design of Smart Home</a:t>
            </a:r>
            <a:endParaRPr lang="en-US" sz="36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68362"/>
          </a:xfrm>
        </p:spPr>
        <p:txBody>
          <a:bodyPr/>
          <a:lstStyle/>
          <a:p>
            <a:r>
              <a:rPr lang="en-US" dirty="0" smtClean="0"/>
              <a:t>E-Police</a:t>
            </a:r>
            <a:endParaRPr lang="en-US" dirty="0"/>
          </a:p>
        </p:txBody>
      </p:sp>
      <p:sp>
        <p:nvSpPr>
          <p:cNvPr id="5" name="TextBox 4"/>
          <p:cNvSpPr txBox="1"/>
          <p:nvPr/>
        </p:nvSpPr>
        <p:spPr>
          <a:xfrm>
            <a:off x="228600" y="609600"/>
            <a:ext cx="8534400" cy="2308324"/>
          </a:xfrm>
          <a:prstGeom prst="rect">
            <a:avLst/>
          </a:prstGeom>
          <a:noFill/>
        </p:spPr>
        <p:txBody>
          <a:bodyPr wrap="square" rtlCol="0">
            <a:spAutoFit/>
          </a:bodyPr>
          <a:lstStyle/>
          <a:p>
            <a:r>
              <a:rPr lang="en-US" dirty="0" smtClean="0"/>
              <a:t>The concept of e-police is easy access of police in needed condition. Here we use button and alarm to contact polices in needed condition from everywhere in every-places. Polices are easily monitor the current situation of cities as well as crime recode of the cities. Here all the complain about any crime are store into the server and we can post our complain through online as well as button. The concept of e-police is providing the police services fast as possible. Here we use button at home and alarm at police station. These services will used at emergency case when people will unable to call and visit police station.</a:t>
            </a:r>
          </a:p>
        </p:txBody>
      </p:sp>
      <p:grpSp>
        <p:nvGrpSpPr>
          <p:cNvPr id="3" name="Group 2"/>
          <p:cNvGrpSpPr>
            <a:grpSpLocks/>
          </p:cNvGrpSpPr>
          <p:nvPr/>
        </p:nvGrpSpPr>
        <p:grpSpPr bwMode="auto">
          <a:xfrm>
            <a:off x="381219" y="2895999"/>
            <a:ext cx="8305581" cy="3200001"/>
            <a:chOff x="2551" y="10739"/>
            <a:chExt cx="8417" cy="3214"/>
          </a:xfrm>
        </p:grpSpPr>
        <p:sp>
          <p:nvSpPr>
            <p:cNvPr id="4099" name="AutoShape 3"/>
            <p:cNvSpPr>
              <a:spLocks noChangeArrowheads="1"/>
            </p:cNvSpPr>
            <p:nvPr/>
          </p:nvSpPr>
          <p:spPr bwMode="auto">
            <a:xfrm>
              <a:off x="5328" y="10739"/>
              <a:ext cx="1032" cy="936"/>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Police Server</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4100" name="AutoShape 4"/>
            <p:cNvSpPr>
              <a:spLocks noChangeArrowheads="1"/>
            </p:cNvSpPr>
            <p:nvPr/>
          </p:nvSpPr>
          <p:spPr bwMode="auto">
            <a:xfrm>
              <a:off x="5112" y="12107"/>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Switch/Hub</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4101" name="AutoShape 5"/>
            <p:cNvSpPr>
              <a:spLocks noChangeArrowheads="1"/>
            </p:cNvSpPr>
            <p:nvPr/>
          </p:nvSpPr>
          <p:spPr bwMode="auto">
            <a:xfrm>
              <a:off x="5176" y="13112"/>
              <a:ext cx="1596" cy="61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IoT Device 1</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4102" name="AutoShape 6"/>
            <p:cNvSpPr>
              <a:spLocks noChangeArrowheads="1"/>
            </p:cNvSpPr>
            <p:nvPr/>
          </p:nvSpPr>
          <p:spPr bwMode="auto">
            <a:xfrm>
              <a:off x="2628" y="11567"/>
              <a:ext cx="1596" cy="47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IoT Device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4103" name="AutoShape 7"/>
            <p:cNvSpPr>
              <a:spLocks noChangeArrowheads="1"/>
            </p:cNvSpPr>
            <p:nvPr/>
          </p:nvSpPr>
          <p:spPr bwMode="auto">
            <a:xfrm>
              <a:off x="9372" y="12287"/>
              <a:ext cx="1596" cy="51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Public Area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4" name="AutoShape 8"/>
            <p:cNvSpPr>
              <a:spLocks noChangeArrowheads="1"/>
            </p:cNvSpPr>
            <p:nvPr/>
          </p:nvSpPr>
          <p:spPr bwMode="auto">
            <a:xfrm>
              <a:off x="7092" y="11135"/>
              <a:ext cx="1328" cy="52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PC/Laptop/Mobile</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4105" name="AutoShape 9"/>
            <p:cNvSpPr>
              <a:spLocks noChangeArrowheads="1"/>
            </p:cNvSpPr>
            <p:nvPr/>
          </p:nvSpPr>
          <p:spPr bwMode="auto">
            <a:xfrm>
              <a:off x="9312" y="11219"/>
              <a:ext cx="1596" cy="51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Home</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4106" name="AutoShape 10"/>
            <p:cNvSpPr>
              <a:spLocks noChangeArrowheads="1"/>
            </p:cNvSpPr>
            <p:nvPr/>
          </p:nvSpPr>
          <p:spPr bwMode="auto">
            <a:xfrm>
              <a:off x="9480" y="13451"/>
              <a:ext cx="1488" cy="50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HealthCare</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4107" name="AutoShape 11"/>
            <p:cNvSpPr>
              <a:spLocks noChangeArrowheads="1"/>
            </p:cNvSpPr>
            <p:nvPr/>
          </p:nvSpPr>
          <p:spPr bwMode="auto">
            <a:xfrm>
              <a:off x="2551" y="12576"/>
              <a:ext cx="1596" cy="53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IoT Device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cxnSp>
          <p:nvCxnSpPr>
            <p:cNvPr id="4108" name="AutoShape 12"/>
            <p:cNvCxnSpPr>
              <a:cxnSpLocks noChangeShapeType="1"/>
            </p:cNvCxnSpPr>
            <p:nvPr/>
          </p:nvCxnSpPr>
          <p:spPr bwMode="auto">
            <a:xfrm>
              <a:off x="5868" y="11675"/>
              <a:ext cx="12" cy="432"/>
            </a:xfrm>
            <a:prstGeom prst="straightConnector1">
              <a:avLst/>
            </a:prstGeom>
            <a:noFill/>
            <a:ln w="9525">
              <a:solidFill>
                <a:srgbClr val="000000"/>
              </a:solidFill>
              <a:round/>
              <a:headEnd/>
              <a:tailEnd type="triangle" w="med" len="med"/>
            </a:ln>
          </p:spPr>
        </p:cxnSp>
        <p:cxnSp>
          <p:nvCxnSpPr>
            <p:cNvPr id="4109" name="AutoShape 13"/>
            <p:cNvCxnSpPr>
              <a:cxnSpLocks noChangeShapeType="1"/>
            </p:cNvCxnSpPr>
            <p:nvPr/>
          </p:nvCxnSpPr>
          <p:spPr bwMode="auto">
            <a:xfrm>
              <a:off x="5940" y="12767"/>
              <a:ext cx="24" cy="372"/>
            </a:xfrm>
            <a:prstGeom prst="straightConnector1">
              <a:avLst/>
            </a:prstGeom>
            <a:noFill/>
            <a:ln w="9525">
              <a:solidFill>
                <a:srgbClr val="000000"/>
              </a:solidFill>
              <a:round/>
              <a:headEnd/>
              <a:tailEnd type="triangle" w="med" len="med"/>
            </a:ln>
          </p:spPr>
        </p:cxnSp>
        <p:cxnSp>
          <p:nvCxnSpPr>
            <p:cNvPr id="4110" name="AutoShape 14"/>
            <p:cNvCxnSpPr>
              <a:cxnSpLocks noChangeShapeType="1"/>
            </p:cNvCxnSpPr>
            <p:nvPr/>
          </p:nvCxnSpPr>
          <p:spPr bwMode="auto">
            <a:xfrm flipH="1" flipV="1">
              <a:off x="4224" y="12035"/>
              <a:ext cx="888" cy="432"/>
            </a:xfrm>
            <a:prstGeom prst="straightConnector1">
              <a:avLst/>
            </a:prstGeom>
            <a:noFill/>
            <a:ln w="9525">
              <a:solidFill>
                <a:srgbClr val="000000"/>
              </a:solidFill>
              <a:round/>
              <a:headEnd/>
              <a:tailEnd type="triangle" w="med" len="med"/>
            </a:ln>
          </p:spPr>
        </p:cxnSp>
        <p:cxnSp>
          <p:nvCxnSpPr>
            <p:cNvPr id="4111" name="AutoShape 15"/>
            <p:cNvCxnSpPr>
              <a:cxnSpLocks noChangeShapeType="1"/>
              <a:stCxn id="4100" idx="1"/>
            </p:cNvCxnSpPr>
            <p:nvPr/>
          </p:nvCxnSpPr>
          <p:spPr bwMode="auto">
            <a:xfrm rot="10800000" flipV="1">
              <a:off x="4095" y="12437"/>
              <a:ext cx="1017" cy="537"/>
            </a:xfrm>
            <a:prstGeom prst="straightConnector1">
              <a:avLst/>
            </a:prstGeom>
            <a:noFill/>
            <a:ln w="9525">
              <a:solidFill>
                <a:srgbClr val="000000"/>
              </a:solidFill>
              <a:round/>
              <a:headEnd/>
              <a:tailEnd type="triangle" w="med" len="med"/>
            </a:ln>
          </p:spPr>
        </p:cxnSp>
        <p:cxnSp>
          <p:nvCxnSpPr>
            <p:cNvPr id="4112" name="AutoShape 16"/>
            <p:cNvCxnSpPr>
              <a:cxnSpLocks noChangeShapeType="1"/>
            </p:cNvCxnSpPr>
            <p:nvPr/>
          </p:nvCxnSpPr>
          <p:spPr bwMode="auto">
            <a:xfrm rot="5400000" flipH="1" flipV="1">
              <a:off x="6673" y="11692"/>
              <a:ext cx="546" cy="476"/>
            </a:xfrm>
            <a:prstGeom prst="straightConnector1">
              <a:avLst/>
            </a:prstGeom>
            <a:noFill/>
            <a:ln w="9525">
              <a:solidFill>
                <a:srgbClr val="000000"/>
              </a:solidFill>
              <a:round/>
              <a:headEnd/>
              <a:tailEnd type="triangle" w="med" len="med"/>
            </a:ln>
          </p:spPr>
        </p:cxnSp>
        <p:cxnSp>
          <p:nvCxnSpPr>
            <p:cNvPr id="4113" name="AutoShape 17"/>
            <p:cNvCxnSpPr>
              <a:cxnSpLocks noChangeShapeType="1"/>
            </p:cNvCxnSpPr>
            <p:nvPr/>
          </p:nvCxnSpPr>
          <p:spPr bwMode="auto">
            <a:xfrm rot="10800000" flipV="1">
              <a:off x="6708" y="11734"/>
              <a:ext cx="2638" cy="673"/>
            </a:xfrm>
            <a:prstGeom prst="straightConnector1">
              <a:avLst/>
            </a:prstGeom>
            <a:noFill/>
            <a:ln w="9525">
              <a:solidFill>
                <a:srgbClr val="000000"/>
              </a:solidFill>
              <a:round/>
              <a:headEnd/>
              <a:tailEnd type="triangle" w="med" len="med"/>
            </a:ln>
          </p:spPr>
        </p:cxnSp>
        <p:cxnSp>
          <p:nvCxnSpPr>
            <p:cNvPr id="4114" name="AutoShape 18"/>
            <p:cNvCxnSpPr>
              <a:cxnSpLocks noChangeShapeType="1"/>
            </p:cNvCxnSpPr>
            <p:nvPr/>
          </p:nvCxnSpPr>
          <p:spPr bwMode="auto">
            <a:xfrm flipH="1" flipV="1">
              <a:off x="6708" y="12467"/>
              <a:ext cx="2664" cy="300"/>
            </a:xfrm>
            <a:prstGeom prst="straightConnector1">
              <a:avLst/>
            </a:prstGeom>
            <a:noFill/>
            <a:ln w="9525">
              <a:solidFill>
                <a:srgbClr val="000000"/>
              </a:solidFill>
              <a:round/>
              <a:headEnd/>
              <a:tailEnd type="triangle" w="med" len="med"/>
            </a:ln>
          </p:spPr>
        </p:cxnSp>
        <p:cxnSp>
          <p:nvCxnSpPr>
            <p:cNvPr id="4115" name="AutoShape 19"/>
            <p:cNvCxnSpPr>
              <a:cxnSpLocks noChangeShapeType="1"/>
            </p:cNvCxnSpPr>
            <p:nvPr/>
          </p:nvCxnSpPr>
          <p:spPr bwMode="auto">
            <a:xfrm flipH="1" flipV="1">
              <a:off x="6708" y="12539"/>
              <a:ext cx="2772" cy="1320"/>
            </a:xfrm>
            <a:prstGeom prst="straightConnector1">
              <a:avLst/>
            </a:prstGeom>
            <a:noFill/>
            <a:ln w="9525">
              <a:solidFill>
                <a:srgbClr val="000000"/>
              </a:solidFill>
              <a:round/>
              <a:headEnd/>
              <a:tailEnd type="triangle" w="med" len="med"/>
            </a:ln>
          </p:spPr>
        </p:cxnSp>
        <p:cxnSp>
          <p:nvCxnSpPr>
            <p:cNvPr id="4116" name="AutoShape 20"/>
            <p:cNvCxnSpPr>
              <a:cxnSpLocks noChangeShapeType="1"/>
            </p:cNvCxnSpPr>
            <p:nvPr/>
          </p:nvCxnSpPr>
          <p:spPr bwMode="auto">
            <a:xfrm>
              <a:off x="6780" y="12467"/>
              <a:ext cx="2700" cy="1164"/>
            </a:xfrm>
            <a:prstGeom prst="straightConnector1">
              <a:avLst/>
            </a:prstGeom>
            <a:noFill/>
            <a:ln w="9525">
              <a:solidFill>
                <a:srgbClr val="000000"/>
              </a:solidFill>
              <a:round/>
              <a:headEnd/>
              <a:tailEnd type="triangle" w="med" len="med"/>
            </a:ln>
          </p:spPr>
        </p:cxnSp>
      </p:grpSp>
      <p:sp>
        <p:nvSpPr>
          <p:cNvPr id="28" name="TextBox 27"/>
          <p:cNvSpPr txBox="1"/>
          <p:nvPr/>
        </p:nvSpPr>
        <p:spPr>
          <a:xfrm>
            <a:off x="2438400" y="6096000"/>
            <a:ext cx="3429000" cy="461665"/>
          </a:xfrm>
          <a:prstGeom prst="rect">
            <a:avLst/>
          </a:prstGeom>
          <a:noFill/>
        </p:spPr>
        <p:txBody>
          <a:bodyPr wrap="square" rtlCol="0">
            <a:spAutoFit/>
          </a:bodyPr>
          <a:lstStyle/>
          <a:p>
            <a:pPr algn="ctr"/>
            <a:r>
              <a:rPr lang="en-US" sz="2400" dirty="0" smtClean="0"/>
              <a:t>Block Diagram of E-Police</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Network Design of E-Police</a:t>
            </a:r>
            <a:endParaRPr lang="en-US" dirty="0"/>
          </a:p>
        </p:txBody>
      </p:sp>
      <p:pic>
        <p:nvPicPr>
          <p:cNvPr id="4" name="Content Placeholder 3"/>
          <p:cNvPicPr>
            <a:picLocks noGrp="1"/>
          </p:cNvPicPr>
          <p:nvPr>
            <p:ph idx="1"/>
          </p:nvPr>
        </p:nvPicPr>
        <p:blipFill>
          <a:blip r:embed="rId2" cstate="print"/>
          <a:stretch>
            <a:fillRect/>
          </a:stretch>
        </p:blipFill>
        <p:spPr bwMode="auto">
          <a:xfrm>
            <a:off x="228600" y="1143000"/>
            <a:ext cx="8686799"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ABSTRACT</a:t>
            </a:r>
            <a:endParaRPr lang="en-US" dirty="0"/>
          </a:p>
        </p:txBody>
      </p:sp>
      <p:sp>
        <p:nvSpPr>
          <p:cNvPr id="6" name="Rectangle 5"/>
          <p:cNvSpPr/>
          <p:nvPr/>
        </p:nvSpPr>
        <p:spPr>
          <a:xfrm>
            <a:off x="228600" y="1981200"/>
            <a:ext cx="8534400" cy="3785652"/>
          </a:xfrm>
          <a:prstGeom prst="rect">
            <a:avLst/>
          </a:prstGeom>
          <a:noFill/>
        </p:spPr>
        <p:txBody>
          <a:bodyPr wrap="square" lIns="91440" tIns="45720" rIns="91440" bIns="45720">
            <a:spAutoFit/>
          </a:bodyPr>
          <a:lstStyle/>
          <a:p>
            <a:pPr algn="just"/>
            <a:r>
              <a:rPr lang="en-US" sz="2000" dirty="0"/>
              <a:t>Today’s world is technology world. Where technology is the key of their life style. Humans are rapidly changed technology as well as increase ideas about new technology, but humans lifestyle and daily worked are also changed by the technology. Technologies are used in every sector of the world and which helps to reduce time, effort, cost and increase accuracy</a:t>
            </a:r>
            <a:r>
              <a:rPr lang="en-US" sz="2000" dirty="0" smtClean="0"/>
              <a:t>.</a:t>
            </a:r>
          </a:p>
          <a:p>
            <a:pPr algn="just"/>
            <a:endParaRPr lang="en-US" sz="2000" dirty="0"/>
          </a:p>
          <a:p>
            <a:pPr algn="just"/>
            <a:r>
              <a:rPr lang="en-US" sz="2000" dirty="0"/>
              <a:t>This project include the concept of smart city in-order to make our smart life style which reduce our time, effort, cost and  increase work effective and also increase accuracy of work. Here we simulate and design the network of smart cities using concept of real smart cites. Here we include different-different component which is the part of smart city (like: </a:t>
            </a:r>
            <a:r>
              <a:rPr lang="en-US" sz="2000" b="1" dirty="0"/>
              <a:t>Smart Home, Smart Public Area, E-Police, E-Health Care/Hospital, Smart </a:t>
            </a:r>
            <a:r>
              <a:rPr lang="en-US" sz="2000" b="1" dirty="0" smtClean="0"/>
              <a:t>Farming</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036638"/>
          </a:xfrm>
        </p:spPr>
        <p:txBody>
          <a:bodyPr>
            <a:normAutofit/>
          </a:bodyPr>
          <a:lstStyle/>
          <a:p>
            <a:r>
              <a:rPr lang="en-US" b="1" dirty="0" smtClean="0">
                <a:latin typeface="Times New Roman" pitchFamily="18" charset="0"/>
                <a:cs typeface="Times New Roman" pitchFamily="18" charset="0"/>
              </a:rPr>
              <a:t>E-Health </a:t>
            </a:r>
            <a:r>
              <a:rPr lang="en-US" b="1" dirty="0" smtClean="0">
                <a:latin typeface="Times New Roman" pitchFamily="18" charset="0"/>
                <a:cs typeface="Times New Roman" pitchFamily="18" charset="0"/>
              </a:rPr>
              <a:t>care</a:t>
            </a:r>
            <a:endParaRPr lang="en-US" dirty="0">
              <a:latin typeface="Times New Roman" pitchFamily="18" charset="0"/>
              <a:cs typeface="Times New Roman" pitchFamily="18" charset="0"/>
            </a:endParaRPr>
          </a:p>
        </p:txBody>
      </p:sp>
      <p:sp>
        <p:nvSpPr>
          <p:cNvPr id="5" name="TextBox 4"/>
          <p:cNvSpPr txBox="1"/>
          <p:nvPr/>
        </p:nvSpPr>
        <p:spPr>
          <a:xfrm>
            <a:off x="0" y="762000"/>
            <a:ext cx="8991600" cy="2862322"/>
          </a:xfrm>
          <a:prstGeom prst="rect">
            <a:avLst/>
          </a:prstGeom>
          <a:noFill/>
        </p:spPr>
        <p:txBody>
          <a:bodyPr wrap="square" rtlCol="0">
            <a:spAutoFit/>
          </a:bodyPr>
          <a:lstStyle/>
          <a:p>
            <a:r>
              <a:rPr lang="en-US" sz="2000" dirty="0">
                <a:cs typeface="Times New Roman" pitchFamily="18" charset="0"/>
              </a:rPr>
              <a:t>This </a:t>
            </a:r>
            <a:r>
              <a:rPr lang="en-US" sz="2000" dirty="0" smtClean="0">
                <a:cs typeface="Times New Roman" pitchFamily="18" charset="0"/>
              </a:rPr>
              <a:t>concept same as </a:t>
            </a:r>
            <a:r>
              <a:rPr lang="en-US" sz="2000" dirty="0">
                <a:cs typeface="Times New Roman" pitchFamily="18" charset="0"/>
              </a:rPr>
              <a:t>e-police but here only one different is the alarm is use in the health center and the email is send to the ambulance driver. This also use in emergency case. The concept of e-health care is to easily accessible the services of health care or hospital. Where we use webcam to monitor the patient in our hospital, we can store the recode of our patient and their diseases. The doctors can monitor the health condition of their respective patient due the easily accessible their report. Due to the collection of all data about diseases and their symptoms we can maintain the health condition of our patient as well as health policy for the people.</a:t>
            </a:r>
          </a:p>
        </p:txBody>
      </p:sp>
      <p:grpSp>
        <p:nvGrpSpPr>
          <p:cNvPr id="3" name="Group 2"/>
          <p:cNvGrpSpPr>
            <a:grpSpLocks/>
          </p:cNvGrpSpPr>
          <p:nvPr/>
        </p:nvGrpSpPr>
        <p:grpSpPr bwMode="auto">
          <a:xfrm>
            <a:off x="381000" y="3276600"/>
            <a:ext cx="8382000" cy="3124200"/>
            <a:chOff x="2079" y="2953"/>
            <a:chExt cx="8340" cy="3626"/>
          </a:xfrm>
        </p:grpSpPr>
        <p:sp>
          <p:nvSpPr>
            <p:cNvPr id="5123" name="AutoShape 3"/>
            <p:cNvSpPr>
              <a:spLocks noChangeArrowheads="1"/>
            </p:cNvSpPr>
            <p:nvPr/>
          </p:nvSpPr>
          <p:spPr bwMode="auto">
            <a:xfrm>
              <a:off x="4779" y="2953"/>
              <a:ext cx="1032" cy="1118"/>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Health Server</a:t>
              </a:r>
            </a:p>
          </p:txBody>
        </p:sp>
        <p:sp>
          <p:nvSpPr>
            <p:cNvPr id="5124" name="AutoShape 4"/>
            <p:cNvSpPr>
              <a:spLocks noChangeArrowheads="1"/>
            </p:cNvSpPr>
            <p:nvPr/>
          </p:nvSpPr>
          <p:spPr bwMode="auto">
            <a:xfrm>
              <a:off x="4563" y="4503"/>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Switch/Hub</a:t>
              </a:r>
            </a:p>
          </p:txBody>
        </p:sp>
        <p:sp>
          <p:nvSpPr>
            <p:cNvPr id="5125" name="AutoShape 5"/>
            <p:cNvSpPr>
              <a:spLocks noChangeArrowheads="1"/>
            </p:cNvSpPr>
            <p:nvPr/>
          </p:nvSpPr>
          <p:spPr bwMode="auto">
            <a:xfrm>
              <a:off x="4635" y="5559"/>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IoT</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Device 1</a:t>
              </a:r>
            </a:p>
          </p:txBody>
        </p:sp>
        <p:sp>
          <p:nvSpPr>
            <p:cNvPr id="5126" name="AutoShape 6"/>
            <p:cNvSpPr>
              <a:spLocks noChangeArrowheads="1"/>
            </p:cNvSpPr>
            <p:nvPr/>
          </p:nvSpPr>
          <p:spPr bwMode="auto">
            <a:xfrm>
              <a:off x="2079" y="3963"/>
              <a:ext cx="1596" cy="7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IoT</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Device 3</a:t>
              </a:r>
            </a:p>
          </p:txBody>
        </p:sp>
        <p:sp>
          <p:nvSpPr>
            <p:cNvPr id="5127" name="AutoShape 7"/>
            <p:cNvSpPr>
              <a:spLocks noChangeArrowheads="1"/>
            </p:cNvSpPr>
            <p:nvPr/>
          </p:nvSpPr>
          <p:spPr bwMode="auto">
            <a:xfrm>
              <a:off x="8823" y="4683"/>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Public Area</a:t>
              </a:r>
            </a:p>
          </p:txBody>
        </p:sp>
        <p:sp>
          <p:nvSpPr>
            <p:cNvPr id="5128" name="AutoShape 8"/>
            <p:cNvSpPr>
              <a:spLocks noChangeArrowheads="1"/>
            </p:cNvSpPr>
            <p:nvPr/>
          </p:nvSpPr>
          <p:spPr bwMode="auto">
            <a:xfrm>
              <a:off x="6543" y="3531"/>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PC/Laptop/Mobile</a:t>
              </a:r>
            </a:p>
          </p:txBody>
        </p:sp>
        <p:sp>
          <p:nvSpPr>
            <p:cNvPr id="5129" name="AutoShape 9"/>
            <p:cNvSpPr>
              <a:spLocks noChangeArrowheads="1"/>
            </p:cNvSpPr>
            <p:nvPr/>
          </p:nvSpPr>
          <p:spPr bwMode="auto">
            <a:xfrm>
              <a:off x="8763" y="3615"/>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Home</a:t>
              </a:r>
            </a:p>
          </p:txBody>
        </p:sp>
        <p:sp>
          <p:nvSpPr>
            <p:cNvPr id="5130" name="AutoShape 10"/>
            <p:cNvSpPr>
              <a:spLocks noChangeArrowheads="1"/>
            </p:cNvSpPr>
            <p:nvPr/>
          </p:nvSpPr>
          <p:spPr bwMode="auto">
            <a:xfrm>
              <a:off x="8931" y="5847"/>
              <a:ext cx="1428" cy="73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Police Station</a:t>
              </a:r>
            </a:p>
          </p:txBody>
        </p:sp>
        <p:sp>
          <p:nvSpPr>
            <p:cNvPr id="5131" name="AutoShape 11"/>
            <p:cNvSpPr>
              <a:spLocks noChangeArrowheads="1"/>
            </p:cNvSpPr>
            <p:nvPr/>
          </p:nvSpPr>
          <p:spPr bwMode="auto">
            <a:xfrm>
              <a:off x="2199" y="5655"/>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IoT</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Device 2</a:t>
              </a:r>
            </a:p>
          </p:txBody>
        </p:sp>
        <p:cxnSp>
          <p:nvCxnSpPr>
            <p:cNvPr id="5132" name="AutoShape 12"/>
            <p:cNvCxnSpPr>
              <a:cxnSpLocks noChangeShapeType="1"/>
            </p:cNvCxnSpPr>
            <p:nvPr/>
          </p:nvCxnSpPr>
          <p:spPr bwMode="auto">
            <a:xfrm>
              <a:off x="5319" y="4071"/>
              <a:ext cx="12" cy="432"/>
            </a:xfrm>
            <a:prstGeom prst="straightConnector1">
              <a:avLst/>
            </a:prstGeom>
            <a:noFill/>
            <a:ln w="9525">
              <a:solidFill>
                <a:srgbClr val="000000"/>
              </a:solidFill>
              <a:round/>
              <a:headEnd/>
              <a:tailEnd type="triangle" w="med" len="med"/>
            </a:ln>
          </p:spPr>
        </p:cxnSp>
        <p:cxnSp>
          <p:nvCxnSpPr>
            <p:cNvPr id="5133" name="AutoShape 13"/>
            <p:cNvCxnSpPr>
              <a:cxnSpLocks noChangeShapeType="1"/>
            </p:cNvCxnSpPr>
            <p:nvPr/>
          </p:nvCxnSpPr>
          <p:spPr bwMode="auto">
            <a:xfrm>
              <a:off x="5391" y="5163"/>
              <a:ext cx="24" cy="372"/>
            </a:xfrm>
            <a:prstGeom prst="straightConnector1">
              <a:avLst/>
            </a:prstGeom>
            <a:noFill/>
            <a:ln w="9525">
              <a:solidFill>
                <a:srgbClr val="000000"/>
              </a:solidFill>
              <a:round/>
              <a:headEnd/>
              <a:tailEnd type="triangle" w="med" len="med"/>
            </a:ln>
          </p:spPr>
        </p:cxnSp>
        <p:cxnSp>
          <p:nvCxnSpPr>
            <p:cNvPr id="5134" name="AutoShape 14"/>
            <p:cNvCxnSpPr>
              <a:cxnSpLocks noChangeShapeType="1"/>
            </p:cNvCxnSpPr>
            <p:nvPr/>
          </p:nvCxnSpPr>
          <p:spPr bwMode="auto">
            <a:xfrm flipH="1" flipV="1">
              <a:off x="3675" y="4431"/>
              <a:ext cx="888" cy="432"/>
            </a:xfrm>
            <a:prstGeom prst="straightConnector1">
              <a:avLst/>
            </a:prstGeom>
            <a:noFill/>
            <a:ln w="9525">
              <a:solidFill>
                <a:srgbClr val="000000"/>
              </a:solidFill>
              <a:round/>
              <a:headEnd/>
              <a:tailEnd type="triangle" w="med" len="med"/>
            </a:ln>
          </p:spPr>
        </p:cxnSp>
        <p:cxnSp>
          <p:nvCxnSpPr>
            <p:cNvPr id="5135" name="AutoShape 15"/>
            <p:cNvCxnSpPr>
              <a:cxnSpLocks noChangeShapeType="1"/>
            </p:cNvCxnSpPr>
            <p:nvPr/>
          </p:nvCxnSpPr>
          <p:spPr bwMode="auto">
            <a:xfrm flipH="1">
              <a:off x="3795" y="4863"/>
              <a:ext cx="768" cy="1164"/>
            </a:xfrm>
            <a:prstGeom prst="straightConnector1">
              <a:avLst/>
            </a:prstGeom>
            <a:noFill/>
            <a:ln w="9525">
              <a:solidFill>
                <a:srgbClr val="000000"/>
              </a:solidFill>
              <a:round/>
              <a:headEnd/>
              <a:tailEnd type="triangle" w="med" len="med"/>
            </a:ln>
          </p:spPr>
        </p:cxnSp>
        <p:cxnSp>
          <p:nvCxnSpPr>
            <p:cNvPr id="5136" name="AutoShape 16"/>
            <p:cNvCxnSpPr>
              <a:cxnSpLocks noChangeShapeType="1"/>
            </p:cNvCxnSpPr>
            <p:nvPr/>
          </p:nvCxnSpPr>
          <p:spPr bwMode="auto">
            <a:xfrm flipV="1">
              <a:off x="6159" y="4275"/>
              <a:ext cx="540" cy="324"/>
            </a:xfrm>
            <a:prstGeom prst="straightConnector1">
              <a:avLst/>
            </a:prstGeom>
            <a:noFill/>
            <a:ln w="9525">
              <a:solidFill>
                <a:srgbClr val="000000"/>
              </a:solidFill>
              <a:round/>
              <a:headEnd/>
              <a:tailEnd type="triangle" w="med" len="med"/>
            </a:ln>
          </p:spPr>
        </p:cxnSp>
        <p:cxnSp>
          <p:nvCxnSpPr>
            <p:cNvPr id="5137" name="AutoShape 17"/>
            <p:cNvCxnSpPr>
              <a:cxnSpLocks noChangeShapeType="1"/>
            </p:cNvCxnSpPr>
            <p:nvPr/>
          </p:nvCxnSpPr>
          <p:spPr bwMode="auto">
            <a:xfrm flipH="1">
              <a:off x="6159" y="4275"/>
              <a:ext cx="2772" cy="528"/>
            </a:xfrm>
            <a:prstGeom prst="straightConnector1">
              <a:avLst/>
            </a:prstGeom>
            <a:noFill/>
            <a:ln w="9525">
              <a:solidFill>
                <a:srgbClr val="000000"/>
              </a:solidFill>
              <a:round/>
              <a:headEnd/>
              <a:tailEnd type="triangle" w="med" len="med"/>
            </a:ln>
          </p:spPr>
        </p:cxnSp>
        <p:cxnSp>
          <p:nvCxnSpPr>
            <p:cNvPr id="5138" name="AutoShape 18"/>
            <p:cNvCxnSpPr>
              <a:cxnSpLocks noChangeShapeType="1"/>
            </p:cNvCxnSpPr>
            <p:nvPr/>
          </p:nvCxnSpPr>
          <p:spPr bwMode="auto">
            <a:xfrm flipH="1" flipV="1">
              <a:off x="6159" y="4863"/>
              <a:ext cx="2664" cy="300"/>
            </a:xfrm>
            <a:prstGeom prst="straightConnector1">
              <a:avLst/>
            </a:prstGeom>
            <a:noFill/>
            <a:ln w="9525">
              <a:solidFill>
                <a:srgbClr val="000000"/>
              </a:solidFill>
              <a:round/>
              <a:headEnd/>
              <a:tailEnd type="triangle" w="med" len="med"/>
            </a:ln>
          </p:spPr>
        </p:cxnSp>
        <p:cxnSp>
          <p:nvCxnSpPr>
            <p:cNvPr id="5139" name="AutoShape 19"/>
            <p:cNvCxnSpPr>
              <a:cxnSpLocks noChangeShapeType="1"/>
            </p:cNvCxnSpPr>
            <p:nvPr/>
          </p:nvCxnSpPr>
          <p:spPr bwMode="auto">
            <a:xfrm flipH="1" flipV="1">
              <a:off x="6159" y="4935"/>
              <a:ext cx="2772" cy="1320"/>
            </a:xfrm>
            <a:prstGeom prst="straightConnector1">
              <a:avLst/>
            </a:prstGeom>
            <a:noFill/>
            <a:ln w="9525">
              <a:solidFill>
                <a:srgbClr val="000000"/>
              </a:solidFill>
              <a:round/>
              <a:headEnd/>
              <a:tailEnd type="triangle" w="med" len="med"/>
            </a:ln>
          </p:spPr>
        </p:cxnSp>
      </p:grpSp>
      <p:sp>
        <p:nvSpPr>
          <p:cNvPr id="25" name="TextBox 24"/>
          <p:cNvSpPr txBox="1"/>
          <p:nvPr/>
        </p:nvSpPr>
        <p:spPr>
          <a:xfrm>
            <a:off x="2133600" y="6324600"/>
            <a:ext cx="44958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Block Diagram of Health Care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Network Design of Health Care</a:t>
            </a:r>
            <a:endParaRPr lang="en-US" dirty="0"/>
          </a:p>
        </p:txBody>
      </p:sp>
      <p:pic>
        <p:nvPicPr>
          <p:cNvPr id="4" name="Content Placeholder 3"/>
          <p:cNvPicPr>
            <a:picLocks noGrp="1"/>
          </p:cNvPicPr>
          <p:nvPr>
            <p:ph idx="1"/>
          </p:nvPr>
        </p:nvPicPr>
        <p:blipFill>
          <a:blip r:embed="rId2" cstate="print"/>
          <a:stretch>
            <a:fillRect/>
          </a:stretch>
        </p:blipFill>
        <p:spPr bwMode="auto">
          <a:xfrm>
            <a:off x="152400" y="1219200"/>
            <a:ext cx="87630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Smart Farming</a:t>
            </a:r>
            <a:endParaRPr lang="en-US" dirty="0"/>
          </a:p>
        </p:txBody>
      </p:sp>
      <p:sp>
        <p:nvSpPr>
          <p:cNvPr id="5" name="TextBox 4"/>
          <p:cNvSpPr txBox="1"/>
          <p:nvPr/>
        </p:nvSpPr>
        <p:spPr>
          <a:xfrm>
            <a:off x="152400" y="1219200"/>
            <a:ext cx="8839200" cy="1200329"/>
          </a:xfrm>
          <a:prstGeom prst="rect">
            <a:avLst/>
          </a:prstGeom>
          <a:noFill/>
        </p:spPr>
        <p:txBody>
          <a:bodyPr wrap="square" rtlCol="0">
            <a:spAutoFit/>
          </a:bodyPr>
          <a:lstStyle/>
          <a:p>
            <a:r>
              <a:rPr lang="en-US" dirty="0"/>
              <a:t>This is the concept to improve the farming styles which helps farmer. Here we use water level detector sensor which detect the water level of plant and spring to provide the water which depends on the water level</a:t>
            </a:r>
            <a:r>
              <a:rPr lang="en-US" dirty="0" smtClean="0"/>
              <a:t>. </a:t>
            </a:r>
            <a:endParaRPr lang="en-US" dirty="0"/>
          </a:p>
          <a:p>
            <a:endParaRPr lang="en-US" dirty="0"/>
          </a:p>
        </p:txBody>
      </p:sp>
      <p:grpSp>
        <p:nvGrpSpPr>
          <p:cNvPr id="3" name="Group 2"/>
          <p:cNvGrpSpPr>
            <a:grpSpLocks/>
          </p:cNvGrpSpPr>
          <p:nvPr/>
        </p:nvGrpSpPr>
        <p:grpSpPr bwMode="auto">
          <a:xfrm>
            <a:off x="685800" y="2209800"/>
            <a:ext cx="7543800" cy="3924300"/>
            <a:chOff x="2112" y="3269"/>
            <a:chExt cx="8340" cy="3870"/>
          </a:xfrm>
        </p:grpSpPr>
        <p:sp>
          <p:nvSpPr>
            <p:cNvPr id="6147" name="AutoShape 3"/>
            <p:cNvSpPr>
              <a:spLocks noChangeArrowheads="1"/>
            </p:cNvSpPr>
            <p:nvPr/>
          </p:nvSpPr>
          <p:spPr bwMode="auto">
            <a:xfrm>
              <a:off x="2112" y="4384"/>
              <a:ext cx="1596" cy="7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IoT Device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grpSp>
          <p:nvGrpSpPr>
            <p:cNvPr id="4" name="Group 4"/>
            <p:cNvGrpSpPr>
              <a:grpSpLocks/>
            </p:cNvGrpSpPr>
            <p:nvPr/>
          </p:nvGrpSpPr>
          <p:grpSpPr bwMode="auto">
            <a:xfrm>
              <a:off x="2232" y="3269"/>
              <a:ext cx="8220" cy="3870"/>
              <a:chOff x="2604" y="3360"/>
              <a:chExt cx="8220" cy="3264"/>
            </a:xfrm>
          </p:grpSpPr>
          <p:sp>
            <p:nvSpPr>
              <p:cNvPr id="6149" name="AutoShape 5"/>
              <p:cNvSpPr>
                <a:spLocks noChangeArrowheads="1"/>
              </p:cNvSpPr>
              <p:nvPr/>
            </p:nvSpPr>
            <p:spPr bwMode="auto">
              <a:xfrm>
                <a:off x="5184" y="3360"/>
                <a:ext cx="1032" cy="936"/>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Farm Server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6150" name="AutoShape 6"/>
              <p:cNvSpPr>
                <a:spLocks noChangeArrowheads="1"/>
              </p:cNvSpPr>
              <p:nvPr/>
            </p:nvSpPr>
            <p:spPr bwMode="auto">
              <a:xfrm>
                <a:off x="4968" y="4728"/>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Switch/Hub</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6151" name="AutoShape 7"/>
              <p:cNvSpPr>
                <a:spLocks noChangeArrowheads="1"/>
              </p:cNvSpPr>
              <p:nvPr/>
            </p:nvSpPr>
            <p:spPr bwMode="auto">
              <a:xfrm>
                <a:off x="5040" y="5784"/>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IoT Device 1</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6152" name="AutoShape 8"/>
              <p:cNvSpPr>
                <a:spLocks noChangeArrowheads="1"/>
              </p:cNvSpPr>
              <p:nvPr/>
            </p:nvSpPr>
            <p:spPr bwMode="auto">
              <a:xfrm>
                <a:off x="9228" y="4908"/>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Home</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6153" name="AutoShape 9"/>
              <p:cNvSpPr>
                <a:spLocks noChangeArrowheads="1"/>
              </p:cNvSpPr>
              <p:nvPr/>
            </p:nvSpPr>
            <p:spPr bwMode="auto">
              <a:xfrm>
                <a:off x="6948" y="3756"/>
                <a:ext cx="1433"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PC/Laptop/Mobile</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6154" name="AutoShape 10"/>
              <p:cNvSpPr>
                <a:spLocks noChangeArrowheads="1"/>
              </p:cNvSpPr>
              <p:nvPr/>
            </p:nvSpPr>
            <p:spPr bwMode="auto">
              <a:xfrm>
                <a:off x="2604" y="5880"/>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IoT Device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cxnSp>
            <p:nvCxnSpPr>
              <p:cNvPr id="6155" name="AutoShape 11"/>
              <p:cNvCxnSpPr>
                <a:cxnSpLocks noChangeShapeType="1"/>
              </p:cNvCxnSpPr>
              <p:nvPr/>
            </p:nvCxnSpPr>
            <p:spPr bwMode="auto">
              <a:xfrm>
                <a:off x="5724" y="4296"/>
                <a:ext cx="12" cy="432"/>
              </a:xfrm>
              <a:prstGeom prst="straightConnector1">
                <a:avLst/>
              </a:prstGeom>
              <a:noFill/>
              <a:ln w="9525">
                <a:solidFill>
                  <a:srgbClr val="000000"/>
                </a:solidFill>
                <a:round/>
                <a:headEnd/>
                <a:tailEnd type="triangle" w="med" len="med"/>
              </a:ln>
            </p:spPr>
          </p:cxnSp>
          <p:cxnSp>
            <p:nvCxnSpPr>
              <p:cNvPr id="6156" name="AutoShape 12"/>
              <p:cNvCxnSpPr>
                <a:cxnSpLocks noChangeShapeType="1"/>
              </p:cNvCxnSpPr>
              <p:nvPr/>
            </p:nvCxnSpPr>
            <p:spPr bwMode="auto">
              <a:xfrm>
                <a:off x="5796" y="5388"/>
                <a:ext cx="24" cy="372"/>
              </a:xfrm>
              <a:prstGeom prst="straightConnector1">
                <a:avLst/>
              </a:prstGeom>
              <a:noFill/>
              <a:ln w="9525">
                <a:solidFill>
                  <a:srgbClr val="000000"/>
                </a:solidFill>
                <a:round/>
                <a:headEnd/>
                <a:tailEnd type="triangle" w="med" len="med"/>
              </a:ln>
            </p:spPr>
          </p:cxnSp>
          <p:cxnSp>
            <p:nvCxnSpPr>
              <p:cNvPr id="6157" name="AutoShape 13"/>
              <p:cNvCxnSpPr>
                <a:cxnSpLocks noChangeShapeType="1"/>
              </p:cNvCxnSpPr>
              <p:nvPr/>
            </p:nvCxnSpPr>
            <p:spPr bwMode="auto">
              <a:xfrm flipH="1" flipV="1">
                <a:off x="4080" y="4656"/>
                <a:ext cx="888" cy="432"/>
              </a:xfrm>
              <a:prstGeom prst="straightConnector1">
                <a:avLst/>
              </a:prstGeom>
              <a:noFill/>
              <a:ln w="9525">
                <a:solidFill>
                  <a:srgbClr val="000000"/>
                </a:solidFill>
                <a:round/>
                <a:headEnd/>
                <a:tailEnd type="triangle" w="med" len="med"/>
              </a:ln>
            </p:spPr>
          </p:cxnSp>
          <p:cxnSp>
            <p:nvCxnSpPr>
              <p:cNvPr id="6158" name="AutoShape 14"/>
              <p:cNvCxnSpPr>
                <a:cxnSpLocks noChangeShapeType="1"/>
              </p:cNvCxnSpPr>
              <p:nvPr/>
            </p:nvCxnSpPr>
            <p:spPr bwMode="auto">
              <a:xfrm flipH="1">
                <a:off x="4200" y="5088"/>
                <a:ext cx="768" cy="1164"/>
              </a:xfrm>
              <a:prstGeom prst="straightConnector1">
                <a:avLst/>
              </a:prstGeom>
              <a:noFill/>
              <a:ln w="9525">
                <a:solidFill>
                  <a:srgbClr val="000000"/>
                </a:solidFill>
                <a:round/>
                <a:headEnd/>
                <a:tailEnd type="triangle" w="med" len="med"/>
              </a:ln>
            </p:spPr>
          </p:cxnSp>
          <p:cxnSp>
            <p:nvCxnSpPr>
              <p:cNvPr id="6159" name="AutoShape 15"/>
              <p:cNvCxnSpPr>
                <a:cxnSpLocks noChangeShapeType="1"/>
              </p:cNvCxnSpPr>
              <p:nvPr/>
            </p:nvCxnSpPr>
            <p:spPr bwMode="auto">
              <a:xfrm flipV="1">
                <a:off x="6564" y="4500"/>
                <a:ext cx="540" cy="324"/>
              </a:xfrm>
              <a:prstGeom prst="straightConnector1">
                <a:avLst/>
              </a:prstGeom>
              <a:noFill/>
              <a:ln w="9525">
                <a:solidFill>
                  <a:srgbClr val="000000"/>
                </a:solidFill>
                <a:round/>
                <a:headEnd/>
                <a:tailEnd type="triangle" w="med" len="med"/>
              </a:ln>
            </p:spPr>
          </p:cxnSp>
          <p:cxnSp>
            <p:nvCxnSpPr>
              <p:cNvPr id="6160" name="AutoShape 16"/>
              <p:cNvCxnSpPr>
                <a:cxnSpLocks noChangeShapeType="1"/>
              </p:cNvCxnSpPr>
              <p:nvPr/>
            </p:nvCxnSpPr>
            <p:spPr bwMode="auto">
              <a:xfrm flipH="1" flipV="1">
                <a:off x="6564" y="5088"/>
                <a:ext cx="2664" cy="300"/>
              </a:xfrm>
              <a:prstGeom prst="straightConnector1">
                <a:avLst/>
              </a:prstGeom>
              <a:noFill/>
              <a:ln w="9525">
                <a:solidFill>
                  <a:srgbClr val="000000"/>
                </a:solidFill>
                <a:round/>
                <a:headEnd/>
                <a:tailEnd type="triangle" w="med" len="med"/>
              </a:ln>
            </p:spPr>
          </p:cxnSp>
          <p:cxnSp>
            <p:nvCxnSpPr>
              <p:cNvPr id="6161" name="AutoShape 17"/>
              <p:cNvCxnSpPr>
                <a:cxnSpLocks noChangeShapeType="1"/>
              </p:cNvCxnSpPr>
              <p:nvPr/>
            </p:nvCxnSpPr>
            <p:spPr bwMode="auto">
              <a:xfrm>
                <a:off x="6564" y="5004"/>
                <a:ext cx="2664" cy="216"/>
              </a:xfrm>
              <a:prstGeom prst="straightConnector1">
                <a:avLst/>
              </a:prstGeom>
              <a:noFill/>
              <a:ln w="9525">
                <a:solidFill>
                  <a:srgbClr val="000000"/>
                </a:solidFill>
                <a:round/>
                <a:headEnd/>
                <a:tailEnd type="triangle" w="med" len="med"/>
              </a:ln>
            </p:spPr>
          </p:cxnSp>
        </p:grpSp>
      </p:grpSp>
      <p:sp>
        <p:nvSpPr>
          <p:cNvPr id="22" name="TextBox 21"/>
          <p:cNvSpPr txBox="1"/>
          <p:nvPr/>
        </p:nvSpPr>
        <p:spPr>
          <a:xfrm>
            <a:off x="1981200" y="6324600"/>
            <a:ext cx="44958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Block Diagram of Smart Farming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Network Design of Smart Farming</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0" y="1143000"/>
            <a:ext cx="8991600" cy="55626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Public Area</a:t>
            </a:r>
          </a:p>
        </p:txBody>
      </p:sp>
      <p:sp>
        <p:nvSpPr>
          <p:cNvPr id="5" name="TextBox 4"/>
          <p:cNvSpPr txBox="1"/>
          <p:nvPr/>
        </p:nvSpPr>
        <p:spPr>
          <a:xfrm>
            <a:off x="304800" y="1447800"/>
            <a:ext cx="8458200" cy="1200329"/>
          </a:xfrm>
          <a:prstGeom prst="rect">
            <a:avLst/>
          </a:prstGeom>
          <a:noFill/>
        </p:spPr>
        <p:txBody>
          <a:bodyPr wrap="square" rtlCol="0">
            <a:spAutoFit/>
          </a:bodyPr>
          <a:lstStyle/>
          <a:p>
            <a:r>
              <a:rPr lang="en-US" dirty="0"/>
              <a:t>This is the place where we easily get all the information for the people  All the information about government, environment, polices, health care, education, economic, parking, </a:t>
            </a:r>
            <a:r>
              <a:rPr lang="en-US" dirty="0" err="1"/>
              <a:t>advataiegment</a:t>
            </a:r>
            <a:r>
              <a:rPr lang="en-US" dirty="0"/>
              <a:t>. This place for providing any kind of information for the people.</a:t>
            </a:r>
          </a:p>
          <a:p>
            <a:endParaRPr lang="en-US" dirty="0"/>
          </a:p>
        </p:txBody>
      </p:sp>
      <p:grpSp>
        <p:nvGrpSpPr>
          <p:cNvPr id="3" name="Group 2"/>
          <p:cNvGrpSpPr>
            <a:grpSpLocks/>
          </p:cNvGrpSpPr>
          <p:nvPr/>
        </p:nvGrpSpPr>
        <p:grpSpPr bwMode="auto">
          <a:xfrm>
            <a:off x="685800" y="2400300"/>
            <a:ext cx="7543800" cy="3924300"/>
            <a:chOff x="2112" y="3269"/>
            <a:chExt cx="8340" cy="3870"/>
          </a:xfrm>
        </p:grpSpPr>
        <p:sp>
          <p:nvSpPr>
            <p:cNvPr id="141" name="AutoShape 3"/>
            <p:cNvSpPr>
              <a:spLocks noChangeArrowheads="1"/>
            </p:cNvSpPr>
            <p:nvPr/>
          </p:nvSpPr>
          <p:spPr bwMode="auto">
            <a:xfrm>
              <a:off x="2112" y="4384"/>
              <a:ext cx="1596" cy="7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IoT Device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grpSp>
          <p:nvGrpSpPr>
            <p:cNvPr id="4" name="Group 4"/>
            <p:cNvGrpSpPr>
              <a:grpSpLocks/>
            </p:cNvGrpSpPr>
            <p:nvPr/>
          </p:nvGrpSpPr>
          <p:grpSpPr bwMode="auto">
            <a:xfrm>
              <a:off x="2232" y="3270"/>
              <a:ext cx="8220" cy="3871"/>
              <a:chOff x="2604" y="3360"/>
              <a:chExt cx="8220" cy="3264"/>
            </a:xfrm>
          </p:grpSpPr>
          <p:sp>
            <p:nvSpPr>
              <p:cNvPr id="143" name="AutoShape 5"/>
              <p:cNvSpPr>
                <a:spLocks noChangeArrowheads="1"/>
              </p:cNvSpPr>
              <p:nvPr/>
            </p:nvSpPr>
            <p:spPr bwMode="auto">
              <a:xfrm>
                <a:off x="5184" y="3360"/>
                <a:ext cx="1032" cy="936"/>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Public Server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44" name="AutoShape 6"/>
              <p:cNvSpPr>
                <a:spLocks noChangeArrowheads="1"/>
              </p:cNvSpPr>
              <p:nvPr/>
            </p:nvSpPr>
            <p:spPr bwMode="auto">
              <a:xfrm>
                <a:off x="4968" y="4728"/>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Switch/Hub</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45" name="AutoShape 7"/>
              <p:cNvSpPr>
                <a:spLocks noChangeArrowheads="1"/>
              </p:cNvSpPr>
              <p:nvPr/>
            </p:nvSpPr>
            <p:spPr bwMode="auto">
              <a:xfrm>
                <a:off x="5040" y="5784"/>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IoT Device 1</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46" name="AutoShape 8"/>
              <p:cNvSpPr>
                <a:spLocks noChangeArrowheads="1"/>
              </p:cNvSpPr>
              <p:nvPr/>
            </p:nvSpPr>
            <p:spPr bwMode="auto">
              <a:xfrm>
                <a:off x="9228" y="4908"/>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Home</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47" name="AutoShape 9"/>
              <p:cNvSpPr>
                <a:spLocks noChangeArrowheads="1"/>
              </p:cNvSpPr>
              <p:nvPr/>
            </p:nvSpPr>
            <p:spPr bwMode="auto">
              <a:xfrm>
                <a:off x="6948" y="3756"/>
                <a:ext cx="1433"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PC/Laptop/Mobile</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48" name="AutoShape 10"/>
              <p:cNvSpPr>
                <a:spLocks noChangeArrowheads="1"/>
              </p:cNvSpPr>
              <p:nvPr/>
            </p:nvSpPr>
            <p:spPr bwMode="auto">
              <a:xfrm>
                <a:off x="2604" y="5880"/>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IoT Device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cxnSp>
            <p:nvCxnSpPr>
              <p:cNvPr id="149" name="AutoShape 11"/>
              <p:cNvCxnSpPr>
                <a:cxnSpLocks noChangeShapeType="1"/>
              </p:cNvCxnSpPr>
              <p:nvPr/>
            </p:nvCxnSpPr>
            <p:spPr bwMode="auto">
              <a:xfrm>
                <a:off x="5724" y="4296"/>
                <a:ext cx="12" cy="432"/>
              </a:xfrm>
              <a:prstGeom prst="straightConnector1">
                <a:avLst/>
              </a:prstGeom>
              <a:noFill/>
              <a:ln w="9525">
                <a:solidFill>
                  <a:srgbClr val="000000"/>
                </a:solidFill>
                <a:round/>
                <a:headEnd/>
                <a:tailEnd type="triangle" w="med" len="med"/>
              </a:ln>
            </p:spPr>
          </p:cxnSp>
          <p:cxnSp>
            <p:nvCxnSpPr>
              <p:cNvPr id="150" name="AutoShape 12"/>
              <p:cNvCxnSpPr>
                <a:cxnSpLocks noChangeShapeType="1"/>
              </p:cNvCxnSpPr>
              <p:nvPr/>
            </p:nvCxnSpPr>
            <p:spPr bwMode="auto">
              <a:xfrm>
                <a:off x="5796" y="5388"/>
                <a:ext cx="24" cy="372"/>
              </a:xfrm>
              <a:prstGeom prst="straightConnector1">
                <a:avLst/>
              </a:prstGeom>
              <a:noFill/>
              <a:ln w="9525">
                <a:solidFill>
                  <a:srgbClr val="000000"/>
                </a:solidFill>
                <a:round/>
                <a:headEnd/>
                <a:tailEnd type="triangle" w="med" len="med"/>
              </a:ln>
            </p:spPr>
          </p:cxnSp>
          <p:cxnSp>
            <p:nvCxnSpPr>
              <p:cNvPr id="151" name="AutoShape 13"/>
              <p:cNvCxnSpPr>
                <a:cxnSpLocks noChangeShapeType="1"/>
              </p:cNvCxnSpPr>
              <p:nvPr/>
            </p:nvCxnSpPr>
            <p:spPr bwMode="auto">
              <a:xfrm flipH="1" flipV="1">
                <a:off x="4080" y="4656"/>
                <a:ext cx="888" cy="432"/>
              </a:xfrm>
              <a:prstGeom prst="straightConnector1">
                <a:avLst/>
              </a:prstGeom>
              <a:noFill/>
              <a:ln w="9525">
                <a:solidFill>
                  <a:srgbClr val="000000"/>
                </a:solidFill>
                <a:round/>
                <a:headEnd/>
                <a:tailEnd type="triangle" w="med" len="med"/>
              </a:ln>
            </p:spPr>
          </p:cxnSp>
          <p:cxnSp>
            <p:nvCxnSpPr>
              <p:cNvPr id="152" name="AutoShape 14"/>
              <p:cNvCxnSpPr>
                <a:cxnSpLocks noChangeShapeType="1"/>
              </p:cNvCxnSpPr>
              <p:nvPr/>
            </p:nvCxnSpPr>
            <p:spPr bwMode="auto">
              <a:xfrm flipH="1">
                <a:off x="4200" y="5088"/>
                <a:ext cx="768" cy="1164"/>
              </a:xfrm>
              <a:prstGeom prst="straightConnector1">
                <a:avLst/>
              </a:prstGeom>
              <a:noFill/>
              <a:ln w="9525">
                <a:solidFill>
                  <a:srgbClr val="000000"/>
                </a:solidFill>
                <a:round/>
                <a:headEnd/>
                <a:tailEnd type="triangle" w="med" len="med"/>
              </a:ln>
            </p:spPr>
          </p:cxnSp>
          <p:cxnSp>
            <p:nvCxnSpPr>
              <p:cNvPr id="153" name="AutoShape 15"/>
              <p:cNvCxnSpPr>
                <a:cxnSpLocks noChangeShapeType="1"/>
              </p:cNvCxnSpPr>
              <p:nvPr/>
            </p:nvCxnSpPr>
            <p:spPr bwMode="auto">
              <a:xfrm flipV="1">
                <a:off x="6564" y="4500"/>
                <a:ext cx="540" cy="324"/>
              </a:xfrm>
              <a:prstGeom prst="straightConnector1">
                <a:avLst/>
              </a:prstGeom>
              <a:noFill/>
              <a:ln w="9525">
                <a:solidFill>
                  <a:srgbClr val="000000"/>
                </a:solidFill>
                <a:round/>
                <a:headEnd/>
                <a:tailEnd type="triangle" w="med" len="med"/>
              </a:ln>
            </p:spPr>
          </p:cxnSp>
          <p:cxnSp>
            <p:nvCxnSpPr>
              <p:cNvPr id="154" name="AutoShape 16"/>
              <p:cNvCxnSpPr>
                <a:cxnSpLocks noChangeShapeType="1"/>
              </p:cNvCxnSpPr>
              <p:nvPr/>
            </p:nvCxnSpPr>
            <p:spPr bwMode="auto">
              <a:xfrm flipH="1" flipV="1">
                <a:off x="6564" y="5088"/>
                <a:ext cx="2664" cy="300"/>
              </a:xfrm>
              <a:prstGeom prst="straightConnector1">
                <a:avLst/>
              </a:prstGeom>
              <a:noFill/>
              <a:ln w="9525">
                <a:solidFill>
                  <a:srgbClr val="000000"/>
                </a:solidFill>
                <a:round/>
                <a:headEnd/>
                <a:tailEnd type="triangle" w="med" len="med"/>
              </a:ln>
            </p:spPr>
          </p:cxnSp>
          <p:cxnSp>
            <p:nvCxnSpPr>
              <p:cNvPr id="155" name="AutoShape 17"/>
              <p:cNvCxnSpPr>
                <a:cxnSpLocks noChangeShapeType="1"/>
              </p:cNvCxnSpPr>
              <p:nvPr/>
            </p:nvCxnSpPr>
            <p:spPr bwMode="auto">
              <a:xfrm>
                <a:off x="6564" y="5004"/>
                <a:ext cx="2664" cy="216"/>
              </a:xfrm>
              <a:prstGeom prst="straightConnector1">
                <a:avLst/>
              </a:prstGeom>
              <a:noFill/>
              <a:ln w="9525">
                <a:solidFill>
                  <a:srgbClr val="000000"/>
                </a:solidFill>
                <a:round/>
                <a:headEnd/>
                <a:tailEnd type="triangle" w="med" len="med"/>
              </a:ln>
            </p:spPr>
          </p:cxnSp>
        </p:grpSp>
      </p:grpSp>
      <p:sp>
        <p:nvSpPr>
          <p:cNvPr id="156" name="TextBox 155"/>
          <p:cNvSpPr txBox="1"/>
          <p:nvPr/>
        </p:nvSpPr>
        <p:spPr>
          <a:xfrm>
            <a:off x="1981200" y="6324600"/>
            <a:ext cx="44958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Block Diagram of Smart Public Area</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Network Design of Smart Public Area</a:t>
            </a:r>
            <a:endParaRPr lang="en-US" dirty="0"/>
          </a:p>
        </p:txBody>
      </p:sp>
      <p:pic>
        <p:nvPicPr>
          <p:cNvPr id="4" name="Content Placeholder 3"/>
          <p:cNvPicPr>
            <a:picLocks noGrp="1"/>
          </p:cNvPicPr>
          <p:nvPr>
            <p:ph idx="1"/>
          </p:nvPr>
        </p:nvPicPr>
        <p:blipFill>
          <a:blip r:embed="rId2" cstate="print"/>
          <a:stretch>
            <a:fillRect/>
          </a:stretch>
        </p:blipFill>
        <p:spPr bwMode="auto">
          <a:xfrm>
            <a:off x="533400" y="1371600"/>
            <a:ext cx="8001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a:t>CONCLUSION</a:t>
            </a:r>
          </a:p>
        </p:txBody>
      </p:sp>
      <p:sp>
        <p:nvSpPr>
          <p:cNvPr id="4" name="TextBox 3"/>
          <p:cNvSpPr txBox="1"/>
          <p:nvPr/>
        </p:nvSpPr>
        <p:spPr>
          <a:xfrm>
            <a:off x="381000" y="2819400"/>
            <a:ext cx="8153400" cy="2031325"/>
          </a:xfrm>
          <a:prstGeom prst="rect">
            <a:avLst/>
          </a:prstGeom>
          <a:noFill/>
        </p:spPr>
        <p:txBody>
          <a:bodyPr wrap="square" rtlCol="0">
            <a:spAutoFit/>
          </a:bodyPr>
          <a:lstStyle/>
          <a:p>
            <a:r>
              <a:rPr lang="en-US" dirty="0"/>
              <a:t>The objectives of this project are, to design and simulate the networking design of a Smart House and Smart City by connecting different Smart House and Internet of Things (</a:t>
            </a:r>
            <a:r>
              <a:rPr lang="en-US" dirty="0" err="1"/>
              <a:t>IoT</a:t>
            </a:r>
            <a:r>
              <a:rPr lang="en-US" dirty="0"/>
              <a:t>) devices.</a:t>
            </a:r>
          </a:p>
          <a:p>
            <a:r>
              <a:rPr lang="en-US" dirty="0"/>
              <a:t>The outcome of this project will be core concept of working mechanism of the smart city. This project will be used for automated the </a:t>
            </a:r>
            <a:r>
              <a:rPr lang="en-US" dirty="0" err="1"/>
              <a:t>IoT</a:t>
            </a:r>
            <a:r>
              <a:rPr lang="en-US" dirty="0"/>
              <a:t> devices for smart lifestyle. This project will be able to reduce time and increase efficiency using automated devices.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RECOMMENDATION AND FUTURE WORK</a:t>
            </a:r>
            <a:endParaRPr lang="en-US" dirty="0"/>
          </a:p>
        </p:txBody>
      </p:sp>
      <p:sp>
        <p:nvSpPr>
          <p:cNvPr id="4" name="TextBox 3"/>
          <p:cNvSpPr txBox="1"/>
          <p:nvPr/>
        </p:nvSpPr>
        <p:spPr>
          <a:xfrm>
            <a:off x="152400" y="1447800"/>
            <a:ext cx="8839200" cy="5355312"/>
          </a:xfrm>
          <a:prstGeom prst="rect">
            <a:avLst/>
          </a:prstGeom>
          <a:noFill/>
        </p:spPr>
        <p:txBody>
          <a:bodyPr wrap="square" rtlCol="0">
            <a:spAutoFit/>
          </a:bodyPr>
          <a:lstStyle/>
          <a:p>
            <a:r>
              <a:rPr lang="en-US" dirty="0" smtClean="0"/>
              <a:t>This project can’t demonstrate other feature and component so we place this in recommendation and future work. There are following topic and concepts are given below:</a:t>
            </a:r>
          </a:p>
          <a:p>
            <a:r>
              <a:rPr lang="en-US" b="1" dirty="0" smtClean="0"/>
              <a:t>Smart Government: </a:t>
            </a:r>
            <a:endParaRPr lang="en-US" dirty="0" smtClean="0"/>
          </a:p>
          <a:p>
            <a:r>
              <a:rPr lang="en-US" dirty="0" smtClean="0"/>
              <a:t>The concept of Smart government is to track the recodes about local government. Which include all the information about local level government, all the information about economical status of our local government. Here we can know about the current development projects as well as all the information about their estimate cost, information about contractor of respective projects. This also provide all information about previous development projects with their total cost and completion report of the projects. This also provide the current population of the city which is dynamically changed  which is connected to the local level office and as well as all the hospital, medical of their cities to get information about birth rate and death rate of city peoples.</a:t>
            </a:r>
          </a:p>
          <a:p>
            <a:r>
              <a:rPr lang="en-US" b="1" dirty="0" smtClean="0"/>
              <a:t>Smart Economic:</a:t>
            </a:r>
            <a:endParaRPr lang="en-US" dirty="0" smtClean="0"/>
          </a:p>
          <a:p>
            <a:r>
              <a:rPr lang="en-US" b="1" dirty="0" smtClean="0"/>
              <a:t> </a:t>
            </a:r>
            <a:r>
              <a:rPr lang="en-US" dirty="0" smtClean="0"/>
              <a:t>This is the concept of provide information about economical status our city. Here we store all the information related to the economic of our city. Which store all the information about collected tax in every days, share, investments, profit, loss and so on. Which provide economical status of our city. Which also include share market, government investments, profit of any organization, loss of any organization, government economic, cost of government projects, donations for local government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REFRENCE</a:t>
            </a:r>
            <a:endParaRPr lang="en-US" dirty="0"/>
          </a:p>
        </p:txBody>
      </p:sp>
      <p:sp>
        <p:nvSpPr>
          <p:cNvPr id="4" name="TextBox 3"/>
          <p:cNvSpPr txBox="1"/>
          <p:nvPr/>
        </p:nvSpPr>
        <p:spPr>
          <a:xfrm>
            <a:off x="457200" y="1026378"/>
            <a:ext cx="8534400" cy="5755422"/>
          </a:xfrm>
          <a:prstGeom prst="rect">
            <a:avLst/>
          </a:prstGeom>
          <a:noFill/>
        </p:spPr>
        <p:txBody>
          <a:bodyPr wrap="square" rtlCol="0">
            <a:spAutoFit/>
          </a:bodyPr>
          <a:lstStyle/>
          <a:p>
            <a:pPr marL="342900" lvl="0" indent="-342900">
              <a:buFont typeface="+mj-lt"/>
              <a:buAutoNum type="arabicPeriod"/>
            </a:pPr>
            <a:r>
              <a:rPr lang="en-US" sz="1600" dirty="0" smtClean="0"/>
              <a:t>Amsterdam. (2020, February 4). Retrieved from Wikipedia: https://en.wikipedia.org/wiki/Smart_city#Amsterdam</a:t>
            </a:r>
          </a:p>
          <a:p>
            <a:pPr marL="342900" lvl="0" indent="-342900">
              <a:buFont typeface="+mj-lt"/>
              <a:buAutoNum type="arabicPeriod"/>
            </a:pPr>
            <a:r>
              <a:rPr lang="en-US" sz="1600" dirty="0" smtClean="0"/>
              <a:t>Chunghwa Telecom, T. (</a:t>
            </a:r>
            <a:r>
              <a:rPr lang="en-US" sz="1600" dirty="0" err="1" smtClean="0"/>
              <a:t>n.d</a:t>
            </a:r>
            <a:r>
              <a:rPr lang="en-US" sz="1600" dirty="0" smtClean="0"/>
              <a:t>.). Planning and Implementing a Smart City in Taiwan. Taiwan: National Taichung University of Science and Technology, Taiwan.</a:t>
            </a:r>
          </a:p>
          <a:p>
            <a:pPr marL="342900" lvl="0" indent="-342900">
              <a:buFont typeface="+mj-lt"/>
              <a:buAutoNum type="arabicPeriod"/>
            </a:pPr>
            <a:r>
              <a:rPr lang="en-US" sz="1600" dirty="0" smtClean="0"/>
              <a:t>Design </a:t>
            </a:r>
            <a:r>
              <a:rPr lang="en-US" sz="1600" dirty="0" err="1" smtClean="0"/>
              <a:t>IoT</a:t>
            </a:r>
            <a:r>
              <a:rPr lang="en-US" sz="1600" dirty="0" smtClean="0"/>
              <a:t> Based Smart Parking System using Packet Tracer. (2017, December 24). Retrieved from </a:t>
            </a:r>
            <a:r>
              <a:rPr lang="en-US" sz="1600" dirty="0" err="1" smtClean="0"/>
              <a:t>Youtube</a:t>
            </a:r>
            <a:r>
              <a:rPr lang="en-US" sz="1600" dirty="0" smtClean="0"/>
              <a:t>: https://www.youtube.com/watch?v=KP7IHZesoTk&amp;t=139s</a:t>
            </a:r>
          </a:p>
          <a:p>
            <a:pPr marL="342900" lvl="0" indent="-342900">
              <a:buFont typeface="+mj-lt"/>
              <a:buAutoNum type="arabicPeriod"/>
            </a:pPr>
            <a:r>
              <a:rPr lang="en-US" sz="1600" dirty="0" smtClean="0"/>
              <a:t>Important of Smart City. (2019, November 16). Retrieved from </a:t>
            </a:r>
            <a:r>
              <a:rPr lang="en-US" sz="1600" dirty="0" err="1" smtClean="0"/>
              <a:t>SlideShare</a:t>
            </a:r>
            <a:r>
              <a:rPr lang="en-US" sz="1600" dirty="0" smtClean="0"/>
              <a:t>: https://www.slideshare.net/100002576666085/importance-of-smart-city-project-and-its-policies-at-vellore-a-case-study?qid=6f04bb96-29f9-463d-85aa-15799e0e862f&amp;v=&amp;b=&amp;from_search=1</a:t>
            </a:r>
          </a:p>
          <a:p>
            <a:pPr marL="342900" lvl="0" indent="-342900">
              <a:buFont typeface="+mj-lt"/>
              <a:buAutoNum type="arabicPeriod"/>
            </a:pPr>
            <a:r>
              <a:rPr lang="en-US" sz="1600" dirty="0" smtClean="0"/>
              <a:t>New York City. (2020, January 26). Retrieved from Wikipedia: https://en.wikipedia.org/wiki/Smart_city#New_York_City</a:t>
            </a:r>
          </a:p>
          <a:p>
            <a:pPr marL="342900" lvl="0" indent="-342900">
              <a:buFont typeface="+mj-lt"/>
              <a:buAutoNum type="arabicPeriod"/>
            </a:pPr>
            <a:r>
              <a:rPr lang="en-US" sz="1600" dirty="0" smtClean="0"/>
              <a:t>Packet Tracer. (</a:t>
            </a:r>
            <a:r>
              <a:rPr lang="en-US" sz="1600" dirty="0" err="1" smtClean="0"/>
              <a:t>n.d</a:t>
            </a:r>
            <a:r>
              <a:rPr lang="en-US" sz="1600" dirty="0" smtClean="0"/>
              <a:t>.). Retrieved from </a:t>
            </a:r>
            <a:r>
              <a:rPr lang="en-US" sz="1600" dirty="0" err="1" smtClean="0"/>
              <a:t>netacad</a:t>
            </a:r>
            <a:r>
              <a:rPr lang="en-US" sz="1600" dirty="0" smtClean="0"/>
              <a:t>: https://www.netacad.com/courses/packet-tracer</a:t>
            </a:r>
          </a:p>
          <a:p>
            <a:pPr marL="342900" lvl="0" indent="-342900">
              <a:buFont typeface="+mj-lt"/>
              <a:buAutoNum type="arabicPeriod"/>
            </a:pPr>
            <a:r>
              <a:rPr lang="en-US" sz="1600" dirty="0" smtClean="0"/>
              <a:t>Packet Tracer </a:t>
            </a:r>
            <a:r>
              <a:rPr lang="en-US" sz="1600" dirty="0" err="1" smtClean="0"/>
              <a:t>IoT</a:t>
            </a:r>
            <a:r>
              <a:rPr lang="en-US" sz="1600" dirty="0" smtClean="0"/>
              <a:t> Tutorial video 2 Setting up a Smart Home. (2018, April 29). Retrieved from </a:t>
            </a:r>
            <a:r>
              <a:rPr lang="en-US" sz="1600" dirty="0" err="1" smtClean="0"/>
              <a:t>Youtube</a:t>
            </a:r>
            <a:r>
              <a:rPr lang="en-US" sz="1600" dirty="0" smtClean="0"/>
              <a:t>: https://www.youtube.com/watch?v=fGG8XcC8LSM</a:t>
            </a:r>
          </a:p>
          <a:p>
            <a:pPr marL="342900" lvl="0" indent="-342900">
              <a:buFont typeface="+mj-lt"/>
              <a:buAutoNum type="arabicPeriod"/>
            </a:pPr>
            <a:r>
              <a:rPr lang="en-US" sz="1600" dirty="0" smtClean="0"/>
              <a:t>San Leandro, California. (2020, January 26). Retrieved from Wikipedia: https://en.wikipedia.org/wiki/Smart_city#San_Leandro</a:t>
            </a:r>
          </a:p>
          <a:p>
            <a:pPr marL="342900" lvl="0" indent="-342900">
              <a:buFont typeface="+mj-lt"/>
              <a:buAutoNum type="arabicPeriod"/>
            </a:pPr>
            <a:r>
              <a:rPr lang="en-US" sz="1600" dirty="0" smtClean="0"/>
              <a:t>Singapore Smart Nation. (2020, January 26). Retrieved from </a:t>
            </a:r>
            <a:r>
              <a:rPr lang="en-US" sz="1600" dirty="0" err="1" smtClean="0"/>
              <a:t>Wikipeda</a:t>
            </a:r>
            <a:r>
              <a:rPr lang="en-US" sz="1600" dirty="0" smtClean="0"/>
              <a:t>: https://en.wikipedia.org/wiki/Smart_city#Smart_Nation_Singapore</a:t>
            </a:r>
          </a:p>
          <a:p>
            <a:pPr marL="342900" lvl="0" indent="-342900">
              <a:buFont typeface="+mj-lt"/>
              <a:buAutoNum type="arabicPeriod"/>
            </a:pPr>
            <a:r>
              <a:rPr lang="en-US" sz="1600" dirty="0" smtClean="0"/>
              <a:t>Smart Cities. (2014, May 29). Retrieved from </a:t>
            </a:r>
            <a:r>
              <a:rPr lang="en-US" sz="1600" dirty="0" err="1" smtClean="0"/>
              <a:t>Centreforcities</a:t>
            </a:r>
            <a:r>
              <a:rPr lang="en-US" sz="1600" dirty="0" smtClean="0"/>
              <a:t>: https://www.centreforcities.org/reader/smart-cities/</a:t>
            </a:r>
          </a:p>
          <a:p>
            <a:pPr marL="342900" lvl="0" indent="-342900">
              <a:buFont typeface="+mj-lt"/>
              <a:buAutoNum type="arabicPeriod"/>
            </a:pPr>
            <a:r>
              <a:rPr lang="en-US" sz="1600" dirty="0" smtClean="0"/>
              <a:t>Smart Home Delivery E-Shopping cart to Facilitate. (December 2017). International Journal of Computer Applications (0975 – 8887), Volume 180 - No.</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2667000"/>
            <a:ext cx="6858000" cy="923330"/>
          </a:xfrm>
          <a:prstGeom prst="rect">
            <a:avLst/>
          </a:prstGeom>
          <a:noFill/>
        </p:spPr>
        <p:txBody>
          <a:bodyPr wrap="squar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TextBox 4"/>
          <p:cNvSpPr txBox="1"/>
          <p:nvPr/>
        </p:nvSpPr>
        <p:spPr>
          <a:xfrm>
            <a:off x="152400" y="1905000"/>
            <a:ext cx="8534400" cy="4708981"/>
          </a:xfrm>
          <a:prstGeom prst="rect">
            <a:avLst/>
          </a:prstGeom>
          <a:noFill/>
        </p:spPr>
        <p:txBody>
          <a:bodyPr wrap="square" rtlCol="0">
            <a:spAutoFit/>
          </a:bodyPr>
          <a:lstStyle/>
          <a:p>
            <a:pPr lvl="0" algn="just"/>
            <a:r>
              <a:rPr lang="en-US" sz="2000" dirty="0">
                <a:latin typeface="Times New Roman" pitchFamily="18" charset="0"/>
                <a:cs typeface="Times New Roman" pitchFamily="18" charset="0"/>
              </a:rPr>
              <a:t>This project contains different types of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(Internet of Thing) devices. Each device are connected through the wireless or wired network. This project will cover the concept of smart houses, smart parking system, smart police and health care. </a:t>
            </a:r>
            <a:r>
              <a:rPr lang="en-US" sz="2000" dirty="0"/>
              <a:t>This project will also cover the data of the surrounding environment using different sensors (like temperature, and humidity</a:t>
            </a:r>
            <a:r>
              <a:rPr lang="en-US" sz="2000" dirty="0" smtClean="0"/>
              <a:t>).</a:t>
            </a:r>
            <a:r>
              <a:rPr lang="en-US" sz="2000" dirty="0"/>
              <a:t> A smart city wants to respond to the challenges of our time, such as those regarding sustainability and quality of life</a:t>
            </a:r>
          </a:p>
          <a:p>
            <a:pPr algn="just"/>
            <a:endParaRPr lang="en-US" sz="2000" dirty="0" smtClean="0">
              <a:latin typeface="Times New Roman" pitchFamily="18" charset="0"/>
              <a:cs typeface="Times New Roman" pitchFamily="18" charset="0"/>
            </a:endParaRPr>
          </a:p>
          <a:p>
            <a:pPr algn="just"/>
            <a:r>
              <a:rPr lang="en-US" sz="2000" dirty="0"/>
              <a:t>Smart city is built with the incorporation of information and communications technology, which allows management of urban infrastructure effectively. Sensor network, Internet of Things (</a:t>
            </a:r>
            <a:r>
              <a:rPr lang="en-US" sz="2000" dirty="0" err="1"/>
              <a:t>IoT</a:t>
            </a:r>
            <a:r>
              <a:rPr lang="en-US" sz="2000" dirty="0"/>
              <a:t>), digital infrastructure, bulky data generated from biological websites, social networking, GPS data sets are important sources of the database to build the smart city with effective management governance, business, health, transport, resources and energy.</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609600"/>
          </a:xfrm>
        </p:spPr>
        <p:txBody>
          <a:bodyPr>
            <a:noAutofit/>
          </a:bodyPr>
          <a:lstStyle/>
          <a:p>
            <a:r>
              <a:rPr lang="en-US" sz="3600" dirty="0" smtClean="0"/>
              <a:t>Block Diagram of Network Designing</a:t>
            </a:r>
            <a:endParaRPr lang="en-US" sz="3600" dirty="0"/>
          </a:p>
        </p:txBody>
      </p:sp>
      <p:grpSp>
        <p:nvGrpSpPr>
          <p:cNvPr id="1026" name="Group 2"/>
          <p:cNvGrpSpPr>
            <a:grpSpLocks/>
          </p:cNvGrpSpPr>
          <p:nvPr/>
        </p:nvGrpSpPr>
        <p:grpSpPr bwMode="auto">
          <a:xfrm>
            <a:off x="76200" y="533340"/>
            <a:ext cx="8914946" cy="6248519"/>
            <a:chOff x="113" y="179"/>
            <a:chExt cx="11723" cy="13110"/>
          </a:xfrm>
        </p:grpSpPr>
        <p:cxnSp>
          <p:nvCxnSpPr>
            <p:cNvPr id="1027" name="AutoShape 3"/>
            <p:cNvCxnSpPr>
              <a:cxnSpLocks noChangeShapeType="1"/>
            </p:cNvCxnSpPr>
            <p:nvPr/>
          </p:nvCxnSpPr>
          <p:spPr bwMode="auto">
            <a:xfrm>
              <a:off x="3949" y="5784"/>
              <a:ext cx="12" cy="432"/>
            </a:xfrm>
            <a:prstGeom prst="straightConnector1">
              <a:avLst/>
            </a:prstGeom>
            <a:noFill/>
            <a:ln w="9525">
              <a:solidFill>
                <a:srgbClr val="000000"/>
              </a:solidFill>
              <a:round/>
              <a:headEnd/>
              <a:tailEnd type="triangle" w="med" len="med"/>
            </a:ln>
          </p:spPr>
        </p:cxnSp>
        <p:cxnSp>
          <p:nvCxnSpPr>
            <p:cNvPr id="1028" name="AutoShape 4"/>
            <p:cNvCxnSpPr>
              <a:cxnSpLocks noChangeShapeType="1"/>
            </p:cNvCxnSpPr>
            <p:nvPr/>
          </p:nvCxnSpPr>
          <p:spPr bwMode="auto">
            <a:xfrm flipH="1" flipV="1">
              <a:off x="2250" y="5874"/>
              <a:ext cx="871" cy="702"/>
            </a:xfrm>
            <a:prstGeom prst="straightConnector1">
              <a:avLst/>
            </a:prstGeom>
            <a:noFill/>
            <a:ln w="9525">
              <a:solidFill>
                <a:srgbClr val="000000"/>
              </a:solidFill>
              <a:round/>
              <a:headEnd/>
              <a:tailEnd type="triangle" w="med" len="med"/>
            </a:ln>
          </p:spPr>
        </p:cxnSp>
        <p:sp>
          <p:nvSpPr>
            <p:cNvPr id="1029" name="AutoShape 5"/>
            <p:cNvSpPr>
              <a:spLocks noChangeArrowheads="1"/>
            </p:cNvSpPr>
            <p:nvPr/>
          </p:nvSpPr>
          <p:spPr bwMode="auto">
            <a:xfrm>
              <a:off x="3433" y="4176"/>
              <a:ext cx="1032" cy="1608"/>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Police Server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AutoShape 6"/>
            <p:cNvSpPr>
              <a:spLocks noChangeArrowheads="1"/>
            </p:cNvSpPr>
            <p:nvPr/>
          </p:nvSpPr>
          <p:spPr bwMode="auto">
            <a:xfrm>
              <a:off x="3121" y="6216"/>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Switch/Hub</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31" name="AutoShape 7"/>
            <p:cNvSpPr>
              <a:spLocks noChangeArrowheads="1"/>
            </p:cNvSpPr>
            <p:nvPr/>
          </p:nvSpPr>
          <p:spPr bwMode="auto">
            <a:xfrm>
              <a:off x="3193" y="7272"/>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1</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32" name="AutoShape 8"/>
            <p:cNvSpPr>
              <a:spLocks noChangeArrowheads="1"/>
            </p:cNvSpPr>
            <p:nvPr/>
          </p:nvSpPr>
          <p:spPr bwMode="auto">
            <a:xfrm>
              <a:off x="1057" y="5154"/>
              <a:ext cx="1596" cy="7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33" name="AutoShape 9"/>
            <p:cNvSpPr>
              <a:spLocks noChangeArrowheads="1"/>
            </p:cNvSpPr>
            <p:nvPr/>
          </p:nvSpPr>
          <p:spPr bwMode="auto">
            <a:xfrm>
              <a:off x="757" y="7368"/>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cxnSp>
          <p:nvCxnSpPr>
            <p:cNvPr id="1034" name="AutoShape 10"/>
            <p:cNvCxnSpPr>
              <a:cxnSpLocks noChangeShapeType="1"/>
            </p:cNvCxnSpPr>
            <p:nvPr/>
          </p:nvCxnSpPr>
          <p:spPr bwMode="auto">
            <a:xfrm>
              <a:off x="3949" y="6876"/>
              <a:ext cx="24" cy="372"/>
            </a:xfrm>
            <a:prstGeom prst="straightConnector1">
              <a:avLst/>
            </a:prstGeom>
            <a:noFill/>
            <a:ln w="9525">
              <a:solidFill>
                <a:srgbClr val="000000"/>
              </a:solidFill>
              <a:round/>
              <a:headEnd/>
              <a:tailEnd type="triangle" w="med" len="med"/>
            </a:ln>
          </p:spPr>
        </p:cxnSp>
        <p:cxnSp>
          <p:nvCxnSpPr>
            <p:cNvPr id="1035" name="AutoShape 11"/>
            <p:cNvCxnSpPr>
              <a:cxnSpLocks noChangeShapeType="1"/>
            </p:cNvCxnSpPr>
            <p:nvPr/>
          </p:nvCxnSpPr>
          <p:spPr bwMode="auto">
            <a:xfrm flipH="1">
              <a:off x="2353" y="6576"/>
              <a:ext cx="768" cy="1164"/>
            </a:xfrm>
            <a:prstGeom prst="straightConnector1">
              <a:avLst/>
            </a:prstGeom>
            <a:noFill/>
            <a:ln w="9525">
              <a:solidFill>
                <a:srgbClr val="000000"/>
              </a:solidFill>
              <a:round/>
              <a:headEnd/>
              <a:tailEnd type="triangle" w="med" len="med"/>
            </a:ln>
          </p:spPr>
        </p:cxnSp>
        <p:cxnSp>
          <p:nvCxnSpPr>
            <p:cNvPr id="1036" name="AutoShape 12"/>
            <p:cNvCxnSpPr>
              <a:cxnSpLocks noChangeShapeType="1"/>
            </p:cNvCxnSpPr>
            <p:nvPr/>
          </p:nvCxnSpPr>
          <p:spPr bwMode="auto">
            <a:xfrm flipH="1">
              <a:off x="4733" y="5420"/>
              <a:ext cx="1440" cy="969"/>
            </a:xfrm>
            <a:prstGeom prst="straightConnector1">
              <a:avLst/>
            </a:prstGeom>
            <a:noFill/>
            <a:ln w="9525">
              <a:solidFill>
                <a:srgbClr val="000000"/>
              </a:solidFill>
              <a:round/>
              <a:headEnd/>
              <a:tailEnd type="triangle" w="med" len="med"/>
            </a:ln>
          </p:spPr>
        </p:cxnSp>
        <p:cxnSp>
          <p:nvCxnSpPr>
            <p:cNvPr id="1037" name="AutoShape 13"/>
            <p:cNvCxnSpPr>
              <a:cxnSpLocks noChangeShapeType="1"/>
            </p:cNvCxnSpPr>
            <p:nvPr/>
          </p:nvCxnSpPr>
          <p:spPr bwMode="auto">
            <a:xfrm>
              <a:off x="2977" y="3524"/>
              <a:ext cx="360" cy="2692"/>
            </a:xfrm>
            <a:prstGeom prst="straightConnector1">
              <a:avLst/>
            </a:prstGeom>
            <a:noFill/>
            <a:ln w="9525">
              <a:solidFill>
                <a:srgbClr val="000000"/>
              </a:solidFill>
              <a:round/>
              <a:headEnd/>
              <a:tailEnd type="triangle" w="med" len="med"/>
            </a:ln>
          </p:spPr>
        </p:cxnSp>
        <p:cxnSp>
          <p:nvCxnSpPr>
            <p:cNvPr id="1038" name="AutoShape 14"/>
            <p:cNvCxnSpPr>
              <a:cxnSpLocks noChangeShapeType="1"/>
            </p:cNvCxnSpPr>
            <p:nvPr/>
          </p:nvCxnSpPr>
          <p:spPr bwMode="auto">
            <a:xfrm flipH="1" flipV="1">
              <a:off x="4789" y="6692"/>
              <a:ext cx="1908" cy="1113"/>
            </a:xfrm>
            <a:prstGeom prst="straightConnector1">
              <a:avLst/>
            </a:prstGeom>
            <a:noFill/>
            <a:ln w="9525">
              <a:solidFill>
                <a:srgbClr val="000000"/>
              </a:solidFill>
              <a:round/>
              <a:headEnd/>
              <a:tailEnd type="triangle" w="med" len="med"/>
            </a:ln>
          </p:spPr>
        </p:cxnSp>
        <p:cxnSp>
          <p:nvCxnSpPr>
            <p:cNvPr id="1039" name="AutoShape 15"/>
            <p:cNvCxnSpPr>
              <a:cxnSpLocks noChangeShapeType="1"/>
            </p:cNvCxnSpPr>
            <p:nvPr/>
          </p:nvCxnSpPr>
          <p:spPr bwMode="auto">
            <a:xfrm flipH="1" flipV="1">
              <a:off x="4193" y="2076"/>
              <a:ext cx="2204" cy="696"/>
            </a:xfrm>
            <a:prstGeom prst="straightConnector1">
              <a:avLst/>
            </a:prstGeom>
            <a:noFill/>
            <a:ln w="9525">
              <a:solidFill>
                <a:srgbClr val="000000"/>
              </a:solidFill>
              <a:round/>
              <a:headEnd/>
              <a:tailEnd type="triangle" w="med" len="med"/>
            </a:ln>
          </p:spPr>
        </p:cxnSp>
        <p:cxnSp>
          <p:nvCxnSpPr>
            <p:cNvPr id="1040" name="AutoShape 16"/>
            <p:cNvCxnSpPr>
              <a:cxnSpLocks noChangeShapeType="1"/>
            </p:cNvCxnSpPr>
            <p:nvPr/>
          </p:nvCxnSpPr>
          <p:spPr bwMode="auto">
            <a:xfrm flipH="1" flipV="1">
              <a:off x="4193" y="2275"/>
              <a:ext cx="2426" cy="2401"/>
            </a:xfrm>
            <a:prstGeom prst="straightConnector1">
              <a:avLst/>
            </a:prstGeom>
            <a:noFill/>
            <a:ln w="9525">
              <a:solidFill>
                <a:srgbClr val="000000"/>
              </a:solidFill>
              <a:round/>
              <a:headEnd/>
              <a:tailEnd type="triangle" w="med" len="med"/>
            </a:ln>
          </p:spPr>
        </p:cxnSp>
        <p:cxnSp>
          <p:nvCxnSpPr>
            <p:cNvPr id="1041" name="AutoShape 17"/>
            <p:cNvCxnSpPr>
              <a:cxnSpLocks noChangeShapeType="1"/>
            </p:cNvCxnSpPr>
            <p:nvPr/>
          </p:nvCxnSpPr>
          <p:spPr bwMode="auto">
            <a:xfrm flipV="1">
              <a:off x="1258" y="6876"/>
              <a:ext cx="2167" cy="3068"/>
            </a:xfrm>
            <a:prstGeom prst="straightConnector1">
              <a:avLst/>
            </a:prstGeom>
            <a:noFill/>
            <a:ln w="9525">
              <a:solidFill>
                <a:srgbClr val="000000"/>
              </a:solidFill>
              <a:round/>
              <a:headEnd/>
              <a:tailEnd type="triangle" w="med" len="med"/>
            </a:ln>
          </p:spPr>
        </p:cxnSp>
        <p:cxnSp>
          <p:nvCxnSpPr>
            <p:cNvPr id="1042" name="AutoShape 18"/>
            <p:cNvCxnSpPr>
              <a:cxnSpLocks noChangeShapeType="1"/>
            </p:cNvCxnSpPr>
            <p:nvPr/>
          </p:nvCxnSpPr>
          <p:spPr bwMode="auto">
            <a:xfrm>
              <a:off x="1812" y="8112"/>
              <a:ext cx="1079" cy="1832"/>
            </a:xfrm>
            <a:prstGeom prst="straightConnector1">
              <a:avLst/>
            </a:prstGeom>
            <a:noFill/>
            <a:ln w="9525">
              <a:solidFill>
                <a:srgbClr val="000000"/>
              </a:solidFill>
              <a:round/>
              <a:headEnd/>
              <a:tailEnd type="triangle" w="med" len="med"/>
            </a:ln>
          </p:spPr>
        </p:cxnSp>
        <p:cxnSp>
          <p:nvCxnSpPr>
            <p:cNvPr id="1043" name="AutoShape 19"/>
            <p:cNvCxnSpPr>
              <a:cxnSpLocks noChangeShapeType="1"/>
            </p:cNvCxnSpPr>
            <p:nvPr/>
          </p:nvCxnSpPr>
          <p:spPr bwMode="auto">
            <a:xfrm flipH="1">
              <a:off x="4261" y="10236"/>
              <a:ext cx="3072" cy="944"/>
            </a:xfrm>
            <a:prstGeom prst="straightConnector1">
              <a:avLst/>
            </a:prstGeom>
            <a:noFill/>
            <a:ln w="9525">
              <a:solidFill>
                <a:srgbClr val="000000"/>
              </a:solidFill>
              <a:round/>
              <a:headEnd/>
              <a:tailEnd type="triangle" w="med" len="med"/>
            </a:ln>
          </p:spPr>
        </p:cxnSp>
        <p:cxnSp>
          <p:nvCxnSpPr>
            <p:cNvPr id="1044" name="AutoShape 20"/>
            <p:cNvCxnSpPr>
              <a:cxnSpLocks noChangeShapeType="1"/>
            </p:cNvCxnSpPr>
            <p:nvPr/>
          </p:nvCxnSpPr>
          <p:spPr bwMode="auto">
            <a:xfrm>
              <a:off x="9589" y="7908"/>
              <a:ext cx="12" cy="432"/>
            </a:xfrm>
            <a:prstGeom prst="straightConnector1">
              <a:avLst/>
            </a:prstGeom>
            <a:noFill/>
            <a:ln w="9525">
              <a:solidFill>
                <a:srgbClr val="000000"/>
              </a:solidFill>
              <a:round/>
              <a:headEnd/>
              <a:tailEnd type="triangle" w="med" len="med"/>
            </a:ln>
          </p:spPr>
        </p:cxnSp>
        <p:cxnSp>
          <p:nvCxnSpPr>
            <p:cNvPr id="1045" name="AutoShape 21"/>
            <p:cNvCxnSpPr>
              <a:cxnSpLocks noChangeShapeType="1"/>
            </p:cNvCxnSpPr>
            <p:nvPr/>
          </p:nvCxnSpPr>
          <p:spPr bwMode="auto">
            <a:xfrm flipH="1" flipV="1">
              <a:off x="7890" y="7998"/>
              <a:ext cx="871" cy="702"/>
            </a:xfrm>
            <a:prstGeom prst="straightConnector1">
              <a:avLst/>
            </a:prstGeom>
            <a:noFill/>
            <a:ln w="9525">
              <a:solidFill>
                <a:srgbClr val="000000"/>
              </a:solidFill>
              <a:round/>
              <a:headEnd/>
              <a:tailEnd type="triangle" w="med" len="med"/>
            </a:ln>
          </p:spPr>
        </p:cxnSp>
        <p:sp>
          <p:nvSpPr>
            <p:cNvPr id="1046" name="AutoShape 22"/>
            <p:cNvSpPr>
              <a:spLocks noChangeArrowheads="1"/>
            </p:cNvSpPr>
            <p:nvPr/>
          </p:nvSpPr>
          <p:spPr bwMode="auto">
            <a:xfrm>
              <a:off x="9097" y="6254"/>
              <a:ext cx="1140" cy="1654"/>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Farming Server</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47" name="AutoShape 23"/>
            <p:cNvSpPr>
              <a:spLocks noChangeArrowheads="1"/>
            </p:cNvSpPr>
            <p:nvPr/>
          </p:nvSpPr>
          <p:spPr bwMode="auto">
            <a:xfrm>
              <a:off x="8761" y="8340"/>
              <a:ext cx="1596" cy="6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Switch/Hub</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48" name="AutoShape 24"/>
            <p:cNvSpPr>
              <a:spLocks noChangeArrowheads="1"/>
            </p:cNvSpPr>
            <p:nvPr/>
          </p:nvSpPr>
          <p:spPr bwMode="auto">
            <a:xfrm>
              <a:off x="8833" y="9396"/>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1</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49" name="AutoShape 25"/>
            <p:cNvSpPr>
              <a:spLocks noChangeArrowheads="1"/>
            </p:cNvSpPr>
            <p:nvPr/>
          </p:nvSpPr>
          <p:spPr bwMode="auto">
            <a:xfrm>
              <a:off x="6697" y="7278"/>
              <a:ext cx="1596" cy="7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50" name="AutoShape 26"/>
            <p:cNvSpPr>
              <a:spLocks noChangeArrowheads="1"/>
            </p:cNvSpPr>
            <p:nvPr/>
          </p:nvSpPr>
          <p:spPr bwMode="auto">
            <a:xfrm>
              <a:off x="10434" y="6894"/>
              <a:ext cx="1402" cy="121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PC/Laptop/Mobile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1" name="AutoShape 27"/>
            <p:cNvSpPr>
              <a:spLocks noChangeArrowheads="1"/>
            </p:cNvSpPr>
            <p:nvPr/>
          </p:nvSpPr>
          <p:spPr bwMode="auto">
            <a:xfrm>
              <a:off x="6397" y="9492"/>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cs typeface="Arial" pitchFamily="34" charset="0"/>
                </a:rPr>
                <a:t>IoT</a:t>
              </a:r>
              <a:r>
                <a:rPr kumimoji="0" lang="en-US" sz="1400" b="0" i="0" u="none" strike="noStrike" cap="none" normalizeH="0" baseline="0" dirty="0" smtClean="0">
                  <a:ln>
                    <a:noFill/>
                  </a:ln>
                  <a:solidFill>
                    <a:schemeClr val="tx1"/>
                  </a:solidFill>
                  <a:effectLst/>
                  <a:latin typeface="Calibri" pitchFamily="34" charset="0"/>
                  <a:cs typeface="Arial" pitchFamily="34" charset="0"/>
                </a:rPr>
                <a:t> Device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52" name="AutoShape 28"/>
            <p:cNvCxnSpPr>
              <a:cxnSpLocks noChangeShapeType="1"/>
            </p:cNvCxnSpPr>
            <p:nvPr/>
          </p:nvCxnSpPr>
          <p:spPr bwMode="auto">
            <a:xfrm>
              <a:off x="9589" y="9000"/>
              <a:ext cx="24" cy="372"/>
            </a:xfrm>
            <a:prstGeom prst="straightConnector1">
              <a:avLst/>
            </a:prstGeom>
            <a:noFill/>
            <a:ln w="9525">
              <a:solidFill>
                <a:srgbClr val="000000"/>
              </a:solidFill>
              <a:round/>
              <a:headEnd/>
              <a:tailEnd type="triangle" w="med" len="med"/>
            </a:ln>
          </p:spPr>
        </p:cxnSp>
        <p:cxnSp>
          <p:nvCxnSpPr>
            <p:cNvPr id="1053" name="AutoShape 29"/>
            <p:cNvCxnSpPr>
              <a:cxnSpLocks noChangeShapeType="1"/>
            </p:cNvCxnSpPr>
            <p:nvPr/>
          </p:nvCxnSpPr>
          <p:spPr bwMode="auto">
            <a:xfrm flipH="1">
              <a:off x="7993" y="8700"/>
              <a:ext cx="768" cy="1164"/>
            </a:xfrm>
            <a:prstGeom prst="straightConnector1">
              <a:avLst/>
            </a:prstGeom>
            <a:noFill/>
            <a:ln w="9525">
              <a:solidFill>
                <a:srgbClr val="000000"/>
              </a:solidFill>
              <a:round/>
              <a:headEnd/>
              <a:tailEnd type="triangle" w="med" len="med"/>
            </a:ln>
          </p:spPr>
        </p:cxnSp>
        <p:cxnSp>
          <p:nvCxnSpPr>
            <p:cNvPr id="1054" name="AutoShape 30"/>
            <p:cNvCxnSpPr>
              <a:cxnSpLocks noChangeShapeType="1"/>
            </p:cNvCxnSpPr>
            <p:nvPr/>
          </p:nvCxnSpPr>
          <p:spPr bwMode="auto">
            <a:xfrm flipV="1">
              <a:off x="10357" y="8112"/>
              <a:ext cx="540" cy="324"/>
            </a:xfrm>
            <a:prstGeom prst="straightConnector1">
              <a:avLst/>
            </a:prstGeom>
            <a:noFill/>
            <a:ln w="9525">
              <a:solidFill>
                <a:srgbClr val="000000"/>
              </a:solidFill>
              <a:round/>
              <a:headEnd/>
              <a:tailEnd type="triangle" w="med" len="med"/>
            </a:ln>
          </p:spPr>
        </p:cxnSp>
        <p:cxnSp>
          <p:nvCxnSpPr>
            <p:cNvPr id="1055" name="AutoShape 31"/>
            <p:cNvCxnSpPr>
              <a:cxnSpLocks noChangeShapeType="1"/>
            </p:cNvCxnSpPr>
            <p:nvPr/>
          </p:nvCxnSpPr>
          <p:spPr bwMode="auto">
            <a:xfrm>
              <a:off x="9003" y="5324"/>
              <a:ext cx="0" cy="3016"/>
            </a:xfrm>
            <a:prstGeom prst="straightConnector1">
              <a:avLst/>
            </a:prstGeom>
            <a:noFill/>
            <a:ln w="9525">
              <a:solidFill>
                <a:srgbClr val="000000"/>
              </a:solidFill>
              <a:round/>
              <a:headEnd/>
              <a:tailEnd type="triangle" w="med" len="med"/>
            </a:ln>
          </p:spPr>
        </p:cxnSp>
        <p:sp>
          <p:nvSpPr>
            <p:cNvPr id="1056" name="AutoShape 32"/>
            <p:cNvSpPr>
              <a:spLocks noChangeArrowheads="1"/>
            </p:cNvSpPr>
            <p:nvPr/>
          </p:nvSpPr>
          <p:spPr bwMode="auto">
            <a:xfrm>
              <a:off x="3112" y="8173"/>
              <a:ext cx="977" cy="1443"/>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Home Server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7" name="AutoShape 33"/>
            <p:cNvSpPr>
              <a:spLocks noChangeArrowheads="1"/>
            </p:cNvSpPr>
            <p:nvPr/>
          </p:nvSpPr>
          <p:spPr bwMode="auto">
            <a:xfrm>
              <a:off x="2683" y="9944"/>
              <a:ext cx="1578" cy="5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Switch/Hub</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58" name="AutoShape 34"/>
            <p:cNvSpPr>
              <a:spLocks noChangeArrowheads="1"/>
            </p:cNvSpPr>
            <p:nvPr/>
          </p:nvSpPr>
          <p:spPr bwMode="auto">
            <a:xfrm>
              <a:off x="2891" y="10731"/>
              <a:ext cx="1430" cy="111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Home gateway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9" name="AutoShape 35"/>
            <p:cNvSpPr>
              <a:spLocks noChangeArrowheads="1"/>
            </p:cNvSpPr>
            <p:nvPr/>
          </p:nvSpPr>
          <p:spPr bwMode="auto">
            <a:xfrm>
              <a:off x="2217" y="12010"/>
              <a:ext cx="1502" cy="127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Home Appliance1</a:t>
              </a:r>
              <a:r>
                <a:rPr kumimoji="0" lang="en-US" sz="1400" b="0" i="0" u="none" strike="noStrike" cap="none" normalizeH="0" baseline="0" dirty="0" smtClean="0">
                  <a:ln>
                    <a:noFill/>
                  </a:ln>
                  <a:solidFill>
                    <a:schemeClr val="tx1"/>
                  </a:solidFill>
                  <a:effectLst/>
                  <a:latin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0" name="AutoShape 36"/>
            <p:cNvSpPr>
              <a:spLocks noChangeArrowheads="1"/>
            </p:cNvSpPr>
            <p:nvPr/>
          </p:nvSpPr>
          <p:spPr bwMode="auto">
            <a:xfrm>
              <a:off x="4662" y="11690"/>
              <a:ext cx="1463" cy="143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Home Appliance2</a:t>
              </a:r>
              <a:endParaRPr kumimoji="0" lang="en-US" sz="1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1" name="AutoShape 37"/>
            <p:cNvSpPr>
              <a:spLocks noChangeArrowheads="1"/>
            </p:cNvSpPr>
            <p:nvPr/>
          </p:nvSpPr>
          <p:spPr bwMode="auto">
            <a:xfrm>
              <a:off x="4728" y="8653"/>
              <a:ext cx="1497" cy="116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PC/Laptop/Mobile</a:t>
              </a:r>
              <a:endParaRPr kumimoji="0" lang="en-US" sz="1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2" name="AutoShape 38"/>
            <p:cNvSpPr>
              <a:spLocks noChangeArrowheads="1"/>
            </p:cNvSpPr>
            <p:nvPr/>
          </p:nvSpPr>
          <p:spPr bwMode="auto">
            <a:xfrm>
              <a:off x="116" y="9612"/>
              <a:ext cx="1600" cy="127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Home Appliance4</a:t>
              </a:r>
              <a:r>
                <a:rPr kumimoji="0" lang="en-US" sz="1400" b="0" i="0" u="none" strike="noStrike" cap="none" normalizeH="0" baseline="0" dirty="0" smtClean="0">
                  <a:ln>
                    <a:noFill/>
                  </a:ln>
                  <a:solidFill>
                    <a:schemeClr val="tx1"/>
                  </a:solidFill>
                  <a:effectLst/>
                  <a:latin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3" name="AutoShape 39"/>
            <p:cNvSpPr>
              <a:spLocks noChangeArrowheads="1"/>
            </p:cNvSpPr>
            <p:nvPr/>
          </p:nvSpPr>
          <p:spPr bwMode="auto">
            <a:xfrm>
              <a:off x="213" y="11180"/>
              <a:ext cx="1521" cy="11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Home Appliance3</a:t>
              </a:r>
              <a:endParaRPr kumimoji="0" lang="en-US" sz="1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64" name="AutoShape 40"/>
            <p:cNvCxnSpPr>
              <a:cxnSpLocks noChangeShapeType="1"/>
            </p:cNvCxnSpPr>
            <p:nvPr/>
          </p:nvCxnSpPr>
          <p:spPr bwMode="auto">
            <a:xfrm>
              <a:off x="3539" y="9616"/>
              <a:ext cx="10" cy="328"/>
            </a:xfrm>
            <a:prstGeom prst="straightConnector1">
              <a:avLst/>
            </a:prstGeom>
            <a:noFill/>
            <a:ln w="9525">
              <a:solidFill>
                <a:srgbClr val="000000"/>
              </a:solidFill>
              <a:round/>
              <a:headEnd/>
              <a:tailEnd type="triangle" w="med" len="med"/>
            </a:ln>
          </p:spPr>
        </p:cxnSp>
        <p:cxnSp>
          <p:nvCxnSpPr>
            <p:cNvPr id="1065" name="AutoShape 41"/>
            <p:cNvCxnSpPr>
              <a:cxnSpLocks noChangeShapeType="1"/>
            </p:cNvCxnSpPr>
            <p:nvPr/>
          </p:nvCxnSpPr>
          <p:spPr bwMode="auto">
            <a:xfrm>
              <a:off x="3549" y="10466"/>
              <a:ext cx="0" cy="396"/>
            </a:xfrm>
            <a:prstGeom prst="straightConnector1">
              <a:avLst/>
            </a:prstGeom>
            <a:noFill/>
            <a:ln w="9525">
              <a:solidFill>
                <a:srgbClr val="000000"/>
              </a:solidFill>
              <a:round/>
              <a:headEnd/>
              <a:tailEnd type="triangle" w="med" len="med"/>
            </a:ln>
          </p:spPr>
        </p:cxnSp>
        <p:cxnSp>
          <p:nvCxnSpPr>
            <p:cNvPr id="1066" name="AutoShape 42"/>
            <p:cNvCxnSpPr>
              <a:cxnSpLocks noChangeShapeType="1"/>
            </p:cNvCxnSpPr>
            <p:nvPr/>
          </p:nvCxnSpPr>
          <p:spPr bwMode="auto">
            <a:xfrm flipH="1">
              <a:off x="3040" y="11576"/>
              <a:ext cx="509" cy="839"/>
            </a:xfrm>
            <a:prstGeom prst="straightConnector1">
              <a:avLst/>
            </a:prstGeom>
            <a:noFill/>
            <a:ln w="9525">
              <a:solidFill>
                <a:srgbClr val="000000"/>
              </a:solidFill>
              <a:round/>
              <a:headEnd/>
              <a:tailEnd type="triangle" w="med" len="med"/>
            </a:ln>
          </p:spPr>
        </p:cxnSp>
        <p:cxnSp>
          <p:nvCxnSpPr>
            <p:cNvPr id="1067" name="AutoShape 43"/>
            <p:cNvCxnSpPr>
              <a:cxnSpLocks noChangeShapeType="1"/>
            </p:cNvCxnSpPr>
            <p:nvPr/>
          </p:nvCxnSpPr>
          <p:spPr bwMode="auto">
            <a:xfrm>
              <a:off x="3549" y="11576"/>
              <a:ext cx="1179" cy="782"/>
            </a:xfrm>
            <a:prstGeom prst="straightConnector1">
              <a:avLst/>
            </a:prstGeom>
            <a:noFill/>
            <a:ln w="9525">
              <a:solidFill>
                <a:srgbClr val="000000"/>
              </a:solidFill>
              <a:round/>
              <a:headEnd/>
              <a:tailEnd type="triangle" w="med" len="med"/>
            </a:ln>
          </p:spPr>
        </p:cxnSp>
        <p:cxnSp>
          <p:nvCxnSpPr>
            <p:cNvPr id="1068" name="AutoShape 44"/>
            <p:cNvCxnSpPr>
              <a:cxnSpLocks noChangeShapeType="1"/>
            </p:cNvCxnSpPr>
            <p:nvPr/>
          </p:nvCxnSpPr>
          <p:spPr bwMode="auto">
            <a:xfrm flipH="1">
              <a:off x="1734" y="11327"/>
              <a:ext cx="1157" cy="91"/>
            </a:xfrm>
            <a:prstGeom prst="straightConnector1">
              <a:avLst/>
            </a:prstGeom>
            <a:noFill/>
            <a:ln w="9525">
              <a:solidFill>
                <a:srgbClr val="000000"/>
              </a:solidFill>
              <a:round/>
              <a:headEnd/>
              <a:tailEnd type="triangle" w="med" len="med"/>
            </a:ln>
          </p:spPr>
        </p:cxnSp>
        <p:cxnSp>
          <p:nvCxnSpPr>
            <p:cNvPr id="1069" name="AutoShape 45"/>
            <p:cNvCxnSpPr>
              <a:cxnSpLocks noChangeShapeType="1"/>
            </p:cNvCxnSpPr>
            <p:nvPr/>
          </p:nvCxnSpPr>
          <p:spPr bwMode="auto">
            <a:xfrm flipH="1" flipV="1">
              <a:off x="1585" y="10341"/>
              <a:ext cx="1306" cy="918"/>
            </a:xfrm>
            <a:prstGeom prst="straightConnector1">
              <a:avLst/>
            </a:prstGeom>
            <a:noFill/>
            <a:ln w="9525">
              <a:solidFill>
                <a:srgbClr val="000000"/>
              </a:solidFill>
              <a:round/>
              <a:headEnd/>
              <a:tailEnd type="triangle" w="med" len="med"/>
            </a:ln>
          </p:spPr>
        </p:cxnSp>
        <p:cxnSp>
          <p:nvCxnSpPr>
            <p:cNvPr id="1070" name="AutoShape 46"/>
            <p:cNvCxnSpPr>
              <a:cxnSpLocks noChangeShapeType="1"/>
            </p:cNvCxnSpPr>
            <p:nvPr/>
          </p:nvCxnSpPr>
          <p:spPr bwMode="auto">
            <a:xfrm flipV="1">
              <a:off x="4261" y="9820"/>
              <a:ext cx="743" cy="1303"/>
            </a:xfrm>
            <a:prstGeom prst="straightConnector1">
              <a:avLst/>
            </a:prstGeom>
            <a:noFill/>
            <a:ln w="9525">
              <a:solidFill>
                <a:srgbClr val="000000"/>
              </a:solidFill>
              <a:round/>
              <a:headEnd/>
              <a:tailEnd type="triangle" w="med" len="med"/>
            </a:ln>
          </p:spPr>
        </p:cxnSp>
        <p:cxnSp>
          <p:nvCxnSpPr>
            <p:cNvPr id="1071" name="AutoShape 47"/>
            <p:cNvCxnSpPr>
              <a:cxnSpLocks noChangeShapeType="1"/>
            </p:cNvCxnSpPr>
            <p:nvPr/>
          </p:nvCxnSpPr>
          <p:spPr bwMode="auto">
            <a:xfrm>
              <a:off x="9190" y="2907"/>
              <a:ext cx="12" cy="466"/>
            </a:xfrm>
            <a:prstGeom prst="straightConnector1">
              <a:avLst/>
            </a:prstGeom>
            <a:noFill/>
            <a:ln w="9525">
              <a:solidFill>
                <a:srgbClr val="000000"/>
              </a:solidFill>
              <a:round/>
              <a:headEnd/>
              <a:tailEnd type="triangle" w="med" len="med"/>
            </a:ln>
          </p:spPr>
        </p:cxnSp>
        <p:cxnSp>
          <p:nvCxnSpPr>
            <p:cNvPr id="1072" name="AutoShape 48"/>
            <p:cNvCxnSpPr>
              <a:cxnSpLocks noChangeShapeType="1"/>
            </p:cNvCxnSpPr>
            <p:nvPr/>
          </p:nvCxnSpPr>
          <p:spPr bwMode="auto">
            <a:xfrm flipH="1" flipV="1">
              <a:off x="7563" y="3004"/>
              <a:ext cx="871" cy="758"/>
            </a:xfrm>
            <a:prstGeom prst="straightConnector1">
              <a:avLst/>
            </a:prstGeom>
            <a:noFill/>
            <a:ln w="9525">
              <a:solidFill>
                <a:srgbClr val="000000"/>
              </a:solidFill>
              <a:round/>
              <a:headEnd/>
              <a:tailEnd type="triangle" w="med" len="med"/>
            </a:ln>
          </p:spPr>
        </p:cxnSp>
        <p:sp>
          <p:nvSpPr>
            <p:cNvPr id="1073" name="AutoShape 49"/>
            <p:cNvSpPr>
              <a:spLocks noChangeArrowheads="1"/>
            </p:cNvSpPr>
            <p:nvPr/>
          </p:nvSpPr>
          <p:spPr bwMode="auto">
            <a:xfrm>
              <a:off x="8677" y="1298"/>
              <a:ext cx="1032" cy="1609"/>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Health Server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4" name="AutoShape 50"/>
            <p:cNvSpPr>
              <a:spLocks noChangeArrowheads="1"/>
            </p:cNvSpPr>
            <p:nvPr/>
          </p:nvSpPr>
          <p:spPr bwMode="auto">
            <a:xfrm>
              <a:off x="8461" y="3373"/>
              <a:ext cx="1596" cy="7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Switch/Hub</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75" name="AutoShape 51"/>
            <p:cNvSpPr>
              <a:spLocks noChangeArrowheads="1"/>
            </p:cNvSpPr>
            <p:nvPr/>
          </p:nvSpPr>
          <p:spPr bwMode="auto">
            <a:xfrm>
              <a:off x="8533" y="4513"/>
              <a:ext cx="1596" cy="80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1</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76" name="AutoShape 52"/>
            <p:cNvSpPr>
              <a:spLocks noChangeArrowheads="1"/>
            </p:cNvSpPr>
            <p:nvPr/>
          </p:nvSpPr>
          <p:spPr bwMode="auto">
            <a:xfrm>
              <a:off x="6397" y="2226"/>
              <a:ext cx="1596" cy="77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77" name="AutoShape 53"/>
            <p:cNvSpPr>
              <a:spLocks noChangeArrowheads="1"/>
            </p:cNvSpPr>
            <p:nvPr/>
          </p:nvSpPr>
          <p:spPr bwMode="auto">
            <a:xfrm>
              <a:off x="10233" y="2098"/>
              <a:ext cx="1403" cy="105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PC/Laptop/Mobile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8" name="AutoShape 54"/>
            <p:cNvSpPr>
              <a:spLocks noChangeArrowheads="1"/>
            </p:cNvSpPr>
            <p:nvPr/>
          </p:nvSpPr>
          <p:spPr bwMode="auto">
            <a:xfrm>
              <a:off x="6097" y="4617"/>
              <a:ext cx="1596" cy="80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cxnSp>
          <p:nvCxnSpPr>
            <p:cNvPr id="1079" name="AutoShape 55"/>
            <p:cNvCxnSpPr>
              <a:cxnSpLocks noChangeShapeType="1"/>
            </p:cNvCxnSpPr>
            <p:nvPr/>
          </p:nvCxnSpPr>
          <p:spPr bwMode="auto">
            <a:xfrm>
              <a:off x="9289" y="4086"/>
              <a:ext cx="24" cy="401"/>
            </a:xfrm>
            <a:prstGeom prst="straightConnector1">
              <a:avLst/>
            </a:prstGeom>
            <a:noFill/>
            <a:ln w="9525">
              <a:solidFill>
                <a:srgbClr val="000000"/>
              </a:solidFill>
              <a:round/>
              <a:headEnd/>
              <a:tailEnd type="triangle" w="med" len="med"/>
            </a:ln>
          </p:spPr>
        </p:cxnSp>
        <p:cxnSp>
          <p:nvCxnSpPr>
            <p:cNvPr id="1080" name="AutoShape 56"/>
            <p:cNvCxnSpPr>
              <a:cxnSpLocks noChangeShapeType="1"/>
            </p:cNvCxnSpPr>
            <p:nvPr/>
          </p:nvCxnSpPr>
          <p:spPr bwMode="auto">
            <a:xfrm flipH="1">
              <a:off x="7693" y="3762"/>
              <a:ext cx="768" cy="1256"/>
            </a:xfrm>
            <a:prstGeom prst="straightConnector1">
              <a:avLst/>
            </a:prstGeom>
            <a:noFill/>
            <a:ln w="9525">
              <a:solidFill>
                <a:srgbClr val="000000"/>
              </a:solidFill>
              <a:round/>
              <a:headEnd/>
              <a:tailEnd type="triangle" w="med" len="med"/>
            </a:ln>
          </p:spPr>
        </p:cxnSp>
        <p:cxnSp>
          <p:nvCxnSpPr>
            <p:cNvPr id="1081" name="AutoShape 57"/>
            <p:cNvCxnSpPr>
              <a:cxnSpLocks noChangeShapeType="1"/>
            </p:cNvCxnSpPr>
            <p:nvPr/>
          </p:nvCxnSpPr>
          <p:spPr bwMode="auto">
            <a:xfrm flipV="1">
              <a:off x="10057" y="3127"/>
              <a:ext cx="540" cy="350"/>
            </a:xfrm>
            <a:prstGeom prst="straightConnector1">
              <a:avLst/>
            </a:prstGeom>
            <a:noFill/>
            <a:ln w="9525">
              <a:solidFill>
                <a:srgbClr val="000000"/>
              </a:solidFill>
              <a:round/>
              <a:headEnd/>
              <a:tailEnd type="triangle" w="med" len="med"/>
            </a:ln>
          </p:spPr>
        </p:cxnSp>
        <p:sp>
          <p:nvSpPr>
            <p:cNvPr id="1082" name="AutoShape 58"/>
            <p:cNvSpPr>
              <a:spLocks noChangeArrowheads="1"/>
            </p:cNvSpPr>
            <p:nvPr/>
          </p:nvSpPr>
          <p:spPr bwMode="auto">
            <a:xfrm>
              <a:off x="216" y="2772"/>
              <a:ext cx="1596" cy="7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cs typeface="Arial" pitchFamily="34" charset="0"/>
                </a:rPr>
                <a:t>IoT</a:t>
              </a:r>
              <a:r>
                <a:rPr kumimoji="0" lang="en-US" sz="1400" b="0" i="0" u="none" strike="noStrike" cap="none" normalizeH="0" baseline="0" dirty="0" smtClean="0">
                  <a:ln>
                    <a:noFill/>
                  </a:ln>
                  <a:solidFill>
                    <a:schemeClr val="tx1"/>
                  </a:solidFill>
                  <a:effectLst/>
                  <a:latin typeface="Calibri" pitchFamily="34" charset="0"/>
                  <a:cs typeface="Arial" pitchFamily="34" charset="0"/>
                </a:rPr>
                <a:t> Device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83" name="AutoShape 59"/>
            <p:cNvSpPr>
              <a:spLocks noChangeArrowheads="1"/>
            </p:cNvSpPr>
            <p:nvPr/>
          </p:nvSpPr>
          <p:spPr bwMode="auto">
            <a:xfrm>
              <a:off x="2618" y="179"/>
              <a:ext cx="1508" cy="1261"/>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cs typeface="Arial" pitchFamily="34" charset="0"/>
                </a:rPr>
                <a:t>PublicServer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84" name="AutoShape 60"/>
            <p:cNvSpPr>
              <a:spLocks noChangeArrowheads="1"/>
            </p:cNvSpPr>
            <p:nvPr/>
          </p:nvSpPr>
          <p:spPr bwMode="auto">
            <a:xfrm>
              <a:off x="2597" y="1842"/>
              <a:ext cx="1596" cy="61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Switch/Hub</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85" name="AutoShape 61"/>
            <p:cNvSpPr>
              <a:spLocks noChangeArrowheads="1"/>
            </p:cNvSpPr>
            <p:nvPr/>
          </p:nvSpPr>
          <p:spPr bwMode="auto">
            <a:xfrm>
              <a:off x="2669" y="2824"/>
              <a:ext cx="1596" cy="69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1</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86" name="AutoShape 62"/>
            <p:cNvSpPr>
              <a:spLocks noChangeArrowheads="1"/>
            </p:cNvSpPr>
            <p:nvPr/>
          </p:nvSpPr>
          <p:spPr bwMode="auto">
            <a:xfrm>
              <a:off x="113" y="1339"/>
              <a:ext cx="1596" cy="67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IoT Device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87" name="AutoShape 63"/>
            <p:cNvSpPr>
              <a:spLocks noChangeArrowheads="1"/>
            </p:cNvSpPr>
            <p:nvPr/>
          </p:nvSpPr>
          <p:spPr bwMode="auto">
            <a:xfrm>
              <a:off x="4577" y="937"/>
              <a:ext cx="1548" cy="100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PC/Laptop/Mobile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88" name="AutoShape 64"/>
            <p:cNvCxnSpPr>
              <a:cxnSpLocks noChangeShapeType="1"/>
            </p:cNvCxnSpPr>
            <p:nvPr/>
          </p:nvCxnSpPr>
          <p:spPr bwMode="auto">
            <a:xfrm>
              <a:off x="3353" y="1440"/>
              <a:ext cx="12" cy="402"/>
            </a:xfrm>
            <a:prstGeom prst="straightConnector1">
              <a:avLst/>
            </a:prstGeom>
            <a:noFill/>
            <a:ln w="9525">
              <a:solidFill>
                <a:srgbClr val="000000"/>
              </a:solidFill>
              <a:round/>
              <a:headEnd/>
              <a:tailEnd type="triangle" w="med" len="med"/>
            </a:ln>
          </p:spPr>
        </p:cxnSp>
        <p:cxnSp>
          <p:nvCxnSpPr>
            <p:cNvPr id="1089" name="AutoShape 65"/>
            <p:cNvCxnSpPr>
              <a:cxnSpLocks noChangeShapeType="1"/>
            </p:cNvCxnSpPr>
            <p:nvPr/>
          </p:nvCxnSpPr>
          <p:spPr bwMode="auto">
            <a:xfrm>
              <a:off x="3425" y="2456"/>
              <a:ext cx="24" cy="346"/>
            </a:xfrm>
            <a:prstGeom prst="straightConnector1">
              <a:avLst/>
            </a:prstGeom>
            <a:noFill/>
            <a:ln w="9525">
              <a:solidFill>
                <a:srgbClr val="000000"/>
              </a:solidFill>
              <a:round/>
              <a:headEnd/>
              <a:tailEnd type="triangle" w="med" len="med"/>
            </a:ln>
          </p:spPr>
        </p:cxnSp>
        <p:cxnSp>
          <p:nvCxnSpPr>
            <p:cNvPr id="1090" name="AutoShape 66"/>
            <p:cNvCxnSpPr>
              <a:cxnSpLocks noChangeShapeType="1"/>
            </p:cNvCxnSpPr>
            <p:nvPr/>
          </p:nvCxnSpPr>
          <p:spPr bwMode="auto">
            <a:xfrm flipH="1" flipV="1">
              <a:off x="1709" y="1775"/>
              <a:ext cx="888" cy="401"/>
            </a:xfrm>
            <a:prstGeom prst="straightConnector1">
              <a:avLst/>
            </a:prstGeom>
            <a:noFill/>
            <a:ln w="9525">
              <a:solidFill>
                <a:srgbClr val="000000"/>
              </a:solidFill>
              <a:round/>
              <a:headEnd/>
              <a:tailEnd type="triangle" w="med" len="med"/>
            </a:ln>
          </p:spPr>
        </p:cxnSp>
        <p:cxnSp>
          <p:nvCxnSpPr>
            <p:cNvPr id="1091" name="AutoShape 67"/>
            <p:cNvCxnSpPr>
              <a:cxnSpLocks noChangeShapeType="1"/>
            </p:cNvCxnSpPr>
            <p:nvPr/>
          </p:nvCxnSpPr>
          <p:spPr bwMode="auto">
            <a:xfrm flipH="1">
              <a:off x="1829" y="2176"/>
              <a:ext cx="768" cy="1083"/>
            </a:xfrm>
            <a:prstGeom prst="straightConnector1">
              <a:avLst/>
            </a:prstGeom>
            <a:noFill/>
            <a:ln w="9525">
              <a:solidFill>
                <a:srgbClr val="000000"/>
              </a:solidFill>
              <a:round/>
              <a:headEnd/>
              <a:tailEnd type="triangle" w="med" len="med"/>
            </a:ln>
          </p:spPr>
        </p:cxnSp>
        <p:cxnSp>
          <p:nvCxnSpPr>
            <p:cNvPr id="1092" name="AutoShape 68"/>
            <p:cNvCxnSpPr>
              <a:cxnSpLocks noChangeShapeType="1"/>
            </p:cNvCxnSpPr>
            <p:nvPr/>
          </p:nvCxnSpPr>
          <p:spPr bwMode="auto">
            <a:xfrm flipV="1">
              <a:off x="4193" y="1629"/>
              <a:ext cx="540" cy="302"/>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a:t>PROBLEM OF STATEMENT</a:t>
            </a:r>
          </a:p>
        </p:txBody>
      </p:sp>
      <p:sp>
        <p:nvSpPr>
          <p:cNvPr id="4" name="TextBox 3"/>
          <p:cNvSpPr txBox="1"/>
          <p:nvPr/>
        </p:nvSpPr>
        <p:spPr>
          <a:xfrm>
            <a:off x="152400" y="2209800"/>
            <a:ext cx="8839200" cy="3693319"/>
          </a:xfrm>
          <a:prstGeom prst="rect">
            <a:avLst/>
          </a:prstGeom>
          <a:noFill/>
        </p:spPr>
        <p:txBody>
          <a:bodyPr wrap="square" rtlCol="0">
            <a:spAutoFit/>
          </a:bodyPr>
          <a:lstStyle/>
          <a:p>
            <a:pPr algn="just"/>
            <a:r>
              <a:rPr lang="en-US" dirty="0"/>
              <a:t>Managing large city and complex home appliances are growing challenges of present time. Which leads to the following questions and this project work will provides the solution to these problems</a:t>
            </a:r>
            <a:r>
              <a:rPr lang="en-US" dirty="0" smtClean="0"/>
              <a:t>:</a:t>
            </a:r>
          </a:p>
          <a:p>
            <a:pPr algn="just"/>
            <a:endParaRPr lang="en-US" dirty="0" smtClean="0"/>
          </a:p>
          <a:p>
            <a:pPr marL="342900" lvl="0" indent="-342900" algn="just">
              <a:buFont typeface="+mj-lt"/>
              <a:buAutoNum type="arabicPeriod"/>
            </a:pPr>
            <a:r>
              <a:rPr lang="en-US" dirty="0" smtClean="0"/>
              <a:t>How </a:t>
            </a:r>
            <a:r>
              <a:rPr lang="en-US" dirty="0"/>
              <a:t>effectively the normal environment and relevant technology are used to provide a  </a:t>
            </a:r>
            <a:r>
              <a:rPr lang="en-US" dirty="0" smtClean="0"/>
              <a:t>    SMART </a:t>
            </a:r>
            <a:r>
              <a:rPr lang="en-US" dirty="0"/>
              <a:t>solution for different </a:t>
            </a:r>
            <a:r>
              <a:rPr lang="en-US" dirty="0" err="1"/>
              <a:t>abled</a:t>
            </a:r>
            <a:r>
              <a:rPr lang="en-US" dirty="0"/>
              <a:t> individuals with assistive technology</a:t>
            </a:r>
            <a:r>
              <a:rPr lang="en-US" dirty="0" smtClean="0"/>
              <a:t>?</a:t>
            </a:r>
          </a:p>
          <a:p>
            <a:pPr marL="342900" lvl="0" indent="-342900" algn="just">
              <a:buFont typeface="+mj-lt"/>
              <a:buAutoNum type="arabicPeriod"/>
            </a:pPr>
            <a:endParaRPr lang="en-US" dirty="0"/>
          </a:p>
          <a:p>
            <a:pPr marL="342900" lvl="0" indent="-342900" algn="just">
              <a:buFont typeface="+mj-lt"/>
              <a:buAutoNum type="arabicPeriod"/>
            </a:pPr>
            <a:r>
              <a:rPr lang="en-US" dirty="0" smtClean="0"/>
              <a:t>How </a:t>
            </a:r>
            <a:r>
              <a:rPr lang="en-US" dirty="0"/>
              <a:t>effectively the standards and relevant techniques are used to find a relevant requirement in supermarket process with clustering?</a:t>
            </a:r>
          </a:p>
          <a:p>
            <a:pPr marL="342900" lvl="0" indent="-342900" algn="just">
              <a:buFont typeface="+mj-lt"/>
              <a:buAutoNum type="arabicPeriod"/>
            </a:pPr>
            <a:endParaRPr lang="en-US" dirty="0" smtClean="0"/>
          </a:p>
          <a:p>
            <a:pPr marL="342900" lvl="0" indent="-342900" algn="just">
              <a:buFont typeface="+mj-lt"/>
              <a:buAutoNum type="arabicPeriod"/>
            </a:pPr>
            <a:r>
              <a:rPr lang="en-US" dirty="0" smtClean="0"/>
              <a:t>How </a:t>
            </a:r>
            <a:r>
              <a:rPr lang="en-US" dirty="0"/>
              <a:t>effectively is the environment used to get best package and predict preference with data science?</a:t>
            </a: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a:bodyPr>
          <a:lstStyle/>
          <a:p>
            <a:r>
              <a:rPr lang="en-US" b="1" dirty="0" smtClean="0"/>
              <a:t>OBJECTIVE</a:t>
            </a:r>
            <a:endParaRPr lang="en-US" dirty="0"/>
          </a:p>
        </p:txBody>
      </p:sp>
      <p:sp>
        <p:nvSpPr>
          <p:cNvPr id="4" name="TextBox 3"/>
          <p:cNvSpPr txBox="1"/>
          <p:nvPr/>
        </p:nvSpPr>
        <p:spPr>
          <a:xfrm>
            <a:off x="304800" y="2286000"/>
            <a:ext cx="8458200" cy="2585323"/>
          </a:xfrm>
          <a:prstGeom prst="rect">
            <a:avLst/>
          </a:prstGeom>
          <a:noFill/>
        </p:spPr>
        <p:txBody>
          <a:bodyPr wrap="square" rtlCol="0">
            <a:spAutoFit/>
          </a:bodyPr>
          <a:lstStyle/>
          <a:p>
            <a:r>
              <a:rPr lang="en-US" dirty="0"/>
              <a:t>Main objectives of this project work </a:t>
            </a:r>
            <a:r>
              <a:rPr lang="en-US" dirty="0" smtClean="0"/>
              <a:t>are:</a:t>
            </a:r>
          </a:p>
          <a:p>
            <a:endParaRPr lang="en-US" dirty="0" smtClean="0"/>
          </a:p>
          <a:p>
            <a:pPr marL="342900" indent="-342900">
              <a:buFont typeface="+mj-lt"/>
              <a:buAutoNum type="arabicPeriod"/>
            </a:pPr>
            <a:r>
              <a:rPr lang="en-US" dirty="0" smtClean="0"/>
              <a:t>To </a:t>
            </a:r>
            <a:r>
              <a:rPr lang="en-US" dirty="0"/>
              <a:t>design and simulate the networking of a Smart House and Smart City by connecting different Smart House and Internet of Things (</a:t>
            </a:r>
            <a:r>
              <a:rPr lang="en-US" dirty="0" err="1"/>
              <a:t>IoT</a:t>
            </a:r>
            <a:r>
              <a:rPr lang="en-US" dirty="0"/>
              <a:t>). (</a:t>
            </a:r>
            <a:r>
              <a:rPr lang="en-US" dirty="0" err="1"/>
              <a:t>i.e</a:t>
            </a:r>
            <a:r>
              <a:rPr lang="en-US" dirty="0"/>
              <a:t>, how electronic device are connecting with each other through the network or internet). </a:t>
            </a: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smtClean="0"/>
              <a:t>To </a:t>
            </a:r>
            <a:r>
              <a:rPr lang="en-US" dirty="0"/>
              <a:t>elaborate the Automation of home devices, reduce Time and increase efficiency thus establish smart lifestyle.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LIMITATION</a:t>
            </a:r>
          </a:p>
        </p:txBody>
      </p:sp>
      <p:sp>
        <p:nvSpPr>
          <p:cNvPr id="3" name="Content Placeholder 2"/>
          <p:cNvSpPr>
            <a:spLocks noGrp="1"/>
          </p:cNvSpPr>
          <p:nvPr>
            <p:ph idx="1"/>
          </p:nvPr>
        </p:nvSpPr>
        <p:spPr/>
        <p:txBody>
          <a:bodyPr>
            <a:normAutofit lnSpcReduction="10000"/>
          </a:bodyPr>
          <a:lstStyle/>
          <a:p>
            <a:pPr>
              <a:buNone/>
            </a:pPr>
            <a:r>
              <a:rPr lang="en-US" sz="1800" b="1" dirty="0" smtClean="0"/>
              <a:t>Scope</a:t>
            </a:r>
          </a:p>
          <a:p>
            <a:pPr>
              <a:buNone/>
            </a:pPr>
            <a:endParaRPr lang="en-US" sz="1800" b="1" dirty="0"/>
          </a:p>
          <a:p>
            <a:pPr lvl="0"/>
            <a:r>
              <a:rPr lang="en-US" sz="1800" dirty="0"/>
              <a:t>The scope of Smart City is improving our quality of life</a:t>
            </a:r>
            <a:r>
              <a:rPr lang="en-US" sz="1800" dirty="0" smtClean="0"/>
              <a:t>.</a:t>
            </a:r>
          </a:p>
          <a:p>
            <a:pPr lvl="0"/>
            <a:endParaRPr lang="en-US" sz="1800" dirty="0" smtClean="0"/>
          </a:p>
          <a:p>
            <a:pPr lvl="0"/>
            <a:r>
              <a:rPr lang="en-US" sz="1800" dirty="0" smtClean="0"/>
              <a:t>Improving </a:t>
            </a:r>
            <a:r>
              <a:rPr lang="en-US" sz="1800" dirty="0"/>
              <a:t>environmental quality in the urban space/area.</a:t>
            </a:r>
          </a:p>
          <a:p>
            <a:pPr lvl="0"/>
            <a:endParaRPr lang="en-US" sz="1800" dirty="0" smtClean="0"/>
          </a:p>
          <a:p>
            <a:pPr lvl="0"/>
            <a:r>
              <a:rPr lang="en-US" sz="1800" dirty="0" smtClean="0"/>
              <a:t>The </a:t>
            </a:r>
            <a:r>
              <a:rPr lang="en-US" sz="1800" dirty="0"/>
              <a:t>transports system are part of smart mobility which reduce our time spent</a:t>
            </a:r>
            <a:r>
              <a:rPr lang="en-US" sz="1800" dirty="0" smtClean="0"/>
              <a:t>.</a:t>
            </a:r>
          </a:p>
          <a:p>
            <a:pPr lvl="0"/>
            <a:endParaRPr lang="en-US" sz="1800" dirty="0"/>
          </a:p>
          <a:p>
            <a:pPr lvl="0"/>
            <a:endParaRPr lang="en-US" sz="1800" dirty="0"/>
          </a:p>
          <a:p>
            <a:pPr>
              <a:buNone/>
            </a:pPr>
            <a:r>
              <a:rPr lang="en-US" sz="1800" b="1" dirty="0" smtClean="0"/>
              <a:t>Limitation</a:t>
            </a:r>
            <a:endParaRPr lang="en-US" sz="1800" b="1" dirty="0"/>
          </a:p>
          <a:p>
            <a:endParaRPr lang="en-US" sz="1800" dirty="0" smtClean="0"/>
          </a:p>
          <a:p>
            <a:r>
              <a:rPr lang="en-US" sz="1800" dirty="0" smtClean="0"/>
              <a:t>The </a:t>
            </a:r>
            <a:r>
              <a:rPr lang="en-US" sz="1800" dirty="0"/>
              <a:t>it the conceptual model of real system/city</a:t>
            </a:r>
          </a:p>
          <a:p>
            <a:endParaRPr lang="en-US" sz="1800" dirty="0" smtClean="0"/>
          </a:p>
          <a:p>
            <a:r>
              <a:rPr lang="en-US" sz="1800" dirty="0" smtClean="0"/>
              <a:t>This </a:t>
            </a:r>
            <a:r>
              <a:rPr lang="en-US" sz="1800" dirty="0"/>
              <a:t>project uses virtual devices and connection.</a:t>
            </a:r>
          </a:p>
          <a:p>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LITERATURE REVIEW</a:t>
            </a:r>
          </a:p>
        </p:txBody>
      </p:sp>
      <p:sp>
        <p:nvSpPr>
          <p:cNvPr id="4" name="TextBox 3"/>
          <p:cNvSpPr txBox="1"/>
          <p:nvPr/>
        </p:nvSpPr>
        <p:spPr>
          <a:xfrm>
            <a:off x="304800" y="685800"/>
            <a:ext cx="8686800" cy="5909310"/>
          </a:xfrm>
          <a:prstGeom prst="rect">
            <a:avLst/>
          </a:prstGeom>
          <a:noFill/>
        </p:spPr>
        <p:txBody>
          <a:bodyPr wrap="square" rtlCol="0">
            <a:spAutoFit/>
          </a:bodyPr>
          <a:lstStyle/>
          <a:p>
            <a:pPr algn="just"/>
            <a:r>
              <a:rPr lang="en-US" dirty="0"/>
              <a:t>A smart city is one that use ICT such that city services and monitoring are more aware, interactive and efficient. According to the Literature Survey the history of relevant Cities could be identified. Some cities had developed general cities into Smart cities by using their various technology</a:t>
            </a:r>
            <a:r>
              <a:rPr lang="en-US" dirty="0" smtClean="0"/>
              <a:t>.</a:t>
            </a:r>
          </a:p>
          <a:p>
            <a:pPr algn="just"/>
            <a:endParaRPr lang="en-US" dirty="0" smtClean="0"/>
          </a:p>
          <a:p>
            <a:pPr algn="just"/>
            <a:r>
              <a:rPr lang="en-US" b="1" dirty="0" smtClean="0">
                <a:latin typeface="Times New Roman"/>
                <a:ea typeface="Calibri"/>
              </a:rPr>
              <a:t>Taiwan Smart City: </a:t>
            </a:r>
            <a:r>
              <a:rPr lang="en-US" dirty="0" smtClean="0">
                <a:latin typeface="Times New Roman"/>
                <a:ea typeface="Calibri"/>
              </a:rPr>
              <a:t>Ac</a:t>
            </a:r>
            <a:r>
              <a:rPr lang="en-US" dirty="0" smtClean="0"/>
              <a:t>cording </a:t>
            </a:r>
            <a:r>
              <a:rPr lang="en-US" dirty="0"/>
              <a:t>to the program introduced here, Chunghwa Telecom will assist Taiwan’s Government in achieving a smart city within three </a:t>
            </a:r>
            <a:r>
              <a:rPr lang="en-US" dirty="0" smtClean="0"/>
              <a:t>years.</a:t>
            </a:r>
            <a:r>
              <a:rPr lang="en-US" dirty="0"/>
              <a:t> The programs and sub-programs are lunched for smart city are: - </a:t>
            </a:r>
          </a:p>
          <a:p>
            <a:pPr lvl="0" algn="just"/>
            <a:r>
              <a:rPr lang="en-US" dirty="0" smtClean="0"/>
              <a:t>		a. </a:t>
            </a:r>
            <a:r>
              <a:rPr lang="en-US" dirty="0"/>
              <a:t>Convenient City</a:t>
            </a:r>
          </a:p>
          <a:p>
            <a:pPr lvl="0" algn="just"/>
            <a:r>
              <a:rPr lang="en-US" dirty="0" smtClean="0"/>
              <a:t>		b. </a:t>
            </a:r>
            <a:r>
              <a:rPr lang="en-US" dirty="0"/>
              <a:t>Happy City</a:t>
            </a:r>
          </a:p>
          <a:p>
            <a:pPr lvl="0" algn="just"/>
            <a:r>
              <a:rPr lang="en-US" dirty="0" smtClean="0"/>
              <a:t>		c. </a:t>
            </a:r>
            <a:r>
              <a:rPr lang="en-US" dirty="0"/>
              <a:t>Friendly </a:t>
            </a:r>
            <a:r>
              <a:rPr lang="en-US" dirty="0" smtClean="0"/>
              <a:t>City</a:t>
            </a:r>
          </a:p>
          <a:p>
            <a:pPr lvl="0" algn="just"/>
            <a:endParaRPr lang="en-US" dirty="0"/>
          </a:p>
          <a:p>
            <a:pPr algn="just"/>
            <a:r>
              <a:rPr lang="en-US" b="1" dirty="0"/>
              <a:t>New York </a:t>
            </a:r>
            <a:r>
              <a:rPr lang="en-US" b="1" dirty="0" smtClean="0"/>
              <a:t>City: </a:t>
            </a:r>
            <a:r>
              <a:rPr lang="en-US" dirty="0" smtClean="0"/>
              <a:t>The </a:t>
            </a:r>
            <a:r>
              <a:rPr lang="en-US" dirty="0"/>
              <a:t>“New York City” is developing a number of smart city initiatives. An example is the series of city services kiosks in the </a:t>
            </a:r>
            <a:r>
              <a:rPr lang="en-US" dirty="0" err="1"/>
              <a:t>LinkNYC</a:t>
            </a:r>
            <a:r>
              <a:rPr lang="en-US" dirty="0"/>
              <a:t> network. These provide services including free WIFI, phone calls, devices charging stations, local </a:t>
            </a:r>
            <a:r>
              <a:rPr lang="en-US" dirty="0" err="1"/>
              <a:t>wayfinding</a:t>
            </a:r>
            <a:r>
              <a:rPr lang="en-US" dirty="0"/>
              <a:t> and more, funded by advertising that plays on the kiosk’s screens</a:t>
            </a:r>
            <a:r>
              <a:rPr lang="en-US" dirty="0" smtClean="0"/>
              <a:t>.</a:t>
            </a:r>
          </a:p>
          <a:p>
            <a:pPr algn="just"/>
            <a:endParaRPr lang="en-US" dirty="0" smtClean="0"/>
          </a:p>
          <a:p>
            <a:pPr algn="just"/>
            <a:r>
              <a:rPr lang="en-US" b="1" dirty="0"/>
              <a:t>Singapore Smart Nation</a:t>
            </a:r>
          </a:p>
          <a:p>
            <a:pPr algn="just"/>
            <a:r>
              <a:rPr lang="en-US" dirty="0"/>
              <a:t>The “Smart Nation Singapore” , a city-state has embarked on transforming towards a Smart Nation, and endeavors to harness the power of network, data and info-</a:t>
            </a:r>
            <a:r>
              <a:rPr lang="en-US" dirty="0" err="1"/>
              <a:t>comm</a:t>
            </a:r>
            <a:r>
              <a:rPr lang="en-US" dirty="0"/>
              <a:t> technologies to improve living, create economic opportunities and built closer communities.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5" ma:contentTypeDescription="Create a new document." ma:contentTypeScope="" ma:versionID="8ddd83050d27ad3ea394142a10446a97">
  <xsd:schema xmlns:xsd="http://www.w3.org/2001/XMLSchema" xmlns:xs="http://www.w3.org/2001/XMLSchema" xmlns:p="http://schemas.microsoft.com/office/2006/metadata/properties" xmlns:ns2="12a254c4-d793-440d-a8ee-ecc0216e79a1" targetNamespace="http://schemas.microsoft.com/office/2006/metadata/properties" ma:root="true" ma:fieldsID="b7928a140af13d0e63e09883bf221d56" ns2:_="">
    <xsd:import namespace="12a254c4-d793-440d-a8ee-ecc0216e79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57A751-2445-44A4-9968-9C54FC84DBBC}"/>
</file>

<file path=customXml/itemProps2.xml><?xml version="1.0" encoding="utf-8"?>
<ds:datastoreItem xmlns:ds="http://schemas.openxmlformats.org/officeDocument/2006/customXml" ds:itemID="{D84A3640-062F-46AA-837E-A57912C4940F}"/>
</file>

<file path=customXml/itemProps3.xml><?xml version="1.0" encoding="utf-8"?>
<ds:datastoreItem xmlns:ds="http://schemas.openxmlformats.org/officeDocument/2006/customXml" ds:itemID="{423AB841-D7F2-4E1E-8A98-718B3FDEB25F}"/>
</file>

<file path=docProps/app.xml><?xml version="1.0" encoding="utf-8"?>
<Properties xmlns="http://schemas.openxmlformats.org/officeDocument/2006/extended-properties" xmlns:vt="http://schemas.openxmlformats.org/officeDocument/2006/docPropsVTypes">
  <Template/>
  <TotalTime>239</TotalTime>
  <Words>2977</Words>
  <Application>Microsoft Office PowerPoint</Application>
  <PresentationFormat>On-screen Show (4:3)</PresentationFormat>
  <Paragraphs>408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Smart City</vt:lpstr>
      <vt:lpstr>ABSTRACT</vt:lpstr>
      <vt:lpstr>INTRODUCTION</vt:lpstr>
      <vt:lpstr>Block Diagram of Network Designing</vt:lpstr>
      <vt:lpstr>PROBLEM OF STATEMENT</vt:lpstr>
      <vt:lpstr>OBJECTIVE</vt:lpstr>
      <vt:lpstr>SCOPE AND LIMITATION</vt:lpstr>
      <vt:lpstr>LITERATURE REVIEW</vt:lpstr>
      <vt:lpstr>METHODOLOGY</vt:lpstr>
      <vt:lpstr>Algorithm</vt:lpstr>
      <vt:lpstr>Flow Chart</vt:lpstr>
      <vt:lpstr>Configuration</vt:lpstr>
      <vt:lpstr>Server Configuration</vt:lpstr>
      <vt:lpstr>Devices Configuration</vt:lpstr>
      <vt:lpstr>Programming</vt:lpstr>
      <vt:lpstr>Programming for controlling Fan </vt:lpstr>
      <vt:lpstr>Slide 18</vt:lpstr>
      <vt:lpstr>Programming  for controlling room light</vt:lpstr>
      <vt:lpstr>Slide 20</vt:lpstr>
      <vt:lpstr>Programming  for controlling room Window </vt:lpstr>
      <vt:lpstr>Slide 22</vt:lpstr>
      <vt:lpstr>Programming  for controlling Fire Sprinkler </vt:lpstr>
      <vt:lpstr>Slide 24</vt:lpstr>
      <vt:lpstr>Programming for controlling Alarm </vt:lpstr>
      <vt:lpstr>Smart Home</vt:lpstr>
      <vt:lpstr>Slide 27</vt:lpstr>
      <vt:lpstr>E-Police</vt:lpstr>
      <vt:lpstr>Network Design of E-Police</vt:lpstr>
      <vt:lpstr>E-Health care</vt:lpstr>
      <vt:lpstr>Network Design of Health Care</vt:lpstr>
      <vt:lpstr>Smart Farming</vt:lpstr>
      <vt:lpstr>Network Design of Smart Farming</vt:lpstr>
      <vt:lpstr>Smart Public Area</vt:lpstr>
      <vt:lpstr>Network Design of Smart Public Area</vt:lpstr>
      <vt:lpstr>CONCLUSION</vt:lpstr>
      <vt:lpstr>RECOMMENDATION AND FUTURE WORK</vt:lpstr>
      <vt:lpstr>REFRENCE</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Crazy</dc:creator>
  <cp:lastModifiedBy>Crazy</cp:lastModifiedBy>
  <cp:revision>31</cp:revision>
  <dcterms:created xsi:type="dcterms:W3CDTF">2020-08-26T08:58:32Z</dcterms:created>
  <dcterms:modified xsi:type="dcterms:W3CDTF">2020-12-23T16:10:30Z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