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01768-F6DF-414D-A051-E1E997691150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75BC-0B5D-41FA-9F65-A884399A1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2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2642" y="1862150"/>
            <a:ext cx="5458714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82975" y="4067936"/>
            <a:ext cx="3178048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Holder 4">
            <a:extLst>
              <a:ext uri="{FF2B5EF4-FFF2-40B4-BE49-F238E27FC236}">
                <a16:creationId xmlns:a16="http://schemas.microsoft.com/office/drawing/2014/main" id="{AC8A869B-5E0E-48D5-8125-A8242806C9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4519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01935" y="6465214"/>
            <a:ext cx="2540127" cy="156068"/>
          </a:xfrm>
        </p:spPr>
        <p:txBody>
          <a:bodyPr lIns="0" tIns="0" rIns="0" bIns="0"/>
          <a:lstStyle>
            <a:lvl1pPr algn="ctr">
              <a:defRPr sz="12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93586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Holder 4">
            <a:extLst>
              <a:ext uri="{FF2B5EF4-FFF2-40B4-BE49-F238E27FC236}">
                <a16:creationId xmlns:a16="http://schemas.microsoft.com/office/drawing/2014/main" id="{A189FF5E-932D-4B32-83A6-74649A1E98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315369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687C3015-70A5-4104-A364-47F262AAA99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2248144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00444188-FEAC-4CD9-9B42-C6265C7232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427404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5002" y="228600"/>
            <a:ext cx="479399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108" y="1610690"/>
            <a:ext cx="7669783" cy="380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9000" y="6465214"/>
            <a:ext cx="241325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2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lang="en-US" spc="-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3AABA4-E50B-443F-A413-C9A6AC944C37}"/>
              </a:ext>
            </a:extLst>
          </p:cNvPr>
          <p:cNvSpPr/>
          <p:nvPr/>
        </p:nvSpPr>
        <p:spPr>
          <a:xfrm>
            <a:off x="0" y="990600"/>
            <a:ext cx="9144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8907F-6A2F-4FE4-A88D-C3DE27E73F59}"/>
              </a:ext>
            </a:extLst>
          </p:cNvPr>
          <p:cNvSpPr/>
          <p:nvPr/>
        </p:nvSpPr>
        <p:spPr>
          <a:xfrm>
            <a:off x="8686800" y="6495143"/>
            <a:ext cx="457200" cy="36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1D60167-4931-47E6-BA6A-407CBD079E4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77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sldNum="0" hd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0" y="2209800"/>
            <a:ext cx="913923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4000" dirty="0"/>
              <a:t>Unit </a:t>
            </a:r>
            <a:r>
              <a:rPr sz="4000" spc="-25" dirty="0"/>
              <a:t>1.1 </a:t>
            </a:r>
            <a:r>
              <a:rPr sz="4000" dirty="0"/>
              <a:t>Process</a:t>
            </a:r>
            <a:r>
              <a:rPr lang="en-US" sz="4000" dirty="0"/>
              <a:t> </a:t>
            </a:r>
            <a:r>
              <a:rPr sz="4000" spc="-10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755709" y="3762008"/>
            <a:ext cx="37598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Chapter</a:t>
            </a:r>
            <a:r>
              <a:rPr sz="32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r>
              <a:rPr sz="32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32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60" dirty="0">
                <a:solidFill>
                  <a:srgbClr val="888888"/>
                </a:solidFill>
                <a:latin typeface="Calibri"/>
                <a:cs typeface="Calibri"/>
              </a:rPr>
              <a:t>Text</a:t>
            </a:r>
            <a:r>
              <a:rPr sz="3200" spc="-7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888888"/>
                </a:solidFill>
                <a:latin typeface="Calibri"/>
                <a:cs typeface="Calibri"/>
              </a:rPr>
              <a:t>Book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7340091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Process Control Block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108" y="1295400"/>
            <a:ext cx="7669783" cy="4428392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6350" indent="-342900" algn="just">
              <a:lnSpc>
                <a:spcPct val="801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/>
              <a:t>Process</a:t>
            </a:r>
            <a:r>
              <a:rPr sz="2200" spc="-30" dirty="0"/>
              <a:t> </a:t>
            </a:r>
            <a:r>
              <a:rPr sz="2200" dirty="0"/>
              <a:t>must</a:t>
            </a:r>
            <a:r>
              <a:rPr sz="2200" spc="-30" dirty="0"/>
              <a:t> </a:t>
            </a:r>
            <a:r>
              <a:rPr sz="2200" dirty="0"/>
              <a:t>be</a:t>
            </a:r>
            <a:r>
              <a:rPr sz="2200" spc="-35" dirty="0"/>
              <a:t> </a:t>
            </a:r>
            <a:r>
              <a:rPr sz="2200" dirty="0"/>
              <a:t>saved</a:t>
            </a:r>
            <a:r>
              <a:rPr sz="2200" spc="-35" dirty="0"/>
              <a:t> </a:t>
            </a:r>
            <a:r>
              <a:rPr sz="2200" dirty="0"/>
              <a:t>when</a:t>
            </a:r>
            <a:r>
              <a:rPr sz="2200" spc="-35" dirty="0"/>
              <a:t> </a:t>
            </a:r>
            <a:r>
              <a:rPr sz="2200" dirty="0"/>
              <a:t>the</a:t>
            </a:r>
            <a:r>
              <a:rPr sz="2200" spc="-30" dirty="0"/>
              <a:t> </a:t>
            </a:r>
            <a:r>
              <a:rPr sz="2200" dirty="0"/>
              <a:t>process</a:t>
            </a:r>
            <a:r>
              <a:rPr sz="2200" spc="-25" dirty="0"/>
              <a:t> </a:t>
            </a:r>
            <a:r>
              <a:rPr sz="2200" dirty="0"/>
              <a:t>is</a:t>
            </a:r>
            <a:r>
              <a:rPr sz="2200" spc="-25" dirty="0"/>
              <a:t> </a:t>
            </a:r>
            <a:r>
              <a:rPr sz="2200" dirty="0"/>
              <a:t>switched</a:t>
            </a:r>
            <a:r>
              <a:rPr sz="2200" spc="-20" dirty="0"/>
              <a:t> </a:t>
            </a:r>
            <a:r>
              <a:rPr sz="2200" dirty="0"/>
              <a:t>from</a:t>
            </a:r>
            <a:r>
              <a:rPr sz="2200" spc="-30" dirty="0"/>
              <a:t> </a:t>
            </a:r>
            <a:r>
              <a:rPr sz="2200" dirty="0"/>
              <a:t>one</a:t>
            </a:r>
            <a:r>
              <a:rPr sz="2200" spc="-35" dirty="0"/>
              <a:t> </a:t>
            </a:r>
            <a:r>
              <a:rPr sz="2200" spc="-10" dirty="0"/>
              <a:t>state </a:t>
            </a:r>
            <a:r>
              <a:rPr sz="2200" dirty="0"/>
              <a:t>to</a:t>
            </a:r>
            <a:r>
              <a:rPr sz="2200" spc="310" dirty="0"/>
              <a:t> </a:t>
            </a:r>
            <a:r>
              <a:rPr sz="2200" dirty="0"/>
              <a:t>another</a:t>
            </a:r>
            <a:r>
              <a:rPr sz="2200" spc="310" dirty="0"/>
              <a:t> </a:t>
            </a:r>
            <a:r>
              <a:rPr sz="2200" dirty="0"/>
              <a:t>so</a:t>
            </a:r>
            <a:r>
              <a:rPr sz="2200" spc="310" dirty="0"/>
              <a:t> </a:t>
            </a:r>
            <a:r>
              <a:rPr sz="2200" dirty="0"/>
              <a:t>that</a:t>
            </a:r>
            <a:r>
              <a:rPr sz="2200" spc="315" dirty="0"/>
              <a:t> </a:t>
            </a:r>
            <a:r>
              <a:rPr sz="2200" dirty="0"/>
              <a:t>it</a:t>
            </a:r>
            <a:r>
              <a:rPr sz="2200" spc="325" dirty="0"/>
              <a:t> </a:t>
            </a:r>
            <a:r>
              <a:rPr sz="2200" dirty="0"/>
              <a:t>can</a:t>
            </a:r>
            <a:r>
              <a:rPr sz="2200" spc="305" dirty="0"/>
              <a:t> </a:t>
            </a:r>
            <a:r>
              <a:rPr sz="2200" dirty="0"/>
              <a:t>be</a:t>
            </a:r>
            <a:r>
              <a:rPr sz="2200" spc="310" dirty="0"/>
              <a:t> </a:t>
            </a:r>
            <a:r>
              <a:rPr sz="2200" dirty="0"/>
              <a:t>restarted</a:t>
            </a:r>
            <a:r>
              <a:rPr sz="2200" spc="315" dirty="0"/>
              <a:t> </a:t>
            </a:r>
            <a:r>
              <a:rPr sz="2200" dirty="0"/>
              <a:t>later</a:t>
            </a:r>
            <a:r>
              <a:rPr sz="2200" spc="320" dirty="0"/>
              <a:t> </a:t>
            </a:r>
            <a:r>
              <a:rPr sz="2200" dirty="0"/>
              <a:t>as</a:t>
            </a:r>
            <a:r>
              <a:rPr sz="2200" spc="310" dirty="0"/>
              <a:t> </a:t>
            </a:r>
            <a:r>
              <a:rPr sz="2200" dirty="0"/>
              <a:t>it</a:t>
            </a:r>
            <a:r>
              <a:rPr sz="2200" spc="310" dirty="0"/>
              <a:t> </a:t>
            </a:r>
            <a:r>
              <a:rPr sz="2200" dirty="0"/>
              <a:t>had</a:t>
            </a:r>
            <a:r>
              <a:rPr sz="2200" spc="310" dirty="0"/>
              <a:t> </a:t>
            </a:r>
            <a:r>
              <a:rPr sz="2200" dirty="0"/>
              <a:t>never</a:t>
            </a:r>
            <a:r>
              <a:rPr sz="2200" spc="300" dirty="0"/>
              <a:t> </a:t>
            </a:r>
            <a:r>
              <a:rPr sz="2200" spc="-20" dirty="0"/>
              <a:t>been </a:t>
            </a:r>
            <a:r>
              <a:rPr sz="2200" spc="-10" dirty="0"/>
              <a:t>stopped.</a:t>
            </a:r>
            <a:endParaRPr sz="2200" dirty="0"/>
          </a:p>
          <a:p>
            <a:pPr marL="355600" marR="5715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/>
              <a:t>The</a:t>
            </a:r>
            <a:r>
              <a:rPr sz="2200" spc="285" dirty="0"/>
              <a:t>  </a:t>
            </a:r>
            <a:r>
              <a:rPr sz="2200" dirty="0"/>
              <a:t>PCB</a:t>
            </a:r>
            <a:r>
              <a:rPr sz="2200" spc="285" dirty="0"/>
              <a:t>  </a:t>
            </a:r>
            <a:r>
              <a:rPr sz="2200" dirty="0"/>
              <a:t>is</a:t>
            </a:r>
            <a:r>
              <a:rPr sz="2200" spc="290" dirty="0"/>
              <a:t>  </a:t>
            </a:r>
            <a:r>
              <a:rPr sz="2200" dirty="0"/>
              <a:t>the</a:t>
            </a:r>
            <a:r>
              <a:rPr sz="2200" spc="285" dirty="0"/>
              <a:t>  </a:t>
            </a:r>
            <a:r>
              <a:rPr sz="2200" dirty="0"/>
              <a:t>data</a:t>
            </a:r>
            <a:r>
              <a:rPr sz="2200" spc="290" dirty="0"/>
              <a:t>  </a:t>
            </a:r>
            <a:r>
              <a:rPr sz="2200" dirty="0"/>
              <a:t>structure</a:t>
            </a:r>
            <a:r>
              <a:rPr sz="2200" spc="280" dirty="0"/>
              <a:t>  </a:t>
            </a:r>
            <a:r>
              <a:rPr sz="2200" dirty="0"/>
              <a:t>containing</a:t>
            </a:r>
            <a:r>
              <a:rPr sz="2200" spc="280" dirty="0"/>
              <a:t>  </a:t>
            </a:r>
            <a:r>
              <a:rPr sz="2200" dirty="0"/>
              <a:t>certain</a:t>
            </a:r>
            <a:r>
              <a:rPr sz="2200" spc="285" dirty="0"/>
              <a:t>  </a:t>
            </a:r>
            <a:r>
              <a:rPr sz="2200" spc="-10" dirty="0"/>
              <a:t>important </a:t>
            </a:r>
            <a:r>
              <a:rPr sz="2200" dirty="0"/>
              <a:t>information</a:t>
            </a:r>
            <a:r>
              <a:rPr sz="2200" spc="245" dirty="0"/>
              <a:t>  </a:t>
            </a:r>
            <a:r>
              <a:rPr sz="2200" dirty="0"/>
              <a:t>about</a:t>
            </a:r>
            <a:r>
              <a:rPr sz="2200" spc="245" dirty="0"/>
              <a:t>  </a:t>
            </a:r>
            <a:r>
              <a:rPr sz="2200" dirty="0"/>
              <a:t>the</a:t>
            </a:r>
            <a:r>
              <a:rPr sz="2200" spc="250" dirty="0"/>
              <a:t>  </a:t>
            </a:r>
            <a:r>
              <a:rPr sz="2200" dirty="0"/>
              <a:t>process</a:t>
            </a:r>
            <a:r>
              <a:rPr sz="2200" spc="245" dirty="0"/>
              <a:t>  </a:t>
            </a:r>
            <a:r>
              <a:rPr sz="2200" spc="-10" dirty="0"/>
              <a:t>-</a:t>
            </a:r>
            <a:r>
              <a:rPr sz="2200" dirty="0"/>
              <a:t>also</a:t>
            </a:r>
            <a:r>
              <a:rPr sz="2200" spc="245" dirty="0"/>
              <a:t>  </a:t>
            </a:r>
            <a:r>
              <a:rPr sz="2200" dirty="0"/>
              <a:t>called</a:t>
            </a:r>
            <a:r>
              <a:rPr sz="2200" spc="250" dirty="0"/>
              <a:t>  </a:t>
            </a:r>
            <a:r>
              <a:rPr sz="2200" dirty="0"/>
              <a:t>process</a:t>
            </a:r>
            <a:r>
              <a:rPr sz="2200" spc="245" dirty="0"/>
              <a:t>  </a:t>
            </a:r>
            <a:r>
              <a:rPr sz="2200" dirty="0"/>
              <a:t>table</a:t>
            </a:r>
            <a:r>
              <a:rPr sz="2200" spc="245" dirty="0"/>
              <a:t>  </a:t>
            </a:r>
            <a:r>
              <a:rPr sz="2200" spc="-25" dirty="0"/>
              <a:t>or </a:t>
            </a:r>
            <a:r>
              <a:rPr sz="2200" spc="-10" dirty="0"/>
              <a:t>processor</a:t>
            </a:r>
            <a:r>
              <a:rPr sz="2200" spc="-45" dirty="0"/>
              <a:t> </a:t>
            </a:r>
            <a:r>
              <a:rPr sz="2200" spc="-10" dirty="0"/>
              <a:t>descriptor.</a:t>
            </a:r>
            <a:endParaRPr sz="2200" dirty="0"/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running,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ready,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blocked.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counter: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instruction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000" spc="-20" dirty="0">
                <a:latin typeface="Calibri"/>
                <a:cs typeface="Calibri"/>
              </a:rPr>
              <a:t>Registers: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Stack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pointer,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accumulator,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PSW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ts val="2160"/>
              </a:lnSpc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Scheduling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information: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priority,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pointer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scheduling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queue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sz="2000" spc="-20" dirty="0"/>
              <a:t>etc.</a:t>
            </a:r>
            <a:endParaRPr sz="2000" dirty="0"/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Font typeface="Arial"/>
              <a:buChar char="–"/>
              <a:tabLst>
                <a:tab pos="756285" algn="l"/>
                <a:tab pos="2954020" algn="l"/>
                <a:tab pos="3661410" algn="l"/>
                <a:tab pos="4028440" algn="l"/>
                <a:tab pos="4667250" algn="l"/>
                <a:tab pos="5211445" algn="l"/>
                <a:tab pos="5831840" algn="l"/>
                <a:tab pos="6817995" algn="l"/>
                <a:tab pos="7473315" algn="l"/>
              </a:tabLst>
            </a:pPr>
            <a:r>
              <a:rPr sz="2000" dirty="0">
                <a:latin typeface="Calibri"/>
                <a:cs typeface="Calibri"/>
              </a:rPr>
              <a:t>Memory-</a:t>
            </a:r>
            <a:r>
              <a:rPr sz="2000" spc="-10" dirty="0">
                <a:latin typeface="Calibri"/>
                <a:cs typeface="Calibri"/>
              </a:rPr>
              <a:t>allocation: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base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limit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register,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page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table, </a:t>
            </a:r>
            <a:r>
              <a:rPr sz="2000" dirty="0">
                <a:latin typeface="Calibri"/>
                <a:cs typeface="Calibri"/>
              </a:rPr>
              <a:t>segment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Accounting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limit,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Status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I/O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devices,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PCB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505585"/>
            <a:ext cx="7360284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PCB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repository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any 	</a:t>
            </a:r>
            <a:r>
              <a:rPr sz="3200" spc="-10" dirty="0">
                <a:latin typeface="Calibri"/>
                <a:cs typeface="Calibri"/>
              </a:rPr>
              <a:t>information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	</a:t>
            </a:r>
            <a:r>
              <a:rPr sz="3200" spc="-10" dirty="0">
                <a:latin typeface="Calibri"/>
                <a:cs typeface="Calibri"/>
              </a:rPr>
              <a:t>process.</a:t>
            </a:r>
            <a:endParaRPr sz="3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271812"/>
              </p:ext>
            </p:extLst>
          </p:nvPr>
        </p:nvGraphicFramePr>
        <p:xfrm>
          <a:off x="2667000" y="3099079"/>
          <a:ext cx="3581400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number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counter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Registers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Limits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files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…….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02" y="152400"/>
            <a:ext cx="4793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Operation on process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301935" y="6465214"/>
            <a:ext cx="2540127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240"/>
              </a:lnSpc>
            </a:pPr>
            <a:r>
              <a:rPr lang="pl-PL" dirty="0">
                <a:solidFill>
                  <a:schemeClr val="accent1"/>
                </a:solidFill>
              </a:rPr>
              <a:t>By Dr. Binod Kr. Adhikari</a:t>
            </a:r>
            <a:endParaRPr spc="-10" dirty="0">
              <a:solidFill>
                <a:schemeClr val="accent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08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1237615" algn="l"/>
                <a:tab pos="2690495" algn="l"/>
                <a:tab pos="3120390" algn="l"/>
                <a:tab pos="3493770" algn="l"/>
                <a:tab pos="3696335" algn="l"/>
                <a:tab pos="4404995" algn="l"/>
                <a:tab pos="4516755" algn="l"/>
                <a:tab pos="5414010" algn="l"/>
                <a:tab pos="5929630" algn="l"/>
                <a:tab pos="6007100" algn="l"/>
                <a:tab pos="6775450" algn="l"/>
                <a:tab pos="7433945" algn="l"/>
              </a:tabLst>
            </a:pP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processes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35" dirty="0">
                <a:latin typeface="Calibri"/>
                <a:cs typeface="Calibri"/>
              </a:rPr>
              <a:t>execute </a:t>
            </a:r>
            <a:r>
              <a:rPr sz="3200" i="1" spc="-10" dirty="0">
                <a:latin typeface="Calibri"/>
                <a:cs typeface="Calibri"/>
              </a:rPr>
              <a:t>concurrently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they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must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be</a:t>
            </a:r>
            <a:r>
              <a:rPr sz="3200" dirty="0">
                <a:latin typeface="Calibri"/>
                <a:cs typeface="Calibri"/>
              </a:rPr>
              <a:t>		</a:t>
            </a:r>
            <a:r>
              <a:rPr sz="3200" spc="-10" dirty="0">
                <a:latin typeface="Calibri"/>
                <a:cs typeface="Calibri"/>
              </a:rPr>
              <a:t>created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and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2583307"/>
            <a:ext cx="48494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4670" algn="l"/>
                <a:tab pos="4379595" algn="l"/>
              </a:tabLst>
            </a:pPr>
            <a:r>
              <a:rPr sz="3200" spc="-10" dirty="0">
                <a:latin typeface="Calibri"/>
                <a:cs typeface="Calibri"/>
              </a:rPr>
              <a:t>deleted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dynamically.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3521" y="2583307"/>
            <a:ext cx="25361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05"/>
              </a:spcBef>
              <a:tabLst>
                <a:tab pos="1969770" algn="l"/>
              </a:tabLst>
            </a:pPr>
            <a:r>
              <a:rPr sz="3200" spc="-10" dirty="0">
                <a:latin typeface="Calibri"/>
                <a:cs typeface="Calibri"/>
              </a:rPr>
              <a:t>provide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96110" algn="l"/>
              </a:tabLst>
            </a:pPr>
            <a:r>
              <a:rPr sz="3200" spc="-10" dirty="0">
                <a:latin typeface="Calibri"/>
                <a:cs typeface="Calibri"/>
              </a:rPr>
              <a:t>creation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39" y="3071241"/>
            <a:ext cx="469836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435860" algn="l"/>
                <a:tab pos="3429635" algn="l"/>
              </a:tabLst>
            </a:pPr>
            <a:r>
              <a:rPr sz="3200" spc="-10" dirty="0">
                <a:latin typeface="Calibri"/>
                <a:cs typeface="Calibri"/>
              </a:rPr>
              <a:t>mechanism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process </a:t>
            </a:r>
            <a:r>
              <a:rPr sz="3200" spc="-10" dirty="0">
                <a:latin typeface="Calibri"/>
                <a:cs typeface="Calibri"/>
              </a:rPr>
              <a:t>termination.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4049102"/>
            <a:ext cx="3221355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75"/>
              </a:spcBef>
              <a:buFont typeface="Arial"/>
              <a:buChar char="–"/>
              <a:tabLst>
                <a:tab pos="298450" algn="l"/>
              </a:tabLst>
            </a:pP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Creation.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Termination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02" y="152400"/>
            <a:ext cx="4793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Process Creation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075295" cy="43764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1431290" algn="l"/>
                <a:tab pos="2115820" algn="l"/>
                <a:tab pos="2941955" algn="l"/>
                <a:tab pos="4464685" algn="l"/>
                <a:tab pos="5665470" algn="l"/>
                <a:tab pos="6482715" algn="l"/>
                <a:tab pos="7545070" algn="l"/>
              </a:tabLst>
            </a:pPr>
            <a:r>
              <a:rPr sz="3000" spc="-10" dirty="0">
                <a:latin typeface="Calibri"/>
                <a:cs typeface="Calibri"/>
              </a:rPr>
              <a:t>There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are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four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principal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events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that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cause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process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created:</a:t>
            </a:r>
            <a:endParaRPr sz="30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»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initialization.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»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Execution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creation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call.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»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request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create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new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process.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»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Initiation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batch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job.</a:t>
            </a:r>
            <a:endParaRPr sz="26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9000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204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process</a:t>
            </a:r>
            <a:r>
              <a:rPr sz="3000" spc="21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may</a:t>
            </a:r>
            <a:r>
              <a:rPr sz="3000" spc="204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create</a:t>
            </a:r>
            <a:r>
              <a:rPr sz="3000" spc="19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several</a:t>
            </a:r>
            <a:r>
              <a:rPr sz="3000" spc="204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new</a:t>
            </a:r>
            <a:r>
              <a:rPr sz="3000" spc="21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processes </a:t>
            </a:r>
            <a:r>
              <a:rPr sz="3000" dirty="0">
                <a:latin typeface="Calibri"/>
                <a:cs typeface="Calibri"/>
              </a:rPr>
              <a:t>during</a:t>
            </a:r>
            <a:r>
              <a:rPr sz="3000" spc="2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21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course</a:t>
            </a:r>
            <a:r>
              <a:rPr sz="3000" spc="21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22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execution.</a:t>
            </a:r>
            <a:r>
              <a:rPr sz="3000" spc="21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220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creating </a:t>
            </a:r>
            <a:r>
              <a:rPr sz="3000" dirty="0">
                <a:latin typeface="Calibri"/>
                <a:cs typeface="Calibri"/>
              </a:rPr>
              <a:t>process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3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called</a:t>
            </a:r>
            <a:r>
              <a:rPr sz="3000" spc="3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310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parent</a:t>
            </a:r>
            <a:r>
              <a:rPr sz="3000" b="1" i="1" spc="325" dirty="0">
                <a:latin typeface="Calibri"/>
                <a:cs typeface="Calibri"/>
              </a:rPr>
              <a:t> </a:t>
            </a:r>
            <a:r>
              <a:rPr sz="3000" b="1" i="1" dirty="0">
                <a:latin typeface="Calibri"/>
                <a:cs typeface="Calibri"/>
              </a:rPr>
              <a:t>process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3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where</a:t>
            </a:r>
            <a:r>
              <a:rPr sz="3000" spc="3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new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processes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called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children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5002" y="152400"/>
            <a:ext cx="4793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Process Termination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71600"/>
            <a:ext cx="8074025" cy="84899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819"/>
              </a:spcBef>
              <a:buFont typeface="Arial"/>
              <a:buChar char="•"/>
              <a:tabLst>
                <a:tab pos="355600" algn="l"/>
                <a:tab pos="1922145" algn="l"/>
                <a:tab pos="2814320" algn="l"/>
                <a:tab pos="4933950" algn="l"/>
                <a:tab pos="5726430" algn="l"/>
              </a:tabLst>
            </a:pPr>
            <a:r>
              <a:rPr sz="3000" spc="-10" dirty="0">
                <a:latin typeface="Calibri"/>
                <a:cs typeface="Calibri"/>
              </a:rPr>
              <a:t>Process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are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terminated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on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the</a:t>
            </a:r>
            <a:r>
              <a:rPr lang="en-US" sz="3000" spc="-25" dirty="0">
                <a:latin typeface="Calibri"/>
                <a:cs typeface="Calibri"/>
              </a:rPr>
              <a:t> following 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conditions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51658"/>
            <a:ext cx="8074025" cy="349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10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Normal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exit.</a:t>
            </a:r>
            <a:endParaRPr sz="26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Error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exit.</a:t>
            </a:r>
            <a:endParaRPr sz="2600" dirty="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600" spc="-10" dirty="0">
                <a:latin typeface="Calibri"/>
                <a:cs typeface="Calibri"/>
              </a:rPr>
              <a:t>Fatal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error.</a:t>
            </a:r>
            <a:endParaRPr sz="2600" dirty="0">
              <a:latin typeface="Calibri"/>
              <a:cs typeface="Calibri"/>
            </a:endParaRPr>
          </a:p>
          <a:p>
            <a:pPr marL="756285" indent="-286385">
              <a:lnSpc>
                <a:spcPts val="3110"/>
              </a:lnSpc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Killed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process.</a:t>
            </a:r>
            <a:endParaRPr sz="2600" dirty="0">
              <a:latin typeface="Calibri"/>
              <a:cs typeface="Calibri"/>
            </a:endParaRPr>
          </a:p>
          <a:p>
            <a:pPr marL="526415" indent="-513715">
              <a:lnSpc>
                <a:spcPts val="3590"/>
              </a:lnSpc>
              <a:buFont typeface="Arial"/>
              <a:buChar char="•"/>
              <a:tabLst>
                <a:tab pos="526415" algn="l"/>
              </a:tabLst>
            </a:pPr>
            <a:r>
              <a:rPr sz="3000" spc="-10" dirty="0">
                <a:latin typeface="Calibri"/>
                <a:cs typeface="Calibri"/>
              </a:rPr>
              <a:t>Example:</a:t>
            </a:r>
            <a:endParaRPr sz="30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ts val="2500"/>
              </a:lnSpc>
              <a:spcBef>
                <a:spcPts val="620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Unix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normal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exit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done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calling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exit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call.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return</a:t>
            </a:r>
            <a:r>
              <a:rPr lang="en-US" sz="2600" dirty="0">
                <a:latin typeface="Calibri"/>
                <a:cs typeface="Calibri"/>
              </a:rPr>
              <a:t>s</a:t>
            </a:r>
            <a:r>
              <a:rPr sz="2600" spc="5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data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(output)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5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5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parent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wait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call.</a:t>
            </a:r>
            <a:endParaRPr sz="2600" dirty="0">
              <a:latin typeface="Calibri"/>
              <a:cs typeface="Calibri"/>
            </a:endParaRPr>
          </a:p>
          <a:p>
            <a:pPr marL="756285" lvl="1" indent="-286385" algn="just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kill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kill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other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Process 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072755" cy="414147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8890" indent="-342900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  <a:tab pos="1495425" algn="l"/>
                <a:tab pos="3251200" algn="l"/>
                <a:tab pos="3912870" algn="l"/>
                <a:tab pos="7156450" algn="l"/>
                <a:tab pos="7735570" algn="l"/>
              </a:tabLst>
            </a:pPr>
            <a:r>
              <a:rPr sz="3000" spc="-20" dirty="0">
                <a:latin typeface="Calibri"/>
                <a:cs typeface="Calibri"/>
              </a:rPr>
              <a:t>Main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objective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multiprogramming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60" dirty="0">
                <a:latin typeface="Calibri"/>
                <a:cs typeface="Calibri"/>
              </a:rPr>
              <a:t>to </a:t>
            </a:r>
            <a:r>
              <a:rPr sz="3000" b="1" spc="-10" dirty="0">
                <a:latin typeface="Calibri"/>
                <a:cs typeface="Calibri"/>
              </a:rPr>
              <a:t>maximize</a:t>
            </a:r>
            <a:r>
              <a:rPr sz="3000" b="1" spc="-8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7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CPU</a:t>
            </a:r>
            <a:r>
              <a:rPr sz="3000" b="1" spc="-7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utilization</a:t>
            </a:r>
            <a:r>
              <a:rPr lang="en-US" sz="3000" b="1" spc="-10" dirty="0">
                <a:latin typeface="Calibri"/>
                <a:cs typeface="Calibri"/>
              </a:rPr>
              <a:t>.</a:t>
            </a:r>
            <a:endParaRPr sz="3000" b="1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824865" algn="l"/>
                <a:tab pos="1503045" algn="l"/>
                <a:tab pos="2435860" algn="l"/>
                <a:tab pos="2750185" algn="l"/>
                <a:tab pos="4057650" algn="l"/>
                <a:tab pos="4425315" algn="l"/>
                <a:tab pos="4841240" algn="l"/>
                <a:tab pos="5519420" algn="l"/>
                <a:tab pos="6242050" algn="l"/>
                <a:tab pos="6690359" algn="l"/>
              </a:tabLst>
            </a:pPr>
            <a:r>
              <a:rPr sz="3000" spc="-25" dirty="0">
                <a:latin typeface="Calibri"/>
                <a:cs typeface="Calibri"/>
              </a:rPr>
              <a:t>At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any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time,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5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process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any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one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	the</a:t>
            </a:r>
            <a:r>
              <a:rPr sz="3000" spc="330" dirty="0">
                <a:latin typeface="Calibri"/>
                <a:cs typeface="Calibri"/>
              </a:rPr>
              <a:t> </a:t>
            </a:r>
            <a:r>
              <a:rPr sz="3000" spc="-80" dirty="0">
                <a:latin typeface="Calibri"/>
                <a:cs typeface="Calibri"/>
              </a:rPr>
              <a:t>new, </a:t>
            </a:r>
            <a:r>
              <a:rPr sz="3000" spc="-30" dirty="0">
                <a:latin typeface="Calibri"/>
                <a:cs typeface="Calibri"/>
              </a:rPr>
              <a:t>ready,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running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waiting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state.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1115695" algn="l"/>
                <a:tab pos="1727200" algn="l"/>
                <a:tab pos="3094355" algn="l"/>
                <a:tab pos="4325620" algn="l"/>
                <a:tab pos="4844415" algn="l"/>
                <a:tab pos="6536055" algn="l"/>
              </a:tabLst>
            </a:pPr>
            <a:r>
              <a:rPr sz="3000" spc="-2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OS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module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known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as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scheduler</a:t>
            </a:r>
            <a:r>
              <a:rPr lang="en-US" sz="3000" spc="-10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schedules </a:t>
            </a:r>
            <a:r>
              <a:rPr sz="3000" dirty="0">
                <a:latin typeface="Calibri"/>
                <a:cs typeface="Calibri"/>
              </a:rPr>
              <a:t>processes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ready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queue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execution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CPU</a:t>
            </a:r>
            <a:endParaRPr sz="3000" dirty="0">
              <a:latin typeface="Calibri"/>
              <a:cs typeface="Calibri"/>
            </a:endParaRPr>
          </a:p>
          <a:p>
            <a:pPr marL="355600" marR="5715" indent="-342900">
              <a:lnSpc>
                <a:spcPts val="324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  <a:tab pos="2040889" algn="l"/>
                <a:tab pos="3096260" algn="l"/>
                <a:tab pos="3836670" algn="l"/>
                <a:tab pos="4305935" algn="l"/>
                <a:tab pos="4975225" algn="l"/>
                <a:tab pos="5979795" algn="l"/>
                <a:tab pos="7310755" algn="l"/>
              </a:tabLst>
            </a:pPr>
            <a:r>
              <a:rPr sz="3000" spc="-10" dirty="0">
                <a:latin typeface="Calibri"/>
                <a:cs typeface="Calibri"/>
              </a:rPr>
              <a:t>Scheduler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select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one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of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many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process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30" dirty="0">
                <a:latin typeface="Calibri"/>
                <a:cs typeface="Calibri"/>
              </a:rPr>
              <a:t>from </a:t>
            </a:r>
            <a:r>
              <a:rPr sz="3000" dirty="0">
                <a:latin typeface="Calibri"/>
                <a:cs typeface="Calibri"/>
              </a:rPr>
              <a:t>ready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queue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certain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criteria.</a:t>
            </a:r>
            <a:endParaRPr sz="3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(Will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discuss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detail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next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chapter)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Context Switch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076565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8255" indent="-34163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CPU</a:t>
            </a:r>
            <a:r>
              <a:rPr sz="3200" spc="6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switching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</a:t>
            </a:r>
            <a:r>
              <a:rPr sz="3200" spc="6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6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6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6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another 	</a:t>
            </a:r>
            <a:r>
              <a:rPr sz="3200" dirty="0">
                <a:latin typeface="Calibri"/>
                <a:cs typeface="Calibri"/>
              </a:rPr>
              <a:t>requires</a:t>
            </a:r>
            <a:r>
              <a:rPr sz="3200" spc="450" dirty="0">
                <a:latin typeface="Calibri"/>
                <a:cs typeface="Calibri"/>
              </a:rPr>
              <a:t>  </a:t>
            </a:r>
            <a:r>
              <a:rPr sz="3200" b="1" dirty="0">
                <a:latin typeface="Calibri"/>
                <a:cs typeface="Calibri"/>
              </a:rPr>
              <a:t>saving</a:t>
            </a:r>
            <a:r>
              <a:rPr sz="3200" b="1" spc="465" dirty="0">
                <a:latin typeface="Calibri"/>
                <a:cs typeface="Calibri"/>
              </a:rPr>
              <a:t> 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445" dirty="0">
                <a:latin typeface="Calibri"/>
                <a:cs typeface="Calibri"/>
              </a:rPr>
              <a:t>  </a:t>
            </a:r>
            <a:r>
              <a:rPr sz="3200" b="1" dirty="0">
                <a:latin typeface="Calibri"/>
                <a:cs typeface="Calibri"/>
              </a:rPr>
              <a:t>state</a:t>
            </a:r>
            <a:r>
              <a:rPr sz="3200" b="1" spc="459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5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current 	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6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loading</a:t>
            </a:r>
            <a:r>
              <a:rPr sz="3200" spc="6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latest</a:t>
            </a:r>
            <a:r>
              <a:rPr sz="3200" spc="6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state</a:t>
            </a:r>
            <a:r>
              <a:rPr sz="3200" spc="6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6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next 	</a:t>
            </a:r>
            <a:r>
              <a:rPr sz="3200" spc="-10" dirty="0">
                <a:latin typeface="Calibri"/>
                <a:cs typeface="Calibri"/>
              </a:rPr>
              <a:t>process.</a:t>
            </a:r>
            <a:endParaRPr sz="3200" dirty="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known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switch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354330" marR="5080" indent="-34163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3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3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require</a:t>
            </a:r>
            <a:r>
              <a:rPr sz="3200" spc="3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4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context</a:t>
            </a:r>
            <a:r>
              <a:rPr sz="3200" spc="3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switch</a:t>
            </a:r>
            <a:r>
              <a:rPr sz="3200" spc="4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395" dirty="0">
                <a:latin typeface="Calibri"/>
                <a:cs typeface="Calibri"/>
              </a:rPr>
              <a:t>  </a:t>
            </a:r>
            <a:r>
              <a:rPr sz="3200" spc="-50" dirty="0">
                <a:latin typeface="Calibri"/>
                <a:cs typeface="Calibri"/>
              </a:rPr>
              <a:t>a 	</a:t>
            </a:r>
            <a:r>
              <a:rPr sz="3200" dirty="0">
                <a:latin typeface="Calibri"/>
                <a:cs typeface="Calibri"/>
              </a:rPr>
              <a:t>overhead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since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does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any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useful 	</a:t>
            </a:r>
            <a:r>
              <a:rPr sz="3200" dirty="0">
                <a:latin typeface="Calibri"/>
                <a:cs typeface="Calibri"/>
              </a:rPr>
              <a:t>work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aspect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time.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Thread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71155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321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single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sequence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stream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allows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program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split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itself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more </a:t>
            </a:r>
            <a:r>
              <a:rPr sz="3200" spc="-10" dirty="0">
                <a:latin typeface="Calibri"/>
                <a:cs typeface="Calibri"/>
              </a:rPr>
              <a:t>simultaneously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running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task.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basic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unit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CPU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utilization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consists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counter,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register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stack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space.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Sometime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light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weight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Thread and 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7969250" cy="43529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Threads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independent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process.</a:t>
            </a:r>
            <a:endParaRPr sz="3000" dirty="0">
              <a:latin typeface="Calibri"/>
              <a:cs typeface="Calibri"/>
            </a:endParaRPr>
          </a:p>
          <a:p>
            <a:pPr marL="355600" marR="15748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Thread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shares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other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thread: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section, </a:t>
            </a:r>
            <a:r>
              <a:rPr sz="3000" dirty="0">
                <a:latin typeface="Calibri"/>
                <a:cs typeface="Calibri"/>
              </a:rPr>
              <a:t>data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section,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Other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resource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such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opens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files.</a:t>
            </a:r>
            <a:endParaRPr sz="3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10" dirty="0">
                <a:latin typeface="Calibri"/>
                <a:cs typeface="Calibri"/>
              </a:rPr>
              <a:t>Similarities:</a:t>
            </a:r>
            <a:endParaRPr sz="3000" dirty="0">
              <a:latin typeface="Calibri"/>
              <a:cs typeface="Calibri"/>
            </a:endParaRPr>
          </a:p>
          <a:p>
            <a:pPr marL="756285" marR="4381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Like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process,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thread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share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CPU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thread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running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time.</a:t>
            </a:r>
            <a:endParaRPr sz="2600" dirty="0">
              <a:latin typeface="Calibri"/>
              <a:cs typeface="Calibri"/>
            </a:endParaRPr>
          </a:p>
          <a:p>
            <a:pPr marL="756285" marR="1120140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Like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process,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thread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processes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execute sequentially</a:t>
            </a:r>
            <a:endParaRPr sz="26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Like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thread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blocked,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run.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Thread and 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932420" cy="34334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Dissimilarities</a:t>
            </a:r>
            <a:endParaRPr sz="3200">
              <a:latin typeface="Calibri"/>
              <a:cs typeface="Calibri"/>
            </a:endParaRPr>
          </a:p>
          <a:p>
            <a:pPr marL="756285" marR="38862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Unlike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independent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other.</a:t>
            </a:r>
            <a:endParaRPr sz="2800">
              <a:latin typeface="Calibri"/>
              <a:cs typeface="Calibri"/>
            </a:endParaRPr>
          </a:p>
          <a:p>
            <a:pPr marL="756285" marR="9340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Unlike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Unlike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assist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one 	</a:t>
            </a:r>
            <a:r>
              <a:rPr sz="2800" spc="-10" dirty="0">
                <a:latin typeface="Calibri"/>
                <a:cs typeface="Calibri"/>
              </a:rPr>
              <a:t>other.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198" y="152400"/>
            <a:ext cx="5943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8058150" cy="26650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dirty="0">
                <a:latin typeface="Calibri"/>
                <a:cs typeface="Calibri"/>
              </a:rPr>
              <a:t>After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studying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this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unit,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you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should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able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to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Explain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Describe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block(PCB)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Discuss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Describe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threads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108" y="152400"/>
            <a:ext cx="802589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IPC(Inter Process Communication)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108" y="1447800"/>
            <a:ext cx="7669783" cy="4274247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 algn="just">
              <a:lnSpc>
                <a:spcPts val="259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1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1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1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pass</a:t>
            </a:r>
            <a:r>
              <a:rPr sz="2400" spc="16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1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65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another?</a:t>
            </a:r>
            <a:endParaRPr sz="24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59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sure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get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3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3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other’s</a:t>
            </a:r>
            <a:r>
              <a:rPr sz="2400" spc="3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3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3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engaging</a:t>
            </a:r>
            <a:r>
              <a:rPr sz="2400" spc="3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1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critical activities?</a:t>
            </a:r>
            <a:endParaRPr sz="24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65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290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0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maintain</a:t>
            </a:r>
            <a:r>
              <a:rPr sz="2400" spc="29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proper</a:t>
            </a:r>
            <a:r>
              <a:rPr sz="2400" spc="29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295" dirty="0">
                <a:latin typeface="Times New Roman"/>
                <a:cs typeface="Times New Roman"/>
              </a:rPr>
              <a:t>   </a:t>
            </a:r>
            <a:r>
              <a:rPr sz="2400" spc="-2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dependencies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presents?</a:t>
            </a:r>
            <a:endParaRPr sz="2400" dirty="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Thus,</a:t>
            </a:r>
            <a:r>
              <a:rPr sz="2400" spc="23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Inter</a:t>
            </a:r>
            <a:r>
              <a:rPr sz="2400" spc="23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23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235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(IPC)</a:t>
            </a:r>
            <a:r>
              <a:rPr sz="2400" spc="235" dirty="0">
                <a:latin typeface="Times New Roman"/>
                <a:cs typeface="Times New Roman"/>
              </a:rPr>
              <a:t>  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synchronization</a:t>
            </a:r>
            <a:r>
              <a:rPr lang="en-US" sz="2400" spc="-10" dirty="0">
                <a:latin typeface="Times New Roman"/>
                <a:cs typeface="Times New Roman"/>
              </a:rPr>
              <a:t> are needed.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8890" indent="-342900" algn="just">
              <a:lnSpc>
                <a:spcPts val="259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25" dirty="0">
                <a:latin typeface="Times New Roman"/>
                <a:cs typeface="Times New Roman"/>
              </a:rPr>
              <a:t>IPC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provide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mechanism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allow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communicate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synchronize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actions.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IPC 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73390" cy="2026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1509395" algn="l"/>
                <a:tab pos="2211705" algn="l"/>
                <a:tab pos="3027680" algn="l"/>
                <a:tab pos="5264785" algn="l"/>
                <a:tab pos="6644640" algn="l"/>
                <a:tab pos="7188834" algn="l"/>
              </a:tabLst>
            </a:pPr>
            <a:r>
              <a:rPr sz="3200" spc="-10" dirty="0">
                <a:latin typeface="Times New Roman"/>
                <a:cs typeface="Times New Roman"/>
              </a:rPr>
              <a:t>There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two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fundamental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models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inter- </a:t>
            </a: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communication: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b="1" dirty="0">
                <a:latin typeface="Times New Roman"/>
                <a:cs typeface="Times New Roman"/>
              </a:rPr>
              <a:t>Shared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Memory: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b="1" dirty="0">
                <a:latin typeface="Times New Roman"/>
                <a:cs typeface="Times New Roman"/>
              </a:rPr>
              <a:t>Message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Passing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3581400"/>
            <a:ext cx="4416721" cy="24262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Massage Passing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6065"/>
            <a:ext cx="8074659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Communication</a:t>
            </a:r>
            <a:r>
              <a:rPr sz="3200" spc="44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takes</a:t>
            </a:r>
            <a:r>
              <a:rPr sz="3200" spc="44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place</a:t>
            </a:r>
            <a:r>
              <a:rPr sz="3200" spc="44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by</a:t>
            </a:r>
            <a:r>
              <a:rPr sz="3200" spc="434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means</a:t>
            </a:r>
            <a:r>
              <a:rPr sz="3200" spc="450" dirty="0">
                <a:latin typeface="Times New Roman"/>
                <a:cs typeface="Times New Roman"/>
              </a:rPr>
              <a:t>  </a:t>
            </a:r>
            <a:r>
              <a:rPr sz="3200" spc="-25" dirty="0">
                <a:latin typeface="Times New Roman"/>
                <a:cs typeface="Times New Roman"/>
              </a:rPr>
              <a:t>of 	</a:t>
            </a:r>
            <a:r>
              <a:rPr sz="3200" dirty="0">
                <a:latin typeface="Times New Roman"/>
                <a:cs typeface="Times New Roman"/>
              </a:rPr>
              <a:t>messages</a:t>
            </a:r>
            <a:r>
              <a:rPr sz="3200" spc="4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exchanged</a:t>
            </a:r>
            <a:r>
              <a:rPr sz="3200" spc="3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between</a:t>
            </a:r>
            <a:r>
              <a:rPr sz="3200" spc="4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4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cooperating 	processes.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Message</a:t>
            </a:r>
            <a:r>
              <a:rPr sz="3200" spc="32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passing</a:t>
            </a:r>
            <a:r>
              <a:rPr sz="3200" spc="31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32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useful</a:t>
            </a:r>
            <a:r>
              <a:rPr sz="3200" spc="31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315" dirty="0">
                <a:latin typeface="Times New Roman"/>
                <a:cs typeface="Times New Roman"/>
              </a:rPr>
              <a:t>  </a:t>
            </a:r>
            <a:r>
              <a:rPr sz="3200" spc="-10" dirty="0">
                <a:latin typeface="Times New Roman"/>
                <a:cs typeface="Times New Roman"/>
              </a:rPr>
              <a:t>exchanging </a:t>
            </a:r>
            <a:r>
              <a:rPr sz="3200" i="1" dirty="0">
                <a:latin typeface="Times New Roman"/>
                <a:cs typeface="Times New Roman"/>
              </a:rPr>
              <a:t>smaller</a:t>
            </a:r>
            <a:r>
              <a:rPr sz="3200" i="1" spc="35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amounts</a:t>
            </a:r>
            <a:r>
              <a:rPr sz="3200" i="1" spc="3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data,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because</a:t>
            </a:r>
            <a:r>
              <a:rPr sz="3200" spc="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</a:t>
            </a:r>
            <a:r>
              <a:rPr sz="3200" spc="3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conflicts </a:t>
            </a:r>
            <a:r>
              <a:rPr sz="3200" dirty="0">
                <a:latin typeface="Times New Roman"/>
                <a:cs typeface="Times New Roman"/>
              </a:rPr>
              <a:t>need</a:t>
            </a:r>
            <a:r>
              <a:rPr sz="3200" spc="21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220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avoided.</a:t>
            </a:r>
            <a:r>
              <a:rPr sz="3200" spc="229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Message</a:t>
            </a:r>
            <a:r>
              <a:rPr sz="3200" spc="22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passing</a:t>
            </a:r>
            <a:r>
              <a:rPr sz="3200" spc="225" dirty="0">
                <a:latin typeface="Times New Roman"/>
                <a:cs typeface="Times New Roman"/>
              </a:rPr>
              <a:t> 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229" dirty="0">
                <a:latin typeface="Times New Roman"/>
                <a:cs typeface="Times New Roman"/>
              </a:rPr>
              <a:t>  </a:t>
            </a:r>
            <a:r>
              <a:rPr sz="3200" spc="-20" dirty="0">
                <a:latin typeface="Times New Roman"/>
                <a:cs typeface="Times New Roman"/>
              </a:rPr>
              <a:t>also </a:t>
            </a:r>
            <a:r>
              <a:rPr sz="3200" dirty="0">
                <a:latin typeface="Times New Roman"/>
                <a:cs typeface="Times New Roman"/>
              </a:rPr>
              <a:t>easier</a:t>
            </a:r>
            <a:r>
              <a:rPr sz="3200" spc="6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6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implement</a:t>
            </a:r>
            <a:r>
              <a:rPr sz="3200" spc="6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than</a:t>
            </a:r>
            <a:r>
              <a:rPr sz="3200" spc="6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shared</a:t>
            </a:r>
            <a:r>
              <a:rPr sz="3200" spc="6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6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inter-</a:t>
            </a:r>
            <a:r>
              <a:rPr sz="3200" dirty="0">
                <a:latin typeface="Times New Roman"/>
                <a:cs typeface="Times New Roman"/>
              </a:rPr>
              <a:t>computer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communication.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Shared Memory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072755" cy="4376711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5080" indent="-342900" algn="just">
              <a:lnSpc>
                <a:spcPts val="292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region</a:t>
            </a:r>
            <a:r>
              <a:rPr sz="2700" spc="8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9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r>
              <a:rPr sz="2700" spc="9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9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9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shared</a:t>
            </a:r>
            <a:r>
              <a:rPr sz="2700" spc="9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85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cooperating </a:t>
            </a:r>
            <a:r>
              <a:rPr sz="2700" dirty="0">
                <a:latin typeface="Times New Roman"/>
                <a:cs typeface="Times New Roman"/>
              </a:rPr>
              <a:t>processes</a:t>
            </a:r>
            <a:r>
              <a:rPr sz="2700" spc="3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3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established.</a:t>
            </a:r>
            <a:r>
              <a:rPr sz="2700" spc="355" dirty="0">
                <a:latin typeface="Times New Roman"/>
                <a:cs typeface="Times New Roman"/>
              </a:rPr>
              <a:t> </a:t>
            </a:r>
            <a:endParaRPr lang="en-US" sz="2700" spc="35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92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Processes</a:t>
            </a:r>
            <a:r>
              <a:rPr sz="2700" spc="3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3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then</a:t>
            </a:r>
            <a:r>
              <a:rPr sz="2700" spc="39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exchange </a:t>
            </a:r>
            <a:r>
              <a:rPr sz="2700" dirty="0">
                <a:latin typeface="Times New Roman"/>
                <a:cs typeface="Times New Roman"/>
              </a:rPr>
              <a:t>information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3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reading</a:t>
            </a:r>
            <a:r>
              <a:rPr sz="2700" spc="3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writing</a:t>
            </a:r>
            <a:r>
              <a:rPr sz="2700" spc="3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3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3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34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shared region.</a:t>
            </a:r>
            <a:endParaRPr sz="27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920"/>
              </a:lnSpc>
              <a:spcBef>
                <a:spcPts val="63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Shared</a:t>
            </a:r>
            <a:r>
              <a:rPr sz="2700" spc="370" dirty="0">
                <a:latin typeface="Times New Roman"/>
                <a:cs typeface="Times New Roman"/>
              </a:rPr>
              <a:t>  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r>
              <a:rPr sz="2700" spc="385" dirty="0">
                <a:latin typeface="Times New Roman"/>
                <a:cs typeface="Times New Roman"/>
              </a:rPr>
              <a:t>   </a:t>
            </a:r>
            <a:r>
              <a:rPr sz="2700" dirty="0">
                <a:latin typeface="Times New Roman"/>
                <a:cs typeface="Times New Roman"/>
              </a:rPr>
              <a:t>allows</a:t>
            </a:r>
            <a:r>
              <a:rPr sz="2700" spc="380" dirty="0">
                <a:latin typeface="Times New Roman"/>
                <a:cs typeface="Times New Roman"/>
              </a:rPr>
              <a:t>   </a:t>
            </a:r>
            <a:r>
              <a:rPr sz="2700" dirty="0">
                <a:latin typeface="Times New Roman"/>
                <a:cs typeface="Times New Roman"/>
              </a:rPr>
              <a:t>maximum</a:t>
            </a:r>
            <a:r>
              <a:rPr sz="2700" spc="380" dirty="0">
                <a:latin typeface="Times New Roman"/>
                <a:cs typeface="Times New Roman"/>
              </a:rPr>
              <a:t>   </a:t>
            </a:r>
            <a:r>
              <a:rPr sz="2700" dirty="0">
                <a:latin typeface="Times New Roman"/>
                <a:cs typeface="Times New Roman"/>
              </a:rPr>
              <a:t>speed</a:t>
            </a:r>
            <a:r>
              <a:rPr sz="2700" spc="375" dirty="0">
                <a:latin typeface="Times New Roman"/>
                <a:cs typeface="Times New Roman"/>
              </a:rPr>
              <a:t>   </a:t>
            </a:r>
            <a:r>
              <a:rPr sz="2700" spc="-25" dirty="0">
                <a:latin typeface="Times New Roman"/>
                <a:cs typeface="Times New Roman"/>
              </a:rPr>
              <a:t>and </a:t>
            </a:r>
            <a:r>
              <a:rPr sz="2700" dirty="0">
                <a:latin typeface="Times New Roman"/>
                <a:cs typeface="Times New Roman"/>
              </a:rPr>
              <a:t>convenience</a:t>
            </a:r>
            <a:r>
              <a:rPr sz="2700" spc="5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communication,</a:t>
            </a:r>
            <a:r>
              <a:rPr sz="2700" spc="5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5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5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5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5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done</a:t>
            </a:r>
            <a:r>
              <a:rPr sz="2700" spc="53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at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speeds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when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within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computer.</a:t>
            </a:r>
            <a:endParaRPr sz="27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Shared</a:t>
            </a:r>
            <a:r>
              <a:rPr sz="2700" spc="12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r>
              <a:rPr sz="2700" spc="13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12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faster</a:t>
            </a:r>
            <a:r>
              <a:rPr sz="2700" spc="12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than</a:t>
            </a:r>
            <a:r>
              <a:rPr sz="2700" spc="13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message</a:t>
            </a:r>
            <a:r>
              <a:rPr sz="2700" spc="12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passing,</a:t>
            </a:r>
            <a:r>
              <a:rPr sz="2700" spc="120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as </a:t>
            </a:r>
            <a:r>
              <a:rPr sz="2700" spc="-20" dirty="0">
                <a:latin typeface="Times New Roman"/>
                <a:cs typeface="Times New Roman"/>
              </a:rPr>
              <a:t>message-</a:t>
            </a:r>
            <a:r>
              <a:rPr sz="2700" dirty="0">
                <a:latin typeface="Times New Roman"/>
                <a:cs typeface="Times New Roman"/>
              </a:rPr>
              <a:t>passing</a:t>
            </a:r>
            <a:r>
              <a:rPr sz="2700" spc="2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systems</a:t>
            </a:r>
            <a:r>
              <a:rPr sz="2700" spc="21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21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typically</a:t>
            </a:r>
            <a:r>
              <a:rPr sz="2700" spc="210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implemented </a:t>
            </a:r>
            <a:r>
              <a:rPr sz="2700" dirty="0">
                <a:latin typeface="Times New Roman"/>
                <a:cs typeface="Times New Roman"/>
              </a:rPr>
              <a:t>using</a:t>
            </a:r>
            <a:r>
              <a:rPr sz="2700" spc="4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system</a:t>
            </a:r>
            <a:r>
              <a:rPr sz="2700" spc="3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calls</a:t>
            </a:r>
            <a:r>
              <a:rPr sz="2700" spc="5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4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thus</a:t>
            </a:r>
            <a:r>
              <a:rPr sz="2700" spc="4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require</a:t>
            </a:r>
            <a:r>
              <a:rPr sz="2700" spc="4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4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more</a:t>
            </a:r>
            <a:r>
              <a:rPr sz="2700" spc="45" dirty="0">
                <a:latin typeface="Times New Roman"/>
                <a:cs typeface="Times New Roman"/>
              </a:rPr>
              <a:t>  </a:t>
            </a:r>
            <a:r>
              <a:rPr sz="2700" spc="-10" dirty="0">
                <a:latin typeface="Times New Roman"/>
                <a:cs typeface="Times New Roman"/>
              </a:rPr>
              <a:t>time- </a:t>
            </a:r>
            <a:r>
              <a:rPr sz="2700" dirty="0">
                <a:latin typeface="Times New Roman"/>
                <a:cs typeface="Times New Roman"/>
              </a:rPr>
              <a:t>consuming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task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kernel</a:t>
            </a:r>
            <a:r>
              <a:rPr sz="2700" spc="-10" dirty="0">
                <a:latin typeface="Times New Roman"/>
                <a:cs typeface="Times New Roman"/>
              </a:rPr>
              <a:t> intervention.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85344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4000" dirty="0"/>
              <a:t>Massage passing Vs Sharing Memory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In</a:t>
            </a:r>
            <a:r>
              <a:rPr b="1" spc="705" dirty="0">
                <a:latin typeface="Times New Roman"/>
                <a:cs typeface="Times New Roman"/>
              </a:rPr>
              <a:t>  </a:t>
            </a:r>
            <a:r>
              <a:rPr b="1" dirty="0">
                <a:latin typeface="Times New Roman"/>
                <a:cs typeface="Times New Roman"/>
              </a:rPr>
              <a:t>contrast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71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705" dirty="0">
                <a:latin typeface="Times New Roman"/>
                <a:cs typeface="Times New Roman"/>
              </a:rPr>
              <a:t>  </a:t>
            </a:r>
            <a:r>
              <a:rPr spc="-10" dirty="0">
                <a:latin typeface="Times New Roman"/>
                <a:cs typeface="Times New Roman"/>
              </a:rPr>
              <a:t>shared-</a:t>
            </a:r>
            <a:r>
              <a:rPr dirty="0">
                <a:latin typeface="Times New Roman"/>
                <a:cs typeface="Times New Roman"/>
              </a:rPr>
              <a:t>memory</a:t>
            </a:r>
            <a:r>
              <a:rPr spc="700" dirty="0">
                <a:latin typeface="Times New Roman"/>
                <a:cs typeface="Times New Roman"/>
              </a:rPr>
              <a:t>  </a:t>
            </a:r>
            <a:r>
              <a:rPr spc="-10" dirty="0">
                <a:latin typeface="Times New Roman"/>
                <a:cs typeface="Times New Roman"/>
              </a:rPr>
              <a:t>systems, 	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17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calls</a:t>
            </a:r>
            <a:r>
              <a:rPr spc="18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17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required</a:t>
            </a:r>
            <a:r>
              <a:rPr spc="18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only</a:t>
            </a:r>
            <a:r>
              <a:rPr spc="17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180" dirty="0">
                <a:latin typeface="Times New Roman"/>
                <a:cs typeface="Times New Roman"/>
              </a:rPr>
              <a:t>  </a:t>
            </a:r>
            <a:r>
              <a:rPr spc="-10" dirty="0">
                <a:latin typeface="Times New Roman"/>
                <a:cs typeface="Times New Roman"/>
              </a:rPr>
              <a:t>establish 	shared-</a:t>
            </a:r>
            <a:r>
              <a:rPr dirty="0">
                <a:latin typeface="Times New Roman"/>
                <a:cs typeface="Times New Roman"/>
              </a:rPr>
              <a:t>memory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regions.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Once</a:t>
            </a:r>
            <a:r>
              <a:rPr spc="3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shared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memory 	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35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established,</a:t>
            </a:r>
            <a:r>
              <a:rPr spc="35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all</a:t>
            </a:r>
            <a:r>
              <a:rPr spc="34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accesses</a:t>
            </a:r>
            <a:r>
              <a:rPr spc="35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35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treated</a:t>
            </a:r>
            <a:r>
              <a:rPr spc="350" dirty="0">
                <a:latin typeface="Times New Roman"/>
                <a:cs typeface="Times New Roman"/>
              </a:rPr>
              <a:t>  </a:t>
            </a:r>
            <a:r>
              <a:rPr spc="-25" dirty="0">
                <a:latin typeface="Times New Roman"/>
                <a:cs typeface="Times New Roman"/>
              </a:rPr>
              <a:t>as 	</a:t>
            </a:r>
            <a:r>
              <a:rPr dirty="0">
                <a:latin typeface="Times New Roman"/>
                <a:cs typeface="Times New Roman"/>
              </a:rPr>
              <a:t>routine</a:t>
            </a:r>
            <a:r>
              <a:rPr spc="4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memory</a:t>
            </a:r>
            <a:r>
              <a:rPr spc="4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accesses,</a:t>
            </a:r>
            <a:r>
              <a:rPr spc="5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3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no</a:t>
            </a:r>
            <a:r>
              <a:rPr spc="45" dirty="0">
                <a:latin typeface="Times New Roman"/>
                <a:cs typeface="Times New Roman"/>
              </a:rPr>
              <a:t>  </a:t>
            </a:r>
            <a:r>
              <a:rPr spc="-10" dirty="0">
                <a:latin typeface="Times New Roman"/>
                <a:cs typeface="Times New Roman"/>
              </a:rPr>
              <a:t>assistance 	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kernel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required.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9235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4000" dirty="0"/>
              <a:t>Process Synchronization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073390" cy="3982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Synchronization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often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necessary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communicate.</a:t>
            </a:r>
            <a:endParaRPr sz="2200" dirty="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Processes</a:t>
            </a:r>
            <a:r>
              <a:rPr sz="2200" spc="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executed</a:t>
            </a:r>
            <a:r>
              <a:rPr sz="2200" spc="4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unpredictable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speeds.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view </a:t>
            </a:r>
            <a:r>
              <a:rPr sz="2200" dirty="0">
                <a:latin typeface="Times New Roman"/>
                <a:cs typeface="Times New Roman"/>
              </a:rPr>
              <a:t>synchronization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constraints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ordering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events.</a:t>
            </a:r>
            <a:endParaRPr sz="2200" dirty="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programmer</a:t>
            </a:r>
            <a:r>
              <a:rPr sz="2200" spc="4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employs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synchronization</a:t>
            </a:r>
            <a:r>
              <a:rPr sz="2200" spc="4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mechanism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4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delay </a:t>
            </a:r>
            <a:r>
              <a:rPr sz="2200" dirty="0">
                <a:latin typeface="Times New Roman"/>
                <a:cs typeface="Times New Roman"/>
              </a:rPr>
              <a:t>execution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satisfy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such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constraints.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1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illustrative</a:t>
            </a:r>
            <a:r>
              <a:rPr sz="2200" spc="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example,</a:t>
            </a:r>
            <a:r>
              <a:rPr sz="2200" spc="1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consider</a:t>
            </a:r>
            <a:r>
              <a:rPr sz="2200" spc="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batch</a:t>
            </a:r>
            <a:r>
              <a:rPr sz="2200" spc="2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operating</a:t>
            </a:r>
            <a:r>
              <a:rPr sz="2200" spc="25" dirty="0">
                <a:latin typeface="Times New Roman"/>
                <a:cs typeface="Times New Roman"/>
              </a:rPr>
              <a:t>  </a:t>
            </a:r>
            <a:r>
              <a:rPr sz="2200" spc="-10" dirty="0">
                <a:latin typeface="Times New Roman"/>
                <a:cs typeface="Times New Roman"/>
              </a:rPr>
              <a:t>system </a:t>
            </a:r>
            <a:r>
              <a:rPr sz="2200" dirty="0">
                <a:latin typeface="Times New Roman"/>
                <a:cs typeface="Times New Roman"/>
              </a:rPr>
              <a:t>again.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shared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buffer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communication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between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reader </a:t>
            </a:r>
            <a:r>
              <a:rPr sz="2200" b="1" dirty="0">
                <a:latin typeface="Times New Roman"/>
                <a:cs typeface="Times New Roman"/>
              </a:rPr>
              <a:t>process</a:t>
            </a:r>
            <a:r>
              <a:rPr sz="2200" b="1" spc="42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42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425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writer</a:t>
            </a:r>
            <a:r>
              <a:rPr sz="2200" b="1" spc="420" dirty="0">
                <a:latin typeface="Times New Roman"/>
                <a:cs typeface="Times New Roman"/>
              </a:rPr>
              <a:t>  </a:t>
            </a:r>
            <a:r>
              <a:rPr sz="2200" b="1" dirty="0">
                <a:latin typeface="Times New Roman"/>
                <a:cs typeface="Times New Roman"/>
              </a:rPr>
              <a:t>process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spc="420" dirty="0">
                <a:latin typeface="Times New Roman"/>
                <a:cs typeface="Times New Roman"/>
              </a:rPr>
              <a:t>  </a:t>
            </a:r>
            <a:endParaRPr lang="en-US" sz="2200" spc="42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These</a:t>
            </a:r>
            <a:r>
              <a:rPr sz="2200" spc="41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processes</a:t>
            </a:r>
            <a:r>
              <a:rPr sz="2200" spc="42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must</a:t>
            </a:r>
            <a:r>
              <a:rPr sz="2200" spc="425" dirty="0">
                <a:latin typeface="Times New Roman"/>
                <a:cs typeface="Times New Roman"/>
              </a:rPr>
              <a:t>  </a:t>
            </a:r>
            <a:r>
              <a:rPr sz="2200" spc="-25" dirty="0">
                <a:latin typeface="Times New Roman"/>
                <a:cs typeface="Times New Roman"/>
              </a:rPr>
              <a:t>be </a:t>
            </a:r>
            <a:r>
              <a:rPr sz="2200" dirty="0">
                <a:latin typeface="Times New Roman"/>
                <a:cs typeface="Times New Roman"/>
              </a:rPr>
              <a:t>synchronized so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example,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reader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never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attempts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input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buffer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empty.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4000" dirty="0"/>
              <a:t>Race Condition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16252" y="1680996"/>
            <a:ext cx="7111492" cy="3496008"/>
          </a:xfrm>
          <a:prstGeom prst="rect">
            <a:avLst/>
          </a:prstGeom>
        </p:spPr>
        <p:txBody>
          <a:bodyPr vert="horz" wrap="square" lIns="0" tIns="718997" rIns="0" bIns="0" rtlCol="0">
            <a:spAutoFit/>
          </a:bodyPr>
          <a:lstStyle/>
          <a:p>
            <a:pPr marR="5080" algn="just">
              <a:lnSpc>
                <a:spcPct val="100000"/>
              </a:lnSpc>
            </a:pP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Situation</a:t>
            </a:r>
            <a:r>
              <a:rPr sz="36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where</a:t>
            </a:r>
            <a:r>
              <a:rPr sz="36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36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36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36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Calibri"/>
                <a:cs typeface="Calibri"/>
              </a:rPr>
              <a:t>processes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36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reading</a:t>
            </a:r>
            <a:r>
              <a:rPr sz="36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36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writing</a:t>
            </a:r>
            <a:r>
              <a:rPr sz="36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some</a:t>
            </a:r>
            <a:r>
              <a:rPr sz="36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shared</a:t>
            </a:r>
            <a:r>
              <a:rPr sz="36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6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6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final</a:t>
            </a:r>
            <a:r>
              <a:rPr sz="36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result</a:t>
            </a:r>
            <a:r>
              <a:rPr sz="36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depends</a:t>
            </a:r>
            <a:r>
              <a:rPr sz="36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36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who</a:t>
            </a:r>
            <a:r>
              <a:rPr sz="36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run</a:t>
            </a:r>
            <a:r>
              <a:rPr lang="en-US" sz="3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FF0000"/>
                </a:solidFill>
                <a:latin typeface="Calibri"/>
                <a:cs typeface="Calibri"/>
              </a:rPr>
              <a:t>precisely,</a:t>
            </a:r>
            <a:r>
              <a:rPr sz="3600" b="1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36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36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race</a:t>
            </a:r>
            <a:r>
              <a:rPr sz="3600" b="1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FF0000"/>
                </a:solidFill>
                <a:latin typeface="Calibri"/>
                <a:cs typeface="Calibri"/>
              </a:rPr>
              <a:t>conditions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4000" dirty="0"/>
              <a:t>Race Condition?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799070" cy="36271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Possibilities</a:t>
            </a:r>
            <a:r>
              <a:rPr sz="32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race: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writing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 marL="835660" lvl="1" indent="-36576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35660" algn="l"/>
              </a:tabLst>
            </a:pPr>
            <a:r>
              <a:rPr sz="2800" dirty="0">
                <a:latin typeface="Calibri"/>
                <a:cs typeface="Calibri"/>
              </a:rPr>
              <a:t>two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 marL="355600" marR="75565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Solution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prohibiting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reading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/writing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same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time-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Mutual</a:t>
            </a:r>
            <a:r>
              <a:rPr sz="3200" b="1" spc="-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Exclusion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726389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4000" dirty="0"/>
              <a:t>Solution to Race condition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108" y="1371600"/>
            <a:ext cx="7669783" cy="45130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5715" indent="-342900" algn="just">
              <a:lnSpc>
                <a:spcPct val="801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Make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operating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perform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several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tasks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parallel.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 called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serialization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strategies 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serializing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processes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multitasking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environment:</a:t>
            </a:r>
            <a:endParaRPr sz="2200" dirty="0">
              <a:latin typeface="Times New Roman"/>
              <a:cs typeface="Times New Roman"/>
            </a:endParaRPr>
          </a:p>
          <a:p>
            <a:pPr marL="811530" lvl="1" indent="-341630" algn="just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811530" algn="l"/>
              </a:tabLst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Scheduler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 </a:t>
            </a:r>
            <a:r>
              <a:rPr sz="2000" b="1" spc="-10" dirty="0">
                <a:latin typeface="Times New Roman"/>
                <a:cs typeface="Times New Roman"/>
              </a:rPr>
              <a:t>disabled</a:t>
            </a:r>
            <a:endParaRPr sz="2000" dirty="0">
              <a:latin typeface="Times New Roman"/>
              <a:cs typeface="Times New Roman"/>
            </a:endParaRPr>
          </a:p>
          <a:p>
            <a:pPr marL="754380" lvl="1" indent="-284480" algn="just">
              <a:lnSpc>
                <a:spcPct val="100000"/>
              </a:lnSpc>
              <a:buFont typeface="Arial"/>
              <a:buChar char="–"/>
              <a:tabLst>
                <a:tab pos="75438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A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Protocol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introduced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60"/>
              </a:spcBef>
              <a:buFont typeface="Arial"/>
              <a:buChar char="–"/>
            </a:pPr>
            <a:endParaRPr sz="2000" dirty="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latin typeface="Times New Roman"/>
                <a:cs typeface="Times New Roman"/>
              </a:rPr>
              <a:t>Scheduler</a:t>
            </a:r>
            <a:r>
              <a:rPr sz="2200" b="1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disabled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short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period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time,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prevent </a:t>
            </a:r>
            <a:r>
              <a:rPr sz="2200" dirty="0">
                <a:latin typeface="Times New Roman"/>
                <a:cs typeface="Times New Roman"/>
              </a:rPr>
              <a:t>control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being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given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another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during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critical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action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like </a:t>
            </a:r>
            <a:r>
              <a:rPr sz="2200" dirty="0">
                <a:latin typeface="Times New Roman"/>
                <a:cs typeface="Times New Roman"/>
              </a:rPr>
              <a:t>modifying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shared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data.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inefficient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3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multiprocessor </a:t>
            </a:r>
            <a:r>
              <a:rPr sz="2200" dirty="0">
                <a:latin typeface="Times New Roman"/>
                <a:cs typeface="Times New Roman"/>
              </a:rPr>
              <a:t>machines,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since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other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processors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halted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every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time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wishes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execute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critical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section.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protocol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introduced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sharing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must </a:t>
            </a:r>
            <a:r>
              <a:rPr sz="2200" dirty="0">
                <a:latin typeface="Times New Roman"/>
                <a:cs typeface="Times New Roman"/>
              </a:rPr>
              <a:t>obey.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protocol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ensures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processes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queue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gain </a:t>
            </a:r>
            <a:r>
              <a:rPr sz="2200" dirty="0">
                <a:latin typeface="Times New Roman"/>
                <a:cs typeface="Times New Roman"/>
              </a:rPr>
              <a:t>access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shared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data.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616585" y="1637030"/>
            <a:ext cx="791083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4020"/>
              </a:spcBef>
              <a:buFont typeface="Arial"/>
              <a:buChar char="•"/>
              <a:tabLst>
                <a:tab pos="355600" algn="l"/>
              </a:tabLst>
            </a:pP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Some</a:t>
            </a:r>
            <a:r>
              <a:rPr sz="4000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way</a:t>
            </a:r>
            <a:r>
              <a:rPr sz="4000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of</a:t>
            </a:r>
            <a:r>
              <a:rPr sz="4000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making</a:t>
            </a:r>
            <a:r>
              <a:rPr sz="4000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sure</a:t>
            </a:r>
            <a:r>
              <a:rPr sz="4000" spc="-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that</a:t>
            </a:r>
            <a:r>
              <a:rPr sz="4000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if</a:t>
            </a:r>
            <a:r>
              <a:rPr sz="4000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00AFEF"/>
                </a:solidFill>
                <a:latin typeface="Times New Roman"/>
                <a:cs typeface="Times New Roman"/>
              </a:rPr>
              <a:t>one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process</a:t>
            </a:r>
            <a:r>
              <a:rPr sz="4000" spc="-9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is</a:t>
            </a:r>
            <a:r>
              <a:rPr sz="4000" spc="-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using</a:t>
            </a:r>
            <a:r>
              <a:rPr sz="4000" spc="-9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a</a:t>
            </a:r>
            <a:r>
              <a:rPr sz="4000" spc="-5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shared</a:t>
            </a:r>
            <a:r>
              <a:rPr sz="4000" spc="-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variables</a:t>
            </a:r>
            <a:r>
              <a:rPr sz="4000" spc="-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00AFEF"/>
                </a:solidFill>
                <a:latin typeface="Times New Roman"/>
                <a:cs typeface="Times New Roman"/>
              </a:rPr>
              <a:t>or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files,</a:t>
            </a:r>
            <a:r>
              <a:rPr sz="4000" spc="-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the</a:t>
            </a:r>
            <a:r>
              <a:rPr sz="4000" spc="-9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other</a:t>
            </a:r>
            <a:r>
              <a:rPr sz="4000" spc="-9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process</a:t>
            </a:r>
            <a:r>
              <a:rPr sz="4000" spc="-8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will</a:t>
            </a:r>
            <a:r>
              <a:rPr sz="4000" spc="-7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00AFEF"/>
                </a:solidFill>
                <a:latin typeface="Times New Roman"/>
                <a:cs typeface="Times New Roman"/>
              </a:rPr>
              <a:t>be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excluded</a:t>
            </a:r>
            <a:r>
              <a:rPr sz="4000" spc="-11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from</a:t>
            </a:r>
            <a:r>
              <a:rPr sz="4000" spc="-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doing</a:t>
            </a:r>
            <a:r>
              <a:rPr sz="4000" spc="-8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the</a:t>
            </a:r>
            <a:r>
              <a:rPr sz="4000" spc="-8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AFEF"/>
                </a:solidFill>
                <a:latin typeface="Times New Roman"/>
                <a:cs typeface="Times New Roman"/>
              </a:rPr>
              <a:t>same</a:t>
            </a:r>
            <a:r>
              <a:rPr sz="4000" spc="-7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00AFEF"/>
                </a:solidFill>
                <a:latin typeface="Times New Roman"/>
                <a:cs typeface="Times New Roman"/>
              </a:rPr>
              <a:t>thing.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A312203-D847-43D5-A1E3-30DAEDC1B8BB}"/>
              </a:ext>
            </a:extLst>
          </p:cNvPr>
          <p:cNvSpPr txBox="1">
            <a:spLocks/>
          </p:cNvSpPr>
          <p:nvPr/>
        </p:nvSpPr>
        <p:spPr>
          <a:xfrm>
            <a:off x="667894" y="228600"/>
            <a:ext cx="779030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5"/>
              </a:spcBef>
            </a:pPr>
            <a:r>
              <a:rPr lang="en-US" sz="4000" kern="0" dirty="0">
                <a:solidFill>
                  <a:sysClr val="windowText" lastClr="000000"/>
                </a:solidFill>
              </a:rPr>
              <a:t>Then what is Mutual Exclusion really?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Process Concept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03910" y="1371600"/>
            <a:ext cx="7425690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16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An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operating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variety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programs</a:t>
            </a:r>
            <a:endParaRPr sz="3200" dirty="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batch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jobs</a:t>
            </a:r>
            <a:endParaRPr sz="2400" dirty="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spc="-10" dirty="0">
                <a:latin typeface="Calibri"/>
                <a:cs typeface="Calibri"/>
              </a:rPr>
              <a:t>time-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endParaRPr sz="2400" dirty="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job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program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interchangeably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execution</a:t>
            </a:r>
            <a:endParaRPr sz="3200" dirty="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proceeds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sequential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fashion</a:t>
            </a:r>
            <a:endParaRPr sz="2400" dirty="0">
              <a:latin typeface="Calibri"/>
              <a:cs typeface="Calibri"/>
            </a:endParaRPr>
          </a:p>
          <a:p>
            <a:pPr marL="355600" marR="4699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kind,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has </a:t>
            </a:r>
            <a:r>
              <a:rPr sz="3200" dirty="0">
                <a:latin typeface="Calibri"/>
                <a:cs typeface="Calibri"/>
              </a:rPr>
              <a:t>program,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output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state.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6858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4000" dirty="0">
                <a:solidFill>
                  <a:sysClr val="windowText" lastClr="000000"/>
                </a:solidFill>
                <a:latin typeface="+mj-lt"/>
                <a:cs typeface="+mj-cs"/>
              </a:rPr>
              <a:t>Critical-Section Problem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108" y="1524000"/>
            <a:ext cx="7669783" cy="3965187"/>
          </a:xfrm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Code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executed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process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grouped 	</a:t>
            </a:r>
            <a:r>
              <a:rPr dirty="0">
                <a:latin typeface="Times New Roman"/>
                <a:cs typeface="Times New Roman"/>
              </a:rPr>
              <a:t>into</a:t>
            </a:r>
            <a:r>
              <a:rPr spc="2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sections,</a:t>
            </a:r>
            <a:r>
              <a:rPr spc="2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some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which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require</a:t>
            </a:r>
            <a:r>
              <a:rPr spc="2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access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to 	</a:t>
            </a:r>
            <a:r>
              <a:rPr dirty="0">
                <a:solidFill>
                  <a:srgbClr val="00AFEF"/>
                </a:solidFill>
                <a:latin typeface="Times New Roman"/>
                <a:cs typeface="Times New Roman"/>
              </a:rPr>
              <a:t>shared</a:t>
            </a:r>
            <a:r>
              <a:rPr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AFEF"/>
                </a:solidFill>
                <a:latin typeface="Times New Roman"/>
                <a:cs typeface="Times New Roman"/>
              </a:rPr>
              <a:t>resources</a:t>
            </a:r>
            <a:r>
              <a:rPr dirty="0">
                <a:latin typeface="Times New Roman"/>
                <a:cs typeface="Times New Roman"/>
              </a:rPr>
              <a:t>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other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AFEF"/>
                </a:solidFill>
                <a:latin typeface="Times New Roman"/>
                <a:cs typeface="Times New Roman"/>
              </a:rPr>
              <a:t>do</a:t>
            </a:r>
            <a:r>
              <a:rPr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AFEF"/>
                </a:solidFill>
                <a:latin typeface="Times New Roman"/>
                <a:cs typeface="Times New Roman"/>
              </a:rPr>
              <a:t>not</a:t>
            </a:r>
            <a:r>
              <a:rPr spc="-20" dirty="0">
                <a:latin typeface="Times New Roman"/>
                <a:cs typeface="Times New Roman"/>
              </a:rPr>
              <a:t>.</a:t>
            </a:r>
          </a:p>
          <a:p>
            <a:pPr marL="355600" marR="762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3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section</a:t>
            </a:r>
            <a:r>
              <a:rPr spc="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3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code</a:t>
            </a:r>
            <a:r>
              <a:rPr spc="3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that</a:t>
            </a:r>
            <a:r>
              <a:rPr spc="3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require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/>
                <a:cs typeface="Times New Roman"/>
              </a:rPr>
              <a:t>access</a:t>
            </a:r>
            <a:r>
              <a:rPr u="sng" spc="3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to </a:t>
            </a:r>
            <a:r>
              <a:rPr dirty="0">
                <a:latin typeface="Times New Roman"/>
                <a:cs typeface="Times New Roman"/>
              </a:rPr>
              <a:t>shared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resources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called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critical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section</a:t>
            </a:r>
            <a:r>
              <a:rPr spc="-10" dirty="0">
                <a:latin typeface="Times New Roman"/>
                <a:cs typeface="Times New Roman"/>
              </a:rPr>
              <a:t>.</a:t>
            </a:r>
          </a:p>
          <a:p>
            <a:pPr marL="353060" marR="5715" indent="-34036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Facts:</a:t>
            </a:r>
            <a:r>
              <a:rPr sz="2400" b="1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4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part</a:t>
            </a:r>
            <a:r>
              <a:rPr sz="2400" i="1" spc="4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4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time,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process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is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busy</a:t>
            </a:r>
            <a:r>
              <a:rPr sz="2400" i="1" spc="4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doing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internal 	</a:t>
            </a:r>
            <a:r>
              <a:rPr sz="2400" i="1" dirty="0">
                <a:latin typeface="Times New Roman"/>
                <a:cs typeface="Times New Roman"/>
              </a:rPr>
              <a:t>computations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4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other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things</a:t>
            </a:r>
            <a:r>
              <a:rPr sz="2400" i="1" spc="459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that</a:t>
            </a:r>
            <a:r>
              <a:rPr sz="2400" i="1" spc="4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do</a:t>
            </a:r>
            <a:r>
              <a:rPr sz="2400" i="1" spc="4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not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lead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the</a:t>
            </a:r>
            <a:r>
              <a:rPr sz="2400" i="1" spc="47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race 	</a:t>
            </a:r>
            <a:r>
              <a:rPr sz="2400" i="1" dirty="0">
                <a:latin typeface="Times New Roman"/>
                <a:cs typeface="Times New Roman"/>
              </a:rPr>
              <a:t>condition.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Non</a:t>
            </a:r>
            <a:r>
              <a:rPr sz="2400" i="1" spc="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critical</a:t>
            </a:r>
            <a:r>
              <a:rPr sz="2400" i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AFEF"/>
                </a:solidFill>
                <a:latin typeface="Times New Roman"/>
                <a:cs typeface="Times New Roman"/>
              </a:rPr>
              <a:t>section</a:t>
            </a:r>
            <a:endParaRPr sz="2400" dirty="0">
              <a:latin typeface="Times New Roman"/>
              <a:cs typeface="Times New Roman"/>
            </a:endParaRPr>
          </a:p>
          <a:p>
            <a:pPr marL="353060" indent="-34036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306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Helpful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to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avoid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race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condition.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228600"/>
            <a:ext cx="5715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4000" b="1" dirty="0">
                <a:solidFill>
                  <a:sysClr val="windowText" lastClr="000000"/>
                </a:solidFill>
                <a:latin typeface="+mj-lt"/>
                <a:cs typeface="+mj-cs"/>
              </a:rPr>
              <a:t>Critical-Section 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974965" cy="4519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General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structure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Pi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(other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Pj)</a:t>
            </a:r>
            <a:endParaRPr sz="22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spc="-25" dirty="0">
                <a:latin typeface="Times New Roman"/>
                <a:cs typeface="Times New Roman"/>
              </a:rPr>
              <a:t>do{</a:t>
            </a:r>
            <a:endParaRPr sz="22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entry_section</a:t>
            </a:r>
            <a:endParaRPr sz="2200" dirty="0">
              <a:latin typeface="Times New Roman"/>
              <a:cs typeface="Times New Roman"/>
            </a:endParaRPr>
          </a:p>
          <a:p>
            <a:pPr marL="2756535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critical_section(CR)</a:t>
            </a:r>
            <a:endParaRPr sz="22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exit_section</a:t>
            </a:r>
            <a:endParaRPr sz="2200" dirty="0">
              <a:latin typeface="Times New Roman"/>
              <a:cs typeface="Times New Roman"/>
            </a:endParaRPr>
          </a:p>
          <a:p>
            <a:pPr marL="2756535">
              <a:lnSpc>
                <a:spcPct val="100000"/>
              </a:lnSpc>
            </a:pPr>
            <a:r>
              <a:rPr sz="2200" spc="-10" dirty="0">
                <a:latin typeface="Times New Roman"/>
                <a:cs typeface="Times New Roman"/>
              </a:rPr>
              <a:t>reminder_section</a:t>
            </a:r>
            <a:endParaRPr sz="2200" dirty="0">
              <a:latin typeface="Times New Roman"/>
              <a:cs typeface="Times New Roman"/>
            </a:endParaRPr>
          </a:p>
          <a:p>
            <a:pPr marL="155321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}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while(true)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375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accessing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shared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modifiable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is</a:t>
            </a:r>
            <a:endParaRPr sz="2200" dirty="0">
              <a:latin typeface="Times New Roman"/>
              <a:cs typeface="Times New Roman"/>
            </a:endParaRPr>
          </a:p>
          <a:p>
            <a:pPr marL="355600">
              <a:lnSpc>
                <a:spcPts val="2380"/>
              </a:lnSpc>
            </a:pPr>
            <a:r>
              <a:rPr sz="2200" dirty="0">
                <a:latin typeface="Times New Roman"/>
                <a:cs typeface="Times New Roman"/>
              </a:rPr>
              <a:t>said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critical</a:t>
            </a:r>
            <a:r>
              <a:rPr sz="2200" spc="-10" dirty="0">
                <a:latin typeface="Times New Roman"/>
                <a:cs typeface="Times New Roman"/>
              </a:rPr>
              <a:t> section.</a:t>
            </a:r>
            <a:endParaRPr sz="2200" dirty="0">
              <a:latin typeface="Times New Roman"/>
              <a:cs typeface="Times New Roman"/>
            </a:endParaRPr>
          </a:p>
          <a:p>
            <a:pPr marL="355600" marR="104139" indent="-342900">
              <a:lnSpc>
                <a:spcPts val="2110"/>
              </a:lnSpc>
              <a:spcBef>
                <a:spcPts val="515"/>
              </a:spcBef>
              <a:buChar char="•"/>
              <a:tabLst>
                <a:tab pos="355600" algn="l"/>
                <a:tab pos="408305" algn="l"/>
              </a:tabLst>
            </a:pPr>
            <a:r>
              <a:rPr sz="2200" dirty="0">
                <a:latin typeface="Arial"/>
                <a:cs typeface="Arial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other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(those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access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same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data)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excluded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from </a:t>
            </a:r>
            <a:r>
              <a:rPr sz="2200" dirty="0">
                <a:latin typeface="Times New Roman"/>
                <a:cs typeface="Times New Roman"/>
              </a:rPr>
              <a:t>their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own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critical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region.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other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processes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continue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executing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outside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their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CR.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375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leaves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critical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section,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another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processes</a:t>
            </a:r>
            <a:endParaRPr sz="2200" dirty="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  <a:tabLst>
                <a:tab pos="1617980" algn="l"/>
              </a:tabLst>
            </a:pPr>
            <a:r>
              <a:rPr sz="2200" dirty="0">
                <a:latin typeface="Times New Roman"/>
                <a:cs typeface="Times New Roman"/>
              </a:rPr>
              <a:t>waiting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enter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own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should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allowed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proceed.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64770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4000" b="1" dirty="0">
                <a:solidFill>
                  <a:sysClr val="windowText" lastClr="000000"/>
                </a:solidFill>
                <a:latin typeface="+mj-lt"/>
                <a:cs typeface="+mj-cs"/>
              </a:rPr>
              <a:t>Critical-Section 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74659" cy="456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1231900" algn="l"/>
                <a:tab pos="2576195" algn="l"/>
                <a:tab pos="3940175" algn="l"/>
                <a:tab pos="5493385" algn="l"/>
                <a:tab pos="6031230" algn="l"/>
                <a:tab pos="6612255" algn="l"/>
                <a:tab pos="7891145" algn="l"/>
              </a:tabLst>
            </a:pPr>
            <a:r>
              <a:rPr sz="3000" spc="-25" dirty="0">
                <a:latin typeface="Times New Roman"/>
                <a:cs typeface="Times New Roman"/>
              </a:rPr>
              <a:t>The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critical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section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problem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5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5" dirty="0">
                <a:latin typeface="Times New Roman"/>
                <a:cs typeface="Times New Roman"/>
              </a:rPr>
              <a:t>to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design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0" dirty="0">
                <a:latin typeface="Times New Roman"/>
                <a:cs typeface="Times New Roman"/>
              </a:rPr>
              <a:t>a</a:t>
            </a:r>
            <a:endParaRPr sz="3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000" b="1" dirty="0">
                <a:latin typeface="Times New Roman"/>
                <a:cs typeface="Times New Roman"/>
              </a:rPr>
              <a:t>protocol</a:t>
            </a:r>
            <a:r>
              <a:rPr sz="3000" b="1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processes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use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co-</a:t>
            </a:r>
            <a:r>
              <a:rPr sz="3000" spc="-10" dirty="0">
                <a:latin typeface="Times New Roman"/>
                <a:cs typeface="Times New Roman"/>
              </a:rPr>
              <a:t>operate.</a:t>
            </a:r>
            <a:endParaRPr sz="3000" dirty="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  <a:tab pos="1659889" algn="l"/>
                <a:tab pos="3030220" algn="l"/>
                <a:tab pos="3472179" algn="l"/>
                <a:tab pos="4676775" algn="l"/>
                <a:tab pos="5900420" algn="l"/>
                <a:tab pos="731647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21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good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solution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5" dirty="0">
                <a:latin typeface="Times New Roman"/>
                <a:cs typeface="Times New Roman"/>
              </a:rPr>
              <a:t>to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critical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section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10" dirty="0">
                <a:latin typeface="Times New Roman"/>
                <a:cs typeface="Times New Roman"/>
              </a:rPr>
              <a:t>problem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Times New Roman"/>
                <a:cs typeface="Times New Roman"/>
              </a:rPr>
              <a:t>must </a:t>
            </a:r>
            <a:r>
              <a:rPr sz="3000" dirty="0">
                <a:latin typeface="Times New Roman"/>
                <a:cs typeface="Times New Roman"/>
              </a:rPr>
              <a:t>satisfy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following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three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requirements.</a:t>
            </a:r>
            <a:endParaRPr sz="30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Times New Roman"/>
                <a:cs typeface="Times New Roman"/>
              </a:rPr>
              <a:t>No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two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processes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may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2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simultaneously</a:t>
            </a:r>
            <a:r>
              <a:rPr sz="2600" spc="2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inside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their </a:t>
            </a:r>
            <a:r>
              <a:rPr sz="2600" dirty="0">
                <a:latin typeface="Times New Roman"/>
                <a:cs typeface="Times New Roman"/>
              </a:rPr>
              <a:t>CRs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AFEF"/>
                </a:solidFill>
                <a:latin typeface="Times New Roman"/>
                <a:cs typeface="Times New Roman"/>
              </a:rPr>
              <a:t>(mutual</a:t>
            </a:r>
            <a:r>
              <a:rPr sz="2600"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Times New Roman"/>
                <a:cs typeface="Times New Roman"/>
              </a:rPr>
              <a:t>exclusion).</a:t>
            </a:r>
            <a:endParaRPr sz="26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285" algn="l"/>
                <a:tab pos="838835" algn="l"/>
                <a:tab pos="1381125" algn="l"/>
                <a:tab pos="2509520" algn="l"/>
                <a:tab pos="3676650" algn="l"/>
                <a:tab pos="4771390" algn="l"/>
                <a:tab pos="5222240" algn="l"/>
                <a:tab pos="5802630" algn="l"/>
                <a:tab pos="6510655" algn="l"/>
                <a:tab pos="7383780" algn="l"/>
              </a:tabLst>
            </a:pP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No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process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running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outside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its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CR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may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block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other </a:t>
            </a:r>
            <a:r>
              <a:rPr sz="2600" spc="-10" dirty="0">
                <a:latin typeface="Times New Roman"/>
                <a:cs typeface="Times New Roman"/>
              </a:rPr>
              <a:t>process</a:t>
            </a:r>
            <a:r>
              <a:rPr sz="2600" spc="-10" dirty="0">
                <a:solidFill>
                  <a:srgbClr val="00AFEF"/>
                </a:solidFill>
                <a:latin typeface="Times New Roman"/>
                <a:cs typeface="Times New Roman"/>
              </a:rPr>
              <a:t>.(Progress)</a:t>
            </a:r>
            <a:endParaRPr sz="2600" dirty="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285" algn="l"/>
                <a:tab pos="838835" algn="l"/>
                <a:tab pos="1388745" algn="l"/>
                <a:tab pos="2522855" algn="l"/>
                <a:tab pos="3551554" algn="l"/>
                <a:tab pos="4321175" algn="l"/>
                <a:tab pos="4723765" algn="l"/>
                <a:tab pos="5438775" algn="l"/>
                <a:tab pos="6539230" algn="l"/>
                <a:tab pos="6941820" algn="l"/>
                <a:tab pos="7747634" algn="l"/>
              </a:tabLst>
            </a:pP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No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process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should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have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0" dirty="0">
                <a:latin typeface="Times New Roman"/>
                <a:cs typeface="Times New Roman"/>
              </a:rPr>
              <a:t>wait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forever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enter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its </a:t>
            </a:r>
            <a:r>
              <a:rPr sz="2600" dirty="0">
                <a:latin typeface="Times New Roman"/>
                <a:cs typeface="Times New Roman"/>
              </a:rPr>
              <a:t>CR</a:t>
            </a:r>
            <a:r>
              <a:rPr sz="2600" dirty="0">
                <a:solidFill>
                  <a:srgbClr val="00AFEF"/>
                </a:solidFill>
                <a:latin typeface="Times New Roman"/>
                <a:cs typeface="Times New Roman"/>
              </a:rPr>
              <a:t>.(Bounded</a:t>
            </a:r>
            <a:r>
              <a:rPr sz="2600" spc="-1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Times New Roman"/>
                <a:cs typeface="Times New Roman"/>
              </a:rPr>
              <a:t>Waiting)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6092"/>
            <a:ext cx="8382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Critical Section diagram (with mutual exclusion)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22972"/>
            <a:ext cx="8164112" cy="419151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75425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Solution 1(Busy waiting) Interrupt Disabling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73390" cy="481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indent="-340360" algn="just">
              <a:lnSpc>
                <a:spcPts val="2595"/>
              </a:lnSpc>
              <a:spcBef>
                <a:spcPts val="100"/>
              </a:spcBef>
              <a:buFont typeface="Arial"/>
              <a:buChar char="•"/>
              <a:tabLst>
                <a:tab pos="353060" algn="l"/>
              </a:tabLst>
            </a:pP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Each</a:t>
            </a:r>
            <a:r>
              <a:rPr sz="2400" i="1" spc="2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process</a:t>
            </a:r>
            <a:r>
              <a:rPr sz="2400" i="1" spc="28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disable</a:t>
            </a:r>
            <a:r>
              <a:rPr sz="2400" i="1" spc="28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all</a:t>
            </a:r>
            <a:r>
              <a:rPr sz="2400" i="1" spc="27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interrupts</a:t>
            </a:r>
            <a:r>
              <a:rPr sz="2400" i="1" spc="28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just</a:t>
            </a:r>
            <a:r>
              <a:rPr sz="2400" i="1" spc="29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after</a:t>
            </a:r>
            <a:r>
              <a:rPr sz="2400" i="1" spc="28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entering</a:t>
            </a:r>
            <a:r>
              <a:rPr sz="2400" i="1" spc="28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its</a:t>
            </a:r>
            <a:r>
              <a:rPr sz="2400" i="1" spc="28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0AFEF"/>
                </a:solidFill>
                <a:latin typeface="Times New Roman"/>
                <a:cs typeface="Times New Roman"/>
              </a:rPr>
              <a:t>CR</a:t>
            </a:r>
            <a:endParaRPr sz="2400" dirty="0">
              <a:latin typeface="Times New Roman"/>
              <a:cs typeface="Times New Roman"/>
            </a:endParaRPr>
          </a:p>
          <a:p>
            <a:pPr marL="355600" algn="just">
              <a:lnSpc>
                <a:spcPts val="2590"/>
              </a:lnSpc>
            </a:pP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and</a:t>
            </a:r>
            <a:r>
              <a:rPr sz="2400" i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45" dirty="0">
                <a:solidFill>
                  <a:srgbClr val="00AFEF"/>
                </a:solidFill>
                <a:latin typeface="Times New Roman"/>
                <a:cs typeface="Times New Roman"/>
              </a:rPr>
              <a:t>re-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enable</a:t>
            </a:r>
            <a:r>
              <a:rPr sz="2400" i="1" spc="-5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them</a:t>
            </a:r>
            <a:r>
              <a:rPr sz="2400" i="1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just</a:t>
            </a:r>
            <a:r>
              <a:rPr sz="2400" i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before</a:t>
            </a:r>
            <a:r>
              <a:rPr sz="2400" i="1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AFEF"/>
                </a:solidFill>
                <a:latin typeface="Times New Roman"/>
                <a:cs typeface="Times New Roman"/>
              </a:rPr>
              <a:t>leaving</a:t>
            </a:r>
            <a:r>
              <a:rPr sz="2400" i="1" spc="-3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0AFEF"/>
                </a:solidFill>
                <a:latin typeface="Times New Roman"/>
                <a:cs typeface="Times New Roman"/>
              </a:rPr>
              <a:t>it.</a:t>
            </a:r>
            <a:endParaRPr sz="24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No</a:t>
            </a:r>
            <a:r>
              <a:rPr sz="2700" spc="40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clock</a:t>
            </a:r>
            <a:r>
              <a:rPr sz="2700" spc="40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interrupt,</a:t>
            </a:r>
            <a:r>
              <a:rPr sz="2700" spc="409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no</a:t>
            </a:r>
            <a:r>
              <a:rPr sz="2700" spc="409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other</a:t>
            </a:r>
            <a:r>
              <a:rPr sz="2700" spc="40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interrupt,</a:t>
            </a:r>
            <a:r>
              <a:rPr sz="2700" spc="409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no</a:t>
            </a:r>
            <a:r>
              <a:rPr sz="2700" spc="409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CPU </a:t>
            </a:r>
            <a:r>
              <a:rPr sz="2700" dirty="0">
                <a:latin typeface="Times New Roman"/>
                <a:cs typeface="Times New Roman"/>
              </a:rPr>
              <a:t>switching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6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other</a:t>
            </a:r>
            <a:r>
              <a:rPr sz="2700" spc="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6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until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AFEF"/>
                </a:solidFill>
                <a:latin typeface="Times New Roman"/>
                <a:cs typeface="Times New Roman"/>
              </a:rPr>
              <a:t>turn</a:t>
            </a:r>
            <a:r>
              <a:rPr sz="2700" spc="66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AFEF"/>
                </a:solidFill>
                <a:latin typeface="Times New Roman"/>
                <a:cs typeface="Times New Roman"/>
              </a:rPr>
              <a:t>on </a:t>
            </a:r>
            <a:r>
              <a:rPr sz="2700" dirty="0">
                <a:solidFill>
                  <a:srgbClr val="00AFEF"/>
                </a:solidFill>
                <a:latin typeface="Times New Roman"/>
                <a:cs typeface="Times New Roman"/>
              </a:rPr>
              <a:t>(enable)</a:t>
            </a:r>
            <a:r>
              <a:rPr sz="2700"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interrupt.</a:t>
            </a:r>
            <a:endParaRPr sz="2700" dirty="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general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structure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may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as</a:t>
            </a:r>
            <a:endParaRPr sz="2700" dirty="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700" spc="-25" dirty="0">
                <a:latin typeface="Times New Roman"/>
                <a:cs typeface="Times New Roman"/>
              </a:rPr>
              <a:t>Do</a:t>
            </a:r>
            <a:endParaRPr sz="27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700" spc="-50" dirty="0">
                <a:latin typeface="Times New Roman"/>
                <a:cs typeface="Times New Roman"/>
              </a:rPr>
              <a:t>{</a:t>
            </a:r>
            <a:endParaRPr sz="27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10"/>
              </a:spcBef>
            </a:pPr>
            <a:r>
              <a:rPr sz="2400" spc="-10" dirty="0">
                <a:latin typeface="Times New Roman"/>
                <a:cs typeface="Times New Roman"/>
              </a:rPr>
              <a:t>DisableInterrupt()</a:t>
            </a:r>
            <a:endParaRPr sz="2400" dirty="0">
              <a:latin typeface="Times New Roman"/>
              <a:cs typeface="Times New Roman"/>
            </a:endParaRPr>
          </a:p>
          <a:p>
            <a:pPr marL="756285" marR="3948429" indent="10845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//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task </a:t>
            </a:r>
            <a:r>
              <a:rPr sz="2400" spc="-10" dirty="0">
                <a:latin typeface="Times New Roman"/>
                <a:cs typeface="Times New Roman"/>
              </a:rPr>
              <a:t>EnableInterrupt()</a:t>
            </a:r>
            <a:endParaRPr sz="24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//perform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Remiander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section</a:t>
            </a:r>
            <a:r>
              <a:rPr sz="2400" spc="-20" dirty="0">
                <a:latin typeface="Times New Roman"/>
                <a:cs typeface="Times New Roman"/>
              </a:rPr>
              <a:t> task</a:t>
            </a:r>
            <a:endParaRPr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}while(1);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7187691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Facts about Disabling 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108" y="1295400"/>
            <a:ext cx="7669783" cy="4453142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4330" indent="-341630" algn="just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4330" algn="l"/>
              </a:tabLst>
            </a:pPr>
            <a:r>
              <a:rPr spc="-10" dirty="0">
                <a:latin typeface="Times New Roman"/>
                <a:cs typeface="Times New Roman"/>
              </a:rPr>
              <a:t>Advantages:</a:t>
            </a: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Times New Roman"/>
                <a:cs typeface="Times New Roman"/>
              </a:rPr>
              <a:t>Mutual</a:t>
            </a:r>
            <a:r>
              <a:rPr sz="2800" spc="58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exclusion</a:t>
            </a:r>
            <a:r>
              <a:rPr sz="2800" spc="59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59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585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achieved</a:t>
            </a:r>
            <a:r>
              <a:rPr sz="2800" spc="590" dirty="0">
                <a:latin typeface="Times New Roman"/>
                <a:cs typeface="Times New Roman"/>
              </a:rPr>
              <a:t>  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implementing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primitives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disable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enable interrupt.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>
                <a:latin typeface="Times New Roman"/>
                <a:cs typeface="Times New Roman"/>
              </a:rPr>
              <a:t>Problems:</a:t>
            </a:r>
          </a:p>
          <a:p>
            <a:pPr marL="843280" lvl="1" indent="-373380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843280" algn="l"/>
              </a:tabLst>
            </a:pPr>
            <a:r>
              <a:rPr sz="2800" dirty="0">
                <a:latin typeface="Times New Roman"/>
                <a:cs typeface="Times New Roman"/>
              </a:rPr>
              <a:t>allow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power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interrupt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handling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user.</a:t>
            </a:r>
            <a:endParaRPr sz="2800" dirty="0">
              <a:latin typeface="Times New Roman"/>
              <a:cs typeface="Times New Roman"/>
            </a:endParaRPr>
          </a:p>
          <a:p>
            <a:pPr marL="836930" lvl="1" indent="-36703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836930" algn="l"/>
                <a:tab pos="5484495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chances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never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	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disaster.</a:t>
            </a:r>
            <a:endParaRPr sz="2800" dirty="0">
              <a:latin typeface="Times New Roman"/>
              <a:cs typeface="Times New Roman"/>
            </a:endParaRPr>
          </a:p>
          <a:p>
            <a:pPr marL="843280" lvl="1" indent="-37338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84328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single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processor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environment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07086"/>
            <a:ext cx="777239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Solution 2(Busy waiting) Lock Variables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72120" cy="455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single,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shared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(lock)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variable,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initially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0.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When</a:t>
            </a:r>
            <a:r>
              <a:rPr sz="2700" spc="3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3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wants</a:t>
            </a:r>
            <a:r>
              <a:rPr sz="2700" spc="3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3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enter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its</a:t>
            </a:r>
            <a:r>
              <a:rPr sz="2700" spc="3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CR,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first</a:t>
            </a:r>
            <a:r>
              <a:rPr sz="2700" spc="335" dirty="0"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AFEF"/>
                </a:solidFill>
                <a:latin typeface="Times New Roman"/>
                <a:cs typeface="Times New Roman"/>
              </a:rPr>
              <a:t>test</a:t>
            </a:r>
            <a:r>
              <a:rPr sz="2700" spc="3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700" spc="-25" dirty="0">
                <a:solidFill>
                  <a:srgbClr val="00AFEF"/>
                </a:solidFill>
                <a:latin typeface="Times New Roman"/>
                <a:cs typeface="Times New Roman"/>
              </a:rPr>
              <a:t>the </a:t>
            </a:r>
            <a:r>
              <a:rPr sz="2700" dirty="0">
                <a:solidFill>
                  <a:srgbClr val="00AFEF"/>
                </a:solidFill>
                <a:latin typeface="Times New Roman"/>
                <a:cs typeface="Times New Roman"/>
              </a:rPr>
              <a:t>lock</a:t>
            </a:r>
            <a:r>
              <a:rPr sz="2700" dirty="0">
                <a:latin typeface="Times New Roman"/>
                <a:cs typeface="Times New Roman"/>
              </a:rPr>
              <a:t>.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If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AFEF"/>
                </a:solidFill>
                <a:latin typeface="Times New Roman"/>
                <a:cs typeface="Times New Roman"/>
              </a:rPr>
              <a:t>lock</a:t>
            </a:r>
            <a:r>
              <a:rPr sz="2700" spc="229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0,</a:t>
            </a:r>
            <a:r>
              <a:rPr sz="2700" spc="2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2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24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enters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CR.</a:t>
            </a:r>
            <a:r>
              <a:rPr sz="2700" spc="25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If</a:t>
            </a:r>
            <a:r>
              <a:rPr sz="2700" spc="2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45" dirty="0"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00AFEF"/>
                </a:solidFill>
                <a:latin typeface="Times New Roman"/>
                <a:cs typeface="Times New Roman"/>
              </a:rPr>
              <a:t>lock</a:t>
            </a:r>
            <a:r>
              <a:rPr sz="2700" spc="27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2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already</a:t>
            </a:r>
            <a:r>
              <a:rPr sz="2700" spc="2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1,</a:t>
            </a:r>
            <a:r>
              <a:rPr sz="2700" spc="2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2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2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just</a:t>
            </a:r>
            <a:r>
              <a:rPr sz="2700" spc="254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waits </a:t>
            </a:r>
            <a:r>
              <a:rPr sz="2700" dirty="0">
                <a:latin typeface="Times New Roman"/>
                <a:cs typeface="Times New Roman"/>
              </a:rPr>
              <a:t>until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becomes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0.</a:t>
            </a:r>
            <a:endParaRPr sz="27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general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structure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is</a:t>
            </a:r>
            <a:endParaRPr sz="27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700" spc="-25" dirty="0">
                <a:latin typeface="Times New Roman"/>
                <a:cs typeface="Times New Roman"/>
              </a:rPr>
              <a:t>Do{</a:t>
            </a:r>
            <a:endParaRPr sz="2700">
              <a:latin typeface="Times New Roman"/>
              <a:cs typeface="Times New Roman"/>
            </a:endParaRPr>
          </a:p>
          <a:p>
            <a:pPr marL="9271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Times New Roman"/>
                <a:cs typeface="Times New Roman"/>
              </a:rPr>
              <a:t>While(lock!=0);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//busy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waiting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15"/>
              </a:spcBef>
            </a:pPr>
            <a:r>
              <a:rPr sz="2000" spc="-10" dirty="0">
                <a:latin typeface="Times New Roman"/>
                <a:cs typeface="Times New Roman"/>
              </a:rPr>
              <a:t>Lock=1;</a:t>
            </a:r>
            <a:endParaRPr sz="2000">
              <a:latin typeface="Times New Roman"/>
              <a:cs typeface="Times New Roman"/>
            </a:endParaRPr>
          </a:p>
          <a:p>
            <a:pPr marL="1155700" marR="4018279" indent="6858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//perform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task </a:t>
            </a:r>
            <a:r>
              <a:rPr sz="2000" spc="-10" dirty="0">
                <a:latin typeface="Times New Roman"/>
                <a:cs typeface="Times New Roman"/>
              </a:rPr>
              <a:t>Lock=0</a:t>
            </a:r>
            <a:endParaRPr sz="20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//perform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task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}while(true)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872" y="295911"/>
            <a:ext cx="124625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Facts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108" y="1447800"/>
            <a:ext cx="7669783" cy="380936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330" indent="-341630" algn="just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330" algn="l"/>
              </a:tabLst>
            </a:pPr>
            <a:r>
              <a:rPr b="1" dirty="0">
                <a:latin typeface="Times New Roman"/>
                <a:cs typeface="Times New Roman"/>
              </a:rPr>
              <a:t>Advantages: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seems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no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problems.</a:t>
            </a:r>
          </a:p>
          <a:p>
            <a:pPr marL="354965" indent="-342265" algn="just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pc="-10" dirty="0">
                <a:latin typeface="Times New Roman"/>
                <a:cs typeface="Times New Roman"/>
              </a:rPr>
              <a:t>Problems:</a:t>
            </a:r>
          </a:p>
          <a:p>
            <a:pPr marL="756285" lvl="1" indent="-286385" algn="just">
              <a:lnSpc>
                <a:spcPct val="100000"/>
              </a:lnSpc>
              <a:spcBef>
                <a:spcPts val="680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spooler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directory;</a:t>
            </a:r>
            <a:endParaRPr sz="28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285" algn="l"/>
                <a:tab pos="843280" algn="l"/>
              </a:tabLst>
            </a:pPr>
            <a:r>
              <a:rPr sz="2800" dirty="0">
                <a:latin typeface="Times New Roman"/>
                <a:cs typeface="Times New Roman"/>
              </a:rPr>
              <a:t>	suppose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reads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lock</a:t>
            </a:r>
            <a:r>
              <a:rPr sz="2800" spc="2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30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sees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0,</a:t>
            </a:r>
            <a:r>
              <a:rPr sz="2800" spc="6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before</a:t>
            </a:r>
            <a:r>
              <a:rPr sz="2800" spc="6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6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6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lock</a:t>
            </a:r>
            <a:r>
              <a:rPr sz="2800" spc="6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6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1,</a:t>
            </a:r>
            <a:r>
              <a:rPr sz="2800" spc="6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another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scheduled,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enter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CR,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lock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have</a:t>
            </a:r>
            <a:r>
              <a:rPr sz="2800" spc="1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two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19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CR</a:t>
            </a:r>
            <a:r>
              <a:rPr sz="2800" spc="1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(violates</a:t>
            </a:r>
            <a:r>
              <a:rPr sz="2800" spc="190" dirty="0">
                <a:latin typeface="Times New Roman"/>
                <a:cs typeface="Times New Roman"/>
              </a:rPr>
              <a:t>  </a:t>
            </a:r>
            <a:r>
              <a:rPr sz="2800" spc="-10" dirty="0">
                <a:latin typeface="Times New Roman"/>
                <a:cs typeface="Times New Roman"/>
              </a:rPr>
              <a:t>mutual exclusion)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Strict Alternation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303" y="1865431"/>
            <a:ext cx="8073390" cy="31271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2181225" algn="l"/>
                <a:tab pos="3284854" algn="l"/>
                <a:tab pos="3710304" algn="l"/>
                <a:tab pos="5377815" algn="l"/>
                <a:tab pos="6749415" algn="l"/>
              </a:tabLst>
            </a:pPr>
            <a:r>
              <a:rPr sz="3200" spc="-10" dirty="0">
                <a:latin typeface="Times New Roman"/>
                <a:cs typeface="Times New Roman"/>
              </a:rPr>
              <a:t>Processes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Times New Roman"/>
                <a:cs typeface="Times New Roman"/>
              </a:rPr>
              <a:t>share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5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common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integer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variable</a:t>
            </a:r>
            <a:endParaRPr sz="3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i="1" spc="-10" dirty="0">
                <a:latin typeface="Times New Roman"/>
                <a:cs typeface="Times New Roman"/>
              </a:rPr>
              <a:t>turn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i="1" dirty="0">
                <a:latin typeface="Times New Roman"/>
                <a:cs typeface="Times New Roman"/>
              </a:rPr>
              <a:t>If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turn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==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3200" i="1" spc="-50" dirty="0">
                <a:latin typeface="Times New Roman"/>
                <a:cs typeface="Times New Roman"/>
              </a:rPr>
              <a:t>i</a:t>
            </a:r>
            <a:endParaRPr sz="32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i="1" dirty="0">
                <a:latin typeface="Times New Roman"/>
                <a:cs typeface="Times New Roman"/>
              </a:rPr>
              <a:t>Then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process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Pi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is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allowed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to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execute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in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its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CR,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65"/>
              </a:spcBef>
            </a:pPr>
            <a:r>
              <a:rPr sz="3200" i="1" dirty="0">
                <a:latin typeface="Times New Roman"/>
                <a:cs typeface="Times New Roman"/>
              </a:rPr>
              <a:t>if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turn</a:t>
            </a:r>
            <a:r>
              <a:rPr sz="3200" i="1" spc="-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==</a:t>
            </a:r>
            <a:r>
              <a:rPr sz="3200" i="1" spc="-15" dirty="0">
                <a:latin typeface="Times New Roman"/>
                <a:cs typeface="Times New Roman"/>
              </a:rPr>
              <a:t> </a:t>
            </a:r>
            <a:r>
              <a:rPr sz="2800" i="1" spc="-50" dirty="0">
                <a:latin typeface="Times New Roman"/>
                <a:cs typeface="Times New Roman"/>
              </a:rPr>
              <a:t>j</a:t>
            </a:r>
            <a:endParaRPr sz="28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75"/>
              </a:spcBef>
            </a:pPr>
            <a:r>
              <a:rPr sz="2800" i="1" dirty="0">
                <a:latin typeface="Times New Roman"/>
                <a:cs typeface="Times New Roman"/>
              </a:rPr>
              <a:t>then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process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Pj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is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allowed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to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execute.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2376042"/>
            <a:ext cx="306260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5080" indent="-2717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(true){ </a:t>
            </a:r>
            <a:r>
              <a:rPr sz="2400" dirty="0">
                <a:latin typeface="Calibri"/>
                <a:cs typeface="Calibri"/>
              </a:rPr>
              <a:t>while(turn!=i);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/*loop*/</a:t>
            </a:r>
            <a:endParaRPr sz="2000">
              <a:latin typeface="Calibri"/>
              <a:cs typeface="Calibri"/>
            </a:endParaRPr>
          </a:p>
          <a:p>
            <a:pPr marL="283845" marR="292735" indent="34163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critical_section(); </a:t>
            </a:r>
            <a:r>
              <a:rPr sz="2400" dirty="0">
                <a:latin typeface="Calibri"/>
                <a:cs typeface="Calibri"/>
              </a:rPr>
              <a:t>turn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j;</a:t>
            </a:r>
            <a:endParaRPr sz="2400">
              <a:latin typeface="Calibri"/>
              <a:cs typeface="Calibri"/>
            </a:endParaRPr>
          </a:p>
          <a:p>
            <a:pPr marL="489584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noncritical_section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936997"/>
            <a:ext cx="280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7575" y="2376932"/>
            <a:ext cx="31927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marR="130175" indent="-2717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(true){ </a:t>
            </a:r>
            <a:r>
              <a:rPr sz="2400" dirty="0">
                <a:latin typeface="Calibri"/>
                <a:cs typeface="Calibri"/>
              </a:rPr>
              <a:t>while(turn!=j);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/*loop*/</a:t>
            </a:r>
            <a:endParaRPr sz="2000">
              <a:latin typeface="Calibri"/>
              <a:cs typeface="Calibri"/>
            </a:endParaRPr>
          </a:p>
          <a:p>
            <a:pPr marL="352425" marR="81280" indent="61404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critical_section(); </a:t>
            </a:r>
            <a:r>
              <a:rPr sz="2400" dirty="0">
                <a:latin typeface="Calibri"/>
                <a:cs typeface="Calibri"/>
              </a:rPr>
              <a:t>turn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i;</a:t>
            </a:r>
            <a:endParaRPr sz="2400">
              <a:latin typeface="Calibri"/>
              <a:cs typeface="Calibri"/>
            </a:endParaRPr>
          </a:p>
          <a:p>
            <a:pPr marL="82931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noncritical_section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7575" y="4937836"/>
            <a:ext cx="2804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Structure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Pj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514F29E-8B12-4F91-BBC1-A9D52A02E4BB}"/>
              </a:ext>
            </a:extLst>
          </p:cNvPr>
          <p:cNvSpPr txBox="1">
            <a:spLocks/>
          </p:cNvSpPr>
          <p:nvPr/>
        </p:nvSpPr>
        <p:spPr>
          <a:xfrm>
            <a:off x="2175002" y="228600"/>
            <a:ext cx="47939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 rtl="0">
              <a:spcBef>
                <a:spcPts val="105"/>
              </a:spcBef>
            </a:pPr>
            <a:r>
              <a:rPr lang="en-IN" sz="3200" b="1" kern="0" dirty="0">
                <a:solidFill>
                  <a:sysClr val="windowText" lastClr="000000"/>
                </a:solidFill>
              </a:rPr>
              <a:t>Strict Alternation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Process 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50594" y="2210965"/>
            <a:ext cx="4146550" cy="222059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60"/>
              </a:spcBef>
              <a:buFont typeface="Arial"/>
              <a:buChar char="•"/>
              <a:tabLst>
                <a:tab pos="240665" algn="l"/>
              </a:tabLst>
            </a:pPr>
            <a:r>
              <a:rPr sz="4000" spc="-10" dirty="0">
                <a:latin typeface="Calibri"/>
                <a:cs typeface="Calibri"/>
              </a:rPr>
              <a:t>Uni-programming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</a:tabLst>
            </a:pPr>
            <a:r>
              <a:rPr sz="4000" spc="-10" dirty="0">
                <a:latin typeface="Calibri"/>
                <a:cs typeface="Calibri"/>
              </a:rPr>
              <a:t>Multiprogramming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40665" algn="l"/>
              </a:tabLst>
            </a:pPr>
            <a:r>
              <a:rPr sz="4000" spc="-10" dirty="0">
                <a:latin typeface="Calibri"/>
                <a:cs typeface="Calibri"/>
              </a:rPr>
              <a:t>Multiprocessing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2973" y="381000"/>
            <a:ext cx="11785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Facts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799147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i="1" spc="-10" dirty="0">
                <a:latin typeface="Times New Roman"/>
                <a:cs typeface="Times New Roman"/>
              </a:rPr>
              <a:t>Ensures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that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only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one</a:t>
            </a:r>
            <a:r>
              <a:rPr sz="3200" i="1" spc="-2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process</a:t>
            </a:r>
            <a:r>
              <a:rPr sz="3200" i="1" spc="-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at</a:t>
            </a:r>
            <a:r>
              <a:rPr sz="3200" i="1" spc="-2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time</a:t>
            </a:r>
            <a:r>
              <a:rPr sz="3200" i="1" spc="-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can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be</a:t>
            </a:r>
            <a:r>
              <a:rPr sz="3200" i="1" spc="-25" dirty="0">
                <a:latin typeface="Times New Roman"/>
                <a:cs typeface="Times New Roman"/>
              </a:rPr>
              <a:t> in </a:t>
            </a:r>
            <a:r>
              <a:rPr sz="3200" i="1" dirty="0">
                <a:latin typeface="Times New Roman"/>
                <a:cs typeface="Times New Roman"/>
              </a:rPr>
              <a:t>its</a:t>
            </a:r>
            <a:r>
              <a:rPr sz="3200" i="1" spc="-25" dirty="0">
                <a:latin typeface="Times New Roman"/>
                <a:cs typeface="Times New Roman"/>
              </a:rPr>
              <a:t> CR.</a:t>
            </a:r>
            <a:endParaRPr sz="3200">
              <a:latin typeface="Times New Roman"/>
              <a:cs typeface="Times New Roman"/>
            </a:endParaRPr>
          </a:p>
          <a:p>
            <a:pPr marL="355600" marR="11112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Problems: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strict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alternation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execution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CR.</a:t>
            </a:r>
            <a:endParaRPr sz="3200">
              <a:latin typeface="Times New Roman"/>
              <a:cs typeface="Times New Roman"/>
            </a:endParaRPr>
          </a:p>
          <a:p>
            <a:pPr marL="756285" marR="560705" indent="-287020" algn="just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happens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just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finished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again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need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enter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still </a:t>
            </a:r>
            <a:r>
              <a:rPr sz="2800" dirty="0">
                <a:latin typeface="Times New Roman"/>
                <a:cs typeface="Times New Roman"/>
              </a:rPr>
              <a:t>busy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non-</a:t>
            </a:r>
            <a:r>
              <a:rPr sz="2800" dirty="0">
                <a:latin typeface="Times New Roman"/>
                <a:cs typeface="Times New Roman"/>
              </a:rPr>
              <a:t>CR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work?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(violate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condition</a:t>
            </a:r>
            <a:r>
              <a:rPr sz="2800" spc="-25" dirty="0">
                <a:latin typeface="Times New Roman"/>
                <a:cs typeface="Times New Roman"/>
              </a:rPr>
              <a:t> 2)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Peterson’s 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371600"/>
            <a:ext cx="8212861" cy="458958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Facts about Petersons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973059" cy="46659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Before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entering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CR,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each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call </a:t>
            </a:r>
            <a:r>
              <a:rPr sz="3000" spc="-10" dirty="0">
                <a:latin typeface="Calibri"/>
                <a:cs typeface="Calibri"/>
              </a:rPr>
              <a:t>enter_region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own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number,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0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1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parameter.</a:t>
            </a:r>
            <a:endParaRPr sz="3000" dirty="0">
              <a:latin typeface="Calibri"/>
              <a:cs typeface="Calibri"/>
            </a:endParaRPr>
          </a:p>
          <a:p>
            <a:pPr marL="756285" marR="563880" lvl="1" indent="-287020">
              <a:lnSpc>
                <a:spcPts val="2810"/>
              </a:lnSpc>
              <a:spcBef>
                <a:spcPts val="645"/>
              </a:spcBef>
              <a:buFont typeface="Arial"/>
              <a:buChar char="–"/>
              <a:tabLst>
                <a:tab pos="756285" algn="l"/>
              </a:tabLst>
            </a:pPr>
            <a:r>
              <a:rPr sz="2600" dirty="0">
                <a:latin typeface="Calibri"/>
                <a:cs typeface="Calibri"/>
              </a:rPr>
              <a:t>Call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cause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wait,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need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until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safe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enter.</a:t>
            </a:r>
            <a:endParaRPr sz="2600" dirty="0">
              <a:latin typeface="Calibri"/>
              <a:cs typeface="Calibri"/>
            </a:endParaRPr>
          </a:p>
          <a:p>
            <a:pPr marL="756285" marR="224790" lvl="1" indent="-287020">
              <a:lnSpc>
                <a:spcPct val="90000"/>
              </a:lnSpc>
              <a:spcBef>
                <a:spcPts val="580"/>
              </a:spcBef>
              <a:buChar char="–"/>
              <a:tabLst>
                <a:tab pos="756285" algn="l"/>
                <a:tab pos="829310" algn="l"/>
              </a:tabLst>
            </a:pPr>
            <a:r>
              <a:rPr sz="2600" dirty="0">
                <a:latin typeface="Arial"/>
                <a:cs typeface="Arial"/>
              </a:rPr>
              <a:t>	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leaving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calls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leave_region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indicate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done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allow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other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enter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CR.</a:t>
            </a:r>
            <a:endParaRPr sz="26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</a:tabLst>
            </a:pPr>
            <a:r>
              <a:rPr sz="3000" spc="-10" dirty="0">
                <a:latin typeface="Calibri"/>
                <a:cs typeface="Calibri"/>
              </a:rPr>
              <a:t>Advantages: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Preserves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conditions.</a:t>
            </a:r>
            <a:endParaRPr sz="3000" dirty="0">
              <a:latin typeface="Calibri"/>
              <a:cs typeface="Calibri"/>
            </a:endParaRPr>
          </a:p>
          <a:p>
            <a:pPr marL="355600" marR="525780" indent="-342900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Problems: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difficult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n-</a:t>
            </a:r>
            <a:r>
              <a:rPr sz="3000" spc="-10" dirty="0">
                <a:latin typeface="Calibri"/>
                <a:cs typeface="Calibri"/>
              </a:rPr>
              <a:t>processes system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less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efficient.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Hardware Assistance(TSL)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4659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715" indent="-34163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Checking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mutual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exclusion</a:t>
            </a:r>
            <a:r>
              <a:rPr sz="3200" spc="2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possible 	</a:t>
            </a:r>
            <a:r>
              <a:rPr sz="3200" dirty="0">
                <a:latin typeface="Calibri"/>
                <a:cs typeface="Calibri"/>
              </a:rPr>
              <a:t>through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Hardware.</a:t>
            </a:r>
            <a:endParaRPr sz="32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Specific</a:t>
            </a:r>
            <a:r>
              <a:rPr sz="3200" spc="6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instruction</a:t>
            </a:r>
            <a:r>
              <a:rPr sz="3200" spc="7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called</a:t>
            </a:r>
            <a:r>
              <a:rPr sz="3200" spc="6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Test</a:t>
            </a:r>
            <a:r>
              <a:rPr sz="3200" spc="70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9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Set </a:t>
            </a:r>
            <a:r>
              <a:rPr sz="3200" dirty="0">
                <a:latin typeface="Calibri"/>
                <a:cs typeface="Calibri"/>
              </a:rPr>
              <a:t>Lock(TSL)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purpose.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4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special</a:t>
            </a:r>
            <a:r>
              <a:rPr sz="3200" spc="4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properties</a:t>
            </a:r>
            <a:r>
              <a:rPr sz="3200" spc="4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4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these</a:t>
            </a:r>
            <a:r>
              <a:rPr sz="3200" spc="4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instruction</a:t>
            </a:r>
            <a:r>
              <a:rPr sz="3200" spc="5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cant</a:t>
            </a:r>
            <a:r>
              <a:rPr sz="3200" spc="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interrupted</a:t>
            </a:r>
            <a:r>
              <a:rPr sz="3200" spc="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i.e.</a:t>
            </a:r>
            <a:r>
              <a:rPr sz="3200" spc="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they</a:t>
            </a:r>
            <a:r>
              <a:rPr sz="3200" spc="7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atomic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instruction</a:t>
            </a:r>
            <a:r>
              <a:rPr sz="3200" spc="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carried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7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out </a:t>
            </a:r>
            <a:r>
              <a:rPr sz="3200" spc="-10" dirty="0">
                <a:latin typeface="Calibri"/>
                <a:cs typeface="Calibri"/>
              </a:rPr>
              <a:t>interruption.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TSL instruction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72565"/>
            <a:ext cx="8073390" cy="44710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6350" indent="-342900" algn="just">
              <a:lnSpc>
                <a:spcPts val="292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Test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Lock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(TSL)</a:t>
            </a:r>
            <a:r>
              <a:rPr sz="2700" spc="1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instruction</a:t>
            </a:r>
            <a:r>
              <a:rPr sz="2700" spc="1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reads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contents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6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r>
              <a:rPr sz="2700" spc="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word</a:t>
            </a:r>
            <a:r>
              <a:rPr sz="2700" spc="6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lock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(shared</a:t>
            </a:r>
            <a:r>
              <a:rPr sz="2700" spc="6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variable)</a:t>
            </a:r>
            <a:r>
              <a:rPr sz="2700" spc="6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into</a:t>
            </a:r>
            <a:r>
              <a:rPr sz="2700" spc="64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register</a:t>
            </a:r>
            <a:r>
              <a:rPr sz="2700" spc="3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3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then</a:t>
            </a:r>
            <a:r>
              <a:rPr sz="2700" spc="3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stores</a:t>
            </a:r>
            <a:r>
              <a:rPr sz="2700" spc="3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nonzero</a:t>
            </a:r>
            <a:r>
              <a:rPr sz="2700" spc="3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value</a:t>
            </a:r>
            <a:r>
              <a:rPr sz="2700" spc="3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</a:t>
            </a:r>
            <a:r>
              <a:rPr sz="2700" spc="3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38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memory </a:t>
            </a:r>
            <a:r>
              <a:rPr sz="2700" dirty="0">
                <a:latin typeface="Times New Roman"/>
                <a:cs typeface="Times New Roman"/>
              </a:rPr>
              <a:t>address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lock.</a:t>
            </a:r>
            <a:endParaRPr sz="2700" dirty="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354965" algn="l"/>
              </a:tabLst>
            </a:pP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automatically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un-interruptible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time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unit.</a:t>
            </a:r>
            <a:endParaRPr sz="27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5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CPU</a:t>
            </a:r>
            <a:r>
              <a:rPr sz="2700" spc="6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executing</a:t>
            </a:r>
            <a:r>
              <a:rPr sz="2700" spc="6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TSL</a:t>
            </a:r>
            <a:r>
              <a:rPr sz="2700" spc="1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locks</a:t>
            </a:r>
            <a:r>
              <a:rPr sz="2700" spc="7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5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r>
              <a:rPr sz="2700" spc="70" dirty="0">
                <a:latin typeface="Times New Roman"/>
                <a:cs typeface="Times New Roman"/>
              </a:rPr>
              <a:t>  </a:t>
            </a:r>
            <a:r>
              <a:rPr sz="2700" dirty="0">
                <a:latin typeface="Times New Roman"/>
                <a:cs typeface="Times New Roman"/>
              </a:rPr>
              <a:t>bus</a:t>
            </a:r>
            <a:r>
              <a:rPr sz="2700" spc="60" dirty="0">
                <a:latin typeface="Times New Roman"/>
                <a:cs typeface="Times New Roman"/>
              </a:rPr>
              <a:t>  </a:t>
            </a:r>
            <a:r>
              <a:rPr sz="2700" spc="-2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prohibit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other</a:t>
            </a:r>
            <a:r>
              <a:rPr sz="2700" spc="2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CPUs</a:t>
            </a:r>
            <a:r>
              <a:rPr sz="2700" spc="2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from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accessing</a:t>
            </a:r>
            <a:r>
              <a:rPr sz="2700" spc="2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memory</a:t>
            </a:r>
            <a:r>
              <a:rPr sz="2700" spc="2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until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229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is </a:t>
            </a:r>
            <a:r>
              <a:rPr sz="2700" spc="-10" dirty="0">
                <a:latin typeface="Times New Roman"/>
                <a:cs typeface="Times New Roman"/>
              </a:rPr>
              <a:t>done.</a:t>
            </a:r>
            <a:endParaRPr sz="27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920"/>
              </a:lnSpc>
              <a:spcBef>
                <a:spcPts val="68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When</a:t>
            </a:r>
            <a:r>
              <a:rPr sz="2700" spc="3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lock</a:t>
            </a:r>
            <a:r>
              <a:rPr sz="2700" spc="2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3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0,</a:t>
            </a:r>
            <a:r>
              <a:rPr sz="2700" spc="2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any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may</a:t>
            </a:r>
            <a:r>
              <a:rPr sz="2700" spc="30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</a:t>
            </a:r>
            <a:r>
              <a:rPr sz="2700" spc="3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2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spc="3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using</a:t>
            </a:r>
            <a:r>
              <a:rPr sz="2700" spc="30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TSL</a:t>
            </a:r>
            <a:r>
              <a:rPr sz="2700" spc="-1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instruction.</a:t>
            </a:r>
            <a:endParaRPr sz="2700" dirty="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354965" algn="l"/>
              </a:tabLst>
            </a:pPr>
            <a:r>
              <a:rPr sz="2700" dirty="0">
                <a:latin typeface="Times New Roman"/>
                <a:cs typeface="Times New Roman"/>
              </a:rPr>
              <a:t>When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done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lock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back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0.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Alternate to Busy waiting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7750"/>
            <a:ext cx="7878445" cy="45135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92405" algn="ctr">
              <a:lnSpc>
                <a:spcPct val="100000"/>
              </a:lnSpc>
              <a:spcBef>
                <a:spcPts val="459"/>
              </a:spcBef>
            </a:pPr>
            <a:r>
              <a:rPr sz="3000" b="1" dirty="0">
                <a:latin typeface="Calibri"/>
                <a:cs typeface="Calibri"/>
              </a:rPr>
              <a:t>Busy</a:t>
            </a:r>
            <a:r>
              <a:rPr sz="3000" b="1" spc="-114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waiting:</a:t>
            </a:r>
            <a:endParaRPr sz="3000">
              <a:latin typeface="Calibri"/>
              <a:cs typeface="Calibri"/>
            </a:endParaRPr>
          </a:p>
          <a:p>
            <a:pPr marL="271780" marR="71120" indent="-3175" algn="ctr">
              <a:lnSpc>
                <a:spcPct val="110000"/>
              </a:lnSpc>
            </a:pPr>
            <a:r>
              <a:rPr sz="3000" dirty="0">
                <a:latin typeface="Calibri"/>
                <a:cs typeface="Calibri"/>
              </a:rPr>
              <a:t>When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want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enter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CR,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checks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see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entry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allowed,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not,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process</a:t>
            </a:r>
            <a:endParaRPr sz="3000">
              <a:latin typeface="Calibri"/>
              <a:cs typeface="Calibri"/>
            </a:endParaRPr>
          </a:p>
          <a:p>
            <a:pPr marL="534670" algn="ctr">
              <a:lnSpc>
                <a:spcPts val="3240"/>
              </a:lnSpc>
            </a:pPr>
            <a:r>
              <a:rPr sz="3000" dirty="0">
                <a:latin typeface="Calibri"/>
                <a:cs typeface="Calibri"/>
              </a:rPr>
              <a:t>just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sits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tight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loop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waiting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until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is.</a:t>
            </a:r>
            <a:endParaRPr sz="3000">
              <a:latin typeface="Calibri"/>
              <a:cs typeface="Calibri"/>
            </a:endParaRPr>
          </a:p>
          <a:p>
            <a:pPr marL="188595" algn="ctr">
              <a:lnSpc>
                <a:spcPct val="100000"/>
              </a:lnSpc>
              <a:spcBef>
                <a:spcPts val="434"/>
              </a:spcBef>
            </a:pPr>
            <a:r>
              <a:rPr sz="4400" b="1" spc="-20" dirty="0">
                <a:latin typeface="Calibri"/>
                <a:cs typeface="Calibri"/>
              </a:rPr>
              <a:t>Waste</a:t>
            </a:r>
            <a:r>
              <a:rPr sz="4400" b="1" spc="-9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of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CPU</a:t>
            </a:r>
            <a:r>
              <a:rPr sz="4400" b="1" spc="-5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time</a:t>
            </a:r>
            <a:r>
              <a:rPr sz="4400" b="1" spc="-8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for</a:t>
            </a:r>
            <a:r>
              <a:rPr sz="4400" b="1" spc="-55" dirty="0">
                <a:latin typeface="Calibri"/>
                <a:cs typeface="Calibri"/>
              </a:rPr>
              <a:t> </a:t>
            </a:r>
            <a:r>
              <a:rPr sz="4400" b="1" spc="-10" dirty="0">
                <a:latin typeface="Calibri"/>
                <a:cs typeface="Calibri"/>
              </a:rPr>
              <a:t>NOTHING!</a:t>
            </a:r>
            <a:endParaRPr sz="4400">
              <a:latin typeface="Calibri"/>
              <a:cs typeface="Calibri"/>
            </a:endParaRPr>
          </a:p>
          <a:p>
            <a:pPr marL="355600" marR="329565" indent="-342900">
              <a:lnSpc>
                <a:spcPts val="324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Possibility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Sleep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Wakeup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pair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instead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waiting.</a:t>
            </a:r>
            <a:endParaRPr sz="3000">
              <a:latin typeface="Calibri"/>
              <a:cs typeface="Calibri"/>
            </a:endParaRPr>
          </a:p>
          <a:p>
            <a:pPr marL="355600" marR="711835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Sleep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causes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caller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block,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until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another </a:t>
            </a:r>
            <a:r>
              <a:rPr sz="3000" dirty="0">
                <a:latin typeface="Calibri"/>
                <a:cs typeface="Calibri"/>
              </a:rPr>
              <a:t>process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wakes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up.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8600"/>
            <a:ext cx="83032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Sleep and week up Consumer Producer 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074659" cy="41027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6235" indent="-343535" algn="just">
              <a:lnSpc>
                <a:spcPct val="100000"/>
              </a:lnSpc>
              <a:spcBef>
                <a:spcPts val="819"/>
              </a:spcBef>
              <a:buFont typeface="Arial"/>
              <a:buChar char="•"/>
              <a:tabLst>
                <a:tab pos="356235" algn="l"/>
              </a:tabLst>
            </a:pPr>
            <a:r>
              <a:rPr sz="3000" spc="-20" dirty="0">
                <a:latin typeface="Calibri"/>
                <a:cs typeface="Calibri"/>
              </a:rPr>
              <a:t>Two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share</a:t>
            </a:r>
            <a:r>
              <a:rPr sz="3000" spc="-114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common,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fixed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sized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buffer.</a:t>
            </a:r>
            <a:endParaRPr sz="3000" dirty="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Suppose</a:t>
            </a:r>
            <a:r>
              <a:rPr sz="3000" spc="17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18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process,</a:t>
            </a:r>
            <a:r>
              <a:rPr sz="3000" spc="18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producer,</a:t>
            </a:r>
            <a:r>
              <a:rPr sz="3000" spc="18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185" dirty="0">
                <a:latin typeface="Calibri"/>
                <a:cs typeface="Calibri"/>
              </a:rPr>
              <a:t>  </a:t>
            </a:r>
            <a:r>
              <a:rPr sz="3000" spc="-10" dirty="0">
                <a:latin typeface="Calibri"/>
                <a:cs typeface="Calibri"/>
              </a:rPr>
              <a:t>generating information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second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consumer,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using.</a:t>
            </a:r>
            <a:endParaRPr sz="3000" dirty="0">
              <a:latin typeface="Calibri"/>
              <a:cs typeface="Calibri"/>
            </a:endParaRPr>
          </a:p>
          <a:p>
            <a:pPr marL="756285" marR="5080" indent="-287020" algn="just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00AFEF"/>
                </a:solidFill>
                <a:latin typeface="Arial"/>
                <a:cs typeface="Arial"/>
              </a:rPr>
              <a:t>–</a:t>
            </a:r>
            <a:r>
              <a:rPr sz="2600" spc="5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Their</a:t>
            </a:r>
            <a:r>
              <a:rPr sz="2600" spc="5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speed</a:t>
            </a:r>
            <a:r>
              <a:rPr sz="2600" spc="509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may</a:t>
            </a:r>
            <a:r>
              <a:rPr sz="2600" spc="5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be</a:t>
            </a:r>
            <a:r>
              <a:rPr sz="2600" spc="4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mismatched,</a:t>
            </a:r>
            <a:r>
              <a:rPr sz="2600" spc="5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if</a:t>
            </a:r>
            <a:r>
              <a:rPr sz="2600" spc="5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producer</a:t>
            </a:r>
            <a:r>
              <a:rPr sz="2600" spc="509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alibri"/>
                <a:cs typeface="Calibri"/>
              </a:rPr>
              <a:t>insert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item</a:t>
            </a:r>
            <a:r>
              <a:rPr sz="2600" spc="4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rapidly</a:t>
            </a:r>
            <a:r>
              <a:rPr sz="2600" spc="4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600" spc="4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buffer</a:t>
            </a:r>
            <a:r>
              <a:rPr sz="2600" spc="4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will</a:t>
            </a:r>
            <a:r>
              <a:rPr sz="2600" spc="4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full</a:t>
            </a:r>
            <a:r>
              <a:rPr sz="2600" spc="4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600" spc="4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go</a:t>
            </a:r>
            <a:r>
              <a:rPr sz="2600" spc="434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600" spc="434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600" spc="4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alibri"/>
                <a:cs typeface="Calibri"/>
              </a:rPr>
              <a:t>sleep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until</a:t>
            </a:r>
            <a:r>
              <a:rPr sz="2600" spc="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consumer</a:t>
            </a:r>
            <a:r>
              <a:rPr sz="2600" spc="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consumes</a:t>
            </a:r>
            <a:r>
              <a:rPr sz="2600" spc="7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some</a:t>
            </a:r>
            <a:r>
              <a:rPr sz="2600" spc="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item,</a:t>
            </a:r>
            <a:r>
              <a:rPr sz="2600" spc="7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while</a:t>
            </a:r>
            <a:r>
              <a:rPr sz="2600" spc="7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alibri"/>
                <a:cs typeface="Calibri"/>
              </a:rPr>
              <a:t>consumer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consumes</a:t>
            </a:r>
            <a:r>
              <a:rPr sz="2600" spc="5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rapidly,</a:t>
            </a:r>
            <a:r>
              <a:rPr sz="2600" spc="5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600" spc="5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buffer</a:t>
            </a:r>
            <a:r>
              <a:rPr sz="2600" spc="6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will</a:t>
            </a:r>
            <a:r>
              <a:rPr sz="2600" spc="6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empty</a:t>
            </a:r>
            <a:r>
              <a:rPr sz="2600" spc="5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600" spc="5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go</a:t>
            </a:r>
            <a:r>
              <a:rPr sz="2600" spc="5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sleep</a:t>
            </a:r>
            <a:r>
              <a:rPr sz="2600" spc="-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until</a:t>
            </a:r>
            <a:r>
              <a:rPr sz="26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producer</a:t>
            </a:r>
            <a:r>
              <a:rPr sz="2600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put</a:t>
            </a:r>
            <a:r>
              <a:rPr sz="26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something</a:t>
            </a:r>
            <a:r>
              <a:rPr sz="26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6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6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alibri"/>
                <a:cs typeface="Calibri"/>
              </a:rPr>
              <a:t>buffer.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Conti.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170" y="1371600"/>
            <a:ext cx="6971030" cy="4787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#define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100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/*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slots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buffer*/ </a:t>
            </a:r>
            <a:r>
              <a:rPr sz="2700" dirty="0">
                <a:latin typeface="Calibri"/>
                <a:cs typeface="Calibri"/>
              </a:rPr>
              <a:t>int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count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=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0;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/*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item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buffer*/</a:t>
            </a: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44"/>
              </a:spcBef>
            </a:pPr>
            <a:r>
              <a:rPr sz="2700" dirty="0">
                <a:latin typeface="Calibri"/>
                <a:cs typeface="Calibri"/>
              </a:rPr>
              <a:t>void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producer(void)</a:t>
            </a:r>
            <a:endParaRPr sz="27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40"/>
              </a:spcBef>
            </a:pPr>
            <a:r>
              <a:rPr sz="1700" spc="-50" dirty="0">
                <a:latin typeface="Calibri"/>
                <a:cs typeface="Calibri"/>
              </a:rPr>
              <a:t>{</a:t>
            </a:r>
            <a:endParaRPr sz="1700" dirty="0">
              <a:latin typeface="Calibri"/>
              <a:cs typeface="Calibri"/>
            </a:endParaRPr>
          </a:p>
          <a:p>
            <a:pPr marL="1384300" marR="450469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int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item; </a:t>
            </a:r>
            <a:r>
              <a:rPr sz="1700" spc="-10" dirty="0">
                <a:latin typeface="Calibri"/>
                <a:cs typeface="Calibri"/>
              </a:rPr>
              <a:t>while(TRUE)</a:t>
            </a:r>
            <a:endParaRPr sz="17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{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/*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repeat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forever*/</a:t>
            </a:r>
            <a:endParaRPr sz="1700" dirty="0">
              <a:latin typeface="Calibri"/>
              <a:cs typeface="Calibri"/>
            </a:endParaRPr>
          </a:p>
          <a:p>
            <a:pPr marL="229870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item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10" dirty="0">
                <a:latin typeface="Calibri"/>
                <a:cs typeface="Calibri"/>
              </a:rPr>
              <a:t>produce_item();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/*generate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next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item*/</a:t>
            </a:r>
            <a:endParaRPr sz="1700" dirty="0">
              <a:latin typeface="Calibri"/>
              <a:cs typeface="Calibri"/>
            </a:endParaRPr>
          </a:p>
          <a:p>
            <a:pPr marL="229870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(count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==</a:t>
            </a:r>
            <a:r>
              <a:rPr sz="1700" spc="-25" dirty="0">
                <a:latin typeface="Calibri"/>
                <a:cs typeface="Calibri"/>
              </a:rPr>
              <a:t> N)</a:t>
            </a:r>
            <a:endParaRPr sz="1700" dirty="0">
              <a:latin typeface="Calibri"/>
              <a:cs typeface="Calibri"/>
            </a:endParaRPr>
          </a:p>
          <a:p>
            <a:pPr marL="2298700" marR="995044" indent="276225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sleep();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/*if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buffer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full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go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sleep*/ insert_item(item);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/*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put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item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buffer</a:t>
            </a:r>
            <a:r>
              <a:rPr sz="1700" spc="-25" dirty="0">
                <a:latin typeface="Calibri"/>
                <a:cs typeface="Calibri"/>
              </a:rPr>
              <a:t> */ </a:t>
            </a:r>
            <a:r>
              <a:rPr sz="1700" dirty="0">
                <a:latin typeface="Calibri"/>
                <a:cs typeface="Calibri"/>
              </a:rPr>
              <a:t>count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count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+1;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/*increment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count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35" dirty="0">
                <a:latin typeface="Calibri"/>
                <a:cs typeface="Calibri"/>
              </a:rPr>
              <a:t>*/</a:t>
            </a:r>
            <a:endParaRPr sz="1700" dirty="0">
              <a:latin typeface="Calibri"/>
              <a:cs typeface="Calibri"/>
            </a:endParaRPr>
          </a:p>
          <a:p>
            <a:pPr marL="2574925" marR="2645410" indent="-276225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(count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==</a:t>
            </a:r>
            <a:r>
              <a:rPr sz="1700" spc="-25" dirty="0">
                <a:latin typeface="Calibri"/>
                <a:cs typeface="Calibri"/>
              </a:rPr>
              <a:t> 1) </a:t>
            </a:r>
            <a:r>
              <a:rPr sz="1700" spc="-10" dirty="0">
                <a:latin typeface="Calibri"/>
                <a:cs typeface="Calibri"/>
              </a:rPr>
              <a:t>wakeup(consumer);</a:t>
            </a:r>
            <a:endParaRPr sz="1700" dirty="0">
              <a:latin typeface="Calibri"/>
              <a:cs typeface="Calibri"/>
            </a:endParaRPr>
          </a:p>
          <a:p>
            <a:pPr marL="2298700">
              <a:lnSpc>
                <a:spcPct val="100000"/>
              </a:lnSpc>
            </a:pPr>
            <a:r>
              <a:rPr sz="1700" dirty="0">
                <a:latin typeface="Calibri"/>
                <a:cs typeface="Calibri"/>
              </a:rPr>
              <a:t>/*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was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buffer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empty*/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8220" y="6019800"/>
            <a:ext cx="939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0" dirty="0">
                <a:latin typeface="Calibri"/>
                <a:cs typeface="Calibri"/>
              </a:rPr>
              <a:t>}</a:t>
            </a:r>
            <a:endParaRPr sz="17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B468F0-1899-461C-87C0-FAA33DBB560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200400" y="6604452"/>
            <a:ext cx="2540127" cy="156068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pl-PL" dirty="0"/>
              <a:t>By Dr. Binod Kr. Adhikari</a:t>
            </a:r>
            <a:endParaRPr lang="en-US" spc="-1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Cont……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450594" y="1555445"/>
            <a:ext cx="5829300" cy="421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void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consumer(void)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0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469900" marR="4156075">
              <a:lnSpc>
                <a:spcPct val="100000"/>
              </a:lnSpc>
              <a:spcBef>
                <a:spcPts val="10"/>
              </a:spcBef>
            </a:pPr>
            <a:r>
              <a:rPr sz="1900" dirty="0">
                <a:latin typeface="Calibri"/>
                <a:cs typeface="Calibri"/>
              </a:rPr>
              <a:t>int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item; while(TRUE)</a:t>
            </a:r>
            <a:endParaRPr sz="19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{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/*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repeat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forever*/</a:t>
            </a:r>
            <a:endParaRPr sz="19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Calibri"/>
                <a:cs typeface="Calibri"/>
              </a:rPr>
              <a:t>if(count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==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0)</a:t>
            </a:r>
            <a:endParaRPr sz="1900">
              <a:latin typeface="Calibri"/>
              <a:cs typeface="Calibri"/>
            </a:endParaRPr>
          </a:p>
          <a:p>
            <a:pPr marL="1155700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sleep();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/*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if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buffer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empty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go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sleep*/</a:t>
            </a:r>
            <a:endParaRPr sz="1900">
              <a:latin typeface="Calibri"/>
              <a:cs typeface="Calibri"/>
            </a:endParaRPr>
          </a:p>
          <a:p>
            <a:pPr marL="927100" marR="5080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item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=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remove_item(); /*take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item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out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buffer*/ </a:t>
            </a:r>
            <a:r>
              <a:rPr sz="1900" dirty="0">
                <a:latin typeface="Calibri"/>
                <a:cs typeface="Calibri"/>
              </a:rPr>
              <a:t>count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=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count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-</a:t>
            </a:r>
            <a:r>
              <a:rPr sz="1900" dirty="0">
                <a:latin typeface="Calibri"/>
                <a:cs typeface="Calibri"/>
              </a:rPr>
              <a:t>1;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/*decrement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count*/</a:t>
            </a:r>
            <a:endParaRPr sz="19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900" dirty="0">
                <a:latin typeface="Calibri"/>
                <a:cs typeface="Calibri"/>
              </a:rPr>
              <a:t>if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(count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==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N-</a:t>
            </a:r>
            <a:r>
              <a:rPr sz="1900" spc="-25" dirty="0">
                <a:latin typeface="Calibri"/>
                <a:cs typeface="Calibri"/>
              </a:rPr>
              <a:t>1)</a:t>
            </a:r>
            <a:endParaRPr sz="1900">
              <a:latin typeface="Calibri"/>
              <a:cs typeface="Calibri"/>
            </a:endParaRPr>
          </a:p>
          <a:p>
            <a:pPr marL="927100" marR="701675" indent="280035">
              <a:lnSpc>
                <a:spcPct val="100000"/>
              </a:lnSpc>
            </a:pPr>
            <a:r>
              <a:rPr sz="1900" spc="-10" dirty="0">
                <a:latin typeface="Calibri"/>
                <a:cs typeface="Calibri"/>
              </a:rPr>
              <a:t>wakeup(producer);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/*was</a:t>
            </a:r>
            <a:r>
              <a:rPr sz="1900" spc="-7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buffer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full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?*/ </a:t>
            </a:r>
            <a:r>
              <a:rPr sz="1900" spc="-10" dirty="0">
                <a:latin typeface="Calibri"/>
                <a:cs typeface="Calibri"/>
              </a:rPr>
              <a:t>consume_item();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/*print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item*/</a:t>
            </a:r>
            <a:endParaRPr sz="1900">
              <a:latin typeface="Calibri"/>
              <a:cs typeface="Calibri"/>
            </a:endParaRPr>
          </a:p>
          <a:p>
            <a:pPr marL="927100">
              <a:lnSpc>
                <a:spcPts val="2275"/>
              </a:lnSpc>
            </a:pPr>
            <a:r>
              <a:rPr sz="1900" spc="-50" dirty="0"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2635"/>
              </a:lnSpc>
            </a:pPr>
            <a:r>
              <a:rPr sz="2200" spc="-50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Producer Consumer with weak up and sleep signals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108" y="1295400"/>
            <a:ext cx="7669783" cy="380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700" spc="-10" dirty="0"/>
              <a:t>Problem:</a:t>
            </a:r>
            <a:endParaRPr sz="2700" dirty="0"/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leads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buFont typeface="Arial"/>
              <a:buChar char="–"/>
              <a:tabLst>
                <a:tab pos="755650" algn="l"/>
              </a:tabLst>
            </a:pPr>
            <a:r>
              <a:rPr sz="2400" b="1" dirty="0">
                <a:latin typeface="Calibri"/>
                <a:cs typeface="Calibri"/>
              </a:rPr>
              <a:t>What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happen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if</a:t>
            </a:r>
            <a:endParaRPr sz="2400" dirty="0">
              <a:latin typeface="Calibri"/>
              <a:cs typeface="Calibri"/>
            </a:endParaRPr>
          </a:p>
          <a:p>
            <a:pPr marL="1153795" marR="5080" lvl="2" indent="-226695" algn="just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buffer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empty,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consumer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just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reads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	</a:t>
            </a:r>
            <a:r>
              <a:rPr sz="2000" dirty="0">
                <a:latin typeface="Calibri"/>
                <a:cs typeface="Calibri"/>
              </a:rPr>
              <a:t>quantum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expired,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producer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inserts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buffer, 	increments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wake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consumer.</a:t>
            </a:r>
            <a:endParaRPr sz="2000" dirty="0">
              <a:latin typeface="Calibri"/>
              <a:cs typeface="Calibri"/>
            </a:endParaRPr>
          </a:p>
          <a:p>
            <a:pPr marL="1153795" marR="5080" lvl="2" indent="-226695" algn="just">
              <a:lnSpc>
                <a:spcPts val="192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consumer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yet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asleep,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wakeup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lost,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	</a:t>
            </a:r>
            <a:r>
              <a:rPr sz="2000" dirty="0">
                <a:latin typeface="Calibri"/>
                <a:cs typeface="Calibri"/>
              </a:rPr>
              <a:t>consumer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count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	</a:t>
            </a:r>
            <a:r>
              <a:rPr sz="2000" spc="-10" dirty="0">
                <a:latin typeface="Calibri"/>
                <a:cs typeface="Calibri"/>
              </a:rPr>
              <a:t>sleep.</a:t>
            </a:r>
            <a:endParaRPr sz="2000" dirty="0">
              <a:latin typeface="Calibri"/>
              <a:cs typeface="Calibri"/>
            </a:endParaRPr>
          </a:p>
          <a:p>
            <a:pPr marL="1153795" lvl="2" indent="-226695" algn="just">
              <a:lnSpc>
                <a:spcPts val="2160"/>
              </a:lnSpc>
              <a:spcBef>
                <a:spcPts val="20"/>
              </a:spcBef>
              <a:buFont typeface="Arial"/>
              <a:buChar char="•"/>
              <a:tabLst>
                <a:tab pos="1153795" algn="l"/>
              </a:tabLst>
            </a:pPr>
            <a:r>
              <a:rPr sz="2000" dirty="0">
                <a:latin typeface="Calibri"/>
                <a:cs typeface="Calibri"/>
              </a:rPr>
              <a:t>Producer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keeps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producing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fill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buffer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sleep,</a:t>
            </a:r>
            <a:endParaRPr sz="2000" dirty="0">
              <a:latin typeface="Calibri"/>
              <a:cs typeface="Calibri"/>
            </a:endParaRPr>
          </a:p>
          <a:p>
            <a:pPr marL="1155700" algn="just">
              <a:lnSpc>
                <a:spcPts val="2160"/>
              </a:lnSpc>
            </a:pPr>
            <a:r>
              <a:rPr sz="2000" dirty="0"/>
              <a:t>both</a:t>
            </a:r>
            <a:r>
              <a:rPr sz="2000" spc="-55" dirty="0"/>
              <a:t> </a:t>
            </a:r>
            <a:r>
              <a:rPr sz="2000" dirty="0"/>
              <a:t>will</a:t>
            </a:r>
            <a:r>
              <a:rPr sz="2000" spc="-25" dirty="0"/>
              <a:t> </a:t>
            </a:r>
            <a:r>
              <a:rPr sz="2000" dirty="0"/>
              <a:t>sleep</a:t>
            </a:r>
            <a:r>
              <a:rPr sz="2000" spc="-15" dirty="0"/>
              <a:t> </a:t>
            </a:r>
            <a:r>
              <a:rPr sz="2000" spc="-10" dirty="0"/>
              <a:t>forever.</a:t>
            </a:r>
            <a:endParaRPr sz="2000" dirty="0"/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000" dirty="0"/>
          </a:p>
          <a:p>
            <a:pPr marL="355600" marR="5080" indent="-342900">
              <a:lnSpc>
                <a:spcPts val="2590"/>
              </a:lnSpc>
            </a:pPr>
            <a:r>
              <a:rPr sz="2700" dirty="0"/>
              <a:t>Think:</a:t>
            </a:r>
            <a:r>
              <a:rPr sz="2700" spc="20" dirty="0"/>
              <a:t> </a:t>
            </a:r>
            <a:r>
              <a:rPr sz="2700" dirty="0"/>
              <a:t>If</a:t>
            </a:r>
            <a:r>
              <a:rPr sz="2700" spc="30" dirty="0"/>
              <a:t> </a:t>
            </a:r>
            <a:r>
              <a:rPr sz="2700" dirty="0"/>
              <a:t>we</a:t>
            </a:r>
            <a:r>
              <a:rPr sz="2700" spc="25" dirty="0"/>
              <a:t> </a:t>
            </a:r>
            <a:r>
              <a:rPr sz="2700" dirty="0"/>
              <a:t>were</a:t>
            </a:r>
            <a:r>
              <a:rPr sz="2700" spc="20" dirty="0"/>
              <a:t> </a:t>
            </a:r>
            <a:r>
              <a:rPr sz="2700" dirty="0"/>
              <a:t>able</a:t>
            </a:r>
            <a:r>
              <a:rPr sz="2700" spc="15" dirty="0"/>
              <a:t> </a:t>
            </a:r>
            <a:r>
              <a:rPr sz="2700" dirty="0"/>
              <a:t>to</a:t>
            </a:r>
            <a:r>
              <a:rPr sz="2700" spc="20" dirty="0"/>
              <a:t> </a:t>
            </a:r>
            <a:r>
              <a:rPr sz="2700" dirty="0"/>
              <a:t>save</a:t>
            </a:r>
            <a:r>
              <a:rPr sz="2700" spc="25" dirty="0"/>
              <a:t> </a:t>
            </a:r>
            <a:r>
              <a:rPr sz="2700" dirty="0"/>
              <a:t>the</a:t>
            </a:r>
            <a:r>
              <a:rPr sz="2700" spc="25" dirty="0"/>
              <a:t> </a:t>
            </a:r>
            <a:r>
              <a:rPr sz="2700" dirty="0"/>
              <a:t>wakeup</a:t>
            </a:r>
            <a:r>
              <a:rPr sz="2700" spc="15" dirty="0"/>
              <a:t> </a:t>
            </a:r>
            <a:r>
              <a:rPr sz="2700" dirty="0"/>
              <a:t>signal</a:t>
            </a:r>
            <a:r>
              <a:rPr sz="2700" spc="25" dirty="0"/>
              <a:t> </a:t>
            </a:r>
            <a:r>
              <a:rPr sz="2700" dirty="0"/>
              <a:t>that</a:t>
            </a:r>
            <a:r>
              <a:rPr sz="2700" spc="15" dirty="0"/>
              <a:t> </a:t>
            </a:r>
            <a:r>
              <a:rPr sz="2700" spc="-25" dirty="0"/>
              <a:t>was </a:t>
            </a:r>
            <a:r>
              <a:rPr sz="2700" spc="-10" dirty="0"/>
              <a:t>lost........(semaphores)</a:t>
            </a:r>
            <a:endParaRPr sz="27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74676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Uni-programming 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4419600"/>
            <a:ext cx="6408420" cy="1708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Examples: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Older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Advantages: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Easier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designer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Disadvantages: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convenient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poor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performance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826" y="2209800"/>
            <a:ext cx="3009900" cy="19260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417FD2-D4BE-41E3-B1B7-82E6EA7ACD71}"/>
              </a:ext>
            </a:extLst>
          </p:cNvPr>
          <p:cNvSpPr/>
          <p:nvPr/>
        </p:nvSpPr>
        <p:spPr>
          <a:xfrm>
            <a:off x="762000" y="1217922"/>
            <a:ext cx="3573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Only one process at a time</a:t>
            </a:r>
            <a:endParaRPr lang="en-IN" sz="24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Semaphores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8074659" cy="4728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E.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W.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Dijkstra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(1965)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suggested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integer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2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count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wakeups,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called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semaphore.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530"/>
              </a:spcBef>
              <a:buChar char="•"/>
              <a:tabLst>
                <a:tab pos="355600" algn="l"/>
                <a:tab pos="417830" algn="l"/>
              </a:tabLst>
            </a:pPr>
            <a:r>
              <a:rPr sz="2200" dirty="0">
                <a:latin typeface="Arial"/>
                <a:cs typeface="Arial"/>
              </a:rPr>
              <a:t>	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could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0,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indicating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wakeups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lang="en-US" sz="220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re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saved,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some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positive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wakeups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pending.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  <a:buFont typeface="Arial"/>
              <a:buChar char="•"/>
            </a:pPr>
            <a:endParaRPr sz="2200" dirty="0">
              <a:latin typeface="Calibri"/>
              <a:cs typeface="Calibri"/>
            </a:endParaRPr>
          </a:p>
          <a:p>
            <a:pPr marL="355600" marR="6350" indent="-342900">
              <a:lnSpc>
                <a:spcPct val="8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latin typeface="Calibri"/>
                <a:cs typeface="Calibri"/>
              </a:rPr>
              <a:t>Operations: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Down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Up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(originally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proposed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Dutch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sometimes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known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signal)</a:t>
            </a:r>
            <a:endParaRPr sz="2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Down: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0</a:t>
            </a:r>
            <a:endParaRPr sz="2000" dirty="0">
              <a:latin typeface="Calibri"/>
              <a:cs typeface="Calibri"/>
            </a:endParaRPr>
          </a:p>
          <a:p>
            <a:pPr marL="756285" marR="5715" lvl="1" indent="-287020">
              <a:lnSpc>
                <a:spcPts val="1920"/>
              </a:lnSpc>
              <a:spcBef>
                <a:spcPts val="465"/>
              </a:spcBef>
              <a:buChar char="–"/>
              <a:tabLst>
                <a:tab pos="756285" algn="l"/>
                <a:tab pos="812800" algn="l"/>
                <a:tab pos="1407160" algn="l"/>
                <a:tab pos="2713355" algn="l"/>
                <a:tab pos="3237865" algn="l"/>
                <a:tab pos="3967479" algn="l"/>
                <a:tab pos="4536440" algn="l"/>
                <a:tab pos="5205730" algn="l"/>
                <a:tab pos="5778500" algn="l"/>
                <a:tab pos="6615430" algn="l"/>
                <a:tab pos="7673340" algn="l"/>
              </a:tabLst>
            </a:pP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Calibri"/>
                <a:cs typeface="Calibri"/>
              </a:rPr>
              <a:t>yes-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decrement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value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(i.e.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Uses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stored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wakeup)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continues.</a:t>
            </a:r>
            <a:endParaRPr sz="2000" dirty="0">
              <a:latin typeface="Calibri"/>
              <a:cs typeface="Calibri"/>
            </a:endParaRPr>
          </a:p>
          <a:p>
            <a:pPr marL="756285" lvl="1" indent="-286385">
              <a:lnSpc>
                <a:spcPts val="2395"/>
              </a:lnSpc>
              <a:spcBef>
                <a:spcPts val="2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No-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sleep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down.</a:t>
            </a:r>
            <a:endParaRPr sz="2000" dirty="0">
              <a:latin typeface="Calibri"/>
              <a:cs typeface="Calibri"/>
            </a:endParaRPr>
          </a:p>
          <a:p>
            <a:pPr marL="355600" marR="6350" indent="-342900">
              <a:lnSpc>
                <a:spcPts val="2110"/>
              </a:lnSpc>
              <a:spcBef>
                <a:spcPts val="509"/>
              </a:spcBef>
              <a:buChar char="•"/>
              <a:tabLst>
                <a:tab pos="355600" algn="l"/>
                <a:tab pos="417830" algn="l"/>
              </a:tabLst>
            </a:pPr>
            <a:r>
              <a:rPr sz="2200" dirty="0">
                <a:latin typeface="Arial"/>
                <a:cs typeface="Arial"/>
              </a:rPr>
              <a:t>	</a:t>
            </a:r>
            <a:r>
              <a:rPr sz="2200" b="1" dirty="0">
                <a:latin typeface="Calibri"/>
                <a:cs typeface="Calibri"/>
              </a:rPr>
              <a:t>Checking</a:t>
            </a:r>
            <a:r>
              <a:rPr sz="2200" b="1" spc="459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value,</a:t>
            </a:r>
            <a:r>
              <a:rPr sz="2200" b="1" spc="4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changing</a:t>
            </a:r>
            <a:r>
              <a:rPr sz="2200" b="1" spc="459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it,</a:t>
            </a:r>
            <a:r>
              <a:rPr sz="2200" b="1" spc="4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4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possibly</a:t>
            </a:r>
            <a:r>
              <a:rPr sz="2200" b="1" spc="4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going</a:t>
            </a:r>
            <a:r>
              <a:rPr sz="2200" b="1" spc="4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to</a:t>
            </a:r>
            <a:r>
              <a:rPr sz="2200" b="1" spc="4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sleep,</a:t>
            </a:r>
            <a:r>
              <a:rPr sz="2200" b="1" spc="45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is</a:t>
            </a:r>
            <a:r>
              <a:rPr sz="2200" b="1" spc="47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all </a:t>
            </a:r>
            <a:r>
              <a:rPr sz="2200" b="1" dirty="0">
                <a:latin typeface="Calibri"/>
                <a:cs typeface="Calibri"/>
              </a:rPr>
              <a:t>done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as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single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action.</a:t>
            </a:r>
            <a:endParaRPr sz="2200" dirty="0">
              <a:latin typeface="Calibri"/>
              <a:cs typeface="Calibri"/>
            </a:endParaRPr>
          </a:p>
          <a:p>
            <a:pPr marL="754380" marR="6350" lvl="1" indent="-285115" algn="just">
              <a:lnSpc>
                <a:spcPts val="1920"/>
              </a:lnSpc>
              <a:spcBef>
                <a:spcPts val="49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Up: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increments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value;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processes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were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sleeping, 	</a:t>
            </a:r>
            <a:r>
              <a:rPr sz="2000" dirty="0">
                <a:latin typeface="Calibri"/>
                <a:cs typeface="Calibri"/>
              </a:rPr>
              <a:t>unable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earlier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operation,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chosen</a:t>
            </a:r>
            <a:r>
              <a:rPr sz="2000" spc="-25" dirty="0">
                <a:latin typeface="Calibri"/>
                <a:cs typeface="Calibri"/>
              </a:rPr>
              <a:t> and 	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down.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Semaphore Operations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1541"/>
            <a:ext cx="4815205" cy="429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void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down</a:t>
            </a:r>
            <a:r>
              <a:rPr sz="2000" spc="-10" dirty="0">
                <a:latin typeface="Calibri"/>
                <a:cs typeface="Calibri"/>
              </a:rPr>
              <a:t>(S)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if(S&gt;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0)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S--</a:t>
            </a:r>
            <a:r>
              <a:rPr sz="2000" spc="-50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410209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sleep();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//wait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s&gt;0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void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(S)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100" marR="5080" indent="-5721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if(one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sleeping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S)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proceed;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697230">
              <a:lnSpc>
                <a:spcPct val="100000"/>
              </a:lnSpc>
            </a:pPr>
            <a:r>
              <a:rPr sz="2000" spc="-20" dirty="0">
                <a:latin typeface="Calibri"/>
                <a:cs typeface="Calibri"/>
              </a:rPr>
              <a:t>S++;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Semaphore: Discussions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330" marR="5080" indent="-34163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To</a:t>
            </a:r>
            <a:r>
              <a:rPr spc="70" dirty="0"/>
              <a:t> </a:t>
            </a:r>
            <a:r>
              <a:rPr dirty="0"/>
              <a:t>avoid</a:t>
            </a:r>
            <a:r>
              <a:rPr spc="70" dirty="0"/>
              <a:t> </a:t>
            </a:r>
            <a:r>
              <a:rPr dirty="0"/>
              <a:t>busy</a:t>
            </a:r>
            <a:r>
              <a:rPr spc="75" dirty="0"/>
              <a:t> </a:t>
            </a:r>
            <a:r>
              <a:rPr dirty="0"/>
              <a:t>waiting,</a:t>
            </a:r>
            <a:r>
              <a:rPr spc="75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dirty="0"/>
              <a:t>semaphore</a:t>
            </a:r>
            <a:r>
              <a:rPr spc="60" dirty="0"/>
              <a:t> </a:t>
            </a:r>
            <a:r>
              <a:rPr dirty="0"/>
              <a:t>may</a:t>
            </a:r>
            <a:r>
              <a:rPr spc="80" dirty="0"/>
              <a:t> </a:t>
            </a:r>
            <a:r>
              <a:rPr spc="-20" dirty="0"/>
              <a:t>have 	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associated</a:t>
            </a:r>
            <a:r>
              <a:rPr spc="-45" dirty="0"/>
              <a:t> </a:t>
            </a:r>
            <a:r>
              <a:rPr dirty="0"/>
              <a:t>waiting</a:t>
            </a:r>
            <a:r>
              <a:rPr spc="-35" dirty="0"/>
              <a:t> </a:t>
            </a:r>
            <a:r>
              <a:rPr dirty="0"/>
              <a:t>queue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process.</a:t>
            </a:r>
          </a:p>
          <a:p>
            <a:pPr marL="355600" marR="8255" indent="-342900" algn="just">
              <a:lnSpc>
                <a:spcPct val="9000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If</a:t>
            </a:r>
            <a:r>
              <a:rPr spc="405" dirty="0"/>
              <a:t>  </a:t>
            </a:r>
            <a:r>
              <a:rPr dirty="0"/>
              <a:t>process</a:t>
            </a:r>
            <a:r>
              <a:rPr spc="409" dirty="0"/>
              <a:t>  </a:t>
            </a:r>
            <a:r>
              <a:rPr dirty="0"/>
              <a:t>does</a:t>
            </a:r>
            <a:r>
              <a:rPr spc="405" dirty="0"/>
              <a:t>  </a:t>
            </a:r>
            <a:r>
              <a:rPr dirty="0"/>
              <a:t>a</a:t>
            </a:r>
            <a:r>
              <a:rPr spc="409" dirty="0"/>
              <a:t>  </a:t>
            </a:r>
            <a:r>
              <a:rPr dirty="0"/>
              <a:t>down</a:t>
            </a:r>
            <a:r>
              <a:rPr spc="405" dirty="0"/>
              <a:t>  </a:t>
            </a:r>
            <a:r>
              <a:rPr dirty="0"/>
              <a:t>operation</a:t>
            </a:r>
            <a:r>
              <a:rPr spc="415" dirty="0"/>
              <a:t>  </a:t>
            </a:r>
            <a:r>
              <a:rPr dirty="0"/>
              <a:t>on</a:t>
            </a:r>
            <a:r>
              <a:rPr spc="409" dirty="0"/>
              <a:t>  </a:t>
            </a:r>
            <a:r>
              <a:rPr spc="-50" dirty="0"/>
              <a:t>a </a:t>
            </a:r>
            <a:r>
              <a:rPr dirty="0"/>
              <a:t>semaphore</a:t>
            </a:r>
            <a:r>
              <a:rPr spc="-10" dirty="0"/>
              <a:t> </a:t>
            </a:r>
            <a:r>
              <a:rPr dirty="0"/>
              <a:t>which</a:t>
            </a:r>
            <a:r>
              <a:rPr spc="-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zero,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process</a:t>
            </a:r>
            <a:r>
              <a:rPr spc="-20" dirty="0"/>
              <a:t> </a:t>
            </a:r>
            <a:r>
              <a:rPr dirty="0"/>
              <a:t>is</a:t>
            </a:r>
            <a:r>
              <a:rPr spc="-10" dirty="0"/>
              <a:t> added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5" dirty="0"/>
              <a:t>semaphore’s</a:t>
            </a:r>
            <a:r>
              <a:rPr spc="-65" dirty="0"/>
              <a:t> </a:t>
            </a:r>
            <a:r>
              <a:rPr spc="-10" dirty="0"/>
              <a:t>queue.</a:t>
            </a:r>
          </a:p>
          <a:p>
            <a:pPr marL="354330" marR="5080" indent="-341630" algn="just">
              <a:lnSpc>
                <a:spcPct val="9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dirty="0"/>
              <a:t>When</a:t>
            </a:r>
            <a:r>
              <a:rPr spc="395" dirty="0"/>
              <a:t>   </a:t>
            </a:r>
            <a:r>
              <a:rPr dirty="0"/>
              <a:t>another</a:t>
            </a:r>
            <a:r>
              <a:rPr spc="395" dirty="0"/>
              <a:t>   </a:t>
            </a:r>
            <a:r>
              <a:rPr dirty="0"/>
              <a:t>process</a:t>
            </a:r>
            <a:r>
              <a:rPr spc="395" dirty="0"/>
              <a:t>   </a:t>
            </a:r>
            <a:r>
              <a:rPr dirty="0"/>
              <a:t>increments</a:t>
            </a:r>
            <a:r>
              <a:rPr spc="400" dirty="0"/>
              <a:t>   </a:t>
            </a:r>
            <a:r>
              <a:rPr spc="-25" dirty="0"/>
              <a:t>the 	</a:t>
            </a:r>
            <a:r>
              <a:rPr dirty="0"/>
              <a:t>semaphore</a:t>
            </a:r>
            <a:r>
              <a:rPr spc="450" dirty="0"/>
              <a:t> </a:t>
            </a:r>
            <a:r>
              <a:rPr dirty="0"/>
              <a:t>by</a:t>
            </a:r>
            <a:r>
              <a:rPr spc="450" dirty="0"/>
              <a:t> </a:t>
            </a:r>
            <a:r>
              <a:rPr dirty="0"/>
              <a:t>doing</a:t>
            </a:r>
            <a:r>
              <a:rPr spc="445" dirty="0"/>
              <a:t> </a:t>
            </a:r>
            <a:r>
              <a:rPr dirty="0"/>
              <a:t>up</a:t>
            </a:r>
            <a:r>
              <a:rPr spc="440" dirty="0"/>
              <a:t> </a:t>
            </a:r>
            <a:r>
              <a:rPr dirty="0"/>
              <a:t>operation</a:t>
            </a:r>
            <a:r>
              <a:rPr spc="440" dirty="0"/>
              <a:t> </a:t>
            </a:r>
            <a:r>
              <a:rPr dirty="0"/>
              <a:t>and</a:t>
            </a:r>
            <a:r>
              <a:rPr spc="455" dirty="0"/>
              <a:t> </a:t>
            </a:r>
            <a:r>
              <a:rPr spc="-10" dirty="0"/>
              <a:t>there 	</a:t>
            </a:r>
            <a:r>
              <a:rPr dirty="0"/>
              <a:t>are</a:t>
            </a:r>
            <a:r>
              <a:rPr spc="645" dirty="0"/>
              <a:t> </a:t>
            </a:r>
            <a:r>
              <a:rPr dirty="0"/>
              <a:t>task</a:t>
            </a:r>
            <a:r>
              <a:rPr spc="635" dirty="0"/>
              <a:t> </a:t>
            </a:r>
            <a:r>
              <a:rPr dirty="0"/>
              <a:t>in</a:t>
            </a:r>
            <a:r>
              <a:rPr spc="650" dirty="0"/>
              <a:t> </a:t>
            </a:r>
            <a:r>
              <a:rPr dirty="0"/>
              <a:t>the</a:t>
            </a:r>
            <a:r>
              <a:rPr spc="650" dirty="0"/>
              <a:t> </a:t>
            </a:r>
            <a:r>
              <a:rPr dirty="0"/>
              <a:t>queue,</a:t>
            </a:r>
            <a:r>
              <a:rPr spc="635" dirty="0"/>
              <a:t> </a:t>
            </a:r>
            <a:r>
              <a:rPr dirty="0"/>
              <a:t>one</a:t>
            </a:r>
            <a:r>
              <a:rPr spc="640" dirty="0"/>
              <a:t> </a:t>
            </a:r>
            <a:r>
              <a:rPr dirty="0"/>
              <a:t>is</a:t>
            </a:r>
            <a:r>
              <a:rPr spc="655" dirty="0"/>
              <a:t> </a:t>
            </a:r>
            <a:r>
              <a:rPr dirty="0"/>
              <a:t>taken</a:t>
            </a:r>
            <a:r>
              <a:rPr spc="645" dirty="0"/>
              <a:t> </a:t>
            </a:r>
            <a:r>
              <a:rPr dirty="0"/>
              <a:t>off</a:t>
            </a:r>
            <a:r>
              <a:rPr spc="645" dirty="0"/>
              <a:t> </a:t>
            </a:r>
            <a:r>
              <a:rPr spc="-25" dirty="0"/>
              <a:t>and 	</a:t>
            </a:r>
            <a:r>
              <a:rPr spc="-10" dirty="0"/>
              <a:t>resumed.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8600"/>
            <a:ext cx="83794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Consumer producer using Semaphore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4099" y="1220516"/>
            <a:ext cx="5460365" cy="466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4310" algn="just">
              <a:lnSpc>
                <a:spcPct val="1202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#define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100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/*number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slots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buffer*/ </a:t>
            </a:r>
            <a:r>
              <a:rPr sz="1600" dirty="0">
                <a:latin typeface="Calibri"/>
                <a:cs typeface="Calibri"/>
              </a:rPr>
              <a:t>typedef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semaphore;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/*defining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semaphore*/</a:t>
            </a:r>
            <a:endParaRPr sz="1600" dirty="0">
              <a:latin typeface="Calibri"/>
              <a:cs typeface="Calibri"/>
            </a:endParaRPr>
          </a:p>
          <a:p>
            <a:pPr marL="12700" marR="1104900" algn="just">
              <a:lnSpc>
                <a:spcPct val="120000"/>
              </a:lnSpc>
            </a:pPr>
            <a:r>
              <a:rPr sz="1600" dirty="0">
                <a:latin typeface="Calibri"/>
                <a:cs typeface="Calibri"/>
              </a:rPr>
              <a:t>semaphore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mutex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1;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/*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control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access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*/ </a:t>
            </a:r>
            <a:r>
              <a:rPr sz="1600" dirty="0">
                <a:latin typeface="Calibri"/>
                <a:cs typeface="Calibri"/>
              </a:rPr>
              <a:t>semaphore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empty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/*counts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empty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buffer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slots*/ </a:t>
            </a:r>
            <a:r>
              <a:rPr sz="1600" dirty="0">
                <a:latin typeface="Calibri"/>
                <a:cs typeface="Calibri"/>
              </a:rPr>
              <a:t>semaphore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full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0;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/counts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full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buffer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slots*/</a:t>
            </a:r>
            <a:endParaRPr sz="16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alibri"/>
                <a:cs typeface="Calibri"/>
              </a:rPr>
              <a:t>void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producer(void)</a:t>
            </a:r>
            <a:endParaRPr sz="24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0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libri"/>
                <a:cs typeface="Calibri"/>
              </a:rPr>
              <a:t>int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item;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Calibri"/>
                <a:cs typeface="Calibri"/>
              </a:rPr>
              <a:t>while(TRUE){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/*repeat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*/</a:t>
            </a:r>
            <a:endParaRPr sz="1800" dirty="0">
              <a:latin typeface="Calibri"/>
              <a:cs typeface="Calibri"/>
            </a:endParaRPr>
          </a:p>
          <a:p>
            <a:pPr marL="927100" marR="5080">
              <a:lnSpc>
                <a:spcPct val="120000"/>
              </a:lnSpc>
            </a:pPr>
            <a:r>
              <a:rPr sz="1800" dirty="0">
                <a:latin typeface="Calibri"/>
                <a:cs typeface="Calibri"/>
              </a:rPr>
              <a:t>item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produce_item();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/*generate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something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*/ </a:t>
            </a:r>
            <a:r>
              <a:rPr sz="1800" spc="-10" dirty="0">
                <a:latin typeface="Calibri"/>
                <a:cs typeface="Calibri"/>
              </a:rPr>
              <a:t>down(empty);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/*decrement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empty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count*/ down(mutex);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/*enter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*/</a:t>
            </a:r>
            <a:endParaRPr sz="1800" dirty="0">
              <a:latin typeface="Calibri"/>
              <a:cs typeface="Calibri"/>
            </a:endParaRPr>
          </a:p>
          <a:p>
            <a:pPr marL="927100" marR="659130">
              <a:lnSpc>
                <a:spcPct val="120000"/>
              </a:lnSpc>
            </a:pPr>
            <a:r>
              <a:rPr sz="1800" spc="-10" dirty="0">
                <a:latin typeface="Calibri"/>
                <a:cs typeface="Calibri"/>
              </a:rPr>
              <a:t>insert_item(); </a:t>
            </a:r>
            <a:r>
              <a:rPr sz="1800" dirty="0">
                <a:latin typeface="Calibri"/>
                <a:cs typeface="Calibri"/>
              </a:rPr>
              <a:t>/*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put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buffer*/ up(mutex);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/*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CR*/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986" y="5815099"/>
            <a:ext cx="4567492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up(full);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</a:t>
            </a:r>
            <a:r>
              <a:rPr lang="en-IN" sz="1800" spc="-10" dirty="0">
                <a:latin typeface="Calibri"/>
                <a:cs typeface="Calibri"/>
              </a:rPr>
              <a:t>*increment</a:t>
            </a:r>
            <a:r>
              <a:rPr lang="en-IN" sz="1800" spc="35" dirty="0">
                <a:latin typeface="Calibri"/>
                <a:cs typeface="Calibri"/>
              </a:rPr>
              <a:t> </a:t>
            </a:r>
            <a:r>
              <a:rPr lang="en-IN" sz="1800" spc="-25" dirty="0" err="1">
                <a:latin typeface="Calibri"/>
                <a:cs typeface="Calibri"/>
              </a:rPr>
              <a:t>c</a:t>
            </a:r>
            <a:r>
              <a:rPr lang="en-IN" sz="1800" spc="-570" dirty="0" err="1">
                <a:latin typeface="Calibri"/>
                <a:cs typeface="Calibri"/>
              </a:rPr>
              <a:t>o</a:t>
            </a:r>
            <a:r>
              <a:rPr lang="en-IN" sz="1800" spc="-142" baseline="-30092" dirty="0" err="1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lang="en-IN" sz="1800" spc="-880" dirty="0" err="1">
                <a:latin typeface="Calibri"/>
                <a:cs typeface="Calibri"/>
              </a:rPr>
              <a:t>u</a:t>
            </a:r>
            <a:r>
              <a:rPr lang="en-IN" sz="1800" baseline="-30092" dirty="0" err="1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lang="en-IN" sz="1800" baseline="-3009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IN" sz="1800" spc="-982" baseline="-30092" dirty="0" err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lang="en-IN" sz="1800" spc="-335" dirty="0" err="1">
                <a:latin typeface="Calibri"/>
                <a:cs typeface="Calibri"/>
              </a:rPr>
              <a:t>n</a:t>
            </a:r>
            <a:r>
              <a:rPr lang="en-IN" sz="1800" spc="-270" baseline="-30092" dirty="0" err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lang="en-IN" sz="1800" spc="-455" dirty="0" err="1">
                <a:latin typeface="Calibri"/>
                <a:cs typeface="Calibri"/>
              </a:rPr>
              <a:t>t</a:t>
            </a:r>
            <a:r>
              <a:rPr lang="en-IN" sz="1800" spc="-44" baseline="-30092" dirty="0" err="1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lang="en-IN" sz="1800" spc="-22" baseline="-30092" dirty="0" err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lang="en-IN" sz="1800" spc="-465" baseline="-30092" dirty="0" err="1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lang="en-IN" sz="1800" spc="-380" dirty="0" err="1">
                <a:latin typeface="Calibri"/>
                <a:cs typeface="Calibri"/>
              </a:rPr>
              <a:t>o</a:t>
            </a:r>
            <a:r>
              <a:rPr lang="en-IN" sz="1800" spc="-419" baseline="-30092" dirty="0" err="1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lang="en-IN" sz="1800" spc="-305" dirty="0" err="1">
                <a:latin typeface="Calibri"/>
                <a:cs typeface="Calibri"/>
              </a:rPr>
              <a:t>f</a:t>
            </a:r>
            <a:r>
              <a:rPr lang="en-IN" sz="1800" spc="-44" baseline="-30092" dirty="0" err="1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lang="en-IN" sz="1800" spc="-540" baseline="-30092" dirty="0" err="1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lang="en-IN" sz="1800" spc="-225" dirty="0" err="1">
                <a:latin typeface="Calibri"/>
                <a:cs typeface="Calibri"/>
              </a:rPr>
              <a:t>f</a:t>
            </a:r>
            <a:r>
              <a:rPr lang="en-IN" sz="1800" spc="-247" baseline="-30092" dirty="0" err="1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lang="en-IN" sz="1800" spc="-890" dirty="0" err="1">
                <a:latin typeface="Calibri"/>
                <a:cs typeface="Calibri"/>
              </a:rPr>
              <a:t>u</a:t>
            </a:r>
            <a:r>
              <a:rPr lang="en-IN" sz="1800" spc="-15" baseline="-30092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lang="en-IN" sz="1800" spc="7" baseline="-3009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IN" sz="1800" spc="-300" baseline="-30092" dirty="0" err="1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lang="en-IN" sz="1800" spc="-200" dirty="0" err="1">
                <a:latin typeface="Calibri"/>
                <a:cs typeface="Calibri"/>
              </a:rPr>
              <a:t>l</a:t>
            </a:r>
            <a:r>
              <a:rPr lang="en-IN" sz="1800" spc="-300" baseline="-30092" dirty="0" err="1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lang="en-IN" sz="1800" spc="-200" dirty="0" err="1">
                <a:latin typeface="Calibri"/>
                <a:cs typeface="Calibri"/>
              </a:rPr>
              <a:t>l</a:t>
            </a:r>
            <a:r>
              <a:rPr lang="en-IN" sz="1800" spc="-300" baseline="-30092" dirty="0" err="1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lang="en-IN" sz="1800" spc="-104" baseline="-30092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IN" sz="1800" spc="-595" dirty="0" err="1">
                <a:latin typeface="Calibri"/>
                <a:cs typeface="Calibri"/>
              </a:rPr>
              <a:t>s</a:t>
            </a:r>
            <a:r>
              <a:rPr lang="en-IN" sz="1800" spc="-15" baseline="-30092" dirty="0" err="1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lang="en-IN" sz="1800" spc="-360" dirty="0" err="1">
                <a:latin typeface="Calibri"/>
                <a:cs typeface="Calibri"/>
              </a:rPr>
              <a:t>l</a:t>
            </a:r>
            <a:r>
              <a:rPr lang="en-IN" sz="1800" spc="-262" baseline="-30092" dirty="0" err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lang="en-IN" sz="1800" spc="-745" dirty="0" err="1">
                <a:latin typeface="Calibri"/>
                <a:cs typeface="Calibri"/>
              </a:rPr>
              <a:t>o</a:t>
            </a:r>
            <a:r>
              <a:rPr lang="en-IN" sz="1800" spc="44" baseline="-30092" dirty="0" err="1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lang="en-IN" sz="1800" spc="-652" baseline="-30092" dirty="0" err="1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lang="en-IN" sz="1800" spc="-130" dirty="0" err="1">
                <a:latin typeface="Calibri"/>
                <a:cs typeface="Calibri"/>
              </a:rPr>
              <a:t>t</a:t>
            </a:r>
            <a:r>
              <a:rPr lang="en-IN" sz="1800" spc="-690" baseline="-30092" dirty="0" err="1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lang="en-IN" sz="1800" spc="-190" dirty="0" err="1">
                <a:latin typeface="Calibri"/>
                <a:cs typeface="Calibri"/>
              </a:rPr>
              <a:t>s</a:t>
            </a:r>
            <a:r>
              <a:rPr lang="en-IN" sz="1800" spc="-592" baseline="-30092" dirty="0" err="1">
                <a:solidFill>
                  <a:srgbClr val="888888"/>
                </a:solidFill>
                <a:latin typeface="Calibri"/>
                <a:cs typeface="Calibri"/>
              </a:rPr>
              <a:t>u</a:t>
            </a:r>
            <a:r>
              <a:rPr lang="en-IN" sz="1800" spc="-459" dirty="0">
                <a:latin typeface="Calibri"/>
                <a:cs typeface="Calibri"/>
              </a:rPr>
              <a:t>*</a:t>
            </a:r>
            <a:r>
              <a:rPr lang="en-IN" sz="1800" spc="127" baseline="-30092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lang="en-IN" sz="1800" spc="-505" dirty="0">
                <a:latin typeface="Calibri"/>
                <a:cs typeface="Calibri"/>
              </a:rPr>
              <a:t>/</a:t>
            </a:r>
            <a:r>
              <a:rPr lang="en-IN" sz="1800" spc="30" baseline="-30092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endParaRPr sz="1800" baseline="-30092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2080" y="6237043"/>
            <a:ext cx="1219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D696F2-60F6-4316-B608-5866BBF04E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410200" y="6473332"/>
            <a:ext cx="2540127" cy="156068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pl-PL" dirty="0"/>
              <a:t>By Dr. Binod Kr. Adhikari</a:t>
            </a:r>
            <a:endParaRPr lang="en-US" spc="-1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8600"/>
            <a:ext cx="800747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Consumer producer using Semaphore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8394"/>
            <a:ext cx="636841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void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consumer(void)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latin typeface="Times New Roman"/>
                <a:cs typeface="Times New Roman"/>
              </a:rPr>
              <a:t>{</a:t>
            </a:r>
            <a:endParaRPr sz="3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35"/>
              </a:spcBef>
            </a:pPr>
            <a:r>
              <a:rPr sz="2200" dirty="0">
                <a:latin typeface="Times New Roman"/>
                <a:cs typeface="Times New Roman"/>
              </a:rPr>
              <a:t>int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item;</a:t>
            </a:r>
            <a:endParaRPr sz="2200">
              <a:latin typeface="Times New Roman"/>
              <a:cs typeface="Times New Roman"/>
            </a:endParaRPr>
          </a:p>
          <a:p>
            <a:pPr marL="927100" marR="127381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while(TRUE){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/*repeat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forever*/ </a:t>
            </a:r>
            <a:r>
              <a:rPr sz="2200" dirty="0">
                <a:latin typeface="Times New Roman"/>
                <a:cs typeface="Times New Roman"/>
              </a:rPr>
              <a:t>down(full);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/*decrement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full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count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*/ </a:t>
            </a:r>
            <a:r>
              <a:rPr sz="2200" dirty="0">
                <a:latin typeface="Times New Roman"/>
                <a:cs typeface="Times New Roman"/>
              </a:rPr>
              <a:t>down(mutex);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/*enter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CR*/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remove_item();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/*take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buffer*/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Times New Roman"/>
                <a:cs typeface="Times New Roman"/>
              </a:rPr>
              <a:t>up(mutex);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/*leave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CR*/</a:t>
            </a:r>
            <a:endParaRPr sz="2200">
              <a:latin typeface="Times New Roman"/>
              <a:cs typeface="Times New Roman"/>
            </a:endParaRPr>
          </a:p>
          <a:p>
            <a:pPr marL="927100" marR="228600">
              <a:lnSpc>
                <a:spcPct val="100000"/>
              </a:lnSpc>
            </a:pPr>
            <a:r>
              <a:rPr sz="2200" dirty="0">
                <a:latin typeface="Times New Roman"/>
                <a:cs typeface="Times New Roman"/>
              </a:rPr>
              <a:t>up(empty);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/*increment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count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empty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slots*/ </a:t>
            </a:r>
            <a:r>
              <a:rPr sz="2200" dirty="0">
                <a:latin typeface="Times New Roman"/>
                <a:cs typeface="Times New Roman"/>
              </a:rPr>
              <a:t>consume_item();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/*print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item*/</a:t>
            </a:r>
            <a:endParaRPr sz="2200">
              <a:latin typeface="Times New Roman"/>
              <a:cs typeface="Times New Roman"/>
            </a:endParaRPr>
          </a:p>
          <a:p>
            <a:pPr marL="927100">
              <a:lnSpc>
                <a:spcPts val="2625"/>
              </a:lnSpc>
            </a:pPr>
            <a:r>
              <a:rPr sz="2200" spc="-5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3585"/>
              </a:lnSpc>
            </a:pPr>
            <a:r>
              <a:rPr sz="3000" spc="-50" dirty="0">
                <a:latin typeface="Times New Roman"/>
                <a:cs typeface="Times New Roman"/>
              </a:rPr>
              <a:t>}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Semaphore’s attraction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0984"/>
            <a:ext cx="7672705" cy="364009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lang="en-US" sz="3200" dirty="0">
                <a:latin typeface="Times New Roman"/>
                <a:cs typeface="Times New Roman"/>
              </a:rPr>
              <a:t>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following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attractive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properties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Times New Roman"/>
                <a:cs typeface="Times New Roman"/>
              </a:rPr>
              <a:t>Machine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independent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-10" dirty="0">
                <a:latin typeface="Times New Roman"/>
                <a:cs typeface="Times New Roman"/>
              </a:rPr>
              <a:t>Simple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Times New Roman"/>
                <a:cs typeface="Times New Roman"/>
              </a:rPr>
              <a:t>Powerful: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provide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exclusion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waiting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285" algn="l"/>
              </a:tabLst>
            </a:pPr>
            <a:r>
              <a:rPr sz="2800" spc="-40" dirty="0">
                <a:latin typeface="Times New Roman"/>
                <a:cs typeface="Times New Roman"/>
              </a:rPr>
              <a:t>Work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</a:t>
            </a:r>
            <a:endParaRPr sz="2800" dirty="0">
              <a:latin typeface="Times New Roman"/>
              <a:cs typeface="Times New Roman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285" algn="l"/>
              </a:tabLst>
            </a:pPr>
            <a:r>
              <a:rPr sz="2800" dirty="0">
                <a:latin typeface="Times New Roman"/>
                <a:cs typeface="Times New Roman"/>
              </a:rPr>
              <a:t>Can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simultaneously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with 	</a:t>
            </a:r>
            <a:r>
              <a:rPr sz="2800" dirty="0">
                <a:latin typeface="Times New Roman"/>
                <a:cs typeface="Times New Roman"/>
              </a:rPr>
              <a:t>multiple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down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operations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Message Passing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1541"/>
            <a:ext cx="7959725" cy="3746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265" marR="537210" indent="-342265" algn="r">
              <a:lnSpc>
                <a:spcPts val="2160"/>
              </a:lnSpc>
              <a:spcBef>
                <a:spcPts val="105"/>
              </a:spcBef>
              <a:buFont typeface="Arial"/>
              <a:buChar char="•"/>
              <a:tabLst>
                <a:tab pos="342265" algn="l"/>
              </a:tabLst>
            </a:pP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distributed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R="481965" algn="r">
              <a:lnSpc>
                <a:spcPts val="2160"/>
              </a:lnSpc>
            </a:pPr>
            <a:r>
              <a:rPr sz="2000" spc="-10" dirty="0">
                <a:latin typeface="Calibri"/>
                <a:cs typeface="Calibri"/>
              </a:rPr>
              <a:t>communicate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intranet,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Inter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primitives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operations:</a:t>
            </a:r>
            <a:endParaRPr sz="2000">
              <a:latin typeface="Calibri"/>
              <a:cs typeface="Calibri"/>
            </a:endParaRPr>
          </a:p>
          <a:p>
            <a:pPr marL="806450" lvl="1" indent="-33655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806450" algn="l"/>
              </a:tabLst>
            </a:pPr>
            <a:r>
              <a:rPr sz="1800" spc="-20" dirty="0">
                <a:latin typeface="Calibri"/>
                <a:cs typeface="Calibri"/>
              </a:rPr>
              <a:t>send</a:t>
            </a:r>
            <a:endParaRPr sz="1800">
              <a:latin typeface="Calibri"/>
              <a:cs typeface="Calibri"/>
            </a:endParaRPr>
          </a:p>
          <a:p>
            <a:pPr marL="806450" lvl="1" indent="-336550">
              <a:lnSpc>
                <a:spcPct val="100000"/>
              </a:lnSpc>
              <a:buFont typeface="Arial"/>
              <a:buChar char="–"/>
              <a:tabLst>
                <a:tab pos="806450" algn="l"/>
              </a:tabLst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receive.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95"/>
              </a:spcBef>
              <a:buFont typeface="Arial"/>
              <a:buChar char="–"/>
            </a:pP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syntax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like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send(destination,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&amp;message);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receive(source,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&amp;message);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60"/>
              </a:spcBef>
              <a:buFont typeface="Arial"/>
              <a:buChar char="–"/>
            </a:pP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ts val="192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calls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1846"/>
            <a:ext cx="83794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Producer-Consumer with Message Passing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0470" y="1132479"/>
            <a:ext cx="5755640" cy="2760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dirty="0">
                <a:latin typeface="Calibri"/>
                <a:cs typeface="Calibri"/>
              </a:rPr>
              <a:t>#define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/*number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slots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buffer*/</a:t>
            </a:r>
            <a:endParaRPr sz="1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latin typeface="Times New Roman"/>
                <a:cs typeface="Times New Roman"/>
              </a:rPr>
              <a:t>void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producer(void)</a:t>
            </a:r>
            <a:endParaRPr sz="1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 </a:t>
            </a:r>
            <a:r>
              <a:rPr sz="1600" spc="-20" dirty="0">
                <a:latin typeface="Times New Roman"/>
                <a:cs typeface="Times New Roman"/>
              </a:rPr>
              <a:t>item;</a:t>
            </a:r>
            <a:endParaRPr sz="1600" dirty="0">
              <a:latin typeface="Times New Roman"/>
              <a:cs typeface="Times New Roman"/>
            </a:endParaRPr>
          </a:p>
          <a:p>
            <a:pPr marL="927100" marR="2262505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message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m;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/*message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buffer*/ </a:t>
            </a:r>
            <a:r>
              <a:rPr sz="1600" dirty="0">
                <a:latin typeface="Times New Roman"/>
                <a:cs typeface="Times New Roman"/>
              </a:rPr>
              <a:t>while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(TRUE){</a:t>
            </a:r>
            <a:endParaRPr sz="1600" dirty="0">
              <a:latin typeface="Times New Roman"/>
              <a:cs typeface="Times New Roman"/>
            </a:endParaRPr>
          </a:p>
          <a:p>
            <a:pPr marL="927100" marR="508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item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produce_item();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/*generate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something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*/ </a:t>
            </a:r>
            <a:r>
              <a:rPr sz="1600" spc="-10" dirty="0">
                <a:latin typeface="Times New Roman"/>
                <a:cs typeface="Times New Roman"/>
              </a:rPr>
              <a:t>receive(consumer,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&amp;m);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/*wait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empty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arrive*/ build_message(&amp;m,</a:t>
            </a:r>
            <a:r>
              <a:rPr sz="1600" dirty="0">
                <a:latin typeface="Times New Roman"/>
                <a:cs typeface="Times New Roman"/>
              </a:rPr>
              <a:t> item);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/*construct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message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send*/ send(consumer,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&amp;m);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spc="-50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3810000"/>
            <a:ext cx="5010150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void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consumer(void)</a:t>
            </a:r>
            <a:endParaRPr sz="1600" dirty="0">
              <a:latin typeface="Times New Roman"/>
              <a:cs typeface="Times New Roman"/>
            </a:endParaRPr>
          </a:p>
          <a:p>
            <a:pPr marL="38100" marR="401574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{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 </a:t>
            </a:r>
            <a:r>
              <a:rPr sz="1600" spc="-20" dirty="0">
                <a:latin typeface="Times New Roman"/>
                <a:cs typeface="Times New Roman"/>
              </a:rPr>
              <a:t>item; </a:t>
            </a:r>
            <a:r>
              <a:rPr sz="1600" dirty="0">
                <a:latin typeface="Times New Roman"/>
                <a:cs typeface="Times New Roman"/>
              </a:rPr>
              <a:t>message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m;</a:t>
            </a:r>
            <a:endParaRPr sz="16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for(i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0;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i&lt;N;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i++)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send(producer,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&amp;m);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/*send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empties*/</a:t>
            </a:r>
            <a:endParaRPr sz="16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while(TRUE){</a:t>
            </a:r>
            <a:endParaRPr sz="1600" dirty="0">
              <a:latin typeface="Times New Roman"/>
              <a:cs typeface="Times New Roman"/>
            </a:endParaRPr>
          </a:p>
          <a:p>
            <a:pPr marL="38100" marR="285115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receive(producer,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&amp;m); /*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get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message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containing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item*/ </a:t>
            </a:r>
            <a:r>
              <a:rPr sz="1600" dirty="0">
                <a:latin typeface="Times New Roman"/>
                <a:cs typeface="Times New Roman"/>
              </a:rPr>
              <a:t>item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extract_item(&amp;m);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/*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extract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item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message*/ send(producer,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&amp;m); /*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send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back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empty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reply*/ consume_item(item);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/*do</a:t>
            </a:r>
            <a:r>
              <a:rPr sz="1600" spc="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</a:t>
            </a:r>
            <a:r>
              <a:rPr sz="1600" spc="-50" dirty="0">
                <a:latin typeface="Times New Roman"/>
                <a:cs typeface="Times New Roman"/>
              </a:rPr>
              <a:t>m</a:t>
            </a:r>
            <a:r>
              <a:rPr sz="1600" spc="-285" dirty="0">
                <a:latin typeface="Times New Roman"/>
                <a:cs typeface="Times New Roman"/>
              </a:rPr>
              <a:t>e</a:t>
            </a:r>
            <a:r>
              <a:rPr sz="1800" spc="-600" baseline="16203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600" spc="-90" dirty="0">
                <a:latin typeface="Times New Roman"/>
                <a:cs typeface="Times New Roman"/>
              </a:rPr>
              <a:t>t</a:t>
            </a:r>
            <a:r>
              <a:rPr sz="1800" spc="-719" baseline="16203" dirty="0">
                <a:solidFill>
                  <a:srgbClr val="888888"/>
                </a:solidFill>
                <a:latin typeface="Calibri"/>
                <a:cs typeface="Calibri"/>
              </a:rPr>
              <a:t>y</a:t>
            </a:r>
            <a:r>
              <a:rPr sz="1600" spc="-85" dirty="0">
                <a:latin typeface="Times New Roman"/>
                <a:cs typeface="Times New Roman"/>
              </a:rPr>
              <a:t>h</a:t>
            </a:r>
            <a:r>
              <a:rPr sz="1800" spc="-967" baseline="16203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640" dirty="0">
                <a:latin typeface="Times New Roman"/>
                <a:cs typeface="Times New Roman"/>
              </a:rPr>
              <a:t>n</a:t>
            </a:r>
            <a:r>
              <a:rPr sz="1800" spc="-30" baseline="16203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800" spc="-502" baseline="16203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1600" spc="-520" dirty="0">
                <a:latin typeface="Times New Roman"/>
                <a:cs typeface="Times New Roman"/>
              </a:rPr>
              <a:t>g</a:t>
            </a:r>
            <a:r>
              <a:rPr sz="1800" spc="-15" baseline="16203" dirty="0">
                <a:solidFill>
                  <a:srgbClr val="888888"/>
                </a:solidFill>
                <a:latin typeface="Calibri"/>
                <a:cs typeface="Calibri"/>
              </a:rPr>
              <a:t>t.</a:t>
            </a:r>
            <a:r>
              <a:rPr sz="1800" spc="30" baseline="16203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600" spc="-1115" dirty="0">
                <a:latin typeface="Times New Roman"/>
                <a:cs typeface="Times New Roman"/>
              </a:rPr>
              <a:t>w</a:t>
            </a:r>
            <a:r>
              <a:rPr sz="1800" spc="-15" baseline="16203" dirty="0">
                <a:solidFill>
                  <a:srgbClr val="888888"/>
                </a:solidFill>
                <a:latin typeface="Calibri"/>
                <a:cs typeface="Calibri"/>
              </a:rPr>
              <a:t>P</a:t>
            </a:r>
            <a:r>
              <a:rPr sz="1800" spc="-44" baseline="16203" dirty="0">
                <a:solidFill>
                  <a:srgbClr val="888888"/>
                </a:solidFill>
                <a:latin typeface="Calibri"/>
                <a:cs typeface="Calibri"/>
              </a:rPr>
              <a:t>r</a:t>
            </a:r>
            <a:r>
              <a:rPr sz="1800" spc="-862" baseline="16203" dirty="0">
                <a:solidFill>
                  <a:srgbClr val="888888"/>
                </a:solidFill>
                <a:latin typeface="Calibri"/>
                <a:cs typeface="Calibri"/>
              </a:rPr>
              <a:t>o</a:t>
            </a:r>
            <a:r>
              <a:rPr sz="1600" spc="-10" dirty="0">
                <a:latin typeface="Times New Roman"/>
                <a:cs typeface="Times New Roman"/>
              </a:rPr>
              <a:t>i</a:t>
            </a:r>
            <a:r>
              <a:rPr sz="1600" spc="-355" dirty="0">
                <a:latin typeface="Times New Roman"/>
                <a:cs typeface="Times New Roman"/>
              </a:rPr>
              <a:t>t</a:t>
            </a:r>
            <a:r>
              <a:rPr sz="1800" spc="-135" baseline="16203" dirty="0">
                <a:solidFill>
                  <a:srgbClr val="888888"/>
                </a:solidFill>
                <a:latin typeface="Calibri"/>
                <a:cs typeface="Calibri"/>
              </a:rPr>
              <a:t>f</a:t>
            </a:r>
            <a:r>
              <a:rPr sz="1800" spc="-405" baseline="16203" dirty="0">
                <a:solidFill>
                  <a:srgbClr val="888888"/>
                </a:solidFill>
                <a:latin typeface="Calibri"/>
                <a:cs typeface="Calibri"/>
              </a:rPr>
              <a:t>.</a:t>
            </a:r>
            <a:r>
              <a:rPr sz="1600" spc="-300" dirty="0">
                <a:latin typeface="Times New Roman"/>
                <a:cs typeface="Times New Roman"/>
              </a:rPr>
              <a:t>h</a:t>
            </a:r>
            <a:r>
              <a:rPr sz="1800" spc="-179" baseline="16203" dirty="0">
                <a:solidFill>
                  <a:srgbClr val="888888"/>
                </a:solidFill>
                <a:latin typeface="Calibri"/>
                <a:cs typeface="Calibri"/>
              </a:rPr>
              <a:t>T</a:t>
            </a:r>
            <a:r>
              <a:rPr sz="1800" spc="-615" baseline="16203" dirty="0">
                <a:solidFill>
                  <a:srgbClr val="888888"/>
                </a:solidFill>
                <a:latin typeface="Calibri"/>
                <a:cs typeface="Calibri"/>
              </a:rPr>
              <a:t>e</a:t>
            </a:r>
            <a:r>
              <a:rPr sz="1600" spc="-70" dirty="0">
                <a:latin typeface="Times New Roman"/>
                <a:cs typeface="Times New Roman"/>
              </a:rPr>
              <a:t>i</a:t>
            </a:r>
            <a:r>
              <a:rPr sz="1800" spc="-382" baseline="16203" dirty="0">
                <a:solidFill>
                  <a:srgbClr val="888888"/>
                </a:solidFill>
                <a:latin typeface="Calibri"/>
                <a:cs typeface="Calibri"/>
              </a:rPr>
              <a:t>j</a:t>
            </a:r>
            <a:r>
              <a:rPr sz="1600" spc="-10" dirty="0">
                <a:latin typeface="Times New Roman"/>
                <a:cs typeface="Times New Roman"/>
              </a:rPr>
              <a:t>t</a:t>
            </a:r>
            <a:r>
              <a:rPr sz="1600" spc="-660" dirty="0">
                <a:latin typeface="Times New Roman"/>
                <a:cs typeface="Times New Roman"/>
              </a:rPr>
              <a:t>e</a:t>
            </a:r>
            <a:r>
              <a:rPr sz="1800" spc="-22" baseline="16203" dirty="0">
                <a:solidFill>
                  <a:srgbClr val="888888"/>
                </a:solidFill>
                <a:latin typeface="Calibri"/>
                <a:cs typeface="Calibri"/>
              </a:rPr>
              <a:t>B</a:t>
            </a:r>
            <a:r>
              <a:rPr sz="1600" spc="-1270" dirty="0">
                <a:latin typeface="Times New Roman"/>
                <a:cs typeface="Times New Roman"/>
              </a:rPr>
              <a:t>m</a:t>
            </a:r>
            <a:r>
              <a:rPr sz="1800" spc="-22" baseline="16203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800" spc="-7" baseline="16203" dirty="0">
                <a:solidFill>
                  <a:srgbClr val="888888"/>
                </a:solidFill>
                <a:latin typeface="Calibri"/>
                <a:cs typeface="Calibri"/>
              </a:rPr>
              <a:t>h</a:t>
            </a:r>
            <a:r>
              <a:rPr sz="1800" spc="-892" baseline="16203" dirty="0">
                <a:solidFill>
                  <a:srgbClr val="888888"/>
                </a:solidFill>
                <a:latin typeface="Calibri"/>
                <a:cs typeface="Calibri"/>
              </a:rPr>
              <a:t>a</a:t>
            </a:r>
            <a:r>
              <a:rPr sz="1600" spc="-240" dirty="0">
                <a:latin typeface="Times New Roman"/>
                <a:cs typeface="Times New Roman"/>
              </a:rPr>
              <a:t>*</a:t>
            </a:r>
            <a:r>
              <a:rPr sz="1800" spc="-622" baseline="16203" dirty="0">
                <a:solidFill>
                  <a:srgbClr val="888888"/>
                </a:solidFill>
                <a:latin typeface="Calibri"/>
                <a:cs typeface="Calibri"/>
              </a:rPr>
              <a:t>d</a:t>
            </a:r>
            <a:r>
              <a:rPr sz="1600" spc="-55" dirty="0">
                <a:latin typeface="Times New Roman"/>
                <a:cs typeface="Times New Roman"/>
              </a:rPr>
              <a:t>/</a:t>
            </a:r>
            <a:r>
              <a:rPr sz="1800" spc="-15" baseline="16203" dirty="0">
                <a:solidFill>
                  <a:srgbClr val="888888"/>
                </a:solidFill>
                <a:latin typeface="Calibri"/>
                <a:cs typeface="Calibri"/>
              </a:rPr>
              <a:t>ur</a:t>
            </a:r>
            <a:r>
              <a:rPr sz="1800" spc="52" baseline="16203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spc="-15" baseline="16203" dirty="0">
                <a:solidFill>
                  <a:srgbClr val="888888"/>
                </a:solidFill>
                <a:latin typeface="Calibri"/>
                <a:cs typeface="Calibri"/>
              </a:rPr>
              <a:t>Shahi</a:t>
            </a:r>
            <a:endParaRPr sz="1800" baseline="16203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600" spc="-50" dirty="0">
                <a:latin typeface="Times New Roman"/>
                <a:cs typeface="Times New Roman"/>
              </a:rPr>
              <a:t>}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6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F24E8-AF0E-48BF-9079-A506B66242D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lang="en-US" spc="-1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Message passing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56969"/>
            <a:ext cx="7809230" cy="439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No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shared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memory.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0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marR="204470" indent="-342900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Messages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sent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yet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received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buffered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automatically</a:t>
            </a:r>
            <a:r>
              <a:rPr sz="2200" spc="-25" dirty="0">
                <a:latin typeface="Times New Roman"/>
                <a:cs typeface="Times New Roman"/>
              </a:rPr>
              <a:t> by </a:t>
            </a:r>
            <a:r>
              <a:rPr sz="2200" dirty="0">
                <a:latin typeface="Times New Roman"/>
                <a:cs typeface="Times New Roman"/>
              </a:rPr>
              <a:t>OS,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save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messages.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ts val="2375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total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messages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system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remains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constant,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so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375"/>
              </a:lnSpc>
            </a:pPr>
            <a:r>
              <a:rPr sz="2200" dirty="0">
                <a:latin typeface="Times New Roman"/>
                <a:cs typeface="Times New Roman"/>
              </a:rPr>
              <a:t>they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stored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given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amount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memory known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advance.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Implementing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Message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Passing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with: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Direct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addressing: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destination.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"/>
              <a:buChar char="–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Indirect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addressing: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mailbox.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44"/>
              </a:spcBef>
              <a:buFont typeface="Arial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10"/>
              </a:lnSpc>
              <a:buFont typeface="Arial"/>
              <a:buChar char="•"/>
              <a:tabLst>
                <a:tab pos="355600" algn="l"/>
              </a:tabLst>
            </a:pPr>
            <a:r>
              <a:rPr sz="2200" b="1" dirty="0">
                <a:latin typeface="Times New Roman"/>
                <a:cs typeface="Times New Roman"/>
              </a:rPr>
              <a:t>Mail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box</a:t>
            </a:r>
            <a:r>
              <a:rPr sz="2200" dirty="0">
                <a:latin typeface="Times New Roman"/>
                <a:cs typeface="Times New Roman"/>
              </a:rPr>
              <a:t>: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message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share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multiple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senders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receivers,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senders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sends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message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mailbox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receiver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pick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message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mailbox.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9678" y="461594"/>
            <a:ext cx="21043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Monitors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8394"/>
            <a:ext cx="807275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3000" dirty="0">
                <a:latin typeface="Times New Roman"/>
                <a:cs typeface="Times New Roman"/>
              </a:rPr>
              <a:t>Higher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level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synchronization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primitive.</a:t>
            </a:r>
            <a:endParaRPr sz="3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3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monitor</a:t>
            </a:r>
            <a:r>
              <a:rPr sz="3000" spc="4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4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4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programming</a:t>
            </a:r>
            <a:r>
              <a:rPr sz="3000" spc="45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language</a:t>
            </a:r>
            <a:r>
              <a:rPr sz="3000" spc="45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construct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guarantees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appropriate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access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CR.</a:t>
            </a:r>
            <a:endParaRPr sz="3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750"/>
              </a:spcBef>
              <a:buFont typeface="Arial"/>
              <a:buChar char="•"/>
              <a:tabLst>
                <a:tab pos="355600" algn="l"/>
                <a:tab pos="452120" algn="l"/>
              </a:tabLst>
            </a:pPr>
            <a:r>
              <a:rPr sz="3000" dirty="0">
                <a:latin typeface="Times New Roman"/>
                <a:cs typeface="Times New Roman"/>
              </a:rPr>
              <a:t>	It</a:t>
            </a:r>
            <a:r>
              <a:rPr sz="3000" spc="5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collection</a:t>
            </a:r>
            <a:r>
              <a:rPr sz="3000" spc="5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procedures,</a:t>
            </a:r>
            <a:r>
              <a:rPr sz="3000" spc="5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variables</a:t>
            </a:r>
            <a:r>
              <a:rPr sz="3000" spc="5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52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and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structures</a:t>
            </a:r>
            <a:r>
              <a:rPr sz="3000" spc="3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3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3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all</a:t>
            </a:r>
            <a:r>
              <a:rPr sz="3000" spc="3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grouped</a:t>
            </a:r>
            <a:r>
              <a:rPr sz="3000" spc="3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together</a:t>
            </a:r>
            <a:r>
              <a:rPr sz="3000" spc="3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37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a </a:t>
            </a:r>
            <a:r>
              <a:rPr sz="3000" dirty="0">
                <a:latin typeface="Times New Roman"/>
                <a:cs typeface="Times New Roman"/>
              </a:rPr>
              <a:t>special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kinds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module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package.</a:t>
            </a:r>
            <a:endParaRPr sz="3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Processes</a:t>
            </a:r>
            <a:r>
              <a:rPr sz="3000" spc="2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</a:t>
            </a:r>
            <a:r>
              <a:rPr sz="3000" spc="2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wish</a:t>
            </a:r>
            <a:r>
              <a:rPr sz="3000" spc="2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2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access</a:t>
            </a:r>
            <a:r>
              <a:rPr sz="3000" spc="2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2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shared</a:t>
            </a:r>
            <a:r>
              <a:rPr sz="3000" spc="2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data,</a:t>
            </a:r>
            <a:r>
              <a:rPr sz="3000" spc="29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do </a:t>
            </a:r>
            <a:r>
              <a:rPr sz="3000" dirty="0">
                <a:latin typeface="Times New Roman"/>
                <a:cs typeface="Times New Roman"/>
              </a:rPr>
              <a:t>through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execution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monitor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functions.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Only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one</a:t>
            </a:r>
            <a:r>
              <a:rPr sz="3000" spc="5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process</a:t>
            </a:r>
            <a:r>
              <a:rPr sz="3000" spc="5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5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active</a:t>
            </a:r>
            <a:r>
              <a:rPr sz="3000" spc="5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</a:t>
            </a:r>
            <a:r>
              <a:rPr sz="3000" spc="5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5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monitor</a:t>
            </a:r>
            <a:r>
              <a:rPr sz="3000" spc="509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at </a:t>
            </a:r>
            <a:r>
              <a:rPr sz="3000" dirty="0">
                <a:latin typeface="Times New Roman"/>
                <a:cs typeface="Times New Roman"/>
              </a:rPr>
              <a:t>any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instant.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715" y="171676"/>
            <a:ext cx="5790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Multiprogramming Mode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86485"/>
            <a:ext cx="5387975" cy="141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multiple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endParaRPr sz="20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80"/>
              </a:spcBef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OS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multiprogramming: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Policy: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determine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schedule.</a:t>
            </a:r>
            <a:endParaRPr sz="1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Mechanism: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switch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36641"/>
            <a:ext cx="6216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Examples: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Unix,</a:t>
            </a:r>
            <a:r>
              <a:rPr sz="1800" spc="-10" dirty="0">
                <a:latin typeface="Calibri"/>
                <a:cs typeface="Calibri"/>
              </a:rPr>
              <a:t> WindowsNT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Advantages: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system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convenience.</a:t>
            </a:r>
            <a:endParaRPr sz="1800">
              <a:latin typeface="Calibri"/>
              <a:cs typeface="Calibri"/>
            </a:endParaRPr>
          </a:p>
          <a:p>
            <a:pPr marL="405765" indent="-393065">
              <a:lnSpc>
                <a:spcPct val="100000"/>
              </a:lnSpc>
              <a:buFont typeface="Arial"/>
              <a:buChar char="•"/>
              <a:tabLst>
                <a:tab pos="405765" algn="l"/>
              </a:tabLst>
            </a:pPr>
            <a:r>
              <a:rPr sz="1800" spc="-10" dirty="0">
                <a:latin typeface="Calibri"/>
                <a:cs typeface="Calibri"/>
              </a:rPr>
              <a:t>Disadvantages: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Complexity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1207" y="2657475"/>
            <a:ext cx="5565393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Monitors: discussion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227060" cy="4468531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93345" indent="-342900">
              <a:lnSpc>
                <a:spcPts val="2920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procedure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defined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within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 monitor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access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only </a:t>
            </a:r>
            <a:r>
              <a:rPr sz="2700" dirty="0">
                <a:latin typeface="Times New Roman"/>
                <a:cs typeface="Times New Roman"/>
              </a:rPr>
              <a:t>those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variables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declared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locally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monitors.</a:t>
            </a:r>
            <a:endParaRPr sz="2700" dirty="0">
              <a:latin typeface="Times New Roman"/>
              <a:cs typeface="Times New Roman"/>
            </a:endParaRPr>
          </a:p>
          <a:p>
            <a:pPr marL="355600" marR="199390" indent="-342900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7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monitor</a:t>
            </a:r>
            <a:r>
              <a:rPr sz="2700" b="1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object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module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intended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-20" dirty="0">
                <a:latin typeface="Times New Roman"/>
                <a:cs typeface="Times New Roman"/>
              </a:rPr>
              <a:t> used </a:t>
            </a:r>
            <a:r>
              <a:rPr sz="2700" dirty="0">
                <a:latin typeface="Times New Roman"/>
                <a:cs typeface="Times New Roman"/>
              </a:rPr>
              <a:t>safely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more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process.</a:t>
            </a:r>
            <a:endParaRPr sz="2700" dirty="0">
              <a:latin typeface="Times New Roman"/>
              <a:cs typeface="Times New Roman"/>
            </a:endParaRPr>
          </a:p>
          <a:p>
            <a:pPr marL="355600" marR="788670" indent="-342900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defining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characteristic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monitor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its </a:t>
            </a:r>
            <a:r>
              <a:rPr sz="2700" dirty="0">
                <a:latin typeface="Times New Roman"/>
                <a:cs typeface="Times New Roman"/>
              </a:rPr>
              <a:t>methods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executed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with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mutual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exclusion.</a:t>
            </a:r>
            <a:endParaRPr sz="27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is,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 each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point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time,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at most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process</a:t>
            </a:r>
            <a:r>
              <a:rPr sz="2700" spc="-25" dirty="0">
                <a:latin typeface="Times New Roman"/>
                <a:cs typeface="Times New Roman"/>
              </a:rPr>
              <a:t> may </a:t>
            </a:r>
            <a:r>
              <a:rPr sz="2700" dirty="0">
                <a:latin typeface="Times New Roman"/>
                <a:cs typeface="Times New Roman"/>
              </a:rPr>
              <a:t>be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executing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any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methods.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endParaRPr lang="en-US" sz="2700" spc="-85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mutual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exclusion </a:t>
            </a:r>
            <a:r>
              <a:rPr sz="2700" dirty="0">
                <a:latin typeface="Times New Roman"/>
                <a:cs typeface="Times New Roman"/>
              </a:rPr>
              <a:t>greatly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simplifies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reasoning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about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implementation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monitors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compared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reasoning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about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parallel</a:t>
            </a:r>
            <a:r>
              <a:rPr sz="2700" spc="-20" dirty="0">
                <a:latin typeface="Times New Roman"/>
                <a:cs typeface="Times New Roman"/>
              </a:rPr>
              <a:t> code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updates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structure.</a:t>
            </a:r>
            <a:endParaRPr sz="2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The Syntax of Monitors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39062"/>
            <a:ext cx="429260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Monitor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monitor_name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50" dirty="0">
                <a:latin typeface="Times New Roman"/>
                <a:cs typeface="Times New Roman"/>
              </a:rPr>
              <a:t>{</a:t>
            </a:r>
            <a:endParaRPr sz="27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shared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variable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declarations; </a:t>
            </a:r>
            <a:r>
              <a:rPr sz="2700" dirty="0">
                <a:latin typeface="Times New Roman"/>
                <a:cs typeface="Times New Roman"/>
              </a:rPr>
              <a:t>procedure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p1(){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.....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}</a:t>
            </a:r>
            <a:endParaRPr sz="2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700" dirty="0">
                <a:latin typeface="Times New Roman"/>
                <a:cs typeface="Times New Roman"/>
              </a:rPr>
              <a:t>procedure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p2(){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....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}</a:t>
            </a:r>
            <a:endParaRPr sz="2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....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.</a:t>
            </a:r>
            <a:endParaRPr sz="2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procedure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pn(){</a:t>
            </a:r>
            <a:r>
              <a:rPr sz="2700" spc="-20" dirty="0">
                <a:latin typeface="Times New Roman"/>
                <a:cs typeface="Times New Roman"/>
              </a:rPr>
              <a:t> ...}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700" dirty="0">
                <a:latin typeface="Times New Roman"/>
                <a:cs typeface="Times New Roman"/>
              </a:rPr>
              <a:t>{initialization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code;}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00" spc="-50" dirty="0">
                <a:latin typeface="Times New Roman"/>
                <a:cs typeface="Times New Roman"/>
              </a:rPr>
              <a:t>}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 rtl="0">
              <a:spcBef>
                <a:spcPts val="105"/>
              </a:spcBef>
            </a:pPr>
            <a:r>
              <a:rPr sz="3200" b="1" dirty="0">
                <a:solidFill>
                  <a:sysClr val="windowText" lastClr="000000"/>
                </a:solidFill>
                <a:latin typeface="+mj-lt"/>
                <a:cs typeface="+mj-cs"/>
              </a:rPr>
              <a:t>Homework 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72755" cy="441579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Discuss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intercrosses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communication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details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1471295" algn="l"/>
                <a:tab pos="1974214" algn="l"/>
                <a:tab pos="3336925" algn="l"/>
                <a:tab pos="4722495" algn="l"/>
                <a:tab pos="5543550" algn="l"/>
                <a:tab pos="6906895" algn="l"/>
              </a:tabLst>
            </a:pPr>
            <a:r>
              <a:rPr sz="3200" spc="-20" dirty="0">
                <a:latin typeface="Times New Roman"/>
                <a:cs typeface="Times New Roman"/>
              </a:rPr>
              <a:t>What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critical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section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2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critical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10" dirty="0">
                <a:latin typeface="Times New Roman"/>
                <a:cs typeface="Times New Roman"/>
              </a:rPr>
              <a:t>section problem?</a:t>
            </a:r>
            <a:endParaRPr sz="3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What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semaphores?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Explain.</a:t>
            </a:r>
            <a:endParaRPr sz="3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Times New Roman"/>
                <a:cs typeface="Times New Roman"/>
              </a:rPr>
              <a:t>What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monitors?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Explains</a:t>
            </a:r>
            <a:endParaRPr sz="32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Show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Peterson's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algorithm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preserve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mutual </a:t>
            </a:r>
            <a:r>
              <a:rPr sz="3200" dirty="0">
                <a:latin typeface="Times New Roman"/>
                <a:cs typeface="Times New Roman"/>
              </a:rPr>
              <a:t>exclusion,</a:t>
            </a:r>
            <a:r>
              <a:rPr sz="3200" spc="605" dirty="0">
                <a:latin typeface="Times New Roman"/>
                <a:cs typeface="Times New Roman"/>
              </a:rPr>
              <a:t>   </a:t>
            </a:r>
            <a:r>
              <a:rPr sz="3200" dirty="0">
                <a:latin typeface="Times New Roman"/>
                <a:cs typeface="Times New Roman"/>
              </a:rPr>
              <a:t>indefinite</a:t>
            </a:r>
            <a:r>
              <a:rPr sz="3200" spc="605" dirty="0">
                <a:latin typeface="Times New Roman"/>
                <a:cs typeface="Times New Roman"/>
              </a:rPr>
              <a:t>   </a:t>
            </a:r>
            <a:r>
              <a:rPr sz="3200" dirty="0">
                <a:latin typeface="Times New Roman"/>
                <a:cs typeface="Times New Roman"/>
              </a:rPr>
              <a:t>postponement</a:t>
            </a:r>
            <a:r>
              <a:rPr sz="3200" spc="605" dirty="0">
                <a:latin typeface="Times New Roman"/>
                <a:cs typeface="Times New Roman"/>
              </a:rPr>
              <a:t>  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progress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(deadlock)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47626"/>
            <a:ext cx="71975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Multiprocessing 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71650"/>
            <a:ext cx="5543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Distributed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Network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OS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024" y="2828925"/>
            <a:ext cx="3914775" cy="19070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7EB6B0-1237-4B15-BA5A-62FDA118377B}"/>
              </a:ext>
            </a:extLst>
          </p:cNvPr>
          <p:cNvSpPr/>
          <p:nvPr/>
        </p:nvSpPr>
        <p:spPr>
          <a:xfrm>
            <a:off x="2209800" y="1069510"/>
            <a:ext cx="3146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spc="-10" dirty="0">
                <a:solidFill>
                  <a:srgbClr val="FF0000"/>
                </a:solidFill>
                <a:cs typeface="Calibri"/>
              </a:rPr>
              <a:t>System</a:t>
            </a:r>
            <a:r>
              <a:rPr lang="en-IN" b="1" spc="-4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b="1" dirty="0">
                <a:solidFill>
                  <a:srgbClr val="FF0000"/>
                </a:solidFill>
                <a:cs typeface="Calibri"/>
              </a:rPr>
              <a:t>with</a:t>
            </a:r>
            <a:r>
              <a:rPr lang="en-IN" b="1" spc="-30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b="1" dirty="0">
                <a:solidFill>
                  <a:srgbClr val="FF0000"/>
                </a:solidFill>
                <a:cs typeface="Calibri"/>
              </a:rPr>
              <a:t>multiple</a:t>
            </a:r>
            <a:r>
              <a:rPr lang="en-IN" b="1" spc="-45" dirty="0">
                <a:solidFill>
                  <a:srgbClr val="FF0000"/>
                </a:solidFill>
                <a:cs typeface="Calibri"/>
              </a:rPr>
              <a:t> </a:t>
            </a:r>
            <a:r>
              <a:rPr lang="en-IN" b="1" spc="-10" dirty="0">
                <a:solidFill>
                  <a:srgbClr val="FF0000"/>
                </a:solidFill>
                <a:cs typeface="Calibri"/>
              </a:rPr>
              <a:t>processor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0945" y="5154676"/>
            <a:ext cx="9175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3.2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73" y="1905000"/>
            <a:ext cx="7878019" cy="36127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152400"/>
            <a:ext cx="6934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Process States diagram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588" y="161208"/>
            <a:ext cx="32588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dirty="0"/>
              <a:t>Process States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pl-PL"/>
              <a:t>By 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918450" cy="2952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New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created.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Running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Instructions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executed.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Waiting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Waiting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occur.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Ready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Waiting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assigned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processor.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sz="3200" spc="-35" dirty="0">
                <a:latin typeface="Calibri"/>
                <a:cs typeface="Calibri"/>
              </a:rPr>
              <a:t>Terminated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finished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2ED3D57-7CB9-4B79-9B8C-3BA51CAF23E1}" vid="{EA3A27B3-C107-4B35-93FF-A1803CF27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11036</TotalTime>
  <Words>4681</Words>
  <Application>Microsoft Office PowerPoint</Application>
  <PresentationFormat>On-screen Show (4:3)</PresentationFormat>
  <Paragraphs>487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Times New Roman</vt:lpstr>
      <vt:lpstr>Theme1</vt:lpstr>
      <vt:lpstr>Unit 1.1 Process Management</vt:lpstr>
      <vt:lpstr>Objectives</vt:lpstr>
      <vt:lpstr>Process Concept</vt:lpstr>
      <vt:lpstr>Process Model</vt:lpstr>
      <vt:lpstr>Uni-programming Model</vt:lpstr>
      <vt:lpstr>Multiprogramming Mode</vt:lpstr>
      <vt:lpstr>Multiprocessing Model</vt:lpstr>
      <vt:lpstr>Process States diagram</vt:lpstr>
      <vt:lpstr>Process States</vt:lpstr>
      <vt:lpstr>Process Control Block</vt:lpstr>
      <vt:lpstr>PCB</vt:lpstr>
      <vt:lpstr>Operation on process</vt:lpstr>
      <vt:lpstr>Process Creation</vt:lpstr>
      <vt:lpstr>Process Termination</vt:lpstr>
      <vt:lpstr>Process Scheduling</vt:lpstr>
      <vt:lpstr>Context Switch</vt:lpstr>
      <vt:lpstr>Thread</vt:lpstr>
      <vt:lpstr>Thread and Process</vt:lpstr>
      <vt:lpstr>Thread and process</vt:lpstr>
      <vt:lpstr>IPC(Inter Process Communication)</vt:lpstr>
      <vt:lpstr>IPC models</vt:lpstr>
      <vt:lpstr>Massage Passing</vt:lpstr>
      <vt:lpstr>Shared Memory</vt:lpstr>
      <vt:lpstr>Massage passing Vs Sharing Memory</vt:lpstr>
      <vt:lpstr>Process Synchronization</vt:lpstr>
      <vt:lpstr>Race Condition</vt:lpstr>
      <vt:lpstr>Race Condition?</vt:lpstr>
      <vt:lpstr>Solution to Race condition</vt:lpstr>
      <vt:lpstr>PowerPoint Presentation</vt:lpstr>
      <vt:lpstr>Critical-Section Problem</vt:lpstr>
      <vt:lpstr>Critical-Section Problem</vt:lpstr>
      <vt:lpstr>Critical-Section Problem</vt:lpstr>
      <vt:lpstr>Critical Section diagram (with mutual exclusion)</vt:lpstr>
      <vt:lpstr>Solution 1(Busy waiting) Interrupt Disabling</vt:lpstr>
      <vt:lpstr>Facts about Disabling Interrupts</vt:lpstr>
      <vt:lpstr>Solution 2(Busy waiting) Lock Variables</vt:lpstr>
      <vt:lpstr>Facts</vt:lpstr>
      <vt:lpstr>Strict Alternation</vt:lpstr>
      <vt:lpstr>PowerPoint Presentation</vt:lpstr>
      <vt:lpstr>Facts</vt:lpstr>
      <vt:lpstr>Peterson’s solution</vt:lpstr>
      <vt:lpstr>Facts about Petersons</vt:lpstr>
      <vt:lpstr>Hardware Assistance(TSL)</vt:lpstr>
      <vt:lpstr>TSL instruction</vt:lpstr>
      <vt:lpstr>Alternate to Busy waiting</vt:lpstr>
      <vt:lpstr>Sleep and week up Consumer Producer problem</vt:lpstr>
      <vt:lpstr>Conti.</vt:lpstr>
      <vt:lpstr>Cont……</vt:lpstr>
      <vt:lpstr>Producer Consumer with weak up and sleep signals</vt:lpstr>
      <vt:lpstr>Semaphores</vt:lpstr>
      <vt:lpstr>Semaphore Operations</vt:lpstr>
      <vt:lpstr>Semaphore: Discussions</vt:lpstr>
      <vt:lpstr>Consumer producer using Semaphore</vt:lpstr>
      <vt:lpstr>Consumer producer using Semaphore</vt:lpstr>
      <vt:lpstr>Semaphore’s attraction</vt:lpstr>
      <vt:lpstr>Message Passing</vt:lpstr>
      <vt:lpstr>Producer-Consumer with Message Passing</vt:lpstr>
      <vt:lpstr>Message passing</vt:lpstr>
      <vt:lpstr>Monitors</vt:lpstr>
      <vt:lpstr>Monitors: discussion</vt:lpstr>
      <vt:lpstr>The Syntax of Monitors</vt:lpstr>
      <vt:lpstr>Homework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Management</dc:title>
  <dc:creator>bishal</dc:creator>
  <cp:lastModifiedBy>Sagar Timalsena</cp:lastModifiedBy>
  <cp:revision>17</cp:revision>
  <dcterms:created xsi:type="dcterms:W3CDTF">2024-03-08T16:14:06Z</dcterms:created>
  <dcterms:modified xsi:type="dcterms:W3CDTF">2024-04-01T18:03:56Z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  <property fmtid="{D5CDD505-2E9C-101B-9397-08002B2CF9AE}" pid="5" name="Producer">
    <vt:lpwstr>Microsoft® Office PowerPoint® 2007</vt:lpwstr>
  </property>
</Properties>
</file>