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314" r:id="rId3"/>
    <p:sldId id="371" r:id="rId4"/>
    <p:sldId id="372" r:id="rId5"/>
    <p:sldId id="374" r:id="rId6"/>
    <p:sldId id="375" r:id="rId7"/>
    <p:sldId id="376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9" r:id="rId19"/>
    <p:sldId id="390" r:id="rId20"/>
    <p:sldId id="391" r:id="rId21"/>
    <p:sldId id="3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EBE57-06B5-493A-882E-E27946C0749C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CAABD-430D-4558-B9E1-99DC9A110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AABD-430D-4558-B9E1-99DC9A11099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4016-40D0-4842-9A52-81A6F1767BAB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34B8-BC58-45C4-9EB1-8410D920902B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4169-01AD-418C-BB14-982904925B28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982D-0643-4695-83E6-9BE687780A3B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3D07-98CD-4B67-A34E-47ADB4A5FAD8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5C65-16BF-4CB2-B539-9B8E21F3F481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FE52-3D39-4273-BFF1-A803E6F6551D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7585-FC12-4453-94A4-53D5E06FFBF4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2D7-08F3-4CFB-89E5-10B3951DE747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D879-354F-4094-BCAC-0E10621198A6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244-65CC-4DE0-9B1B-227C5819EC26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E578-74D6-4F9E-8E3E-882BCE3C0FDD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.xml"/><Relationship Id="rId7" Type="http://schemas.openxmlformats.org/officeDocument/2006/relationships/image" Target="../media/image2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200" b="1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US" sz="4200" b="1" dirty="0" smtClean="0">
                <a:latin typeface="Book Antiqua" pitchFamily="18" charset="0"/>
              </a:rPr>
              <a:t>Unit</a:t>
            </a:r>
            <a:r>
              <a:rPr lang="en-US" sz="4400" b="1" dirty="0" smtClean="0">
                <a:latin typeface="Book Antiqua" pitchFamily="18" charset="0"/>
              </a:rPr>
              <a:t>-2</a:t>
            </a:r>
            <a:endParaRPr lang="en-US" sz="4400" b="1" dirty="0">
              <a:latin typeface="Book Antiqua" pitchFamily="18" charset="0"/>
            </a:endParaRPr>
          </a:p>
          <a:p>
            <a:pPr algn="ctr">
              <a:buNone/>
            </a:pPr>
            <a:r>
              <a:rPr lang="en-US" sz="4200" b="1" u="sng" dirty="0" smtClean="0">
                <a:latin typeface="Book Antiqua" pitchFamily="18" charset="0"/>
              </a:rPr>
              <a:t>Linear Models for Regression and Classification</a:t>
            </a:r>
          </a:p>
          <a:p>
            <a:pPr>
              <a:buNone/>
            </a:pPr>
            <a:r>
              <a:rPr lang="en-US" sz="4200" b="1" dirty="0">
                <a:latin typeface="Book Antiqua" pitchFamily="18" charset="0"/>
              </a:rPr>
              <a:t>	</a:t>
            </a:r>
            <a:r>
              <a:rPr lang="en-US" sz="4200" b="1" dirty="0" smtClean="0">
                <a:latin typeface="Book Antiqua" pitchFamily="18" charset="0"/>
              </a:rPr>
              <a:t>					   		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DF2-F439-4098-8F51-12F176ADA032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dirty="0" smtClean="0">
                <a:latin typeface="Book Antiqua" pitchFamily="18" charset="0"/>
              </a:rPr>
              <a:t>Unlike linear regression, the output is transformed into a probability using the logistic function:</a:t>
            </a:r>
          </a:p>
          <a:p>
            <a:pPr fontAlgn="base">
              <a:buNone/>
            </a:pPr>
            <a:r>
              <a:rPr lang="en-US" sz="2800" dirty="0" smtClean="0"/>
              <a:t>	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If the probability is &gt; 0.5 we can take the output as a prediction for the class 1, otherwise the prediction is for the class 0.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The job of the learning algorithm will be to discover the best values for the coefficients (w</a:t>
            </a:r>
            <a:r>
              <a:rPr lang="en-US" sz="2800" baseline="-25000" dirty="0" smtClean="0">
                <a:latin typeface="Book Antiqua" pitchFamily="18" charset="0"/>
              </a:rPr>
              <a:t>0</a:t>
            </a:r>
            <a:r>
              <a:rPr lang="en-US" sz="2800" dirty="0" smtClean="0">
                <a:latin typeface="Book Antiqua" pitchFamily="18" charset="0"/>
              </a:rPr>
              <a:t>,  w</a:t>
            </a:r>
            <a:r>
              <a:rPr lang="en-US" sz="2800" baseline="-25000" dirty="0" smtClean="0">
                <a:latin typeface="Book Antiqua" pitchFamily="18" charset="0"/>
              </a:rPr>
              <a:t>1</a:t>
            </a:r>
            <a:r>
              <a:rPr lang="en-US" sz="2800" dirty="0" smtClean="0">
                <a:latin typeface="Book Antiqua" pitchFamily="18" charset="0"/>
              </a:rPr>
              <a:t>, and w</a:t>
            </a:r>
            <a:r>
              <a:rPr lang="en-US" sz="2800" baseline="-25000" dirty="0" smtClean="0">
                <a:latin typeface="Book Antiqua" pitchFamily="18" charset="0"/>
              </a:rPr>
              <a:t>2</a:t>
            </a:r>
            <a:r>
              <a:rPr lang="en-US" sz="2800" dirty="0" smtClean="0">
                <a:latin typeface="Book Antiqua" pitchFamily="18" charset="0"/>
              </a:rPr>
              <a:t>) based on the training data.</a:t>
            </a: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86463"/>
              </p:ext>
            </p:extLst>
          </p:nvPr>
        </p:nvGraphicFramePr>
        <p:xfrm>
          <a:off x="2432050" y="2424113"/>
          <a:ext cx="2032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424113"/>
                        <a:ext cx="203200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AA5-B421-405B-8D22-3EE9083A3010}" type="datetime1">
              <a:rPr lang="en-US" smtClean="0"/>
              <a:t>3/28/2022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15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Cost Function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Unfortunately we can’t use the cost function MSE in logistic regression. It’s because our prediction function is non-linear (due to sigmoid transform). 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Squaring this prediction as we do in MSE results in a non-convex function with many local minimums. If our cost function has many local minimums, gradient descent may not find the optimal global minimum.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0271-96E5-4AC4-BD32-212DC9C2C9C2}" type="datetime1">
              <a:rPr lang="en-US" smtClean="0"/>
              <a:t>3/28/2022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4800600"/>
            <a:ext cx="3076575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1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Cost Function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Given the training set</a:t>
            </a:r>
          </a:p>
          <a:p>
            <a:pPr marL="284163" indent="-284163" algn="just">
              <a:buNone/>
            </a:pPr>
            <a:r>
              <a:rPr lang="en-US" sz="2800" dirty="0" smtClean="0">
                <a:latin typeface="Book Antiqua" pitchFamily="18" charset="0"/>
              </a:rPr>
              <a:t>	we want 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For logistic regression, we use following loss function or error function</a:t>
            </a: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In case y=1, the output (the cost to pay) approaches to 0 as    approaches to 1. Conversely, the cost to pay grows to infinity as    approaches to 0. 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4191000" y="1676400"/>
          <a:ext cx="457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3" imgW="2743200" imgH="228600" progId="Equation.3">
                  <p:embed/>
                </p:oleObj>
              </mc:Choice>
              <mc:Fallback>
                <p:oleObj name="Equation" r:id="rId3" imgW="274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572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209800" y="220980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Equation" r:id="rId5" imgW="622030" imgH="228501" progId="Equation.3">
                  <p:embed/>
                </p:oleObj>
              </mc:Choice>
              <mc:Fallback>
                <p:oleObj name="Equation" r:id="rId5" imgW="62203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1238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936750" y="3733800"/>
          <a:ext cx="3746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Equation" r:id="rId7" imgW="2247840" imgH="457200" progId="Equation.3">
                  <p:embed/>
                </p:oleObj>
              </mc:Choice>
              <mc:Fallback>
                <p:oleObj name="Equation" r:id="rId7" imgW="2247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733800"/>
                        <a:ext cx="3746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765090" y="51054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090" y="51054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267200" y="5562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Equation" r:id="rId11" imgW="139680" imgH="203040" progId="Equation.3">
                  <p:embed/>
                </p:oleObj>
              </mc:Choice>
              <mc:Fallback>
                <p:oleObj name="Equation" r:id="rId1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C11F-76ED-476D-8988-C21CCE28DAF7}" type="datetime1">
              <a:rPr lang="en-US" smtClean="0"/>
              <a:t>3/28/2022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5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Cost Function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This is a desirable property: we want a bigger penalty as the algorithm predicts something far away from the actual value. the same intuition applies when y=0.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Thus, cost function for Logistic regression is given as: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002323"/>
              </p:ext>
            </p:extLst>
          </p:nvPr>
        </p:nvGraphicFramePr>
        <p:xfrm>
          <a:off x="508000" y="4495800"/>
          <a:ext cx="5842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2184120" imgH="203040" progId="Equation.3">
                  <p:embed/>
                </p:oleObj>
              </mc:Choice>
              <mc:Fallback>
                <p:oleObj name="Equation" r:id="rId3" imgW="2184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495800"/>
                        <a:ext cx="5842000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C7F-2949-4B29-822B-1C12B7CCB79A}" type="datetime1">
              <a:rPr lang="en-US" smtClean="0"/>
              <a:t>3/28/2022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22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GD/Derivatives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Autofit/>
          </a:bodyPr>
          <a:lstStyle/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>
              <a:buNone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70546"/>
              </p:ext>
            </p:extLst>
          </p:nvPr>
        </p:nvGraphicFramePr>
        <p:xfrm>
          <a:off x="873125" y="1830388"/>
          <a:ext cx="29987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3" imgW="1371600" imgH="419040" progId="Equation.3">
                  <p:embed/>
                </p:oleObj>
              </mc:Choice>
              <mc:Fallback>
                <p:oleObj name="Equation" r:id="rId3" imgW="137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830388"/>
                        <a:ext cx="2998788" cy="906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29158"/>
              </p:ext>
            </p:extLst>
          </p:nvPr>
        </p:nvGraphicFramePr>
        <p:xfrm>
          <a:off x="849312" y="3505200"/>
          <a:ext cx="66373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5" imgW="3174840" imgH="685800" progId="Equation.3">
                  <p:embed/>
                </p:oleObj>
              </mc:Choice>
              <mc:Fallback>
                <p:oleObj name="Equation" r:id="rId5" imgW="3174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2" y="3505200"/>
                        <a:ext cx="6637338" cy="142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FE3E-A555-4BAE-B1D2-490FB5D2E281}" type="datetime1">
              <a:rPr lang="en-US" smtClean="0"/>
              <a:t>3/28/2022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0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GD/Derivatives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Autofit/>
          </a:bodyPr>
          <a:lstStyle/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>
              <a:buNone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86132"/>
              </p:ext>
            </p:extLst>
          </p:nvPr>
        </p:nvGraphicFramePr>
        <p:xfrm>
          <a:off x="525463" y="1962150"/>
          <a:ext cx="43513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3" imgW="1815840" imgH="431640" progId="Equation.3">
                  <p:embed/>
                </p:oleObj>
              </mc:Choice>
              <mc:Fallback>
                <p:oleObj name="Equation" r:id="rId3" imgW="1815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962150"/>
                        <a:ext cx="4351337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FC1C-95B5-41EE-ADC6-B774B1D0C75D}" type="datetime1">
              <a:rPr lang="en-US" smtClean="0"/>
              <a:t>3/28/2022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6110"/>
              </p:ext>
            </p:extLst>
          </p:nvPr>
        </p:nvGraphicFramePr>
        <p:xfrm>
          <a:off x="509587" y="3316932"/>
          <a:ext cx="4594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5" imgW="1917360" imgH="431640" progId="Equation.3">
                  <p:embed/>
                </p:oleObj>
              </mc:Choice>
              <mc:Fallback>
                <p:oleObj name="Equation" r:id="rId5" imgW="1917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" y="3316932"/>
                        <a:ext cx="4594225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33605"/>
              </p:ext>
            </p:extLst>
          </p:nvPr>
        </p:nvGraphicFramePr>
        <p:xfrm>
          <a:off x="503238" y="4672013"/>
          <a:ext cx="47164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7" imgW="1968480" imgH="431640" progId="Equation.3">
                  <p:embed/>
                </p:oleObj>
              </mc:Choice>
              <mc:Fallback>
                <p:oleObj name="Equation" r:id="rId7" imgW="1968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672013"/>
                        <a:ext cx="4716462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91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Thus, parameters of Logistic Regression are updated as below:</a:t>
            </a:r>
          </a:p>
          <a:p>
            <a:pPr algn="just">
              <a:buNone/>
            </a:pPr>
            <a:r>
              <a:rPr lang="en-US" sz="2800" i="1" dirty="0" smtClean="0">
                <a:latin typeface="Book Antiqua" pitchFamily="18" charset="0"/>
              </a:rPr>
              <a:t>	</a:t>
            </a:r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>
              <a:buNone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44098"/>
              </p:ext>
            </p:extLst>
          </p:nvPr>
        </p:nvGraphicFramePr>
        <p:xfrm>
          <a:off x="990600" y="2743200"/>
          <a:ext cx="2959100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1028520" imgH="1320480" progId="Equation.3">
                  <p:embed/>
                </p:oleObj>
              </mc:Choice>
              <mc:Fallback>
                <p:oleObj name="Equation" r:id="rId3" imgW="102852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2959100" cy="305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4159-3CB5-4A2E-8959-19D821F7CCDC}" type="datetime1">
              <a:rPr lang="en-US" smtClean="0"/>
              <a:t>3/28/2022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3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Book Antiqua" pitchFamily="18" charset="0"/>
              </a:rPr>
              <a:t>Logistic Regression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b="1" i="1" dirty="0" smtClean="0">
                    <a:latin typeface="Book Antiqua" panose="02040602050305030304" pitchFamily="18" charset="0"/>
                  </a:rPr>
                  <a:t>Example: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Fit the logistic regression model through the following data. Show one epoch of training.</a:t>
                </a:r>
              </a:p>
              <a:p>
                <a:pPr algn="just"/>
                <a:endParaRPr lang="en-US" sz="28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b="1" u="sng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b="1" u="sng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b="1" u="sng" dirty="0" smtClean="0">
                    <a:latin typeface="Book Antiqua" panose="02040602050305030304" pitchFamily="18" charset="0"/>
                  </a:rPr>
                  <a:t>Solution</a:t>
                </a: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General form of logistic regression equation is: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Let us assume that initial values of parameters are:</a:t>
                </a: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  <a:blipFill rotWithShape="0">
                <a:blip r:embed="rId2"/>
                <a:stretch>
                  <a:fillRect l="-1253" t="-1314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01544"/>
              </p:ext>
            </p:extLst>
          </p:nvPr>
        </p:nvGraphicFramePr>
        <p:xfrm>
          <a:off x="2133600" y="2286000"/>
          <a:ext cx="23972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/>
                <a:gridCol w="590550"/>
                <a:gridCol w="12161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Book Antiqua" pitchFamily="18" charset="0"/>
                        </a:rPr>
                        <a:t>x</a:t>
                      </a:r>
                      <a:r>
                        <a:rPr lang="en-US" i="1" baseline="-25000" dirty="0" smtClean="0">
                          <a:latin typeface="Book Antiqua" pitchFamily="18" charset="0"/>
                        </a:rPr>
                        <a:t>1</a:t>
                      </a:r>
                      <a:endParaRPr lang="en-US" i="1" baseline="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Book Antiqua" pitchFamily="18" charset="0"/>
                        </a:rPr>
                        <a:t>x</a:t>
                      </a:r>
                      <a:r>
                        <a:rPr lang="en-US" i="1" baseline="-25000" dirty="0" smtClean="0">
                          <a:latin typeface="Book Antiqua" pitchFamily="18" charset="0"/>
                        </a:rPr>
                        <a:t>2</a:t>
                      </a:r>
                      <a:endParaRPr lang="en-US" i="1" baseline="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Book Antiqua" pitchFamily="18" charset="0"/>
                        </a:rPr>
                        <a:t>Class(y)</a:t>
                      </a:r>
                      <a:endParaRPr lang="en-US" i="1" dirty="0">
                        <a:latin typeface="Book Antiqu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1.00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9364-DDA2-4A2A-9402-13B2AFFBEB13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35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Book Antiqua" pitchFamily="18" charset="0"/>
              </a:rPr>
              <a:t>Logistic Regression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:r>
                  <a:rPr lang="en-US" sz="2400" b="1" u="sng" dirty="0" smtClean="0">
                    <a:latin typeface="Book Antiqua" panose="02040602050305030304" pitchFamily="18" charset="0"/>
                  </a:rPr>
                  <a:t>Iteration 1: 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 </a:t>
                </a:r>
                <a:r>
                  <a:rPr lang="en-US" sz="2400" i="1" dirty="0" smtClean="0">
                    <a:latin typeface="Book Antiqua" panose="02040602050305030304" pitchFamily="18" charset="0"/>
                  </a:rPr>
                  <a:t>x</a:t>
                </a:r>
                <a:r>
                  <a:rPr lang="en-US" sz="2400" i="1" baseline="-25000" dirty="0" smtClean="0">
                    <a:latin typeface="Book Antiqua" panose="02040602050305030304" pitchFamily="18" charset="0"/>
                  </a:rPr>
                  <a:t>1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=0.78, x</a:t>
                </a:r>
                <a:r>
                  <a:rPr lang="en-US" sz="2400" baseline="-25000" dirty="0" smtClean="0">
                    <a:latin typeface="Book Antiqua" panose="02040602050305030304" pitchFamily="18" charset="0"/>
                  </a:rPr>
                  <a:t>2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=0.69   y=1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4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400" dirty="0" smtClean="0"/>
                  <a:t>z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Book Antiqua" panose="02040602050305030304" pitchFamily="18" charset="0"/>
                  </a:rPr>
                  <a:t>         </a:t>
                </a: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=0−0.1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×(−0.5)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400" b="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×(−0.5)×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sz="24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=0−0.1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×(−0.5)×0.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69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24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3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3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800" dirty="0" smtClean="0">
                    <a:latin typeface="Book Antiqua" panose="02040602050305030304" pitchFamily="18" charset="0"/>
                  </a:rPr>
                  <a:t>In the same way perform iteration 2, 3 and 4.</a:t>
                </a:r>
              </a:p>
              <a:p>
                <a:pPr marL="0" indent="0" algn="just" fontAlgn="base">
                  <a:buNone/>
                </a:pPr>
                <a:endParaRPr lang="en-US" sz="28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b="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  <a:blipFill rotWithShape="0">
                <a:blip r:embed="rId2"/>
                <a:stretch>
                  <a:fillRect l="-1461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578A-B03A-406E-BF6A-C885E41133C3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Linear Basis Function Models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65100" algn="just"/>
            <a:r>
              <a:rPr lang="en-US" sz="2600" dirty="0">
                <a:latin typeface="Book Antiqua" panose="02040602050305030304" pitchFamily="18" charset="0"/>
              </a:rPr>
              <a:t>Given a supervised learning problem of using    inputs </a:t>
            </a:r>
            <a:r>
              <a:rPr lang="en-US" sz="2600" dirty="0" smtClean="0">
                <a:latin typeface="Book Antiqua" pitchFamily="18" charset="0"/>
              </a:rPr>
              <a:t>p </a:t>
            </a:r>
            <a:r>
              <a:rPr lang="en-US" sz="2600" dirty="0">
                <a:latin typeface="Book Antiqua" pitchFamily="18" charset="0"/>
              </a:rPr>
              <a:t>to predict a continuous target </a:t>
            </a:r>
            <a:r>
              <a:rPr lang="en-US" sz="2600" dirty="0" smtClean="0">
                <a:latin typeface="Book Antiqua" pitchFamily="18" charset="0"/>
              </a:rPr>
              <a:t>y, </a:t>
            </a:r>
            <a:r>
              <a:rPr lang="en-US" sz="2600" dirty="0">
                <a:latin typeface="Book Antiqua" pitchFamily="18" charset="0"/>
              </a:rPr>
              <a:t>the simplest model to use would be linear regression.  </a:t>
            </a:r>
          </a:p>
          <a:p>
            <a:pPr marL="165100" indent="-165100" algn="just"/>
            <a:r>
              <a:rPr lang="en-US" sz="2600" dirty="0">
                <a:latin typeface="Book Antiqua" pitchFamily="18" charset="0"/>
              </a:rPr>
              <a:t>However, what if we know that the relationship between the inputs and the target is non-linear, but we are unsure of exactly what form this relationship has? </a:t>
            </a:r>
            <a:endParaRPr lang="en-US" sz="2600" dirty="0" smtClean="0">
              <a:latin typeface="Book Antiqua" pitchFamily="18" charset="0"/>
            </a:endParaRPr>
          </a:p>
          <a:p>
            <a:pPr marL="165100" lvl="0" indent="-165100" algn="just"/>
            <a:r>
              <a:rPr lang="en-US" sz="2600" dirty="0">
                <a:latin typeface="Book Antiqua" panose="02040602050305030304" pitchFamily="18" charset="0"/>
                <a:cs typeface="Arial" panose="020B0604020202020204" pitchFamily="34" charset="0"/>
              </a:rPr>
              <a:t>One way to overcome this problem is to use linear basis function models.  These models assume that the target is a linear combination of a set of </a:t>
            </a:r>
            <a:r>
              <a:rPr lang="en-US" sz="2600" dirty="0" smtClean="0">
                <a:latin typeface="Book Antiqua" panose="02040602050305030304" pitchFamily="18" charset="0"/>
                <a:cs typeface="Arial" panose="020B0604020202020204" pitchFamily="34" charset="0"/>
              </a:rPr>
              <a:t>p+1 basis </a:t>
            </a:r>
            <a:r>
              <a:rPr lang="en-US" sz="2600" dirty="0">
                <a:latin typeface="Book Antiqua" panose="02040602050305030304" pitchFamily="18" charset="0"/>
                <a:cs typeface="Arial" panose="020B0604020202020204" pitchFamily="34" charset="0"/>
              </a:rPr>
              <a:t>functions.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</a:p>
          <a:p>
            <a:pPr marL="165100" indent="-165100" algn="just"/>
            <a:endParaRPr lang="en-US" sz="2600" dirty="0" smtClean="0">
              <a:latin typeface="Book Antiqua" pitchFamily="18" charset="0"/>
            </a:endParaRPr>
          </a:p>
          <a:p>
            <a:pPr marL="165100" indent="-165100" algn="just"/>
            <a:endParaRPr lang="en-US" sz="2600" dirty="0">
              <a:latin typeface="Book Antiqua" pitchFamily="18" charset="0"/>
            </a:endParaRPr>
          </a:p>
          <a:p>
            <a:pPr marL="165100" indent="-165100" algn="just"/>
            <a:endParaRPr lang="en-US" sz="26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C61-A070-449B-BED9-D49216C3006B}" type="datetime1">
              <a:rPr lang="en-US" smtClean="0"/>
              <a:t>3/28/2022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  <p:pic>
        <p:nvPicPr>
          <p:cNvPr id="9233" name="Picture 17" descr="p+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68263"/>
            <a:ext cx="3429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24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>
                <a:normAutofit/>
              </a:bodyPr>
              <a:lstStyle/>
              <a:p>
                <a:pPr algn="just" fontAlgn="base"/>
                <a:r>
                  <a:rPr lang="en-US" sz="2600" dirty="0" smtClean="0">
                    <a:latin typeface="Book Antiqua" pitchFamily="18" charset="0"/>
                  </a:rPr>
                  <a:t>Polynomial curve fitting </a:t>
                </a:r>
                <a:r>
                  <a:rPr lang="en-US" sz="2600" dirty="0">
                    <a:latin typeface="Book Antiqua" pitchFamily="18" charset="0"/>
                  </a:rPr>
                  <a:t>is a form of regression analysis in which the relationship between the independent variables and dependent variables are modeled in the </a:t>
                </a:r>
                <a:r>
                  <a:rPr lang="en-US" sz="2600" dirty="0" err="1" smtClean="0">
                    <a:latin typeface="Book Antiqua" pitchFamily="18" charset="0"/>
                  </a:rPr>
                  <a:t>m</a:t>
                </a:r>
                <a:r>
                  <a:rPr lang="en-US" sz="2600" baseline="30000" dirty="0" err="1" smtClean="0">
                    <a:latin typeface="Book Antiqua" pitchFamily="18" charset="0"/>
                  </a:rPr>
                  <a:t>th</a:t>
                </a:r>
                <a:r>
                  <a:rPr lang="en-US" sz="2600" dirty="0" smtClean="0">
                    <a:latin typeface="Book Antiqua" pitchFamily="18" charset="0"/>
                  </a:rPr>
                  <a:t> </a:t>
                </a:r>
                <a:r>
                  <a:rPr lang="en-US" sz="2600" dirty="0">
                    <a:latin typeface="Book Antiqua" pitchFamily="18" charset="0"/>
                  </a:rPr>
                  <a:t>degree polynomial</a:t>
                </a:r>
                <a:r>
                  <a:rPr lang="en-US" sz="2600" dirty="0" smtClean="0">
                    <a:latin typeface="Book Antiqua" pitchFamily="18" charset="0"/>
                  </a:rPr>
                  <a:t>.</a:t>
                </a:r>
              </a:p>
              <a:p>
                <a:pPr algn="just" fontAlgn="base"/>
                <a:r>
                  <a:rPr lang="en-US" sz="2600" dirty="0">
                    <a:latin typeface="Book Antiqua" pitchFamily="18" charset="0"/>
                  </a:rPr>
                  <a:t>Polynomial Regression models are usually fit with the method of least squares</a:t>
                </a:r>
                <a:r>
                  <a:rPr lang="en-US" sz="2600" dirty="0" smtClean="0">
                    <a:latin typeface="Book Antiqua" pitchFamily="18" charset="0"/>
                  </a:rPr>
                  <a:t>.</a:t>
                </a:r>
              </a:p>
              <a:p>
                <a:pPr algn="just" fontAlgn="base"/>
                <a:r>
                  <a:rPr lang="en-US" sz="2600" dirty="0">
                    <a:latin typeface="Book Antiqua" pitchFamily="18" charset="0"/>
                  </a:rPr>
                  <a:t>If we assume that the relationship is a linear one, then we can use </a:t>
                </a:r>
                <a:r>
                  <a:rPr lang="en-US" sz="2600" dirty="0" smtClean="0">
                    <a:latin typeface="Book Antiqua" pitchFamily="18" charset="0"/>
                  </a:rPr>
                  <a:t>linear equation given as:</a:t>
                </a: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600" dirty="0" smtClean="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0">
                <a:blip r:embed="rId2"/>
                <a:stretch>
                  <a:fillRect l="-1113" t="-1348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3-A9E3-47AE-A8FD-E8FAD88F472D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0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Linear Basis Function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40005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600" i="1" dirty="0">
                              <a:latin typeface="Book Antiqua" panose="0204060205030503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600" i="1" dirty="0">
                              <a:latin typeface="Book Antiqua" panose="0204060205030503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600" i="1" dirty="0">
                              <a:latin typeface="Book Antiqua" panose="0204060205030503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 smtClean="0">
                  <a:latin typeface="Book Antiqua" pitchFamily="18" charset="0"/>
                </a:endParaRP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This is a generalization of linear regression that essentially replaces each input with a function of the input.  </a:t>
                </a:r>
                <a:r>
                  <a:rPr lang="en-US" sz="2600" dirty="0" smtClean="0">
                    <a:latin typeface="Book Antiqua" pitchFamily="18" charset="0"/>
                  </a:rPr>
                  <a:t>A </a:t>
                </a:r>
                <a:r>
                  <a:rPr lang="en-US" sz="2600" dirty="0">
                    <a:latin typeface="Book Antiqua" pitchFamily="18" charset="0"/>
                  </a:rPr>
                  <a:t>linear basis function model that uses the identity function is just linear regression</a:t>
                </a:r>
                <a:r>
                  <a:rPr lang="en-US" sz="2600" dirty="0" smtClean="0">
                    <a:latin typeface="Book Antiqua" pitchFamily="18" charset="0"/>
                  </a:rPr>
                  <a:t>.</a:t>
                </a:r>
              </a:p>
              <a:p>
                <a:pPr algn="just"/>
                <a:r>
                  <a:rPr lang="en-US" sz="2800" dirty="0">
                    <a:latin typeface="Book Antiqua" panose="02040602050305030304" pitchFamily="18" charset="0"/>
                  </a:rPr>
                  <a:t>The example of polynomial regression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is </a:t>
                </a:r>
                <a:r>
                  <a:rPr lang="en-US" sz="2800" dirty="0">
                    <a:latin typeface="Book Antiqua" panose="02040602050305030304" pitchFamily="18" charset="0"/>
                  </a:rPr>
                  <a:t>a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particular example </a:t>
                </a:r>
                <a:r>
                  <a:rPr lang="en-US" sz="2800" dirty="0">
                    <a:latin typeface="Book Antiqua" panose="02040602050305030304" pitchFamily="18" charset="0"/>
                  </a:rPr>
                  <a:t>of this model in which there is a single input variable </a:t>
                </a:r>
                <a:r>
                  <a:rPr lang="en-US" sz="2800" i="1" dirty="0">
                    <a:latin typeface="Book Antiqua" panose="02040602050305030304" pitchFamily="18" charset="0"/>
                  </a:rPr>
                  <a:t>x</a:t>
                </a:r>
                <a:r>
                  <a:rPr lang="en-US" sz="2800" dirty="0">
                    <a:latin typeface="Book Antiqua" panose="02040602050305030304" pitchFamily="18" charset="0"/>
                  </a:rPr>
                  <a:t>, and the basis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functions take </a:t>
                </a:r>
                <a:r>
                  <a:rPr lang="en-US" sz="2800" dirty="0">
                    <a:latin typeface="Book Antiqua" panose="02040602050305030304" pitchFamily="18" charset="0"/>
                  </a:rPr>
                  <a:t>the form of powers of </a:t>
                </a:r>
                <a:r>
                  <a:rPr lang="en-US" sz="2800" i="1" dirty="0">
                    <a:latin typeface="Book Antiqua" panose="02040602050305030304" pitchFamily="18" charset="0"/>
                  </a:rPr>
                  <a:t>x </a:t>
                </a:r>
                <a:r>
                  <a:rPr lang="en-US" sz="2800" dirty="0">
                    <a:latin typeface="Book Antiqua" panose="02040602050305030304" pitchFamily="18" charset="0"/>
                  </a:rPr>
                  <a:t>so that </a:t>
                </a:r>
                <a:r>
                  <a:rPr lang="en-US" sz="2800" i="1" dirty="0" err="1">
                    <a:latin typeface="Book Antiqua" panose="02040602050305030304" pitchFamily="18" charset="0"/>
                  </a:rPr>
                  <a:t>φ</a:t>
                </a:r>
                <a:r>
                  <a:rPr lang="en-US" sz="2800" i="1" baseline="-25000" dirty="0" err="1">
                    <a:latin typeface="Book Antiqua" panose="02040602050305030304" pitchFamily="18" charset="0"/>
                  </a:rPr>
                  <a:t>j</a:t>
                </a:r>
                <a:r>
                  <a:rPr lang="en-US" sz="2800" dirty="0">
                    <a:latin typeface="Book Antiqua" panose="02040602050305030304" pitchFamily="18" charset="0"/>
                  </a:rPr>
                  <a:t>(</a:t>
                </a:r>
                <a:r>
                  <a:rPr lang="en-US" sz="2800" i="1" dirty="0">
                    <a:latin typeface="Book Antiqua" panose="02040602050305030304" pitchFamily="18" charset="0"/>
                  </a:rPr>
                  <a:t>x</a:t>
                </a:r>
                <a:r>
                  <a:rPr lang="en-US" sz="2800" dirty="0">
                    <a:latin typeface="Book Antiqua" panose="02040602050305030304" pitchFamily="18" charset="0"/>
                  </a:rPr>
                  <a:t>) = </a:t>
                </a:r>
                <a:r>
                  <a:rPr lang="en-US" sz="2800" i="1" dirty="0" err="1" smtClean="0">
                    <a:latin typeface="Book Antiqua" panose="02040602050305030304" pitchFamily="18" charset="0"/>
                  </a:rPr>
                  <a:t>x</a:t>
                </a:r>
                <a:r>
                  <a:rPr lang="en-US" sz="2800" i="1" baseline="30000" dirty="0" err="1" smtClean="0">
                    <a:latin typeface="Book Antiqua" panose="02040602050305030304" pitchFamily="18" charset="0"/>
                  </a:rPr>
                  <a:t>j</a:t>
                </a:r>
                <a:r>
                  <a:rPr lang="en-US" sz="2800" i="1" dirty="0" smtClean="0">
                    <a:latin typeface="Book Antiqua" panose="02040602050305030304" pitchFamily="18" charset="0"/>
                  </a:rPr>
                  <a:t>.</a:t>
                </a:r>
                <a:endParaRPr lang="en-US" sz="2600" dirty="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r="-1481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16E4-8B6C-4D2E-B89C-908F866FF9A4}" type="datetime1">
              <a:rPr lang="en-US" smtClean="0"/>
              <a:t>3/28/2022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  <p:pic>
        <p:nvPicPr>
          <p:cNvPr id="9233" name="Picture 17" descr="p+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68263"/>
            <a:ext cx="3429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0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Linear Basis Function Models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There are many other possible choices for the basis functions, for </a:t>
            </a:r>
            <a:r>
              <a:rPr lang="en-US" sz="2800" dirty="0" smtClean="0">
                <a:latin typeface="Book Antiqua" panose="02040602050305030304" pitchFamily="18" charset="0"/>
              </a:rPr>
              <a:t>example.</a:t>
            </a:r>
          </a:p>
          <a:p>
            <a:pPr algn="just"/>
            <a:r>
              <a:rPr lang="en-GB" sz="2800" dirty="0" smtClean="0">
                <a:latin typeface="Book Antiqua" panose="02040602050305030304" pitchFamily="18" charset="0"/>
              </a:rPr>
              <a:t>Gaussian </a:t>
            </a:r>
            <a:r>
              <a:rPr lang="en-GB" sz="2800" dirty="0">
                <a:latin typeface="Book Antiqua" panose="02040602050305030304" pitchFamily="18" charset="0"/>
              </a:rPr>
              <a:t>basis </a:t>
            </a:r>
            <a:r>
              <a:rPr lang="en-GB" sz="2800" dirty="0" smtClean="0">
                <a:latin typeface="Book Antiqua" panose="02040602050305030304" pitchFamily="18" charset="0"/>
              </a:rPr>
              <a:t>functions:</a:t>
            </a:r>
          </a:p>
          <a:p>
            <a:pPr algn="just"/>
            <a:endParaRPr lang="en-GB" sz="2800" dirty="0">
              <a:latin typeface="Book Antiqua" panose="02040602050305030304" pitchFamily="18" charset="0"/>
            </a:endParaRPr>
          </a:p>
          <a:p>
            <a:pPr algn="just"/>
            <a:r>
              <a:rPr lang="en-GB" sz="2800" dirty="0" smtClean="0">
                <a:latin typeface="Book Antiqua" panose="02040602050305030304" pitchFamily="18" charset="0"/>
              </a:rPr>
              <a:t>Sigmoidal </a:t>
            </a:r>
            <a:r>
              <a:rPr lang="en-GB" sz="2800" dirty="0">
                <a:latin typeface="Book Antiqua" panose="02040602050305030304" pitchFamily="18" charset="0"/>
              </a:rPr>
              <a:t>basis </a:t>
            </a:r>
            <a:r>
              <a:rPr lang="en-GB" sz="2800" dirty="0" smtClean="0">
                <a:latin typeface="Book Antiqua" panose="02040602050305030304" pitchFamily="18" charset="0"/>
              </a:rPr>
              <a:t>functions:</a:t>
            </a:r>
            <a:endParaRPr lang="en-GB" sz="2800" dirty="0">
              <a:latin typeface="Book Antiqua" panose="02040602050305030304" pitchFamily="18" charset="0"/>
            </a:endParaRPr>
          </a:p>
          <a:p>
            <a:pPr marL="0" indent="0"/>
            <a:endParaRPr lang="en-GB" sz="2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Book Antiqua" panose="02040602050305030304" pitchFamily="18" charset="0"/>
              </a:rPr>
              <a:t> </a:t>
            </a:r>
            <a:r>
              <a:rPr lang="en-GB" sz="2800" dirty="0" smtClean="0">
                <a:latin typeface="Book Antiqua" panose="02040602050305030304" pitchFamily="18" charset="0"/>
              </a:rPr>
              <a:t>    Where,</a:t>
            </a:r>
            <a:endParaRPr lang="en-GB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B7B9-4224-450A-8159-0401AA8E991A}" type="datetime1">
              <a:rPr lang="en-US" smtClean="0"/>
              <a:t>3/28/2022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  <p:pic>
        <p:nvPicPr>
          <p:cNvPr id="9233" name="Picture 17" descr="p+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68263"/>
            <a:ext cx="3429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976560"/>
            <a:ext cx="2997200" cy="661987"/>
          </a:xfrm>
          <a:prstGeom prst="rect">
            <a:avLst/>
          </a:prstGeom>
        </p:spPr>
      </p:pic>
      <p:pic>
        <p:nvPicPr>
          <p:cNvPr id="13" name="Content Placeholder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2075" y="4114800"/>
            <a:ext cx="2420068" cy="685800"/>
          </a:xfrm>
          <a:prstGeom prst="rect">
            <a:avLst/>
          </a:prstGeom>
        </p:spPr>
      </p:pic>
      <p:pic>
        <p:nvPicPr>
          <p:cNvPr id="14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5158581"/>
            <a:ext cx="2309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39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>
                <a:normAutofit/>
              </a:bodyPr>
              <a:lstStyle/>
              <a:p>
                <a:pPr algn="just" fontAlgn="base"/>
                <a:r>
                  <a:rPr lang="en-US" sz="2800" dirty="0" smtClean="0">
                    <a:latin typeface="Book Antiqua" panose="02040602050305030304" pitchFamily="18" charset="0"/>
                  </a:rPr>
                  <a:t>However, if </a:t>
                </a:r>
                <a:r>
                  <a:rPr lang="en-US" sz="2800" dirty="0">
                    <a:latin typeface="Book Antiqua" panose="02040602050305030304" pitchFamily="18" charset="0"/>
                  </a:rPr>
                  <a:t>we assume that the relationship is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non-linear, we can use polynomial of more than degree one given as below.</a:t>
                </a:r>
              </a:p>
              <a:p>
                <a:pPr marL="0" indent="0" algn="just" fontAlgn="base">
                  <a:buNone/>
                </a:pPr>
                <a:r>
                  <a:rPr lang="en-US" sz="2800" dirty="0">
                    <a:latin typeface="Book Antiqua" panose="02040602050305030304" pitchFamily="18" charset="0"/>
                  </a:rPr>
                  <a:t>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   	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algn="just" fontAlgn="base"/>
                <a:r>
                  <a:rPr lang="en-US" sz="2600" dirty="0" smtClean="0">
                    <a:latin typeface="Book Antiqua" panose="02040602050305030304" pitchFamily="18" charset="0"/>
                  </a:rPr>
                  <a:t>Here, </a:t>
                </a:r>
                <a:r>
                  <a:rPr lang="en-US" sz="2600" dirty="0" err="1" smtClean="0">
                    <a:latin typeface="Book Antiqua" panose="02040602050305030304" pitchFamily="18" charset="0"/>
                  </a:rPr>
                  <a:t>w</a:t>
                </a:r>
                <a:r>
                  <a:rPr lang="en-US" sz="2600" baseline="-25000" dirty="0" err="1" smtClean="0">
                    <a:latin typeface="Book Antiqua" panose="02040602050305030304" pitchFamily="18" charset="0"/>
                  </a:rPr>
                  <a:t>i</a:t>
                </a:r>
                <a:r>
                  <a:rPr lang="en-US" sz="2600" dirty="0" smtClean="0">
                    <a:latin typeface="Book Antiqua" panose="02040602050305030304" pitchFamily="18" charset="0"/>
                  </a:rPr>
                  <a:t>, </a:t>
                </a:r>
                <a:r>
                  <a:rPr lang="en-US" sz="2600" dirty="0" err="1" smtClean="0">
                    <a:latin typeface="Book Antiqua" panose="02040602050305030304" pitchFamily="18" charset="0"/>
                  </a:rPr>
                  <a:t>i</a:t>
                </a:r>
                <a:r>
                  <a:rPr lang="en-US" sz="2600" dirty="0" smtClean="0">
                    <a:latin typeface="Book Antiqua" panose="02040602050305030304" pitchFamily="18" charset="0"/>
                  </a:rPr>
                  <a:t>=0,1…..m are coefficients of polynomial that needs to be determined minimizing mean squared error.  Error function for the n data points is given by: </a:t>
                </a:r>
              </a:p>
              <a:p>
                <a:pPr marL="400050" lvl="1" indent="68580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0">
                <a:blip r:embed="rId2"/>
                <a:stretch>
                  <a:fillRect l="-1253" t="-1482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E5EF-7D13-46AB-AA0D-7248BC332C1D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9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763000" cy="4525963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latin typeface="Book Antiqua" panose="02040602050305030304" pitchFamily="18" charset="0"/>
                </a:endParaRPr>
              </a:p>
              <a:p>
                <a:pPr algn="just" fontAlgn="base"/>
                <a:r>
                  <a:rPr lang="en-US" sz="2600" dirty="0" smtClean="0">
                    <a:latin typeface="Book Antiqua" panose="02040602050305030304" pitchFamily="18" charset="0"/>
                  </a:rPr>
                  <a:t>Now, coefficients can be determined or  updated using gradient decent method as below.</a:t>
                </a:r>
              </a:p>
              <a:p>
                <a:pPr marL="400050" indent="-40005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algn="just" fontAlgn="base"/>
                <a:endParaRPr lang="en-US" sz="2600" dirty="0">
                  <a:latin typeface="Book Antiqua" panose="02040602050305030304" pitchFamily="18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763000" cy="4525963"/>
              </a:xfrm>
              <a:blipFill rotWithShape="0">
                <a:blip r:embed="rId2"/>
                <a:stretch>
                  <a:fillRect l="-1113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FCB-2791-4D05-AF18-45BD19C0DDB4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0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</p:spPr>
            <p:txBody>
              <a:bodyPr>
                <a:normAutofit/>
              </a:bodyPr>
              <a:lstStyle/>
              <a:p>
                <a:pPr marL="400050" indent="-40005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sz="27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7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So on</a:t>
                </a: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algn="just" fontAlgn="base"/>
                <a:endParaRPr lang="en-US" sz="2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  <a:blipFill rotWithShape="0">
                <a:blip r:embed="rId2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0E7-51C8-4717-9E03-AAE07F3AECE3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8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b="1" i="1" dirty="0" smtClean="0">
                    <a:latin typeface="Book Antiqua" panose="02040602050305030304" pitchFamily="18" charset="0"/>
                  </a:rPr>
                  <a:t>Example: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Fit </a:t>
                </a:r>
                <a:r>
                  <a:rPr lang="en-US" sz="2800" dirty="0">
                    <a:latin typeface="Book Antiqua" panose="02040602050305030304" pitchFamily="18" charset="0"/>
                  </a:rPr>
                  <a:t>the quadratic curve through the following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data. Show one epoch of computation.</a:t>
                </a:r>
              </a:p>
              <a:p>
                <a:pPr algn="just"/>
                <a:endParaRPr lang="en-US" sz="28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b="1" u="sng" dirty="0" smtClean="0">
                    <a:latin typeface="Book Antiqua" panose="02040602050305030304" pitchFamily="18" charset="0"/>
                  </a:rPr>
                  <a:t>Solution</a:t>
                </a: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General form of quadratic equation is: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Let us assume that initial values of parameters are:</a:t>
                </a: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  <a:blipFill rotWithShape="0">
                <a:blip r:embed="rId2"/>
                <a:stretch>
                  <a:fillRect l="-1253" t="-1314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02670"/>
              </p:ext>
            </p:extLst>
          </p:nvPr>
        </p:nvGraphicFramePr>
        <p:xfrm>
          <a:off x="914400" y="2286000"/>
          <a:ext cx="480060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082"/>
                <a:gridCol w="940118"/>
                <a:gridCol w="1143001"/>
                <a:gridCol w="1066800"/>
                <a:gridCol w="990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X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f(x)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7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14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23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8BAB-A03D-4CA4-9CFD-69F8D13E3804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7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351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:r>
                  <a:rPr lang="en-US" sz="2400" b="1" u="sng" dirty="0" smtClean="0">
                    <a:latin typeface="Book Antiqua" panose="02040602050305030304" pitchFamily="18" charset="0"/>
                  </a:rPr>
                  <a:t>Iteration 1: 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 </a:t>
                </a:r>
                <a:r>
                  <a:rPr lang="en-US" sz="2400" i="1" dirty="0" smtClean="0">
                    <a:latin typeface="Book Antiqua" panose="02040602050305030304" pitchFamily="18" charset="0"/>
                  </a:rPr>
                  <a:t>x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=1, y=f(</a:t>
                </a:r>
                <a:r>
                  <a:rPr lang="en-US" sz="2400" i="1" dirty="0" smtClean="0">
                    <a:latin typeface="Book Antiqua" panose="02040602050305030304" pitchFamily="18" charset="0"/>
                  </a:rPr>
                  <a:t>x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)=2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24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)=0+0.01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sz="2400" b="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=0+0.01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sz="24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0+0.01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sz="24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3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000" b="1" u="sng" dirty="0">
                    <a:latin typeface="Book Antiqua" panose="02040602050305030304" pitchFamily="18" charset="0"/>
                  </a:rPr>
                  <a:t>Iteration </a:t>
                </a:r>
                <a:r>
                  <a:rPr lang="en-US" sz="2000" b="1" u="sng" dirty="0" smtClean="0">
                    <a:latin typeface="Book Antiqua" panose="02040602050305030304" pitchFamily="18" charset="0"/>
                  </a:rPr>
                  <a:t>2: </a:t>
                </a:r>
                <a:r>
                  <a:rPr lang="en-US" sz="2000" dirty="0" smtClean="0">
                    <a:latin typeface="Book Antiqua" panose="02040602050305030304" pitchFamily="18" charset="0"/>
                  </a:rPr>
                  <a:t> </a:t>
                </a:r>
                <a:r>
                  <a:rPr lang="en-US" sz="2000" i="1" dirty="0" smtClean="0">
                    <a:latin typeface="Book Antiqua" panose="02040602050305030304" pitchFamily="18" charset="0"/>
                  </a:rPr>
                  <a:t>x</a:t>
                </a:r>
                <a:r>
                  <a:rPr lang="en-US" sz="2000" dirty="0" smtClean="0">
                    <a:latin typeface="Book Antiqua" panose="02040602050305030304" pitchFamily="18" charset="0"/>
                  </a:rPr>
                  <a:t>=2, </a:t>
                </a:r>
                <a:r>
                  <a:rPr lang="en-US" sz="2000" dirty="0">
                    <a:latin typeface="Book Antiqua" panose="02040602050305030304" pitchFamily="18" charset="0"/>
                  </a:rPr>
                  <a:t>y=f(</a:t>
                </a:r>
                <a:r>
                  <a:rPr lang="en-US" sz="2000" i="1" dirty="0">
                    <a:latin typeface="Book Antiqua" panose="02040602050305030304" pitchFamily="18" charset="0"/>
                  </a:rPr>
                  <a:t>x</a:t>
                </a:r>
                <a:r>
                  <a:rPr lang="en-US" sz="2000" dirty="0" smtClean="0">
                    <a:latin typeface="Book Antiqua" panose="02040602050305030304" pitchFamily="18" charset="0"/>
                  </a:rPr>
                  <a:t>)=7</a:t>
                </a:r>
                <a:endParaRPr lang="en-US" sz="20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3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800" dirty="0" smtClean="0">
                    <a:latin typeface="Book Antiqua" panose="02040602050305030304" pitchFamily="18" charset="0"/>
                  </a:rPr>
                  <a:t>In the same way perform iteration 3 and 4.</a:t>
                </a:r>
              </a:p>
              <a:p>
                <a:pPr marL="0" indent="0" algn="just" fontAlgn="base">
                  <a:buNone/>
                </a:pPr>
                <a:endParaRPr lang="en-US" sz="28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b="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  <a:blipFill rotWithShape="0">
                <a:blip r:embed="rId2"/>
                <a:stretch>
                  <a:fillRect l="-1461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F0D-82C3-4101-A633-87ABAD04264C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4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Logistic regression is one of the most popular machine learning algorithms for binary classification. This is because it is a simple algorithm that performs very well on a wide range of problems.</a:t>
            </a:r>
          </a:p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We want to predict a variable            , where 0 is called negative class, while 1 is called positive class. Such task is known as binary classification.</a:t>
            </a:r>
          </a:p>
          <a:p>
            <a:pPr algn="just" fontAlgn="base">
              <a:buNone/>
            </a:pPr>
            <a:r>
              <a:rPr lang="en-US" sz="2800" dirty="0" smtClean="0">
                <a:latin typeface="Book Antiqua" pitchFamily="18" charset="0"/>
              </a:rPr>
              <a:t>	</a:t>
            </a:r>
          </a:p>
          <a:p>
            <a:pPr marL="165100" indent="-165100"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638800" y="3886200"/>
          <a:ext cx="1044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583920" imgH="203040" progId="Equation.3">
                  <p:embed/>
                </p:oleObj>
              </mc:Choice>
              <mc:Fallback>
                <p:oleObj name="Equation" r:id="rId3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86200"/>
                        <a:ext cx="1044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97CD-9984-4A1F-B134-662BA711C079}" type="datetime1">
              <a:rPr lang="en-US" smtClean="0"/>
              <a:t>3/28/2022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The heart of the logistic regression technique is logistic function and is defined as:</a:t>
            </a:r>
          </a:p>
          <a:p>
            <a:pPr marL="225425" indent="-225425" algn="just"/>
            <a:endParaRPr lang="en-US" sz="2800" dirty="0" smtClean="0">
              <a:latin typeface="Book Antiqua" pitchFamily="18" charset="0"/>
            </a:endParaRPr>
          </a:p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Logistic function transforms the input into the range [0, 1]. Smallest negative numbers results in values close to zero and the larger positive numbers results in values close to one.</a:t>
            </a:r>
          </a:p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If there are two input variable, logistic regression has two coefficients just like linear regression.</a:t>
            </a:r>
          </a:p>
          <a:p>
            <a:pPr marL="225425" indent="-225425"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91073"/>
              </p:ext>
            </p:extLst>
          </p:nvPr>
        </p:nvGraphicFramePr>
        <p:xfrm>
          <a:off x="2179638" y="5562600"/>
          <a:ext cx="2905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3" imgW="1244520" imgH="228600" progId="Equation.3">
                  <p:embed/>
                </p:oleObj>
              </mc:Choice>
              <mc:Fallback>
                <p:oleObj name="Equation" r:id="rId3" imgW="1244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5562600"/>
                        <a:ext cx="29051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971800" y="2122360"/>
          <a:ext cx="2497138" cy="83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5" imgW="914400" imgH="393700" progId="Equation.3">
                  <p:embed/>
                </p:oleObj>
              </mc:Choice>
              <mc:Fallback>
                <p:oleObj name="Equation" r:id="rId5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22360"/>
                        <a:ext cx="2497138" cy="83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32B-EA6F-41F5-99DE-F82067F040D7}" type="datetime1">
              <a:rPr lang="en-US" smtClean="0"/>
              <a:t>3/28/2022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28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hi_j(x) = \exp \left\{ - \frac{ (x - \mu_j)^2}{2s^2}  \right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8"/>
  <p:tag name="PICTUREFILESIZE" val="49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hi_j(x) = \sigma\left( \frac{x - \mu_j}{s}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8"/>
  <p:tag name="PICTUREFILESIZE" val="38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sigma(a) = \frac{1}{1 + \exp( - a ) }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1"/>
  <p:tag name="PICTUREFILESIZE" val="33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20057</TotalTime>
  <Words>621</Words>
  <Application>Microsoft Office PowerPoint</Application>
  <PresentationFormat>On-screen Show (4:3)</PresentationFormat>
  <Paragraphs>217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 Antiqua</vt:lpstr>
      <vt:lpstr>Calibri</vt:lpstr>
      <vt:lpstr>Cambria Math</vt:lpstr>
      <vt:lpstr>Wingdings</vt:lpstr>
      <vt:lpstr>Office Theme</vt:lpstr>
      <vt:lpstr>Equation</vt:lpstr>
      <vt:lpstr>Microsoft Equation 3.0</vt:lpstr>
      <vt:lpstr>PowerPoint Presentation</vt:lpstr>
      <vt:lpstr>Polynomial Curve Fitting</vt:lpstr>
      <vt:lpstr>Polynomial Curve Fitting</vt:lpstr>
      <vt:lpstr>Polynomial Curve Fitting</vt:lpstr>
      <vt:lpstr>Polynomial Curve Fitting</vt:lpstr>
      <vt:lpstr>Polynomial Curve Fitting</vt:lpstr>
      <vt:lpstr>Polynomial Curve Fitting</vt:lpstr>
      <vt:lpstr>Logistic Regression</vt:lpstr>
      <vt:lpstr>Logistic Regression</vt:lpstr>
      <vt:lpstr>Logistic Regression</vt:lpstr>
      <vt:lpstr>Logistic Regression Cost Function</vt:lpstr>
      <vt:lpstr>Logistic Regression Cost Function</vt:lpstr>
      <vt:lpstr>Logistic Regression Cost Function</vt:lpstr>
      <vt:lpstr>Logistic Regression GD/Derivatives</vt:lpstr>
      <vt:lpstr>Logistic Regression GD/Derivatives</vt:lpstr>
      <vt:lpstr>Logistic Regression</vt:lpstr>
      <vt:lpstr>Logistic Regression</vt:lpstr>
      <vt:lpstr>Logistic Regression</vt:lpstr>
      <vt:lpstr>Linear Basis Function Models</vt:lpstr>
      <vt:lpstr>Linear Basis Function Models</vt:lpstr>
      <vt:lpstr>Linear Basis Function Models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Com</cp:lastModifiedBy>
  <cp:revision>445</cp:revision>
  <dcterms:created xsi:type="dcterms:W3CDTF">2018-12-09T05:19:45Z</dcterms:created>
  <dcterms:modified xsi:type="dcterms:W3CDTF">2022-03-28T11:10:04Z</dcterms:modified>
</cp:coreProperties>
</file>