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notesSlide16.xml" ContentType="application/vnd.openxmlformats-officedocument.presentationml.notesSlide+xml"/>
  <Override PartName="/ppt/notesSlides/_rels/notesSlide27.xml.rels" ContentType="application/vnd.openxmlformats-package.relationships+xml"/>
  <Override PartName="/ppt/notesSlides/_rels/notesSlide21.xml.rels" ContentType="application/vnd.openxmlformats-package.relationships+xml"/>
  <Override PartName="/ppt/notesSlides/_rels/notesSlide26.xml.rels" ContentType="application/vnd.openxmlformats-package.relationships+xml"/>
  <Override PartName="/ppt/notesSlides/_rels/notesSlide19.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4.wmf" ContentType="image/x-wmf"/>
  <Override PartName="/ppt/media/image23.wmf" ContentType="image/x-wmf"/>
  <Override PartName="/ppt/media/image22.wmf" ContentType="image/x-wmf"/>
  <Override PartName="/ppt/media/image21.wmf" ContentType="image/x-wmf"/>
  <Override PartName="/ppt/media/image58.wmf" ContentType="image/x-wmf"/>
  <Override PartName="/ppt/media/image19.wmf" ContentType="image/x-wmf"/>
  <Override PartName="/ppt/media/image20.wmf" ContentType="image/x-wmf"/>
  <Override PartName="/ppt/media/image57.wmf" ContentType="image/x-wmf"/>
  <Override PartName="/ppt/media/image18.wmf" ContentType="image/x-wmf"/>
  <Override PartName="/ppt/media/image17.wmf" ContentType="image/x-wmf"/>
  <Override PartName="/ppt/media/image16.wmf" ContentType="image/x-wmf"/>
  <Override PartName="/ppt/media/image15.wmf" ContentType="image/x-wmf"/>
  <Override PartName="/ppt/media/image14.wmf" ContentType="image/x-wmf"/>
  <Override PartName="/ppt/media/image1.png" ContentType="image/png"/>
  <Override PartName="/ppt/media/image29.wmf" ContentType="image/x-wmf"/>
  <Override PartName="/ppt/media/image31.png" ContentType="image/png"/>
  <Override PartName="/ppt/media/image25.wmf" ContentType="image/x-wmf"/>
  <Override PartName="/ppt/media/image2.wmf" ContentType="image/x-wmf"/>
  <Override PartName="/ppt/media/image32.wmf" ContentType="image/x-wmf"/>
  <Override PartName="/ppt/media/image26.wmf" ContentType="image/x-wmf"/>
  <Override PartName="/ppt/media/image3.wmf" ContentType="image/x-wmf"/>
  <Override PartName="/ppt/media/image33.wmf" ContentType="image/x-wmf"/>
  <Override PartName="/ppt/media/image4.wmf" ContentType="image/x-wmf"/>
  <Override PartName="/ppt/media/image34.wmf" ContentType="image/x-wmf"/>
  <Override PartName="/ppt/media/image10.png" ContentType="image/png"/>
  <Override PartName="/ppt/media/image50.wmf" ContentType="image/x-wmf"/>
  <Override PartName="/ppt/media/image5.wmf" ContentType="image/x-wmf"/>
  <Override PartName="/ppt/media/image35.wmf" ContentType="image/x-wmf"/>
  <Override PartName="/ppt/media/image6.wmf" ContentType="image/x-wmf"/>
  <Override PartName="/ppt/media/image45.wmf" ContentType="image/x-wmf"/>
  <Override PartName="/ppt/media/image46.wmf" ContentType="image/x-wmf"/>
  <Override PartName="/ppt/media/image47.wmf" ContentType="image/x-wmf"/>
  <Override PartName="/ppt/media/image51.wmf" ContentType="image/x-wmf"/>
  <Override PartName="/ppt/media/image12.wmf" ContentType="image/x-wmf"/>
  <Override PartName="/ppt/media/image49.wmf" ContentType="image/x-wmf"/>
  <Override PartName="/ppt/media/image52.wmf" ContentType="image/x-wmf"/>
  <Override PartName="/ppt/media/image41.wmf" ContentType="image/x-wmf"/>
  <Override PartName="/ppt/media/image53.wmf" ContentType="image/x-wmf"/>
  <Override PartName="/ppt/media/image42.wmf" ContentType="image/x-wmf"/>
  <Override PartName="/ppt/media/image54.wmf" ContentType="image/x-wmf"/>
  <Override PartName="/ppt/media/image43.wmf" ContentType="image/x-wmf"/>
  <Override PartName="/ppt/media/image55.wmf" ContentType="image/x-wmf"/>
  <Override PartName="/ppt/media/image44.wmf" ContentType="image/x-wmf"/>
  <Override PartName="/ppt/media/image56.wmf" ContentType="image/x-wmf"/>
  <Override PartName="/ppt/media/image36.png" ContentType="image/png"/>
  <Override PartName="/ppt/media/image40.wmf" ContentType="image/x-wmf"/>
  <Override PartName="/ppt/media/image39.wmf" ContentType="image/x-wmf"/>
  <Override PartName="/ppt/media/image9.wmf" ContentType="image/x-wmf"/>
  <Override PartName="/ppt/media/image13.wmf" ContentType="image/x-wmf"/>
  <Override PartName="/ppt/media/image28.png" ContentType="image/png"/>
  <Override PartName="/ppt/media/image11.wmf" ContentType="image/x-wmf"/>
  <Override PartName="/ppt/media/image48.wmf" ContentType="image/x-wmf"/>
  <Override PartName="/ppt/media/image38.wmf" ContentType="image/x-wmf"/>
  <Override PartName="/ppt/media/image8.wmf" ContentType="image/x-wmf"/>
  <Override PartName="/ppt/media/image27.png" ContentType="image/png"/>
  <Override PartName="/ppt/media/image30.wmf" ContentType="image/x-wmf"/>
  <Override PartName="/ppt/media/image37.wmf" ContentType="image/x-wmf"/>
  <Override PartName="/ppt/media/image7.wmf" ContentType="image/x-wmf"/>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825CEBB8-F2AF-4307-8C47-016C992E840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43000" y="685800"/>
            <a:ext cx="4571640" cy="3428640"/>
          </a:xfrm>
          <a:prstGeom prst="rect">
            <a:avLst/>
          </a:prstGeom>
          <a:ln w="0">
            <a:noFill/>
          </a:ln>
        </p:spPr>
      </p:sp>
      <p:sp>
        <p:nvSpPr>
          <p:cNvPr id="220"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21" name="PlaceHolder 3"/>
          <p:cNvSpPr>
            <a:spLocks noGrp="1"/>
          </p:cNvSpPr>
          <p:nvPr>
            <p:ph type="sldNum" idx="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82F371A-6E7F-44E1-A154-4C630F6674A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143000" y="685800"/>
            <a:ext cx="4571640" cy="3428640"/>
          </a:xfrm>
          <a:prstGeom prst="rect">
            <a:avLst/>
          </a:prstGeom>
          <a:ln w="0">
            <a:noFill/>
          </a:ln>
        </p:spPr>
      </p:sp>
      <p:sp>
        <p:nvSpPr>
          <p:cNvPr id="223"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24" name="PlaceHolder 3"/>
          <p:cNvSpPr>
            <a:spLocks noGrp="1"/>
          </p:cNvSpPr>
          <p:nvPr>
            <p:ph type="sldNum" idx="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2DFC053-1314-45B3-BF4C-223ED3208D7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143000" y="685800"/>
            <a:ext cx="4571640" cy="3428640"/>
          </a:xfrm>
          <a:prstGeom prst="rect">
            <a:avLst/>
          </a:prstGeom>
          <a:ln w="0">
            <a:noFill/>
          </a:ln>
        </p:spPr>
      </p:sp>
      <p:sp>
        <p:nvSpPr>
          <p:cNvPr id="226"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27" name="PlaceHolder 3"/>
          <p:cNvSpPr>
            <a:spLocks noGrp="1"/>
          </p:cNvSpPr>
          <p:nvPr>
            <p:ph type="sldNum" idx="9"/>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CFA979F-9DD2-407E-9BE1-FD521BA44E0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1143000" y="685800"/>
            <a:ext cx="4571640" cy="3428640"/>
          </a:xfrm>
          <a:prstGeom prst="rect">
            <a:avLst/>
          </a:prstGeom>
          <a:ln w="0">
            <a:noFill/>
          </a:ln>
        </p:spPr>
      </p:sp>
      <p:sp>
        <p:nvSpPr>
          <p:cNvPr id="229"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30"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0B7299A-646C-4A77-B1A8-71252504C77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143000" y="685800"/>
            <a:ext cx="4571640" cy="3428640"/>
          </a:xfrm>
          <a:prstGeom prst="rect">
            <a:avLst/>
          </a:prstGeom>
          <a:ln w="0">
            <a:noFill/>
          </a:ln>
        </p:spPr>
      </p:sp>
      <p:sp>
        <p:nvSpPr>
          <p:cNvPr id="232"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33"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9B44607-844F-4347-8CA1-F1312C3D476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1143000" y="685800"/>
            <a:ext cx="4571640" cy="3428640"/>
          </a:xfrm>
          <a:prstGeom prst="rect">
            <a:avLst/>
          </a:prstGeom>
          <a:ln w="0">
            <a:noFill/>
          </a:ln>
        </p:spPr>
      </p:sp>
      <p:sp>
        <p:nvSpPr>
          <p:cNvPr id="235"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36"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A4A1CAE-E242-48B9-B033-CA23B5570B6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143000" y="685800"/>
            <a:ext cx="4571640" cy="3428640"/>
          </a:xfrm>
          <a:prstGeom prst="rect">
            <a:avLst/>
          </a:prstGeom>
          <a:ln w="0">
            <a:noFill/>
          </a:ln>
        </p:spPr>
      </p:sp>
      <p:sp>
        <p:nvSpPr>
          <p:cNvPr id="238"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39"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E381D23-3DFC-4608-A309-A3F2CDF263A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1143000" y="685800"/>
            <a:ext cx="4571640" cy="3428640"/>
          </a:xfrm>
          <a:prstGeom prst="rect">
            <a:avLst/>
          </a:prstGeom>
          <a:ln w="0">
            <a:noFill/>
          </a:ln>
        </p:spPr>
      </p:sp>
      <p:sp>
        <p:nvSpPr>
          <p:cNvPr id="241"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42"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9451BE7-50C0-4FD5-B94C-6E30D0DE44E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1143000" y="685800"/>
            <a:ext cx="4571640" cy="3428640"/>
          </a:xfrm>
          <a:prstGeom prst="rect">
            <a:avLst/>
          </a:prstGeom>
          <a:ln w="0">
            <a:noFill/>
          </a:ln>
        </p:spPr>
      </p:sp>
      <p:sp>
        <p:nvSpPr>
          <p:cNvPr id="244"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45" name="PlaceHolder 3"/>
          <p:cNvSpPr>
            <a:spLocks noGrp="1"/>
          </p:cNvSpPr>
          <p:nvPr>
            <p:ph type="sldNum" idx="15"/>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F3DAA6C-4735-412C-899D-D6CEB94C914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1143000" y="685800"/>
            <a:ext cx="4571640" cy="3428640"/>
          </a:xfrm>
          <a:prstGeom prst="rect">
            <a:avLst/>
          </a:prstGeom>
          <a:ln w="0">
            <a:noFill/>
          </a:ln>
        </p:spPr>
      </p:sp>
      <p:sp>
        <p:nvSpPr>
          <p:cNvPr id="247"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48"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035E9EB-14E5-43B0-AAFA-8EABB8AEE1D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1143000" y="685800"/>
            <a:ext cx="4571640" cy="3428640"/>
          </a:xfrm>
          <a:prstGeom prst="rect">
            <a:avLst/>
          </a:prstGeom>
          <a:ln w="0">
            <a:noFill/>
          </a:ln>
        </p:spPr>
      </p:sp>
      <p:sp>
        <p:nvSpPr>
          <p:cNvPr id="250"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51"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8C7CBAE-14E5-45E1-8EE6-10170B26EEB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1143000" y="685800"/>
            <a:ext cx="4571640" cy="3428640"/>
          </a:xfrm>
          <a:prstGeom prst="rect">
            <a:avLst/>
          </a:prstGeom>
          <a:ln w="0">
            <a:noFill/>
          </a:ln>
        </p:spPr>
      </p:sp>
      <p:sp>
        <p:nvSpPr>
          <p:cNvPr id="253"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54" name="PlaceHolder 3"/>
          <p:cNvSpPr>
            <a:spLocks noGrp="1"/>
          </p:cNvSpPr>
          <p:nvPr>
            <p:ph type="sldNum" idx="1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1FA957A-7091-403F-BE9B-5581E6DBF8D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E6D8CE1-5922-4BB9-BACC-8FB79DF5DA2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4EDF43E-7694-490D-997B-BA94C508894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24915C7-A65F-448A-9D99-CC95CA8659F7}"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DB07623-4B77-4B8A-9889-06D8F7C89848}"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356340E-589F-49AE-913B-3621C489AD2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6FDE81A-A976-4BA8-8FC8-315EE8316FE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69590A6-B36B-4E84-B16D-70427766FB4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9CF1B5C-20A7-4C51-96ED-D68B72CC7ED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5D76463-8A48-4DBC-BA82-3A02970C5DE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99153F9-8E8F-4767-A9EF-8699125D7A6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6FA5C19-4207-43EC-8194-4117747D183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F111BBF-DEE8-4342-9B0B-DB49D8E4B41F}"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2" name="PlaceHolder 3"/>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3" name="PlaceHolder 4"/>
          <p:cNvSpPr>
            <a:spLocks noGrp="1"/>
          </p:cNvSpPr>
          <p:nvPr>
            <p:ph type="ftr" idx="2"/>
          </p:nvPr>
        </p:nvSpPr>
        <p:spPr>
          <a:xfrm>
            <a:off x="3124080" y="6356520"/>
            <a:ext cx="2895120" cy="364680"/>
          </a:xfrm>
          <a:prstGeom prst="rect">
            <a:avLst/>
          </a:prstGeom>
          <a:noFill/>
          <a:ln w="0">
            <a:noFill/>
          </a:ln>
        </p:spPr>
        <p:txBody>
          <a:bodyPr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&lt;footer&gt;</a:t>
            </a:r>
            <a:endParaRPr b="0" lang="en-US" sz="1200" spc="-1" strike="noStrike">
              <a:latin typeface="Times New Roman"/>
            </a:endParaRPr>
          </a:p>
        </p:txBody>
      </p:sp>
      <p:sp>
        <p:nvSpPr>
          <p:cNvPr id="4" name="PlaceHolder 5"/>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D195580B-7A8C-49B2-991C-1ED03FB2F4FA}"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wmf"/><Relationship Id="rId3" Type="http://schemas.openxmlformats.org/officeDocument/2006/relationships/image" Target="../media/image3.wmf"/><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wmf"/><Relationship Id="rId3" Type="http://schemas.openxmlformats.org/officeDocument/2006/relationships/oleObject" Target="../embeddings/oleObject2.bin"/><Relationship Id="rId4" Type="http://schemas.openxmlformats.org/officeDocument/2006/relationships/image" Target="../media/image5.wmf"/><Relationship Id="rId5" Type="http://schemas.openxmlformats.org/officeDocument/2006/relationships/image" Target="../media/image6.wmf"/><Relationship Id="rId6" Type="http://schemas.openxmlformats.org/officeDocument/2006/relationships/image" Target="../media/image7.wmf"/><Relationship Id="rId7"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8.wmf"/><Relationship Id="rId3" Type="http://schemas.openxmlformats.org/officeDocument/2006/relationships/image" Target="../media/image9.wmf"/><Relationship Id="rId4" Type="http://schemas.openxmlformats.org/officeDocument/2006/relationships/slideLayout" Target="../slideLayouts/slideLayout1.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slideLayout" Target="../slideLayouts/slideLayout1.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3.wmf"/><Relationship Id="rId3" Type="http://schemas.openxmlformats.org/officeDocument/2006/relationships/oleObject" Target="../embeddings/oleObject2.bin"/><Relationship Id="rId4" Type="http://schemas.openxmlformats.org/officeDocument/2006/relationships/image" Target="../media/image14.wmf"/><Relationship Id="rId5" Type="http://schemas.openxmlformats.org/officeDocument/2006/relationships/oleObject" Target="../embeddings/oleObject3.bin"/><Relationship Id="rId6" Type="http://schemas.openxmlformats.org/officeDocument/2006/relationships/image" Target="../media/image15.wmf"/><Relationship Id="rId7" Type="http://schemas.openxmlformats.org/officeDocument/2006/relationships/oleObject" Target="../embeddings/oleObject4.bin"/><Relationship Id="rId8" Type="http://schemas.openxmlformats.org/officeDocument/2006/relationships/image" Target="../media/image16.wmf"/><Relationship Id="rId9" Type="http://schemas.openxmlformats.org/officeDocument/2006/relationships/image" Target="../media/image17.wmf"/><Relationship Id="rId10" Type="http://schemas.openxmlformats.org/officeDocument/2006/relationships/image" Target="../media/image18.wmf"/><Relationship Id="rId11" Type="http://schemas.openxmlformats.org/officeDocument/2006/relationships/image" Target="../media/image19.wmf"/><Relationship Id="rId12" Type="http://schemas.openxmlformats.org/officeDocument/2006/relationships/image" Target="../media/image20.wmf"/><Relationship Id="rId13" Type="http://schemas.openxmlformats.org/officeDocument/2006/relationships/slideLayout" Target="../slideLayouts/slideLayout1.xml"/><Relationship Id="rId1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1.wmf"/><Relationship Id="rId3" Type="http://schemas.openxmlformats.org/officeDocument/2006/relationships/oleObject" Target="../embeddings/oleObject2.bin"/><Relationship Id="rId4" Type="http://schemas.openxmlformats.org/officeDocument/2006/relationships/image" Target="../media/image22.wmf"/><Relationship Id="rId5" Type="http://schemas.openxmlformats.org/officeDocument/2006/relationships/image" Target="../media/image23.wmf"/><Relationship Id="rId6" Type="http://schemas.openxmlformats.org/officeDocument/2006/relationships/image" Target="../media/image24.wmf"/><Relationship Id="rId7" Type="http://schemas.openxmlformats.org/officeDocument/2006/relationships/slideLayout" Target="../slideLayouts/slideLayout1.xml"/><Relationship Id="rId8"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5.wmf"/><Relationship Id="rId3" Type="http://schemas.openxmlformats.org/officeDocument/2006/relationships/image" Target="../media/image26.wmf"/><Relationship Id="rId4" Type="http://schemas.openxmlformats.org/officeDocument/2006/relationships/slideLayout" Target="../slideLayouts/slideLayout1.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9.wmf"/><Relationship Id="rId3" Type="http://schemas.openxmlformats.org/officeDocument/2006/relationships/image" Target="../media/image30.wmf"/><Relationship Id="rId4"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2.wmf"/><Relationship Id="rId3" Type="http://schemas.openxmlformats.org/officeDocument/2006/relationships/image" Target="../media/image33.wmf"/><Relationship Id="rId4"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4.wmf"/><Relationship Id="rId3" Type="http://schemas.openxmlformats.org/officeDocument/2006/relationships/image" Target="../media/image35.wmf"/><Relationship Id="rId4"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7.wmf"/><Relationship Id="rId3" Type="http://schemas.openxmlformats.org/officeDocument/2006/relationships/oleObject" Target="../embeddings/oleObject2.bin"/><Relationship Id="rId4" Type="http://schemas.openxmlformats.org/officeDocument/2006/relationships/image" Target="../media/image38.wmf"/><Relationship Id="rId5" Type="http://schemas.openxmlformats.org/officeDocument/2006/relationships/oleObject" Target="../embeddings/oleObject3.bin"/><Relationship Id="rId6" Type="http://schemas.openxmlformats.org/officeDocument/2006/relationships/image" Target="../media/image39.wmf"/><Relationship Id="rId7" Type="http://schemas.openxmlformats.org/officeDocument/2006/relationships/image" Target="../media/image40.wmf"/><Relationship Id="rId8" Type="http://schemas.openxmlformats.org/officeDocument/2006/relationships/image" Target="../media/image41.wmf"/><Relationship Id="rId9" Type="http://schemas.openxmlformats.org/officeDocument/2006/relationships/image" Target="../media/image42.wmf"/><Relationship Id="rId10"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3.wmf"/><Relationship Id="rId3" Type="http://schemas.openxmlformats.org/officeDocument/2006/relationships/oleObject" Target="../embeddings/oleObject2.bin"/><Relationship Id="rId4" Type="http://schemas.openxmlformats.org/officeDocument/2006/relationships/image" Target="../media/image44.wmf"/><Relationship Id="rId5" Type="http://schemas.openxmlformats.org/officeDocument/2006/relationships/image" Target="../media/image45.wmf"/><Relationship Id="rId6" Type="http://schemas.openxmlformats.org/officeDocument/2006/relationships/image" Target="../media/image46.wmf"/><Relationship Id="rId7"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7.wmf"/><Relationship Id="rId3" Type="http://schemas.openxmlformats.org/officeDocument/2006/relationships/oleObject" Target="../embeddings/oleObject2.bin"/><Relationship Id="rId4" Type="http://schemas.openxmlformats.org/officeDocument/2006/relationships/image" Target="../media/image48.wmf"/><Relationship Id="rId5" Type="http://schemas.openxmlformats.org/officeDocument/2006/relationships/image" Target="../media/image49.wmf"/><Relationship Id="rId6" Type="http://schemas.openxmlformats.org/officeDocument/2006/relationships/image" Target="../media/image50.wmf"/><Relationship Id="rId7"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1.wmf"/><Relationship Id="rId3" Type="http://schemas.openxmlformats.org/officeDocument/2006/relationships/oleObject" Target="../embeddings/oleObject2.bin"/><Relationship Id="rId4" Type="http://schemas.openxmlformats.org/officeDocument/2006/relationships/image" Target="../media/image52.wmf"/><Relationship Id="rId5" Type="http://schemas.openxmlformats.org/officeDocument/2006/relationships/image" Target="../media/image53.wmf"/><Relationship Id="rId6" Type="http://schemas.openxmlformats.org/officeDocument/2006/relationships/image" Target="../media/image54.wmf"/><Relationship Id="rId7"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5.wmf"/><Relationship Id="rId3" Type="http://schemas.openxmlformats.org/officeDocument/2006/relationships/oleObject" Target="../embeddings/oleObject2.bin"/><Relationship Id="rId4" Type="http://schemas.openxmlformats.org/officeDocument/2006/relationships/image" Target="../media/image56.wmf"/><Relationship Id="rId5" Type="http://schemas.openxmlformats.org/officeDocument/2006/relationships/image" Target="../media/image57.wmf"/><Relationship Id="rId6" Type="http://schemas.openxmlformats.org/officeDocument/2006/relationships/image" Target="../media/image58.wmf"/><Relationship Id="rId7"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p:nvPr>
        </p:nvSpPr>
        <p:spPr>
          <a:xfrm>
            <a:off x="457200" y="1600200"/>
            <a:ext cx="8229240" cy="4525560"/>
          </a:xfrm>
          <a:prstGeom prst="rect">
            <a:avLst/>
          </a:prstGeom>
          <a:noFill/>
          <a:ln w="0">
            <a:noFill/>
          </a:ln>
        </p:spPr>
        <p:txBody>
          <a:bodyPr anchor="t">
            <a:normAutofit fontScale="86000"/>
          </a:bodyPr>
          <a:p>
            <a:pPr marL="343080" indent="-343080" algn="ctr">
              <a:lnSpc>
                <a:spcPct val="100000"/>
              </a:lnSpc>
              <a:spcBef>
                <a:spcPts val="839"/>
              </a:spcBef>
              <a:buNone/>
              <a:tabLst>
                <a:tab algn="l" pos="0"/>
              </a:tabLst>
            </a:pPr>
            <a:endParaRPr b="0" lang="en-US" sz="4200" spc="-1" strike="noStrike">
              <a:solidFill>
                <a:srgbClr val="000000"/>
              </a:solidFill>
              <a:latin typeface="Calibri"/>
            </a:endParaRPr>
          </a:p>
          <a:p>
            <a:pPr marL="343080" indent="-343080" algn="ctr">
              <a:lnSpc>
                <a:spcPct val="100000"/>
              </a:lnSpc>
              <a:spcBef>
                <a:spcPts val="879"/>
              </a:spcBef>
              <a:buNone/>
              <a:tabLst>
                <a:tab algn="l" pos="0"/>
              </a:tabLst>
            </a:pPr>
            <a:r>
              <a:rPr b="1" lang="en-US" sz="4200" spc="-1" strike="noStrike">
                <a:solidFill>
                  <a:srgbClr val="000000"/>
                </a:solidFill>
                <a:latin typeface="Book Antiqua"/>
              </a:rPr>
              <a:t>Unit</a:t>
            </a:r>
            <a:r>
              <a:rPr b="1" lang="en-US" sz="4400" spc="-1" strike="noStrike">
                <a:solidFill>
                  <a:srgbClr val="000000"/>
                </a:solidFill>
                <a:latin typeface="Book Antiqua"/>
              </a:rPr>
              <a:t>-6</a:t>
            </a:r>
            <a:endParaRPr b="0" lang="en-US" sz="4400" spc="-1" strike="noStrike">
              <a:solidFill>
                <a:srgbClr val="000000"/>
              </a:solidFill>
              <a:latin typeface="Calibri"/>
            </a:endParaRPr>
          </a:p>
          <a:p>
            <a:pPr marL="343080" indent="-343080" algn="ctr">
              <a:lnSpc>
                <a:spcPct val="100000"/>
              </a:lnSpc>
              <a:spcBef>
                <a:spcPts val="839"/>
              </a:spcBef>
              <a:buNone/>
              <a:tabLst>
                <a:tab algn="l" pos="0"/>
              </a:tabLst>
            </a:pPr>
            <a:r>
              <a:rPr b="1" lang="en-US" sz="4200" spc="-1" strike="noStrike" u="sng">
                <a:solidFill>
                  <a:srgbClr val="000000"/>
                </a:solidFill>
                <a:uFillTx/>
                <a:latin typeface="Book Antiqua"/>
              </a:rPr>
              <a:t>Self Organizing Maps</a:t>
            </a:r>
            <a:endParaRPr b="0" lang="en-US" sz="4200" spc="-1" strike="noStrike">
              <a:solidFill>
                <a:srgbClr val="000000"/>
              </a:solidFill>
              <a:latin typeface="Calibri"/>
            </a:endParaRPr>
          </a:p>
          <a:p>
            <a:pPr marL="343080" indent="-343080" algn="ctr">
              <a:lnSpc>
                <a:spcPct val="100000"/>
              </a:lnSpc>
              <a:spcBef>
                <a:spcPts val="839"/>
              </a:spcBef>
              <a:buNone/>
              <a:tabLst>
                <a:tab algn="l" pos="0"/>
              </a:tabLst>
            </a:pPr>
            <a:endParaRPr b="0" lang="en-US" sz="4200" spc="-1" strike="noStrike">
              <a:solidFill>
                <a:srgbClr val="000000"/>
              </a:solidFill>
              <a:latin typeface="Calibri"/>
            </a:endParaRPr>
          </a:p>
          <a:p>
            <a:pPr marL="343080" indent="-343080" algn="ctr">
              <a:lnSpc>
                <a:spcPct val="100000"/>
              </a:lnSpc>
              <a:spcBef>
                <a:spcPts val="839"/>
              </a:spcBef>
              <a:buNone/>
              <a:tabLst>
                <a:tab algn="l" pos="0"/>
              </a:tabLst>
            </a:pPr>
            <a:r>
              <a:rPr b="1" lang="en-US" sz="4200" spc="-1" strike="noStrike">
                <a:solidFill>
                  <a:srgbClr val="000000"/>
                </a:solidFill>
                <a:latin typeface="Book Antiqua"/>
              </a:rPr>
              <a:t>By: Arjun Saud</a:t>
            </a:r>
            <a:endParaRPr b="0" lang="en-US" sz="4200" spc="-1" strike="noStrike">
              <a:solidFill>
                <a:srgbClr val="000000"/>
              </a:solidFill>
              <a:latin typeface="Calibri"/>
            </a:endParaRPr>
          </a:p>
          <a:p>
            <a:pPr marL="343080" indent="-343080" algn="ctr">
              <a:lnSpc>
                <a:spcPct val="100000"/>
              </a:lnSpc>
              <a:spcBef>
                <a:spcPts val="839"/>
              </a:spcBef>
              <a:buNone/>
              <a:tabLst>
                <a:tab algn="l" pos="0"/>
              </a:tabLst>
            </a:pPr>
            <a:r>
              <a:rPr b="1" lang="en-US" sz="4200" spc="-1" strike="noStrike">
                <a:solidFill>
                  <a:srgbClr val="000000"/>
                </a:solidFill>
                <a:latin typeface="Book Antiqua"/>
              </a:rPr>
              <a:t>Asst. Prof.: CDCSIT, TU</a:t>
            </a:r>
            <a:endParaRPr b="0" lang="en-US" sz="4200" spc="-1" strike="noStrike">
              <a:solidFill>
                <a:srgbClr val="000000"/>
              </a:solidFill>
              <a:latin typeface="Calibri"/>
            </a:endParaRPr>
          </a:p>
          <a:p>
            <a:pPr marL="343080" indent="-343080">
              <a:lnSpc>
                <a:spcPct val="100000"/>
              </a:lnSpc>
              <a:spcBef>
                <a:spcPts val="839"/>
              </a:spcBef>
              <a:buNone/>
              <a:tabLst>
                <a:tab algn="l" pos="0"/>
              </a:tabLst>
            </a:pPr>
            <a:r>
              <a:rPr b="1" lang="en-US" sz="4200" spc="-1" strike="noStrike">
                <a:solidFill>
                  <a:srgbClr val="000000"/>
                </a:solidFill>
                <a:latin typeface="Book Antiqua"/>
              </a:rPr>
              <a:t>	</a:t>
            </a:r>
            <a:r>
              <a:rPr b="1" lang="en-US" sz="4200" spc="-1" strike="noStrike">
                <a:solidFill>
                  <a:srgbClr val="000000"/>
                </a:solidFill>
                <a:latin typeface="Book Antiqua"/>
              </a:rPr>
              <a:t>	</a:t>
            </a:r>
            <a:r>
              <a:rPr b="1" lang="en-US" sz="4200" spc="-1" strike="noStrike">
                <a:solidFill>
                  <a:srgbClr val="000000"/>
                </a:solidFill>
                <a:latin typeface="Book Antiqua"/>
              </a:rPr>
              <a:t>	</a:t>
            </a:r>
            <a:r>
              <a:rPr b="1" lang="en-US" sz="4200" spc="-1" strike="noStrike">
                <a:solidFill>
                  <a:srgbClr val="000000"/>
                </a:solidFill>
                <a:latin typeface="Book Antiqua"/>
              </a:rPr>
              <a:t>	</a:t>
            </a:r>
            <a:r>
              <a:rPr b="1" lang="en-US" sz="4200" spc="-1" strike="noStrike">
                <a:solidFill>
                  <a:srgbClr val="000000"/>
                </a:solidFill>
                <a:latin typeface="Book Antiqua"/>
              </a:rPr>
              <a:t>	</a:t>
            </a:r>
            <a:r>
              <a:rPr b="1" lang="en-US" sz="4200" spc="-1" strike="noStrike">
                <a:solidFill>
                  <a:srgbClr val="000000"/>
                </a:solidFill>
                <a:latin typeface="Book Antiqua"/>
              </a:rPr>
              <a:t>	</a:t>
            </a:r>
            <a:r>
              <a:rPr b="1" lang="en-US" sz="4200" spc="-1" strike="noStrike">
                <a:solidFill>
                  <a:srgbClr val="000000"/>
                </a:solidFill>
                <a:latin typeface="Book Antiqua"/>
              </a:rPr>
              <a:t>   </a:t>
            </a:r>
            <a:r>
              <a:rPr b="1" lang="en-US" sz="4200" spc="-1" strike="noStrike">
                <a:solidFill>
                  <a:srgbClr val="000000"/>
                </a:solidFill>
                <a:latin typeface="Book Antiqua"/>
              </a:rPr>
              <a:t>	</a:t>
            </a:r>
            <a:r>
              <a:rPr b="1" lang="en-US" sz="4200" spc="-1" strike="noStrike">
                <a:solidFill>
                  <a:srgbClr val="000000"/>
                </a:solidFill>
                <a:latin typeface="Book Antiqua"/>
              </a:rPr>
              <a:t>	</a:t>
            </a:r>
            <a:endParaRPr b="0" lang="en-US" sz="4200" spc="-1" strike="noStrike">
              <a:solidFill>
                <a:srgbClr val="000000"/>
              </a:solidFill>
              <a:latin typeface="Calibri"/>
            </a:endParaRPr>
          </a:p>
        </p:txBody>
      </p:sp>
      <p:sp>
        <p:nvSpPr>
          <p:cNvPr id="3" name="PlaceHolder 2"/>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65" name="PlaceHolder 2"/>
          <p:cNvSpPr>
            <a:spLocks noGrp="1"/>
          </p:cNvSpPr>
          <p:nvPr>
            <p:ph/>
          </p:nvPr>
        </p:nvSpPr>
        <p:spPr>
          <a:xfrm>
            <a:off x="228600" y="1600200"/>
            <a:ext cx="8762760" cy="4525560"/>
          </a:xfrm>
          <a:prstGeom prst="rect">
            <a:avLst/>
          </a:prstGeom>
          <a:noFill/>
          <a:ln w="0">
            <a:noFill/>
          </a:ln>
        </p:spPr>
        <p:txBody>
          <a:bodyPr anchor="t">
            <a:normAutofit/>
          </a:bodyPr>
          <a:p>
            <a:pPr algn="just">
              <a:lnSpc>
                <a:spcPct val="100000"/>
              </a:lnSpc>
              <a:spcBef>
                <a:spcPts val="479"/>
              </a:spcBef>
              <a:buNone/>
              <a:tabLst>
                <a:tab algn="l" pos="0"/>
              </a:tabLst>
            </a:pPr>
            <a:r>
              <a:rPr b="1" lang="en-US" sz="2400" spc="-1" strike="noStrike" u="sng">
                <a:solidFill>
                  <a:srgbClr val="000000"/>
                </a:solidFill>
                <a:uFillTx/>
                <a:latin typeface="Book Antiqua"/>
              </a:rPr>
              <a:t>Competition</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To find the best match of the input vector </a:t>
            </a:r>
            <a:r>
              <a:rPr b="1" lang="en-US" sz="2400" spc="-1" strike="noStrike">
                <a:solidFill>
                  <a:srgbClr val="000000"/>
                </a:solidFill>
                <a:latin typeface="Book Antiqua"/>
              </a:rPr>
              <a:t>x</a:t>
            </a:r>
            <a:r>
              <a:rPr b="0" lang="en-US" sz="2400" spc="-1" strike="noStrike">
                <a:solidFill>
                  <a:srgbClr val="000000"/>
                </a:solidFill>
                <a:latin typeface="Book Antiqua"/>
              </a:rPr>
              <a:t> with the synaptic weights </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r>
              <a:rPr b="0" lang="en-US" sz="2400" spc="-1" strike="noStrike">
                <a:solidFill>
                  <a:srgbClr val="000000"/>
                </a:solidFill>
                <a:latin typeface="Book Antiqua"/>
              </a:rPr>
              <a:t> we use the Euclidean distance. The neuron with the smallest distance is called i(</a:t>
            </a:r>
            <a:r>
              <a:rPr b="1" lang="en-US" sz="2400" spc="-1" strike="noStrike">
                <a:solidFill>
                  <a:srgbClr val="000000"/>
                </a:solidFill>
                <a:latin typeface="Book Antiqua"/>
              </a:rPr>
              <a:t>x</a:t>
            </a:r>
            <a:r>
              <a:rPr b="0" lang="en-US" sz="2400" spc="-1" strike="noStrike">
                <a:solidFill>
                  <a:srgbClr val="000000"/>
                </a:solidFill>
                <a:latin typeface="Book Antiqua"/>
              </a:rPr>
              <a:t>) and is given by:</a:t>
            </a:r>
            <a:endParaRPr b="0" lang="en-US" sz="2400" spc="-1" strike="noStrike">
              <a:solidFill>
                <a:srgbClr val="000000"/>
              </a:solidFill>
              <a:latin typeface="Calibri"/>
            </a:endParaRPr>
          </a:p>
          <a:p>
            <a:pPr algn="just">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Book Antiqua"/>
              </a:rPr>
              <a:t>i(</a:t>
            </a:r>
            <a:r>
              <a:rPr b="1" lang="en-US" sz="2400" spc="-1" strike="noStrike">
                <a:solidFill>
                  <a:srgbClr val="000000"/>
                </a:solidFill>
                <a:latin typeface="Book Antiqua"/>
              </a:rPr>
              <a:t>x</a:t>
            </a:r>
            <a:r>
              <a:rPr b="0" lang="en-US" sz="2400" spc="-1" strike="noStrike">
                <a:solidFill>
                  <a:srgbClr val="000000"/>
                </a:solidFill>
                <a:latin typeface="Book Antiqua"/>
              </a:rPr>
              <a:t>)=arg min</a:t>
            </a:r>
            <a:r>
              <a:rPr b="0" lang="en-US" sz="2400" spc="-1" strike="noStrike" baseline="-25000">
                <a:solidFill>
                  <a:srgbClr val="000000"/>
                </a:solidFill>
                <a:latin typeface="Book Antiqua"/>
              </a:rPr>
              <a:t>j</a:t>
            </a:r>
            <a:r>
              <a:rPr b="0" lang="en-US" sz="2400" spc="-1" strike="noStrike">
                <a:solidFill>
                  <a:srgbClr val="000000"/>
                </a:solidFill>
                <a:latin typeface="Book Antiqua"/>
              </a:rPr>
              <a:t> ||</a:t>
            </a:r>
            <a:r>
              <a:rPr b="1" lang="en-US" sz="2400" spc="-1" strike="noStrike">
                <a:solidFill>
                  <a:srgbClr val="000000"/>
                </a:solidFill>
                <a:latin typeface="Book Antiqua"/>
              </a:rPr>
              <a:t>x</a:t>
            </a:r>
            <a:r>
              <a:rPr b="0" lang="en-US" sz="2400" spc="-1" strike="noStrike">
                <a:solidFill>
                  <a:srgbClr val="000000"/>
                </a:solidFill>
                <a:latin typeface="Book Antiqua"/>
              </a:rPr>
              <a:t> – </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r>
              <a:rPr b="0" lang="en-US" sz="2400" spc="-1" strike="noStrike">
                <a:solidFill>
                  <a:srgbClr val="000000"/>
                </a:solidFill>
                <a:latin typeface="Book Antiqua"/>
              </a:rPr>
              <a:t>||, j=1,2,…,l</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The neuron (i) that satisfies the above condition is called </a:t>
            </a:r>
            <a:r>
              <a:rPr b="0" i="1" lang="en-US" sz="2400" spc="-1" strike="noStrike">
                <a:solidFill>
                  <a:srgbClr val="000000"/>
                </a:solidFill>
                <a:latin typeface="Book Antiqua"/>
              </a:rPr>
              <a:t>best-matching</a:t>
            </a:r>
            <a:r>
              <a:rPr b="0" lang="en-US" sz="2400" spc="-1" strike="noStrike">
                <a:solidFill>
                  <a:srgbClr val="000000"/>
                </a:solidFill>
                <a:latin typeface="Book Antiqua"/>
              </a:rPr>
              <a:t> or </a:t>
            </a:r>
            <a:r>
              <a:rPr b="0" i="1" lang="en-US" sz="2400" spc="-1" strike="noStrike">
                <a:solidFill>
                  <a:srgbClr val="000000"/>
                </a:solidFill>
                <a:latin typeface="Book Antiqua"/>
              </a:rPr>
              <a:t>winning neuron</a:t>
            </a:r>
            <a:r>
              <a:rPr b="0" lang="en-US" sz="2400" spc="-1" strike="noStrike">
                <a:solidFill>
                  <a:srgbClr val="000000"/>
                </a:solidFill>
                <a:latin typeface="Book Antiqua"/>
              </a:rPr>
              <a:t> for the input vector </a:t>
            </a:r>
            <a:r>
              <a:rPr b="1" lang="en-US" sz="2400" spc="-1" strike="noStrike">
                <a:solidFill>
                  <a:srgbClr val="000000"/>
                </a:solidFill>
                <a:latin typeface="Book Antiqua"/>
              </a:rPr>
              <a:t>x</a:t>
            </a:r>
            <a:r>
              <a:rPr b="0" lang="en-US" sz="2400" spc="-1" strike="noStrike">
                <a:solidFill>
                  <a:srgbClr val="000000"/>
                </a:solidFill>
                <a:latin typeface="Book Antiqua"/>
              </a:rPr>
              <a:t>. </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67" name="PlaceHolder 2"/>
          <p:cNvSpPr>
            <a:spLocks noGrp="1"/>
          </p:cNvSpPr>
          <p:nvPr>
            <p:ph/>
          </p:nvPr>
        </p:nvSpPr>
        <p:spPr>
          <a:xfrm>
            <a:off x="228600" y="1600200"/>
            <a:ext cx="8762760" cy="4525560"/>
          </a:xfrm>
          <a:prstGeom prst="rect">
            <a:avLst/>
          </a:prstGeom>
          <a:noFill/>
          <a:ln w="0">
            <a:noFill/>
          </a:ln>
        </p:spPr>
        <p:txBody>
          <a:bodyPr anchor="t">
            <a:normAutofit/>
          </a:bodyPr>
          <a:p>
            <a:pPr algn="just">
              <a:lnSpc>
                <a:spcPct val="100000"/>
              </a:lnSpc>
              <a:spcBef>
                <a:spcPts val="479"/>
              </a:spcBef>
              <a:buNone/>
              <a:tabLst>
                <a:tab algn="l" pos="0"/>
              </a:tabLst>
            </a:pPr>
            <a:r>
              <a:rPr b="1" lang="en-US" sz="2400" spc="-1" strike="noStrike" u="sng">
                <a:solidFill>
                  <a:srgbClr val="000000"/>
                </a:solidFill>
                <a:uFillTx/>
                <a:latin typeface="Book Antiqua"/>
              </a:rPr>
              <a:t>Cooperation</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The winning neuron effectively locates the center of a </a:t>
            </a:r>
            <a:r>
              <a:rPr b="0" i="1" lang="en-US" sz="2400" spc="-1" strike="noStrike">
                <a:solidFill>
                  <a:srgbClr val="000000"/>
                </a:solidFill>
                <a:latin typeface="Book Antiqua"/>
              </a:rPr>
              <a:t>topological neighborhood</a:t>
            </a:r>
            <a:r>
              <a:rPr b="0" lang="en-US" sz="2400" spc="-1" strike="noStrike">
                <a:solidFill>
                  <a:srgbClr val="000000"/>
                </a:solidFill>
                <a:latin typeface="Book Antiqua"/>
              </a:rPr>
              <a:t>.</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The neighborhood should be a decreasing function of the </a:t>
            </a:r>
            <a:r>
              <a:rPr b="0" i="1" lang="en-US" sz="2400" spc="-1" strike="noStrike">
                <a:solidFill>
                  <a:srgbClr val="000000"/>
                </a:solidFill>
                <a:latin typeface="Book Antiqua"/>
              </a:rPr>
              <a:t>lateral distance</a:t>
            </a:r>
            <a:r>
              <a:rPr b="0" lang="en-US" sz="2400" spc="-1" strike="noStrike">
                <a:solidFill>
                  <a:srgbClr val="000000"/>
                </a:solidFill>
                <a:latin typeface="Book Antiqua"/>
              </a:rPr>
              <a:t> between the neurons.</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Let d</a:t>
            </a:r>
            <a:r>
              <a:rPr b="0" lang="en-US" sz="2400" spc="-1" strike="noStrike" baseline="-25000">
                <a:solidFill>
                  <a:srgbClr val="000000"/>
                </a:solidFill>
                <a:latin typeface="Book Antiqua"/>
              </a:rPr>
              <a:t>ij</a:t>
            </a:r>
            <a:r>
              <a:rPr b="0" lang="en-US" sz="2400" spc="-1" strike="noStrike">
                <a:solidFill>
                  <a:srgbClr val="000000"/>
                </a:solidFill>
                <a:latin typeface="Book Antiqua"/>
              </a:rPr>
              <a:t> is the lateral distance between neurons i and j and let us denote h</a:t>
            </a:r>
            <a:r>
              <a:rPr b="0" lang="en-US" sz="2400" spc="-1" strike="noStrike" baseline="-25000">
                <a:solidFill>
                  <a:srgbClr val="000000"/>
                </a:solidFill>
                <a:latin typeface="Book Antiqua"/>
              </a:rPr>
              <a:t>ji</a:t>
            </a:r>
            <a:r>
              <a:rPr b="0" lang="en-US" sz="2400" spc="-1" strike="noStrike">
                <a:solidFill>
                  <a:srgbClr val="000000"/>
                </a:solidFill>
                <a:latin typeface="Book Antiqua"/>
              </a:rPr>
              <a:t> as the </a:t>
            </a:r>
            <a:r>
              <a:rPr b="0" i="1" lang="en-US" sz="2400" spc="-1" strike="noStrike">
                <a:solidFill>
                  <a:srgbClr val="000000"/>
                </a:solidFill>
                <a:latin typeface="Book Antiqua"/>
              </a:rPr>
              <a:t>topological neighborhood around neuron i</a:t>
            </a:r>
            <a:r>
              <a:rPr b="0" lang="en-US" sz="2400" spc="-1" strike="noStrike">
                <a:solidFill>
                  <a:srgbClr val="000000"/>
                </a:solidFill>
                <a:latin typeface="Book Antiqua"/>
              </a:rPr>
              <a:t>.</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69" name="PlaceHolder 2"/>
          <p:cNvSpPr>
            <a:spLocks noGrp="1"/>
          </p:cNvSpPr>
          <p:nvPr>
            <p:ph/>
          </p:nvPr>
        </p:nvSpPr>
        <p:spPr>
          <a:xfrm>
            <a:off x="228600" y="1600200"/>
            <a:ext cx="8762760" cy="4525560"/>
          </a:xfrm>
          <a:prstGeom prst="rect">
            <a:avLst/>
          </a:prstGeom>
          <a:noFill/>
          <a:ln w="0">
            <a:noFill/>
          </a:ln>
        </p:spPr>
        <p:txBody>
          <a:bodyPr anchor="t">
            <a:normAutofit/>
          </a:bodyPr>
          <a:p>
            <a:pPr algn="just">
              <a:lnSpc>
                <a:spcPct val="100000"/>
              </a:lnSpc>
              <a:spcBef>
                <a:spcPts val="479"/>
              </a:spcBef>
              <a:buNone/>
              <a:tabLst>
                <a:tab algn="l" pos="0"/>
              </a:tabLst>
            </a:pPr>
            <a:r>
              <a:rPr b="1" lang="en-US" sz="2400" spc="-1" strike="noStrike" u="sng">
                <a:solidFill>
                  <a:srgbClr val="000000"/>
                </a:solidFill>
                <a:uFillTx/>
                <a:latin typeface="Book Antiqua"/>
              </a:rPr>
              <a:t>Cooperation</a:t>
            </a:r>
            <a:endParaRPr b="0" lang="en-US" sz="2400" spc="-1" strike="noStrike">
              <a:solidFill>
                <a:srgbClr val="000000"/>
              </a:solidFill>
              <a:latin typeface="Calibri"/>
            </a:endParaRPr>
          </a:p>
          <a:p>
            <a:pPr marL="343080" indent="-343080" algn="just">
              <a:lnSpc>
                <a:spcPct val="100000"/>
              </a:lnSpc>
              <a:spcBef>
                <a:spcPts val="439"/>
              </a:spcBef>
              <a:buClr>
                <a:srgbClr val="c0504d"/>
              </a:buClr>
              <a:buFont typeface="Arial"/>
              <a:buChar char="•"/>
              <a:tabLst>
                <a:tab algn="l" pos="0"/>
              </a:tabLst>
            </a:pPr>
            <a:r>
              <a:rPr b="0" lang="en-US" sz="2200" spc="-1" strike="noStrike">
                <a:solidFill>
                  <a:srgbClr val="000000"/>
                </a:solidFill>
                <a:latin typeface="Book Antiqua"/>
              </a:rPr>
              <a:t>Thus h</a:t>
            </a:r>
            <a:r>
              <a:rPr b="0" lang="en-US" sz="2200" spc="-1" strike="noStrike" baseline="-25000">
                <a:solidFill>
                  <a:srgbClr val="000000"/>
                </a:solidFill>
                <a:latin typeface="Book Antiqua"/>
              </a:rPr>
              <a:t>ji</a:t>
            </a:r>
            <a:r>
              <a:rPr b="0" lang="en-US" sz="2200" spc="-1" strike="noStrike">
                <a:solidFill>
                  <a:srgbClr val="000000"/>
                </a:solidFill>
                <a:latin typeface="Book Antiqua"/>
              </a:rPr>
              <a:t> must be </a:t>
            </a:r>
            <a:r>
              <a:rPr b="0" i="1" lang="en-US" sz="2200" spc="-1" strike="noStrike">
                <a:solidFill>
                  <a:srgbClr val="000000"/>
                </a:solidFill>
                <a:latin typeface="Book Antiqua"/>
              </a:rPr>
              <a:t>function of distance</a:t>
            </a:r>
            <a:r>
              <a:rPr b="0" lang="en-US" sz="2200" spc="-1" strike="noStrike">
                <a:solidFill>
                  <a:srgbClr val="000000"/>
                </a:solidFill>
                <a:latin typeface="Book Antiqua"/>
              </a:rPr>
              <a:t> which satisfies the following two requirements:</a:t>
            </a:r>
            <a:endParaRPr b="0" lang="en-US" sz="2200" spc="-1" strike="noStrike">
              <a:solidFill>
                <a:srgbClr val="000000"/>
              </a:solidFill>
              <a:latin typeface="Calibri"/>
            </a:endParaRPr>
          </a:p>
          <a:p>
            <a:pPr lvl="1" marL="743040" indent="-285840" algn="just">
              <a:lnSpc>
                <a:spcPct val="100000"/>
              </a:lnSpc>
              <a:spcBef>
                <a:spcPts val="479"/>
              </a:spcBef>
              <a:buClr>
                <a:srgbClr val="c0504d"/>
              </a:buClr>
              <a:buSzPct val="75000"/>
              <a:buFont typeface="Arial"/>
              <a:buChar char="•"/>
              <a:tabLst>
                <a:tab algn="l" pos="0"/>
              </a:tabLst>
            </a:pPr>
            <a:r>
              <a:rPr b="0" i="1" lang="en-US" sz="2400" spc="-1" strike="noStrike">
                <a:solidFill>
                  <a:srgbClr val="000000"/>
                </a:solidFill>
                <a:latin typeface="Book Antiqua"/>
              </a:rPr>
              <a:t>The topological neighborhood h</a:t>
            </a:r>
            <a:r>
              <a:rPr b="0" i="1" lang="en-US" sz="2400" spc="-1" strike="noStrike" baseline="-25000">
                <a:solidFill>
                  <a:srgbClr val="000000"/>
                </a:solidFill>
                <a:latin typeface="Book Antiqua"/>
              </a:rPr>
              <a:t>ji</a:t>
            </a:r>
            <a:r>
              <a:rPr b="0" i="1" lang="en-US" sz="2400" spc="-1" strike="noStrike">
                <a:solidFill>
                  <a:srgbClr val="000000"/>
                </a:solidFill>
                <a:latin typeface="Book Antiqua"/>
              </a:rPr>
              <a:t> is symmetric about the maximum point defined by d</a:t>
            </a:r>
            <a:r>
              <a:rPr b="0" i="1" lang="en-US" sz="2400" spc="-1" strike="noStrike" baseline="-25000">
                <a:solidFill>
                  <a:srgbClr val="000000"/>
                </a:solidFill>
                <a:latin typeface="Book Antiqua"/>
              </a:rPr>
              <a:t>ij</a:t>
            </a:r>
            <a:r>
              <a:rPr b="0" i="1" lang="en-US" sz="2400" spc="-1" strike="noStrike">
                <a:solidFill>
                  <a:srgbClr val="000000"/>
                </a:solidFill>
                <a:latin typeface="Book Antiqua"/>
              </a:rPr>
              <a:t>=0; in other words, it attains its maximum value at the winning neuron i for which the distance is zero.</a:t>
            </a:r>
            <a:endParaRPr b="0" lang="en-US" sz="2400" spc="-1" strike="noStrike">
              <a:solidFill>
                <a:srgbClr val="000000"/>
              </a:solidFill>
              <a:latin typeface="Calibri"/>
            </a:endParaRPr>
          </a:p>
          <a:p>
            <a:pPr lvl="1" marL="743040" indent="-285840" algn="just">
              <a:lnSpc>
                <a:spcPct val="100000"/>
              </a:lnSpc>
              <a:spcBef>
                <a:spcPts val="479"/>
              </a:spcBef>
              <a:buClr>
                <a:srgbClr val="c0504d"/>
              </a:buClr>
              <a:buSzPct val="75000"/>
              <a:buFont typeface="Arial"/>
              <a:buChar char="•"/>
              <a:tabLst>
                <a:tab algn="l" pos="0"/>
              </a:tabLst>
            </a:pPr>
            <a:r>
              <a:rPr b="0" i="1" lang="en-US" sz="2400" spc="-1" strike="noStrike">
                <a:solidFill>
                  <a:srgbClr val="000000"/>
                </a:solidFill>
                <a:latin typeface="Book Antiqua"/>
              </a:rPr>
              <a:t>The amplitude of the topological neighborhood h</a:t>
            </a:r>
            <a:r>
              <a:rPr b="0" i="1" lang="en-US" sz="2400" spc="-1" strike="noStrike" baseline="-25000">
                <a:solidFill>
                  <a:srgbClr val="000000"/>
                </a:solidFill>
                <a:latin typeface="Book Antiqua"/>
              </a:rPr>
              <a:t>ji</a:t>
            </a:r>
            <a:r>
              <a:rPr b="0" i="1" lang="en-US" sz="2400" spc="-1" strike="noStrike">
                <a:solidFill>
                  <a:srgbClr val="000000"/>
                </a:solidFill>
                <a:latin typeface="Book Antiqua"/>
              </a:rPr>
              <a:t> decreases monotonically with increasing lateral distance d</a:t>
            </a:r>
            <a:r>
              <a:rPr b="0" i="1" lang="en-US" sz="2400" spc="-1" strike="noStrike" baseline="-25000">
                <a:solidFill>
                  <a:srgbClr val="000000"/>
                </a:solidFill>
                <a:latin typeface="Book Antiqua"/>
              </a:rPr>
              <a:t>ij</a:t>
            </a:r>
            <a:r>
              <a:rPr b="0" i="1" lang="en-US" sz="2400" spc="-1" strike="noStrike">
                <a:solidFill>
                  <a:srgbClr val="000000"/>
                </a:solidFill>
                <a:latin typeface="Book Antiqua"/>
              </a:rPr>
              <a:t> decaying to zero for d</a:t>
            </a:r>
            <a:r>
              <a:rPr b="0" i="1" lang="en-US" sz="2400" spc="-1" strike="noStrike" baseline="-25000">
                <a:solidFill>
                  <a:srgbClr val="000000"/>
                </a:solidFill>
                <a:latin typeface="Book Antiqua"/>
              </a:rPr>
              <a:t>ij</a:t>
            </a:r>
            <a:r>
              <a:rPr b="0" i="1" lang="en-US" sz="2400" spc="-1" strike="noStrike">
                <a:solidFill>
                  <a:srgbClr val="000000"/>
                </a:solidFill>
                <a:latin typeface="Book Antiqua"/>
              </a:rPr>
              <a:t> </a:t>
            </a:r>
            <a:r>
              <a:rPr b="0" i="1" lang="en-US" sz="2400" spc="-1" strike="noStrike">
                <a:solidFill>
                  <a:srgbClr val="000000"/>
                </a:solidFill>
                <a:latin typeface="Wingdings"/>
              </a:rPr>
              <a:t></a:t>
            </a:r>
            <a:r>
              <a:rPr b="0" i="1" lang="en-US" sz="2400" spc="-1" strike="noStrike">
                <a:solidFill>
                  <a:srgbClr val="000000"/>
                </a:solidFill>
                <a:latin typeface="Book Antiqua"/>
              </a:rPr>
              <a:t> </a:t>
            </a:r>
            <a:r>
              <a:rPr b="0" i="1" lang="en-US" sz="2400" spc="-1" strike="noStrike">
                <a:solidFill>
                  <a:srgbClr val="000000"/>
                </a:solidFill>
                <a:latin typeface="Symbol"/>
              </a:rPr>
              <a:t></a:t>
            </a:r>
            <a:r>
              <a:rPr b="0" i="1" lang="en-US" sz="2400" spc="-1" strike="noStrike">
                <a:solidFill>
                  <a:srgbClr val="000000"/>
                </a:solidFill>
                <a:latin typeface="Book Antiqua"/>
              </a:rPr>
              <a:t> ; this is a necessary condition for convergence.</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71" name="PlaceHolder 2"/>
          <p:cNvSpPr>
            <a:spLocks noGrp="1"/>
          </p:cNvSpPr>
          <p:nvPr>
            <p:ph/>
          </p:nvPr>
        </p:nvSpPr>
        <p:spPr>
          <a:xfrm>
            <a:off x="228600" y="1600200"/>
            <a:ext cx="8762760" cy="4525560"/>
          </a:xfrm>
          <a:prstGeom prst="rect">
            <a:avLst/>
          </a:prstGeom>
          <a:noFill/>
          <a:ln w="0">
            <a:noFill/>
          </a:ln>
        </p:spPr>
        <p:txBody>
          <a:bodyPr anchor="t">
            <a:normAutofit/>
          </a:bodyPr>
          <a:p>
            <a:pPr algn="just">
              <a:lnSpc>
                <a:spcPct val="100000"/>
              </a:lnSpc>
              <a:spcBef>
                <a:spcPts val="479"/>
              </a:spcBef>
              <a:buNone/>
              <a:tabLst>
                <a:tab algn="l" pos="0"/>
              </a:tabLst>
            </a:pPr>
            <a:r>
              <a:rPr b="1" lang="en-US" sz="2400" spc="-1" strike="noStrike" u="sng">
                <a:solidFill>
                  <a:srgbClr val="000000"/>
                </a:solidFill>
                <a:uFillTx/>
                <a:latin typeface="Book Antiqua"/>
              </a:rPr>
              <a:t>Cooperation</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A typical choice of h</a:t>
            </a:r>
            <a:r>
              <a:rPr b="0" lang="en-US" sz="2400" spc="-1" strike="noStrike" baseline="-25000">
                <a:solidFill>
                  <a:srgbClr val="000000"/>
                </a:solidFill>
                <a:latin typeface="Book Antiqua"/>
              </a:rPr>
              <a:t>ji</a:t>
            </a:r>
            <a:r>
              <a:rPr b="0" lang="en-US" sz="2400" spc="-1" strike="noStrike">
                <a:solidFill>
                  <a:srgbClr val="000000"/>
                </a:solidFill>
                <a:latin typeface="Book Antiqua"/>
              </a:rPr>
              <a:t> is the Gaussian function which is given by:</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Book Antiqua"/>
              </a:rPr>
              <a:t>The parameter </a:t>
            </a:r>
            <a:r>
              <a:rPr b="0" lang="en-US" sz="2400" spc="-1" strike="noStrike">
                <a:solidFill>
                  <a:srgbClr val="000000"/>
                </a:solidFill>
                <a:latin typeface="Symbol"/>
              </a:rPr>
              <a:t></a:t>
            </a:r>
            <a:r>
              <a:rPr b="0" lang="en-US" sz="2400" spc="-1" strike="noStrike">
                <a:solidFill>
                  <a:srgbClr val="000000"/>
                </a:solidFill>
                <a:latin typeface="Book Antiqua"/>
              </a:rPr>
              <a:t> is the width of the neighborhood.</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Another characteristic feature of the SOM algorithm is that the size of the neighborhood </a:t>
            </a:r>
            <a:r>
              <a:rPr b="0" i="1" lang="en-US" sz="2400" spc="-1" strike="noStrike">
                <a:solidFill>
                  <a:srgbClr val="000000"/>
                </a:solidFill>
                <a:latin typeface="Book Antiqua"/>
              </a:rPr>
              <a:t>shrinks</a:t>
            </a:r>
            <a:r>
              <a:rPr b="0" lang="en-US" sz="2400" spc="-1" strike="noStrike">
                <a:solidFill>
                  <a:srgbClr val="000000"/>
                </a:solidFill>
                <a:latin typeface="Book Antiqua"/>
              </a:rPr>
              <a:t> with time. This requirement is satisfied by making the width of the Gaussian function decreasing with time.</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graphicFrame>
        <p:nvGraphicFramePr>
          <p:cNvPr id="72" name="Picture 4"/>
          <p:cNvGraphicFramePr/>
          <p:nvPr/>
        </p:nvGraphicFramePr>
        <p:xfrm>
          <a:off x="1600200" y="2438280"/>
          <a:ext cx="2971440" cy="914040"/>
        </p:xfrm>
        <a:graphic>
          <a:graphicData uri="http://schemas.openxmlformats.org/presentationml/2006/ole">
            <p:oleObj progId="Equation.3" r:id="rId1" spid="">
              <p:embed/>
              <p:pic>
                <p:nvPicPr>
                  <p:cNvPr id="73" name="Picture 4" descr=""/>
                  <p:cNvPicPr/>
                  <p:nvPr/>
                </p:nvPicPr>
                <p:blipFill>
                  <a:blip r:embed="rId2"/>
                  <a:stretch/>
                </p:blipFill>
                <p:spPr>
                  <a:xfrm>
                    <a:off x="1600200" y="2438280"/>
                    <a:ext cx="2971440" cy="914040"/>
                  </a:xfrm>
                  <a:prstGeom prst="rect">
                    <a:avLst/>
                  </a:prstGeom>
                  <a:ln w="0">
                    <a:noFill/>
                  </a:ln>
                </p:spPr>
              </p:pic>
            </p:oleObj>
          </a:graphicData>
        </a:graphic>
      </p:graphicFrame>
      <p:pic>
        <p:nvPicPr>
          <p:cNvPr id="74" name="" descr=""/>
          <p:cNvPicPr/>
          <p:nvPr/>
        </p:nvPicPr>
        <p:blipFill>
          <a:blip r:embed="rId3"/>
          <a:stretch/>
        </p:blipFill>
        <p:spPr>
          <a:xfrm>
            <a:off x="1600200" y="2438280"/>
            <a:ext cx="2971800" cy="91440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76" name="PlaceHolder 2"/>
          <p:cNvSpPr>
            <a:spLocks noGrp="1"/>
          </p:cNvSpPr>
          <p:nvPr>
            <p:ph/>
          </p:nvPr>
        </p:nvSpPr>
        <p:spPr>
          <a:xfrm>
            <a:off x="228600" y="1600200"/>
            <a:ext cx="8762760" cy="4525560"/>
          </a:xfrm>
          <a:prstGeom prst="rect">
            <a:avLst/>
          </a:prstGeom>
          <a:noFill/>
          <a:ln w="0">
            <a:noFill/>
          </a:ln>
        </p:spPr>
        <p:txBody>
          <a:bodyPr anchor="t">
            <a:normAutofit/>
          </a:bodyPr>
          <a:p>
            <a:pPr algn="just">
              <a:lnSpc>
                <a:spcPct val="100000"/>
              </a:lnSpc>
              <a:spcBef>
                <a:spcPts val="479"/>
              </a:spcBef>
              <a:buNone/>
              <a:tabLst>
                <a:tab algn="l" pos="0"/>
              </a:tabLst>
            </a:pPr>
            <a:r>
              <a:rPr b="1" lang="en-US" sz="2400" spc="-1" strike="noStrike" u="sng">
                <a:solidFill>
                  <a:srgbClr val="000000"/>
                </a:solidFill>
                <a:uFillTx/>
                <a:latin typeface="Book Antiqua"/>
              </a:rPr>
              <a:t>Cooperation</a:t>
            </a:r>
            <a:endParaRPr b="0" lang="en-US" sz="2400" spc="-1" strike="noStrike">
              <a:solidFill>
                <a:srgbClr val="000000"/>
              </a:solidFill>
              <a:latin typeface="Calibri"/>
            </a:endParaRPr>
          </a:p>
          <a:p>
            <a:pPr marL="343080" indent="-343080">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A popular choice is the exponential decay described by:</a:t>
            </a: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r>
              <a:rPr b="0" lang="en-US" sz="2400" spc="-1" strike="noStrike">
                <a:solidFill>
                  <a:srgbClr val="000000"/>
                </a:solidFill>
                <a:latin typeface="Tahoma"/>
              </a:rPr>
              <a:t>	</a:t>
            </a:r>
            <a:r>
              <a:rPr b="0" lang="en-US" sz="2400" spc="-1" strike="noStrike">
                <a:solidFill>
                  <a:srgbClr val="000000"/>
                </a:solidFill>
                <a:latin typeface="Book Antiqua"/>
              </a:rPr>
              <a:t>Where </a:t>
            </a:r>
            <a:r>
              <a:rPr b="0" lang="en-US" sz="2400" spc="-1" strike="noStrike">
                <a:solidFill>
                  <a:srgbClr val="000000"/>
                </a:solidFill>
                <a:latin typeface="Symbol"/>
              </a:rPr>
              <a:t></a:t>
            </a:r>
            <a:r>
              <a:rPr b="0" lang="en-US" sz="2400" spc="-1" strike="noStrike" baseline="-25000">
                <a:solidFill>
                  <a:srgbClr val="000000"/>
                </a:solidFill>
                <a:latin typeface="Book Antiqua"/>
              </a:rPr>
              <a:t>0 </a:t>
            </a:r>
            <a:r>
              <a:rPr b="0" lang="en-US" sz="2400" spc="-1" strike="noStrike">
                <a:solidFill>
                  <a:srgbClr val="000000"/>
                </a:solidFill>
                <a:latin typeface="Book Antiqua"/>
              </a:rPr>
              <a:t>is the value of </a:t>
            </a:r>
            <a:r>
              <a:rPr b="0" lang="en-US" sz="2400" spc="-1" strike="noStrike">
                <a:solidFill>
                  <a:srgbClr val="000000"/>
                </a:solidFill>
                <a:latin typeface="Symbol"/>
              </a:rPr>
              <a:t></a:t>
            </a:r>
            <a:r>
              <a:rPr b="0" lang="en-US" sz="2400" spc="-1" strike="noStrike">
                <a:solidFill>
                  <a:srgbClr val="000000"/>
                </a:solidFill>
                <a:latin typeface="Book Antiqua"/>
              </a:rPr>
              <a:t> at the initialization of the </a:t>
            </a:r>
            <a:r>
              <a:rPr b="0" lang="en-US" sz="2400" spc="-1" strike="noStrike">
                <a:solidFill>
                  <a:srgbClr val="000000"/>
                </a:solidFill>
                <a:latin typeface="Book Antiqua"/>
              </a:rPr>
              <a:t>	</a:t>
            </a:r>
            <a:r>
              <a:rPr b="0" lang="en-US" sz="2400" spc="-1" strike="noStrike">
                <a:solidFill>
                  <a:srgbClr val="000000"/>
                </a:solidFill>
                <a:latin typeface="Book Antiqua"/>
              </a:rPr>
              <a:t>SOM </a:t>
            </a:r>
            <a:r>
              <a:rPr b="0" lang="en-US" sz="2400" spc="-1" strike="noStrike">
                <a:solidFill>
                  <a:srgbClr val="000000"/>
                </a:solidFill>
                <a:latin typeface="Book Antiqua"/>
              </a:rPr>
              <a:t>	</a:t>
            </a:r>
            <a:r>
              <a:rPr b="0" lang="en-US" sz="2400" spc="-1" strike="noStrike">
                <a:solidFill>
                  <a:srgbClr val="000000"/>
                </a:solidFill>
                <a:latin typeface="Book Antiqua"/>
              </a:rPr>
              <a:t>algorithm and </a:t>
            </a:r>
            <a:r>
              <a:rPr b="0" lang="en-US" sz="2400" spc="-1" strike="noStrike">
                <a:solidFill>
                  <a:srgbClr val="000000"/>
                </a:solidFill>
                <a:latin typeface="Symbol"/>
              </a:rPr>
              <a:t></a:t>
            </a:r>
            <a:r>
              <a:rPr b="0" lang="en-US" sz="2400" spc="-1" strike="noStrike" baseline="-25000">
                <a:solidFill>
                  <a:srgbClr val="000000"/>
                </a:solidFill>
                <a:latin typeface="Book Antiqua"/>
              </a:rPr>
              <a:t>1</a:t>
            </a:r>
            <a:r>
              <a:rPr b="0" lang="en-US" sz="2400" spc="-1" strike="noStrike">
                <a:solidFill>
                  <a:srgbClr val="000000"/>
                </a:solidFill>
                <a:latin typeface="Book Antiqua"/>
              </a:rPr>
              <a:t> is a </a:t>
            </a:r>
            <a:r>
              <a:rPr b="0" i="1" lang="en-US" sz="2400" spc="-1" strike="noStrike">
                <a:solidFill>
                  <a:srgbClr val="000000"/>
                </a:solidFill>
                <a:latin typeface="Book Antiqua"/>
              </a:rPr>
              <a:t>time (iteration) constant</a:t>
            </a:r>
            <a:r>
              <a:rPr b="0" lang="en-US" sz="2400" spc="-1" strike="noStrike">
                <a:solidFill>
                  <a:srgbClr val="000000"/>
                </a:solidFill>
                <a:latin typeface="Book Antiqua"/>
              </a:rPr>
              <a:t>. </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Correspondingly the neighborhood function assumes a time dependent form of its own:</a:t>
            </a: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graphicFrame>
        <p:nvGraphicFramePr>
          <p:cNvPr id="77" name="Picture 7"/>
          <p:cNvGraphicFramePr/>
          <p:nvPr/>
        </p:nvGraphicFramePr>
        <p:xfrm>
          <a:off x="1143000" y="2514600"/>
          <a:ext cx="3885840" cy="820440"/>
        </p:xfrm>
        <a:graphic>
          <a:graphicData uri="http://schemas.openxmlformats.org/presentationml/2006/ole">
            <p:oleObj progId="Equation.3" r:id="rId1" spid="">
              <p:embed/>
              <p:pic>
                <p:nvPicPr>
                  <p:cNvPr id="78" name="Picture 7" descr=""/>
                  <p:cNvPicPr/>
                  <p:nvPr/>
                </p:nvPicPr>
                <p:blipFill>
                  <a:blip r:embed="rId2"/>
                  <a:stretch/>
                </p:blipFill>
                <p:spPr>
                  <a:xfrm>
                    <a:off x="1143000" y="2514600"/>
                    <a:ext cx="3885840" cy="820440"/>
                  </a:xfrm>
                  <a:prstGeom prst="rect">
                    <a:avLst/>
                  </a:prstGeom>
                  <a:ln w="0">
                    <a:noFill/>
                  </a:ln>
                </p:spPr>
              </p:pic>
            </p:oleObj>
          </a:graphicData>
        </a:graphic>
      </p:graphicFrame>
      <p:graphicFrame>
        <p:nvGraphicFramePr>
          <p:cNvPr id="79" name="Picture 8"/>
          <p:cNvGraphicFramePr/>
          <p:nvPr/>
        </p:nvGraphicFramePr>
        <p:xfrm>
          <a:off x="1676520" y="4952880"/>
          <a:ext cx="4571640" cy="909360"/>
        </p:xfrm>
        <a:graphic>
          <a:graphicData uri="http://schemas.openxmlformats.org/presentationml/2006/ole">
            <p:oleObj progId="Equation.3" r:id="rId3" spid="">
              <p:embed/>
              <p:pic>
                <p:nvPicPr>
                  <p:cNvPr id="80" name="Picture 8" descr=""/>
                  <p:cNvPicPr/>
                  <p:nvPr/>
                </p:nvPicPr>
                <p:blipFill>
                  <a:blip r:embed="rId4"/>
                  <a:stretch/>
                </p:blipFill>
                <p:spPr>
                  <a:xfrm>
                    <a:off x="1676520" y="4952880"/>
                    <a:ext cx="4571640" cy="909360"/>
                  </a:xfrm>
                  <a:prstGeom prst="rect">
                    <a:avLst/>
                  </a:prstGeom>
                  <a:ln w="0">
                    <a:noFill/>
                  </a:ln>
                </p:spPr>
              </p:pic>
            </p:oleObj>
          </a:graphicData>
        </a:graphic>
      </p:graphicFrame>
      <p:pic>
        <p:nvPicPr>
          <p:cNvPr id="81" name="" descr=""/>
          <p:cNvPicPr/>
          <p:nvPr/>
        </p:nvPicPr>
        <p:blipFill>
          <a:blip r:embed="rId5"/>
          <a:stretch/>
        </p:blipFill>
        <p:spPr>
          <a:xfrm>
            <a:off x="1143000" y="2514600"/>
            <a:ext cx="3886200" cy="812880"/>
          </a:xfrm>
          <a:prstGeom prst="rect">
            <a:avLst/>
          </a:prstGeom>
          <a:ln w="0">
            <a:noFill/>
          </a:ln>
        </p:spPr>
      </p:pic>
      <p:pic>
        <p:nvPicPr>
          <p:cNvPr id="82" name="" descr=""/>
          <p:cNvPicPr/>
          <p:nvPr/>
        </p:nvPicPr>
        <p:blipFill>
          <a:blip r:embed="rId6"/>
          <a:stretch/>
        </p:blipFill>
        <p:spPr>
          <a:xfrm>
            <a:off x="1676520" y="4952880"/>
            <a:ext cx="4572000" cy="90180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84" name="PlaceHolder 2"/>
          <p:cNvSpPr>
            <a:spLocks noGrp="1"/>
          </p:cNvSpPr>
          <p:nvPr>
            <p:ph/>
          </p:nvPr>
        </p:nvSpPr>
        <p:spPr>
          <a:xfrm>
            <a:off x="228600" y="1600200"/>
            <a:ext cx="8762760" cy="4525560"/>
          </a:xfrm>
          <a:prstGeom prst="rect">
            <a:avLst/>
          </a:prstGeom>
          <a:noFill/>
          <a:ln w="0">
            <a:noFill/>
          </a:ln>
        </p:spPr>
        <p:txBody>
          <a:bodyPr anchor="t">
            <a:normAutofit/>
          </a:bodyPr>
          <a:p>
            <a:pPr algn="just">
              <a:lnSpc>
                <a:spcPct val="100000"/>
              </a:lnSpc>
              <a:spcBef>
                <a:spcPts val="479"/>
              </a:spcBef>
              <a:buNone/>
              <a:tabLst>
                <a:tab algn="l" pos="0"/>
              </a:tabLst>
            </a:pPr>
            <a:r>
              <a:rPr b="1" lang="en-US" sz="2400" spc="-1" strike="noStrike" u="sng">
                <a:solidFill>
                  <a:srgbClr val="000000"/>
                </a:solidFill>
                <a:uFillTx/>
                <a:latin typeface="Book Antiqua"/>
              </a:rPr>
              <a:t>Adaptation</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The adaptive process modifies the weights of the network so as to achieve the self-organization of the network. </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Only the winning neuron and neurons inside its neighborhood have their weights adapted. All the other neurons have no change in their weights.</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A method for deriving the weight update equations for the SOM model is based on a modified form of Hebbian learning. There is a forgetting term in the standard Hebbian weight equations.</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86" name="PlaceHolder 2"/>
          <p:cNvSpPr>
            <a:spLocks noGrp="1"/>
          </p:cNvSpPr>
          <p:nvPr>
            <p:ph/>
          </p:nvPr>
        </p:nvSpPr>
        <p:spPr>
          <a:xfrm>
            <a:off x="228600" y="1600200"/>
            <a:ext cx="8762760" cy="4525560"/>
          </a:xfrm>
          <a:prstGeom prst="rect">
            <a:avLst/>
          </a:prstGeom>
          <a:noFill/>
          <a:ln w="0">
            <a:noFill/>
          </a:ln>
        </p:spPr>
        <p:txBody>
          <a:bodyPr anchor="t">
            <a:normAutofit fontScale="88000"/>
          </a:bodyPr>
          <a:p>
            <a:pPr algn="just">
              <a:lnSpc>
                <a:spcPct val="100000"/>
              </a:lnSpc>
              <a:spcBef>
                <a:spcPts val="479"/>
              </a:spcBef>
              <a:buNone/>
              <a:tabLst>
                <a:tab algn="l" pos="0"/>
              </a:tabLst>
            </a:pPr>
            <a:r>
              <a:rPr b="1" lang="en-US" sz="2400" spc="-1" strike="noStrike" u="sng">
                <a:solidFill>
                  <a:srgbClr val="000000"/>
                </a:solidFill>
                <a:uFillTx/>
                <a:latin typeface="Book Antiqua"/>
              </a:rPr>
              <a:t>Adaptation</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Let us assume that the </a:t>
            </a:r>
            <a:r>
              <a:rPr b="0" i="1" lang="en-US" sz="2400" spc="-1" strike="noStrike">
                <a:solidFill>
                  <a:srgbClr val="000000"/>
                </a:solidFill>
                <a:latin typeface="Book Antiqua"/>
              </a:rPr>
              <a:t>forgetting term</a:t>
            </a:r>
            <a:r>
              <a:rPr b="0" lang="en-US" sz="2400" spc="-1" strike="noStrike">
                <a:solidFill>
                  <a:srgbClr val="000000"/>
                </a:solidFill>
                <a:latin typeface="Book Antiqua"/>
              </a:rPr>
              <a:t> has the form g(y</a:t>
            </a:r>
            <a:r>
              <a:rPr b="0" lang="en-US" sz="2400" spc="-1" strike="noStrike" baseline="-25000">
                <a:solidFill>
                  <a:srgbClr val="000000"/>
                </a:solidFill>
                <a:latin typeface="Book Antiqua"/>
              </a:rPr>
              <a:t>j</a:t>
            </a:r>
            <a:r>
              <a:rPr b="0" lang="en-US" sz="2400" spc="-1" strike="noStrike">
                <a:solidFill>
                  <a:srgbClr val="000000"/>
                </a:solidFill>
                <a:latin typeface="Book Antiqua"/>
              </a:rPr>
              <a:t>)</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r>
              <a:rPr b="0" lang="en-US" sz="2400" spc="-1" strike="noStrike">
                <a:solidFill>
                  <a:srgbClr val="000000"/>
                </a:solidFill>
                <a:latin typeface="Book Antiqua"/>
              </a:rPr>
              <a:t> where y</a:t>
            </a:r>
            <a:r>
              <a:rPr b="0" lang="en-US" sz="2400" spc="-1" strike="noStrike" baseline="-25000">
                <a:solidFill>
                  <a:srgbClr val="000000"/>
                </a:solidFill>
                <a:latin typeface="Book Antiqua"/>
              </a:rPr>
              <a:t>j</a:t>
            </a:r>
            <a:r>
              <a:rPr b="0" lang="en-US" sz="2400" spc="-1" strike="noStrike">
                <a:solidFill>
                  <a:srgbClr val="000000"/>
                </a:solidFill>
                <a:latin typeface="Book Antiqua"/>
              </a:rPr>
              <a:t> is the response of neuron j and g(</a:t>
            </a:r>
            <a:r>
              <a:rPr b="0" lang="en-US" sz="2400" spc="-1" strike="noStrike">
                <a:solidFill>
                  <a:srgbClr val="000000"/>
                </a:solidFill>
                <a:latin typeface="Book Antiqua"/>
              </a:rPr>
              <a:t>•) is a positive scalar function of y</a:t>
            </a:r>
            <a:r>
              <a:rPr b="0" lang="en-US" sz="2400" spc="-1" strike="noStrike" baseline="-25000">
                <a:solidFill>
                  <a:srgbClr val="000000"/>
                </a:solidFill>
                <a:latin typeface="Book Antiqua"/>
              </a:rPr>
              <a:t>j</a:t>
            </a:r>
            <a:r>
              <a:rPr b="0" lang="en-US" sz="2400" spc="-1" strike="noStrike">
                <a:solidFill>
                  <a:srgbClr val="000000"/>
                </a:solidFill>
                <a:latin typeface="Book Antiqua"/>
              </a:rPr>
              <a:t>. </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The only requirement for the function g(y</a:t>
            </a:r>
            <a:r>
              <a:rPr b="0" lang="en-US" sz="2400" spc="-1" strike="noStrike" baseline="-25000">
                <a:solidFill>
                  <a:srgbClr val="000000"/>
                </a:solidFill>
                <a:latin typeface="Book Antiqua"/>
              </a:rPr>
              <a:t>j</a:t>
            </a:r>
            <a:r>
              <a:rPr b="0" lang="en-US" sz="2400" spc="-1" strike="noStrike">
                <a:solidFill>
                  <a:srgbClr val="000000"/>
                </a:solidFill>
                <a:latin typeface="Book Antiqua"/>
              </a:rPr>
              <a:t>) is that the constant term in its Taylor series expansion to be zero when the activity is zero, i.e.: g(y</a:t>
            </a:r>
            <a:r>
              <a:rPr b="0" lang="en-US" sz="2400" spc="-1" strike="noStrike" baseline="-25000">
                <a:solidFill>
                  <a:srgbClr val="000000"/>
                </a:solidFill>
                <a:latin typeface="Book Antiqua"/>
              </a:rPr>
              <a:t>j</a:t>
            </a:r>
            <a:r>
              <a:rPr b="0" lang="en-US" sz="2400" spc="-1" strike="noStrike">
                <a:solidFill>
                  <a:srgbClr val="000000"/>
                </a:solidFill>
                <a:latin typeface="Book Antiqua"/>
              </a:rPr>
              <a:t>)=0  for y</a:t>
            </a:r>
            <a:r>
              <a:rPr b="0" lang="en-US" sz="2400" spc="-1" strike="noStrike" baseline="-25000">
                <a:solidFill>
                  <a:srgbClr val="000000"/>
                </a:solidFill>
                <a:latin typeface="Book Antiqua"/>
              </a:rPr>
              <a:t>j</a:t>
            </a:r>
            <a:r>
              <a:rPr b="0" lang="en-US" sz="2400" spc="-1" strike="noStrike">
                <a:solidFill>
                  <a:srgbClr val="000000"/>
                </a:solidFill>
                <a:latin typeface="Book Antiqua"/>
              </a:rPr>
              <a:t>=0.</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The modified Hebbian rule for the weights of the output neurons is given by:</a:t>
            </a:r>
            <a:endParaRPr b="0" lang="en-US" sz="2400" spc="-1" strike="noStrike">
              <a:solidFill>
                <a:srgbClr val="000000"/>
              </a:solidFill>
              <a:latin typeface="Calibri"/>
            </a:endParaRPr>
          </a:p>
          <a:p>
            <a:pPr algn="just">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Symbol"/>
              </a:rPr>
              <a:t></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r>
              <a:rPr b="0" lang="en-US" sz="2400" spc="-1" strike="noStrike">
                <a:solidFill>
                  <a:srgbClr val="000000"/>
                </a:solidFill>
                <a:latin typeface="Book Antiqua"/>
              </a:rPr>
              <a:t> = </a:t>
            </a:r>
            <a:r>
              <a:rPr b="0" lang="el-GR" sz="2400" spc="-1" strike="noStrike">
                <a:solidFill>
                  <a:srgbClr val="000000"/>
                </a:solidFill>
                <a:latin typeface="Book Antiqua"/>
              </a:rPr>
              <a:t>α</a:t>
            </a:r>
            <a:r>
              <a:rPr b="0" lang="en-US" sz="2400" spc="-1" strike="noStrike">
                <a:solidFill>
                  <a:srgbClr val="000000"/>
                </a:solidFill>
                <a:latin typeface="Book Antiqua"/>
              </a:rPr>
              <a:t>y</a:t>
            </a:r>
            <a:r>
              <a:rPr b="0" lang="en-US" sz="2400" spc="-1" strike="noStrike" baseline="-25000">
                <a:solidFill>
                  <a:srgbClr val="000000"/>
                </a:solidFill>
                <a:latin typeface="Book Antiqua"/>
              </a:rPr>
              <a:t>j</a:t>
            </a:r>
            <a:r>
              <a:rPr b="0" lang="en-US" sz="2400" spc="-1" strike="noStrike">
                <a:solidFill>
                  <a:srgbClr val="000000"/>
                </a:solidFill>
                <a:latin typeface="Book Antiqua"/>
              </a:rPr>
              <a:t> </a:t>
            </a:r>
            <a:r>
              <a:rPr b="1" lang="en-US" sz="2400" spc="-1" strike="noStrike">
                <a:solidFill>
                  <a:srgbClr val="000000"/>
                </a:solidFill>
                <a:latin typeface="Book Antiqua"/>
              </a:rPr>
              <a:t>x </a:t>
            </a:r>
            <a:r>
              <a:rPr b="0" lang="en-US" sz="2400" spc="-1" strike="noStrike">
                <a:solidFill>
                  <a:srgbClr val="000000"/>
                </a:solidFill>
                <a:latin typeface="Book Antiqua"/>
              </a:rPr>
              <a:t>- g(y</a:t>
            </a:r>
            <a:r>
              <a:rPr b="0" lang="en-US" sz="2400" spc="-1" strike="noStrike" baseline="-25000">
                <a:solidFill>
                  <a:srgbClr val="000000"/>
                </a:solidFill>
                <a:latin typeface="Book Antiqua"/>
              </a:rPr>
              <a:t>j</a:t>
            </a:r>
            <a:r>
              <a:rPr b="0" lang="en-US" sz="2400" spc="-1" strike="noStrike">
                <a:solidFill>
                  <a:srgbClr val="000000"/>
                </a:solidFill>
                <a:latin typeface="Book Antiqua"/>
              </a:rPr>
              <a:t>) </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endParaRPr b="0" lang="en-US" sz="2400" spc="-1" strike="noStrike">
              <a:solidFill>
                <a:srgbClr val="000000"/>
              </a:solidFill>
              <a:latin typeface="Calibri"/>
            </a:endParaRPr>
          </a:p>
          <a:p>
            <a:pPr algn="just">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Book Antiqua"/>
              </a:rPr>
              <a:t>Where </a:t>
            </a:r>
            <a:r>
              <a:rPr b="0" lang="el-GR" sz="2400" spc="-1" strike="noStrike">
                <a:solidFill>
                  <a:srgbClr val="000000"/>
                </a:solidFill>
                <a:latin typeface="Book Antiqua"/>
              </a:rPr>
              <a:t>α</a:t>
            </a:r>
            <a:r>
              <a:rPr b="0" lang="en-US" sz="2400" spc="-1" strike="noStrike">
                <a:solidFill>
                  <a:srgbClr val="000000"/>
                </a:solidFill>
                <a:latin typeface="Book Antiqua"/>
              </a:rPr>
              <a:t> is the </a:t>
            </a:r>
            <a:r>
              <a:rPr b="0" i="1" lang="en-US" sz="2400" spc="-1" strike="noStrike">
                <a:solidFill>
                  <a:srgbClr val="000000"/>
                </a:solidFill>
                <a:latin typeface="Book Antiqua"/>
              </a:rPr>
              <a:t>learning rate parameter</a:t>
            </a:r>
            <a:r>
              <a:rPr b="0" lang="en-US" sz="2400" spc="-1" strike="noStrike">
                <a:solidFill>
                  <a:srgbClr val="000000"/>
                </a:solidFill>
                <a:latin typeface="Book Antiqua"/>
              </a:rPr>
              <a:t> of the algorithm.  </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88" name="PlaceHolder 2"/>
          <p:cNvSpPr>
            <a:spLocks noGrp="1"/>
          </p:cNvSpPr>
          <p:nvPr>
            <p:ph/>
          </p:nvPr>
        </p:nvSpPr>
        <p:spPr>
          <a:xfrm>
            <a:off x="228600" y="1600200"/>
            <a:ext cx="8762760" cy="4525560"/>
          </a:xfrm>
          <a:prstGeom prst="rect">
            <a:avLst/>
          </a:prstGeom>
          <a:noFill/>
          <a:ln w="0">
            <a:noFill/>
          </a:ln>
        </p:spPr>
        <p:txBody>
          <a:bodyPr anchor="t">
            <a:normAutofit fontScale="89000"/>
          </a:bodyPr>
          <a:p>
            <a:pPr algn="just">
              <a:lnSpc>
                <a:spcPct val="100000"/>
              </a:lnSpc>
              <a:spcBef>
                <a:spcPts val="479"/>
              </a:spcBef>
              <a:buNone/>
              <a:tabLst>
                <a:tab algn="l" pos="0"/>
              </a:tabLst>
            </a:pPr>
            <a:r>
              <a:rPr b="1" lang="en-US" sz="2400" spc="-1" strike="noStrike" u="sng">
                <a:solidFill>
                  <a:srgbClr val="000000"/>
                </a:solidFill>
                <a:uFillTx/>
                <a:latin typeface="Book Antiqua"/>
              </a:rPr>
              <a:t>Adaptation</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To satisfy the requirement for a zero constant term in the Taylor series we choose the following form for the function g(y</a:t>
            </a:r>
            <a:r>
              <a:rPr b="0" lang="en-US" sz="2400" spc="-1" strike="noStrike" baseline="-25000">
                <a:solidFill>
                  <a:srgbClr val="000000"/>
                </a:solidFill>
                <a:latin typeface="Book Antiqua"/>
              </a:rPr>
              <a:t>j</a:t>
            </a:r>
            <a:r>
              <a:rPr b="0" lang="en-US" sz="2400" spc="-1" strike="noStrike">
                <a:solidFill>
                  <a:srgbClr val="000000"/>
                </a:solidFill>
                <a:latin typeface="Book Antiqua"/>
              </a:rPr>
              <a:t>):</a:t>
            </a:r>
            <a:endParaRPr b="0" lang="en-US" sz="2400" spc="-1" strike="noStrike">
              <a:solidFill>
                <a:srgbClr val="000000"/>
              </a:solidFill>
              <a:latin typeface="Calibri"/>
            </a:endParaRPr>
          </a:p>
          <a:p>
            <a:pPr>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Book Antiqua"/>
              </a:rPr>
              <a:t>g(y</a:t>
            </a:r>
            <a:r>
              <a:rPr b="0" lang="en-US" sz="2400" spc="-1" strike="noStrike" baseline="-25000">
                <a:solidFill>
                  <a:srgbClr val="000000"/>
                </a:solidFill>
                <a:latin typeface="Book Antiqua"/>
              </a:rPr>
              <a:t>j</a:t>
            </a:r>
            <a:r>
              <a:rPr b="0" lang="en-US" sz="2400" spc="-1" strike="noStrike">
                <a:solidFill>
                  <a:srgbClr val="000000"/>
                </a:solidFill>
                <a:latin typeface="Book Antiqua"/>
              </a:rPr>
              <a:t>)= </a:t>
            </a:r>
            <a:r>
              <a:rPr b="0" lang="el-GR" sz="2400" spc="-1" strike="noStrike">
                <a:solidFill>
                  <a:srgbClr val="000000"/>
                </a:solidFill>
                <a:latin typeface="Book Antiqua"/>
              </a:rPr>
              <a:t>α</a:t>
            </a:r>
            <a:r>
              <a:rPr b="0" lang="en-US" sz="2400" spc="-1" strike="noStrike">
                <a:solidFill>
                  <a:srgbClr val="000000"/>
                </a:solidFill>
                <a:latin typeface="Book Antiqua"/>
              </a:rPr>
              <a:t> y</a:t>
            </a:r>
            <a:r>
              <a:rPr b="0" lang="en-US" sz="2400" spc="-1" strike="noStrike" baseline="-25000">
                <a:solidFill>
                  <a:srgbClr val="000000"/>
                </a:solidFill>
                <a:latin typeface="Book Antiqua"/>
              </a:rPr>
              <a:t>j</a:t>
            </a:r>
            <a:endParaRPr b="0" lang="en-US" sz="2400" spc="-1" strike="noStrike">
              <a:solidFill>
                <a:srgbClr val="000000"/>
              </a:solidFill>
              <a:latin typeface="Calibri"/>
            </a:endParaRPr>
          </a:p>
          <a:p>
            <a:pPr marL="343080" indent="-343080">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We can simplify further by setting:</a:t>
            </a:r>
            <a:endParaRPr b="0" lang="en-US" sz="2400" spc="-1" strike="noStrike">
              <a:solidFill>
                <a:srgbClr val="000000"/>
              </a:solidFill>
              <a:latin typeface="Calibri"/>
            </a:endParaRPr>
          </a:p>
          <a:p>
            <a:pPr>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Book Antiqua"/>
              </a:rPr>
              <a:t>y</a:t>
            </a:r>
            <a:r>
              <a:rPr b="0" lang="en-US" sz="2400" spc="-1" strike="noStrike" baseline="-25000">
                <a:solidFill>
                  <a:srgbClr val="000000"/>
                </a:solidFill>
                <a:latin typeface="Book Antiqua"/>
              </a:rPr>
              <a:t>j</a:t>
            </a:r>
            <a:r>
              <a:rPr b="0" lang="en-US" sz="2400" spc="-1" strike="noStrike">
                <a:solidFill>
                  <a:srgbClr val="000000"/>
                </a:solidFill>
                <a:latin typeface="Book Antiqua"/>
              </a:rPr>
              <a:t> = h</a:t>
            </a:r>
            <a:r>
              <a:rPr b="0" lang="en-US" sz="2400" spc="-1" strike="noStrike" baseline="-25000">
                <a:solidFill>
                  <a:srgbClr val="000000"/>
                </a:solidFill>
                <a:latin typeface="Book Antiqua"/>
              </a:rPr>
              <a:t>ji(x)</a:t>
            </a:r>
            <a:endParaRPr b="0" lang="en-US" sz="2400" spc="-1" strike="noStrike">
              <a:solidFill>
                <a:srgbClr val="000000"/>
              </a:solidFill>
              <a:latin typeface="Calibri"/>
            </a:endParaRPr>
          </a:p>
          <a:p>
            <a:pPr marL="343080" indent="-343080">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Combining the previous equations we get:</a:t>
            </a:r>
            <a:endParaRPr b="0" lang="en-US" sz="2400" spc="-1" strike="noStrike">
              <a:solidFill>
                <a:srgbClr val="000000"/>
              </a:solidFill>
              <a:latin typeface="Calibri"/>
            </a:endParaRPr>
          </a:p>
          <a:p>
            <a:pPr>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Symbol"/>
              </a:rPr>
              <a:t></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r>
              <a:rPr b="0" lang="en-US" sz="2400" spc="-1" strike="noStrike">
                <a:solidFill>
                  <a:srgbClr val="000000"/>
                </a:solidFill>
                <a:latin typeface="Book Antiqua"/>
              </a:rPr>
              <a:t> = </a:t>
            </a:r>
            <a:r>
              <a:rPr b="0" lang="el-GR" sz="2400" spc="-1" strike="noStrike">
                <a:solidFill>
                  <a:srgbClr val="000000"/>
                </a:solidFill>
                <a:latin typeface="Book Antiqua"/>
              </a:rPr>
              <a:t>α</a:t>
            </a:r>
            <a:r>
              <a:rPr b="0" lang="en-US" sz="2400" spc="-1" strike="noStrike">
                <a:solidFill>
                  <a:srgbClr val="000000"/>
                </a:solidFill>
                <a:latin typeface="Book Antiqua"/>
              </a:rPr>
              <a:t> h</a:t>
            </a:r>
            <a:r>
              <a:rPr b="0" lang="en-US" sz="2400" spc="-1" strike="noStrike" baseline="-25000">
                <a:solidFill>
                  <a:srgbClr val="000000"/>
                </a:solidFill>
                <a:latin typeface="Book Antiqua"/>
              </a:rPr>
              <a:t>ji(x)</a:t>
            </a:r>
            <a:r>
              <a:rPr b="0" lang="en-US" sz="2400" spc="-1" strike="noStrike">
                <a:solidFill>
                  <a:srgbClr val="000000"/>
                </a:solidFill>
                <a:latin typeface="Book Antiqua"/>
              </a:rPr>
              <a:t> (</a:t>
            </a:r>
            <a:r>
              <a:rPr b="1" lang="en-US" sz="2400" spc="-1" strike="noStrike">
                <a:solidFill>
                  <a:srgbClr val="000000"/>
                </a:solidFill>
                <a:latin typeface="Book Antiqua"/>
              </a:rPr>
              <a:t>x </a:t>
            </a:r>
            <a:r>
              <a:rPr b="0" lang="en-US" sz="2400" spc="-1" strike="noStrike">
                <a:solidFill>
                  <a:srgbClr val="000000"/>
                </a:solidFill>
                <a:latin typeface="Book Antiqua"/>
              </a:rPr>
              <a:t>– </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r>
              <a:rPr b="0" lang="en-US" sz="2400" spc="-1" strike="noStrike">
                <a:solidFill>
                  <a:srgbClr val="000000"/>
                </a:solidFill>
                <a:latin typeface="Book Antiqua"/>
              </a:rPr>
              <a:t>)</a:t>
            </a:r>
            <a:endParaRPr b="0" lang="en-US" sz="2400" spc="-1" strike="noStrike">
              <a:solidFill>
                <a:srgbClr val="000000"/>
              </a:solidFill>
              <a:latin typeface="Calibri"/>
            </a:endParaRPr>
          </a:p>
          <a:p>
            <a:pPr marL="343080" indent="-343080">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Finally using a discrete representation for time we can write:</a:t>
            </a:r>
            <a:endParaRPr b="0" lang="en-US" sz="2400" spc="-1" strike="noStrike">
              <a:solidFill>
                <a:srgbClr val="000000"/>
              </a:solidFill>
              <a:latin typeface="Calibri"/>
            </a:endParaRPr>
          </a:p>
          <a:p>
            <a:pPr>
              <a:lnSpc>
                <a:spcPct val="100000"/>
              </a:lnSpc>
              <a:spcBef>
                <a:spcPts val="479"/>
              </a:spcBef>
              <a:buNone/>
              <a:tabLst>
                <a:tab algn="l" pos="0"/>
              </a:tabLst>
            </a:pPr>
            <a:r>
              <a:rPr b="1" lang="en-US" sz="2400" spc="-1" strike="noStrike">
                <a:solidFill>
                  <a:srgbClr val="000000"/>
                </a:solidFill>
                <a:latin typeface="Book Antiqua"/>
              </a:rPr>
              <a:t>	</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r>
              <a:rPr b="0" lang="en-US" sz="2400" spc="-1" strike="noStrike">
                <a:solidFill>
                  <a:srgbClr val="000000"/>
                </a:solidFill>
                <a:latin typeface="Book Antiqua"/>
              </a:rPr>
              <a:t>(n+1) = </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r>
              <a:rPr b="0" lang="en-US" sz="2400" spc="-1" strike="noStrike">
                <a:solidFill>
                  <a:srgbClr val="000000"/>
                </a:solidFill>
                <a:latin typeface="Book Antiqua"/>
              </a:rPr>
              <a:t>(n) + </a:t>
            </a:r>
            <a:r>
              <a:rPr b="0" lang="el-GR" sz="2400" spc="-1" strike="noStrike">
                <a:solidFill>
                  <a:srgbClr val="000000"/>
                </a:solidFill>
                <a:latin typeface="Book Antiqua"/>
              </a:rPr>
              <a:t>α</a:t>
            </a:r>
            <a:r>
              <a:rPr b="0" lang="en-US" sz="2400" spc="-1" strike="noStrike">
                <a:solidFill>
                  <a:srgbClr val="000000"/>
                </a:solidFill>
                <a:latin typeface="Book Antiqua"/>
              </a:rPr>
              <a:t>(n) h</a:t>
            </a:r>
            <a:r>
              <a:rPr b="0" lang="en-US" sz="2400" spc="-1" strike="noStrike" baseline="-25000">
                <a:solidFill>
                  <a:srgbClr val="000000"/>
                </a:solidFill>
                <a:latin typeface="Book Antiqua"/>
              </a:rPr>
              <a:t>ji(x)</a:t>
            </a:r>
            <a:r>
              <a:rPr b="0" lang="en-US" sz="2400" spc="-1" strike="noStrike">
                <a:solidFill>
                  <a:srgbClr val="000000"/>
                </a:solidFill>
                <a:latin typeface="Book Antiqua"/>
              </a:rPr>
              <a:t>(n) (</a:t>
            </a:r>
            <a:r>
              <a:rPr b="1" lang="en-US" sz="2400" spc="-1" strike="noStrike">
                <a:solidFill>
                  <a:srgbClr val="000000"/>
                </a:solidFill>
                <a:latin typeface="Book Antiqua"/>
              </a:rPr>
              <a:t>x </a:t>
            </a:r>
            <a:r>
              <a:rPr b="0" lang="en-US" sz="2400" spc="-1" strike="noStrike">
                <a:solidFill>
                  <a:srgbClr val="000000"/>
                </a:solidFill>
                <a:latin typeface="Book Antiqua"/>
              </a:rPr>
              <a:t>– </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r>
              <a:rPr b="0" lang="en-US" sz="2400" spc="-1" strike="noStrike">
                <a:solidFill>
                  <a:srgbClr val="000000"/>
                </a:solidFill>
                <a:latin typeface="Book Antiqua"/>
              </a:rPr>
              <a:t>(n))</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90" name="PlaceHolder 2"/>
          <p:cNvSpPr>
            <a:spLocks noGrp="1"/>
          </p:cNvSpPr>
          <p:nvPr>
            <p:ph/>
          </p:nvPr>
        </p:nvSpPr>
        <p:spPr>
          <a:xfrm>
            <a:off x="228600" y="1600200"/>
            <a:ext cx="8762760" cy="4525560"/>
          </a:xfrm>
          <a:prstGeom prst="rect">
            <a:avLst/>
          </a:prstGeom>
          <a:noFill/>
          <a:ln w="0">
            <a:noFill/>
          </a:ln>
        </p:spPr>
        <p:txBody>
          <a:bodyPr anchor="t">
            <a:normAutofit/>
          </a:bodyPr>
          <a:p>
            <a:pPr algn="just">
              <a:lnSpc>
                <a:spcPct val="100000"/>
              </a:lnSpc>
              <a:spcBef>
                <a:spcPts val="479"/>
              </a:spcBef>
              <a:buNone/>
              <a:tabLst>
                <a:tab algn="l" pos="0"/>
              </a:tabLst>
            </a:pPr>
            <a:r>
              <a:rPr b="1" lang="en-US" sz="2400" spc="-1" strike="noStrike" u="sng">
                <a:solidFill>
                  <a:srgbClr val="000000"/>
                </a:solidFill>
                <a:uFillTx/>
                <a:latin typeface="Book Antiqua"/>
              </a:rPr>
              <a:t>Adaptation</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The learning rate must also be time varying. A suitable form is given by:</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Book Antiqua"/>
              </a:rPr>
              <a:t>Where </a:t>
            </a:r>
            <a:r>
              <a:rPr b="0" lang="en-US" sz="2400" spc="-1" strike="noStrike">
                <a:solidFill>
                  <a:srgbClr val="000000"/>
                </a:solidFill>
                <a:latin typeface="Symbol"/>
              </a:rPr>
              <a:t></a:t>
            </a:r>
            <a:r>
              <a:rPr b="0" lang="en-US" sz="2400" spc="-1" strike="noStrike" baseline="-25000">
                <a:solidFill>
                  <a:srgbClr val="000000"/>
                </a:solidFill>
                <a:latin typeface="Book Antiqua"/>
              </a:rPr>
              <a:t>0</a:t>
            </a:r>
            <a:r>
              <a:rPr b="0" lang="en-US" sz="2400" spc="-1" strike="noStrike">
                <a:solidFill>
                  <a:srgbClr val="000000"/>
                </a:solidFill>
                <a:latin typeface="Book Antiqua"/>
              </a:rPr>
              <a:t> is an initial value and </a:t>
            </a:r>
            <a:r>
              <a:rPr b="0" lang="en-US" sz="2400" spc="-1" strike="noStrike">
                <a:solidFill>
                  <a:srgbClr val="000000"/>
                </a:solidFill>
                <a:latin typeface="Symbol"/>
              </a:rPr>
              <a:t></a:t>
            </a:r>
            <a:r>
              <a:rPr b="0" lang="en-US" sz="2400" spc="-1" strike="noStrike" baseline="-25000">
                <a:solidFill>
                  <a:srgbClr val="000000"/>
                </a:solidFill>
                <a:latin typeface="Book Antiqua"/>
              </a:rPr>
              <a:t>2</a:t>
            </a:r>
            <a:r>
              <a:rPr b="0" lang="en-US" sz="2400" spc="-1" strike="noStrike">
                <a:solidFill>
                  <a:srgbClr val="000000"/>
                </a:solidFill>
                <a:latin typeface="Book Antiqua"/>
              </a:rPr>
              <a:t> is another time </a:t>
            </a:r>
            <a:r>
              <a:rPr b="0" lang="en-US" sz="2400" spc="-1" strike="noStrike">
                <a:solidFill>
                  <a:srgbClr val="000000"/>
                </a:solidFill>
                <a:latin typeface="Book Antiqua"/>
              </a:rPr>
              <a:t>	</a:t>
            </a:r>
            <a:r>
              <a:rPr b="0" lang="en-US" sz="2400" spc="-1" strike="noStrike">
                <a:solidFill>
                  <a:srgbClr val="000000"/>
                </a:solidFill>
                <a:latin typeface="Book Antiqua"/>
              </a:rPr>
              <a:t>constant of the SOM algorithm. </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graphicFrame>
        <p:nvGraphicFramePr>
          <p:cNvPr id="91" name="Picture 4"/>
          <p:cNvGraphicFramePr/>
          <p:nvPr/>
        </p:nvGraphicFramePr>
        <p:xfrm>
          <a:off x="1066680" y="2819520"/>
          <a:ext cx="4473360" cy="960120"/>
        </p:xfrm>
        <a:graphic>
          <a:graphicData uri="http://schemas.openxmlformats.org/presentationml/2006/ole">
            <p:oleObj progId="Equation.3" r:id="rId1" spid="">
              <p:embed/>
              <p:pic>
                <p:nvPicPr>
                  <p:cNvPr id="92" name="Picture 4" descr=""/>
                  <p:cNvPicPr/>
                  <p:nvPr/>
                </p:nvPicPr>
                <p:blipFill>
                  <a:blip r:embed="rId2"/>
                  <a:stretch/>
                </p:blipFill>
                <p:spPr>
                  <a:xfrm>
                    <a:off x="1066680" y="2819520"/>
                    <a:ext cx="4473360" cy="960120"/>
                  </a:xfrm>
                  <a:prstGeom prst="rect">
                    <a:avLst/>
                  </a:prstGeom>
                  <a:ln w="0">
                    <a:noFill/>
                  </a:ln>
                </p:spPr>
              </p:pic>
            </p:oleObj>
          </a:graphicData>
        </a:graphic>
      </p:graphicFrame>
      <p:pic>
        <p:nvPicPr>
          <p:cNvPr id="93" name="" descr=""/>
          <p:cNvPicPr/>
          <p:nvPr/>
        </p:nvPicPr>
        <p:blipFill>
          <a:blip r:embed="rId3"/>
          <a:stretch/>
        </p:blipFill>
        <p:spPr>
          <a:xfrm>
            <a:off x="1066680" y="2819520"/>
            <a:ext cx="4470480" cy="95256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95" name="PlaceHolder 2"/>
          <p:cNvSpPr>
            <a:spLocks noGrp="1"/>
          </p:cNvSpPr>
          <p:nvPr>
            <p:ph/>
          </p:nvPr>
        </p:nvSpPr>
        <p:spPr>
          <a:xfrm>
            <a:off x="228600" y="1600200"/>
            <a:ext cx="8762760" cy="4525560"/>
          </a:xfrm>
          <a:prstGeom prst="rect">
            <a:avLst/>
          </a:prstGeom>
          <a:noFill/>
          <a:ln w="0">
            <a:noFill/>
          </a:ln>
        </p:spPr>
        <p:txBody>
          <a:bodyPr anchor="t">
            <a:normAutofit fontScale="89000"/>
          </a:bodyPr>
          <a:p>
            <a:pPr algn="just">
              <a:lnSpc>
                <a:spcPct val="100000"/>
              </a:lnSpc>
              <a:spcBef>
                <a:spcPts val="479"/>
              </a:spcBef>
              <a:buNone/>
              <a:tabLst>
                <a:tab algn="l" pos="0"/>
              </a:tabLst>
            </a:pPr>
            <a:r>
              <a:rPr b="1" lang="en-US" sz="2400" spc="-1" strike="noStrike" u="sng">
                <a:solidFill>
                  <a:srgbClr val="000000"/>
                </a:solidFill>
                <a:uFillTx/>
                <a:latin typeface="Book Antiqua"/>
              </a:rPr>
              <a:t>Summarized Algorithm</a:t>
            </a:r>
            <a:endParaRPr b="0" lang="en-US" sz="2400" spc="-1" strike="noStrike">
              <a:solidFill>
                <a:srgbClr val="000000"/>
              </a:solidFill>
              <a:latin typeface="Calibri"/>
            </a:endParaRPr>
          </a:p>
          <a:p>
            <a:pPr marL="343080" indent="-343080" algn="just">
              <a:lnSpc>
                <a:spcPct val="100000"/>
              </a:lnSpc>
              <a:spcBef>
                <a:spcPts val="519"/>
              </a:spcBef>
              <a:buClr>
                <a:srgbClr val="c0504d"/>
              </a:buClr>
              <a:buSzPct val="75000"/>
              <a:buFont typeface="Arial"/>
              <a:buAutoNum type="arabicPeriod"/>
              <a:tabLst>
                <a:tab algn="l" pos="0"/>
              </a:tabLst>
            </a:pPr>
            <a:r>
              <a:rPr b="0" i="1" lang="en-US" sz="2600" spc="-1" strike="noStrike">
                <a:solidFill>
                  <a:srgbClr val="000000"/>
                </a:solidFill>
                <a:latin typeface="Book Antiqua"/>
              </a:rPr>
              <a:t>Initialization:</a:t>
            </a:r>
            <a:r>
              <a:rPr b="0" lang="en-US" sz="2600" spc="-1" strike="noStrike">
                <a:solidFill>
                  <a:srgbClr val="000000"/>
                </a:solidFill>
                <a:latin typeface="Book Antiqua"/>
              </a:rPr>
              <a:t> Choose random values for the initial weight vectors </a:t>
            </a:r>
            <a:r>
              <a:rPr b="1" i="1" lang="en-US" sz="2600" spc="-1" strike="noStrike">
                <a:solidFill>
                  <a:srgbClr val="000000"/>
                </a:solidFill>
                <a:latin typeface="Book Antiqua"/>
              </a:rPr>
              <a:t>w</a:t>
            </a:r>
            <a:r>
              <a:rPr b="0" i="1" lang="en-US" sz="2600" spc="-1" strike="noStrike" baseline="-25000">
                <a:solidFill>
                  <a:srgbClr val="000000"/>
                </a:solidFill>
                <a:latin typeface="Book Antiqua"/>
              </a:rPr>
              <a:t>j</a:t>
            </a:r>
            <a:r>
              <a:rPr b="0" i="1" lang="en-US" sz="2600" spc="-1" strike="noStrike">
                <a:solidFill>
                  <a:srgbClr val="000000"/>
                </a:solidFill>
                <a:latin typeface="Book Antiqua"/>
              </a:rPr>
              <a:t>(0)</a:t>
            </a:r>
            <a:r>
              <a:rPr b="0" lang="en-US" sz="2600" spc="-1" strike="noStrike">
                <a:solidFill>
                  <a:srgbClr val="000000"/>
                </a:solidFill>
                <a:latin typeface="Book Antiqua"/>
              </a:rPr>
              <a:t>. The weight vectors must be different for all neurons. Usually we keep the magnitude of the weights small.</a:t>
            </a:r>
            <a:endParaRPr b="0" lang="en-US" sz="2600" spc="-1" strike="noStrike">
              <a:solidFill>
                <a:srgbClr val="000000"/>
              </a:solidFill>
              <a:latin typeface="Calibri"/>
            </a:endParaRPr>
          </a:p>
          <a:p>
            <a:pPr marL="343080" indent="-343080" algn="just">
              <a:lnSpc>
                <a:spcPct val="100000"/>
              </a:lnSpc>
              <a:spcBef>
                <a:spcPts val="519"/>
              </a:spcBef>
              <a:buClr>
                <a:srgbClr val="c0504d"/>
              </a:buClr>
              <a:buSzPct val="75000"/>
              <a:buFont typeface="Arial"/>
              <a:buAutoNum type="arabicPeriod"/>
              <a:tabLst>
                <a:tab algn="l" pos="0"/>
              </a:tabLst>
            </a:pPr>
            <a:r>
              <a:rPr b="0" i="1" lang="en-US" sz="2600" spc="-1" strike="noStrike">
                <a:solidFill>
                  <a:srgbClr val="000000"/>
                </a:solidFill>
                <a:latin typeface="Book Antiqua"/>
              </a:rPr>
              <a:t>Sampling:</a:t>
            </a:r>
            <a:r>
              <a:rPr b="0" lang="en-US" sz="2600" spc="-1" strike="noStrike">
                <a:solidFill>
                  <a:srgbClr val="000000"/>
                </a:solidFill>
                <a:latin typeface="Book Antiqua"/>
              </a:rPr>
              <a:t> Draw a sample </a:t>
            </a:r>
            <a:r>
              <a:rPr b="1" i="1" lang="en-US" sz="2600" spc="-1" strike="noStrike">
                <a:solidFill>
                  <a:srgbClr val="000000"/>
                </a:solidFill>
                <a:latin typeface="Book Antiqua"/>
              </a:rPr>
              <a:t>x</a:t>
            </a:r>
            <a:r>
              <a:rPr b="0" lang="en-US" sz="2600" spc="-1" strike="noStrike">
                <a:solidFill>
                  <a:srgbClr val="000000"/>
                </a:solidFill>
                <a:latin typeface="Book Antiqua"/>
              </a:rPr>
              <a:t> from the input space with a certain probability; the vector </a:t>
            </a:r>
            <a:r>
              <a:rPr b="1" i="1" lang="en-US" sz="2600" spc="-1" strike="noStrike">
                <a:solidFill>
                  <a:srgbClr val="000000"/>
                </a:solidFill>
                <a:latin typeface="Book Antiqua"/>
              </a:rPr>
              <a:t>x</a:t>
            </a:r>
            <a:r>
              <a:rPr b="0" i="1" lang="en-US" sz="2600" spc="-1" strike="noStrike">
                <a:solidFill>
                  <a:srgbClr val="000000"/>
                </a:solidFill>
                <a:latin typeface="Book Antiqua"/>
              </a:rPr>
              <a:t> </a:t>
            </a:r>
            <a:r>
              <a:rPr b="0" lang="en-US" sz="2600" spc="-1" strike="noStrike">
                <a:solidFill>
                  <a:srgbClr val="000000"/>
                </a:solidFill>
                <a:latin typeface="Book Antiqua"/>
              </a:rPr>
              <a:t>represents the activation pattern that is applied to the lattice. The dimension of </a:t>
            </a:r>
            <a:r>
              <a:rPr b="1" lang="en-US" sz="2600" spc="-1" strike="noStrike">
                <a:solidFill>
                  <a:srgbClr val="000000"/>
                </a:solidFill>
                <a:latin typeface="Book Antiqua"/>
              </a:rPr>
              <a:t>x</a:t>
            </a:r>
            <a:r>
              <a:rPr b="0" lang="en-US" sz="2600" spc="-1" strike="noStrike">
                <a:solidFill>
                  <a:srgbClr val="000000"/>
                </a:solidFill>
                <a:latin typeface="Book Antiqua"/>
              </a:rPr>
              <a:t> is equal to m.</a:t>
            </a:r>
            <a:endParaRPr b="0" lang="en-US" sz="2600" spc="-1" strike="noStrike">
              <a:solidFill>
                <a:srgbClr val="000000"/>
              </a:solidFill>
              <a:latin typeface="Calibri"/>
            </a:endParaRPr>
          </a:p>
          <a:p>
            <a:pPr marL="343080" indent="-343080" algn="just">
              <a:lnSpc>
                <a:spcPct val="100000"/>
              </a:lnSpc>
              <a:spcBef>
                <a:spcPts val="519"/>
              </a:spcBef>
              <a:buClr>
                <a:srgbClr val="c0504d"/>
              </a:buClr>
              <a:buSzPct val="75000"/>
              <a:buFont typeface="Arial"/>
              <a:buAutoNum type="arabicPeriod"/>
              <a:tabLst>
                <a:tab algn="l" pos="0"/>
              </a:tabLst>
            </a:pPr>
            <a:r>
              <a:rPr b="0" i="1" lang="en-US" sz="2600" spc="-1" strike="noStrike">
                <a:solidFill>
                  <a:srgbClr val="000000"/>
                </a:solidFill>
                <a:latin typeface="Book Antiqua"/>
              </a:rPr>
              <a:t>Similarity Matching:</a:t>
            </a:r>
            <a:r>
              <a:rPr b="0" lang="en-US" sz="2600" spc="-1" strike="noStrike">
                <a:solidFill>
                  <a:srgbClr val="000000"/>
                </a:solidFill>
                <a:latin typeface="Book Antiqua"/>
              </a:rPr>
              <a:t> Find the best-matching (winning) neuron </a:t>
            </a:r>
            <a:r>
              <a:rPr b="0" i="1" lang="en-US" sz="2600" spc="-1" strike="noStrike">
                <a:solidFill>
                  <a:srgbClr val="000000"/>
                </a:solidFill>
                <a:latin typeface="Book Antiqua"/>
              </a:rPr>
              <a:t>i(</a:t>
            </a:r>
            <a:r>
              <a:rPr b="1" i="1" lang="en-US" sz="2600" spc="-1" strike="noStrike">
                <a:solidFill>
                  <a:srgbClr val="000000"/>
                </a:solidFill>
                <a:latin typeface="Book Antiqua"/>
              </a:rPr>
              <a:t>x</a:t>
            </a:r>
            <a:r>
              <a:rPr b="0" i="1" lang="en-US" sz="2600" spc="-1" strike="noStrike">
                <a:solidFill>
                  <a:srgbClr val="000000"/>
                </a:solidFill>
                <a:latin typeface="Book Antiqua"/>
              </a:rPr>
              <a:t>)</a:t>
            </a:r>
            <a:r>
              <a:rPr b="0" lang="en-US" sz="2600" spc="-1" strike="noStrike">
                <a:solidFill>
                  <a:srgbClr val="000000"/>
                </a:solidFill>
                <a:latin typeface="Book Antiqua"/>
              </a:rPr>
              <a:t> at time step n by using the minimum Euclidean distance criterion.</a:t>
            </a:r>
            <a:endParaRPr b="0" lang="en-US" sz="26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1" lang="en-US" sz="4400" spc="-1" strike="noStrike">
                <a:solidFill>
                  <a:srgbClr val="000000"/>
                </a:solidFill>
                <a:latin typeface="Book Antiqua"/>
              </a:rPr>
              <a:t>Introduction of SOM</a:t>
            </a:r>
            <a:endParaRPr b="0" lang="en-US" sz="4400" spc="-1" strike="noStrike">
              <a:solidFill>
                <a:srgbClr val="000000"/>
              </a:solidFill>
              <a:latin typeface="Calibri"/>
            </a:endParaRPr>
          </a:p>
        </p:txBody>
      </p:sp>
      <p:sp>
        <p:nvSpPr>
          <p:cNvPr id="49"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Book Antiqua"/>
              </a:rPr>
              <a:t>A </a:t>
            </a:r>
            <a:r>
              <a:rPr b="1" lang="en-US" sz="2400" spc="-1" strike="noStrike">
                <a:solidFill>
                  <a:srgbClr val="000000"/>
                </a:solidFill>
                <a:latin typeface="Book Antiqua"/>
              </a:rPr>
              <a:t>self-organizing map</a:t>
            </a:r>
            <a:r>
              <a:rPr b="0" lang="en-US" sz="2400" spc="-1" strike="noStrike">
                <a:solidFill>
                  <a:srgbClr val="000000"/>
                </a:solidFill>
                <a:latin typeface="Book Antiqua"/>
              </a:rPr>
              <a:t> (</a:t>
            </a:r>
            <a:r>
              <a:rPr b="1" lang="en-US" sz="2400" spc="-1" strike="noStrike">
                <a:solidFill>
                  <a:srgbClr val="000000"/>
                </a:solidFill>
                <a:latin typeface="Book Antiqua"/>
              </a:rPr>
              <a:t>SOM</a:t>
            </a:r>
            <a:r>
              <a:rPr b="0" lang="en-US" sz="2400" spc="-1" strike="noStrike">
                <a:solidFill>
                  <a:srgbClr val="000000"/>
                </a:solidFill>
                <a:latin typeface="Book Antiqua"/>
              </a:rPr>
              <a:t>) is a type of ANN that is trained using unsupervised learning to produce a low-dimensional (typically two-dimensional) discretized representation of the input space of the training samples.</a:t>
            </a:r>
            <a:endParaRPr b="0" lang="en-US" sz="2400" spc="-1" strike="noStrike">
              <a:solidFill>
                <a:srgbClr val="000000"/>
              </a:solidFill>
              <a:latin typeface="Calibri"/>
            </a:endParaRPr>
          </a:p>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Book Antiqua"/>
              </a:rPr>
              <a:t>This low dimensional representation can be viewed as a </a:t>
            </a:r>
            <a:r>
              <a:rPr b="1" lang="en-US" sz="2400" spc="-1" strike="noStrike">
                <a:solidFill>
                  <a:srgbClr val="000000"/>
                </a:solidFill>
                <a:latin typeface="Book Antiqua"/>
              </a:rPr>
              <a:t>map</a:t>
            </a:r>
            <a:r>
              <a:rPr b="0" lang="en-US" sz="2400" spc="-1" strike="noStrike">
                <a:solidFill>
                  <a:srgbClr val="000000"/>
                </a:solidFill>
                <a:latin typeface="Book Antiqua"/>
              </a:rPr>
              <a:t>. Therefore SOM is a method to do dimensionality reduction. </a:t>
            </a:r>
            <a:endParaRPr b="0" lang="en-US" sz="2400" spc="-1" strike="noStrike">
              <a:solidFill>
                <a:srgbClr val="000000"/>
              </a:solidFill>
              <a:latin typeface="Calibri"/>
            </a:endParaRPr>
          </a:p>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Book Antiqua"/>
              </a:rPr>
              <a:t>Self-organizing maps differ from other artificial neural networks as they apply competitive learning as opposed to error-correction learning.</a:t>
            </a: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97" name="PlaceHolder 2"/>
          <p:cNvSpPr>
            <a:spLocks noGrp="1"/>
          </p:cNvSpPr>
          <p:nvPr>
            <p:ph/>
          </p:nvPr>
        </p:nvSpPr>
        <p:spPr>
          <a:xfrm>
            <a:off x="228600" y="1600200"/>
            <a:ext cx="8762760" cy="4525560"/>
          </a:xfrm>
          <a:prstGeom prst="rect">
            <a:avLst/>
          </a:prstGeom>
          <a:noFill/>
          <a:ln w="0">
            <a:noFill/>
          </a:ln>
        </p:spPr>
        <p:txBody>
          <a:bodyPr anchor="t">
            <a:normAutofit/>
          </a:bodyPr>
          <a:p>
            <a:pPr algn="just">
              <a:lnSpc>
                <a:spcPct val="100000"/>
              </a:lnSpc>
              <a:spcBef>
                <a:spcPts val="479"/>
              </a:spcBef>
              <a:buNone/>
              <a:tabLst>
                <a:tab algn="l" pos="0"/>
              </a:tabLst>
            </a:pPr>
            <a:r>
              <a:rPr b="1" lang="en-US" sz="2400" spc="-1" strike="noStrike" u="sng">
                <a:solidFill>
                  <a:srgbClr val="000000"/>
                </a:solidFill>
                <a:uFillTx/>
                <a:latin typeface="Book Antiqua"/>
              </a:rPr>
              <a:t>Summarized Algorithm</a:t>
            </a:r>
            <a:endParaRPr b="0" lang="en-US" sz="2400" spc="-1" strike="noStrike">
              <a:solidFill>
                <a:srgbClr val="000000"/>
              </a:solidFill>
              <a:latin typeface="Calibri"/>
            </a:endParaRPr>
          </a:p>
          <a:p>
            <a:pPr algn="just">
              <a:lnSpc>
                <a:spcPct val="100000"/>
              </a:lnSpc>
              <a:spcBef>
                <a:spcPts val="479"/>
              </a:spcBef>
              <a:buNone/>
              <a:tabLst>
                <a:tab algn="l" pos="0"/>
              </a:tabLst>
            </a:pPr>
            <a:r>
              <a:rPr b="0" lang="en-US" sz="2200" spc="-1" strike="noStrike">
                <a:solidFill>
                  <a:srgbClr val="000000"/>
                </a:solidFill>
                <a:latin typeface="Tahoma"/>
              </a:rPr>
              <a:t>	</a:t>
            </a:r>
            <a:r>
              <a:rPr b="0" i="1" lang="en-US" sz="2400" spc="-1" strike="noStrike">
                <a:solidFill>
                  <a:srgbClr val="000000"/>
                </a:solidFill>
                <a:latin typeface="Book Antiqua"/>
              </a:rPr>
              <a:t>i(</a:t>
            </a:r>
            <a:r>
              <a:rPr b="1" i="1" lang="en-US" sz="2400" spc="-1" strike="noStrike">
                <a:solidFill>
                  <a:srgbClr val="000000"/>
                </a:solidFill>
                <a:latin typeface="Book Antiqua"/>
              </a:rPr>
              <a:t>x</a:t>
            </a:r>
            <a:r>
              <a:rPr b="0" i="1" lang="en-US" sz="2400" spc="-1" strike="noStrike">
                <a:solidFill>
                  <a:srgbClr val="000000"/>
                </a:solidFill>
                <a:latin typeface="Book Antiqua"/>
              </a:rPr>
              <a:t>)=arg min</a:t>
            </a:r>
            <a:r>
              <a:rPr b="0" i="1" lang="en-US" sz="2400" spc="-1" strike="noStrike" baseline="-25000">
                <a:solidFill>
                  <a:srgbClr val="000000"/>
                </a:solidFill>
                <a:latin typeface="Book Antiqua"/>
              </a:rPr>
              <a:t>j</a:t>
            </a:r>
            <a:r>
              <a:rPr b="0" i="1" lang="en-US" sz="2400" spc="-1" strike="noStrike">
                <a:solidFill>
                  <a:srgbClr val="000000"/>
                </a:solidFill>
                <a:latin typeface="Book Antiqua"/>
              </a:rPr>
              <a:t> ||</a:t>
            </a:r>
            <a:r>
              <a:rPr b="1" i="1" lang="en-US" sz="2400" spc="-1" strike="noStrike">
                <a:solidFill>
                  <a:srgbClr val="000000"/>
                </a:solidFill>
                <a:latin typeface="Book Antiqua"/>
              </a:rPr>
              <a:t>x</a:t>
            </a:r>
            <a:r>
              <a:rPr b="0" i="1" lang="en-US" sz="2400" spc="-1" strike="noStrike">
                <a:solidFill>
                  <a:srgbClr val="000000"/>
                </a:solidFill>
                <a:latin typeface="Book Antiqua"/>
              </a:rPr>
              <a:t> – </a:t>
            </a:r>
            <a:r>
              <a:rPr b="1" i="1" lang="en-US" sz="2400" spc="-1" strike="noStrike">
                <a:solidFill>
                  <a:srgbClr val="000000"/>
                </a:solidFill>
                <a:latin typeface="Book Antiqua"/>
              </a:rPr>
              <a:t>w</a:t>
            </a:r>
            <a:r>
              <a:rPr b="0" i="1" lang="en-US" sz="2400" spc="-1" strike="noStrike" baseline="-25000">
                <a:solidFill>
                  <a:srgbClr val="000000"/>
                </a:solidFill>
                <a:latin typeface="Book Antiqua"/>
              </a:rPr>
              <a:t>j</a:t>
            </a:r>
            <a:r>
              <a:rPr b="0" i="1" lang="en-US" sz="2400" spc="-1" strike="noStrike">
                <a:solidFill>
                  <a:srgbClr val="000000"/>
                </a:solidFill>
                <a:latin typeface="Book Antiqua"/>
              </a:rPr>
              <a:t>||, j=1,2,…,l</a:t>
            </a:r>
            <a:endParaRPr b="0" lang="en-US" sz="2400" spc="-1" strike="noStrike">
              <a:solidFill>
                <a:srgbClr val="000000"/>
              </a:solidFill>
              <a:latin typeface="Calibri"/>
            </a:endParaRPr>
          </a:p>
          <a:p>
            <a:pPr marL="457200" indent="-457200" algn="just">
              <a:lnSpc>
                <a:spcPct val="100000"/>
              </a:lnSpc>
              <a:spcBef>
                <a:spcPts val="479"/>
              </a:spcBef>
              <a:buClr>
                <a:srgbClr val="c0504d"/>
              </a:buClr>
              <a:buFont typeface="Calibri"/>
              <a:buAutoNum type="arabicPeriod" startAt="4"/>
              <a:tabLst>
                <a:tab algn="l" pos="0"/>
              </a:tabLst>
            </a:pPr>
            <a:r>
              <a:rPr b="0" i="1" lang="en-US" sz="2400" spc="-1" strike="noStrike">
                <a:solidFill>
                  <a:srgbClr val="000000"/>
                </a:solidFill>
                <a:latin typeface="Book Antiqua"/>
              </a:rPr>
              <a:t>Updating:</a:t>
            </a:r>
            <a:r>
              <a:rPr b="0" lang="en-US" sz="2400" spc="-1" strike="noStrike">
                <a:solidFill>
                  <a:srgbClr val="000000"/>
                </a:solidFill>
                <a:latin typeface="Book Antiqua"/>
              </a:rPr>
              <a:t> Adjust the synaptic weight vectors of all neurons by using the update formula:</a:t>
            </a:r>
            <a:endParaRPr b="0" lang="en-US" sz="2400" spc="-1" strike="noStrike">
              <a:solidFill>
                <a:srgbClr val="000000"/>
              </a:solidFill>
              <a:latin typeface="Calibri"/>
            </a:endParaRPr>
          </a:p>
          <a:p>
            <a:pPr algn="just">
              <a:lnSpc>
                <a:spcPct val="100000"/>
              </a:lnSpc>
              <a:spcBef>
                <a:spcPts val="479"/>
              </a:spcBef>
              <a:buNone/>
              <a:tabLst>
                <a:tab algn="l" pos="0"/>
              </a:tabLst>
            </a:pPr>
            <a:r>
              <a:rPr b="1" lang="en-US" sz="2400" spc="-1" strike="noStrike">
                <a:solidFill>
                  <a:srgbClr val="000000"/>
                </a:solidFill>
                <a:latin typeface="Book Antiqua"/>
              </a:rPr>
              <a:t>	</a:t>
            </a:r>
            <a:r>
              <a:rPr b="1" i="1" lang="en-US" sz="2400" spc="-1" strike="noStrike">
                <a:solidFill>
                  <a:srgbClr val="000000"/>
                </a:solidFill>
                <a:latin typeface="Book Antiqua"/>
              </a:rPr>
              <a:t>w</a:t>
            </a:r>
            <a:r>
              <a:rPr b="0" i="1" lang="en-US" sz="2400" spc="-1" strike="noStrike" baseline="-25000">
                <a:solidFill>
                  <a:srgbClr val="000000"/>
                </a:solidFill>
                <a:latin typeface="Book Antiqua"/>
              </a:rPr>
              <a:t>j</a:t>
            </a:r>
            <a:r>
              <a:rPr b="0" i="1" lang="en-US" sz="2400" spc="-1" strike="noStrike">
                <a:solidFill>
                  <a:srgbClr val="000000"/>
                </a:solidFill>
                <a:latin typeface="Book Antiqua"/>
              </a:rPr>
              <a:t>(n+1) = </a:t>
            </a:r>
            <a:r>
              <a:rPr b="1" i="1" lang="en-US" sz="2400" spc="-1" strike="noStrike">
                <a:solidFill>
                  <a:srgbClr val="000000"/>
                </a:solidFill>
                <a:latin typeface="Book Antiqua"/>
              </a:rPr>
              <a:t>w</a:t>
            </a:r>
            <a:r>
              <a:rPr b="0" i="1" lang="en-US" sz="2400" spc="-1" strike="noStrike" baseline="-25000">
                <a:solidFill>
                  <a:srgbClr val="000000"/>
                </a:solidFill>
                <a:latin typeface="Book Antiqua"/>
              </a:rPr>
              <a:t>j</a:t>
            </a:r>
            <a:r>
              <a:rPr b="0" i="1" lang="en-US" sz="2400" spc="-1" strike="noStrike">
                <a:solidFill>
                  <a:srgbClr val="000000"/>
                </a:solidFill>
                <a:latin typeface="Book Antiqua"/>
              </a:rPr>
              <a:t>(n) + </a:t>
            </a:r>
            <a:r>
              <a:rPr b="0" lang="el-GR" sz="2400" spc="-1" strike="noStrike">
                <a:solidFill>
                  <a:srgbClr val="000000"/>
                </a:solidFill>
                <a:latin typeface="Book Antiqua"/>
              </a:rPr>
              <a:t>α</a:t>
            </a:r>
            <a:r>
              <a:rPr b="0" i="1" lang="en-US" sz="2400" spc="-1" strike="noStrike">
                <a:solidFill>
                  <a:srgbClr val="000000"/>
                </a:solidFill>
                <a:latin typeface="Book Antiqua"/>
              </a:rPr>
              <a:t>(n) h</a:t>
            </a:r>
            <a:r>
              <a:rPr b="0" i="1" lang="en-US" sz="2400" spc="-1" strike="noStrike" baseline="-25000">
                <a:solidFill>
                  <a:srgbClr val="000000"/>
                </a:solidFill>
                <a:latin typeface="Book Antiqua"/>
              </a:rPr>
              <a:t>ji(x)</a:t>
            </a:r>
            <a:r>
              <a:rPr b="0" i="1" lang="en-US" sz="2400" spc="-1" strike="noStrike">
                <a:solidFill>
                  <a:srgbClr val="000000"/>
                </a:solidFill>
                <a:latin typeface="Book Antiqua"/>
              </a:rPr>
              <a:t>(n) (</a:t>
            </a:r>
            <a:r>
              <a:rPr b="1" i="1" lang="en-US" sz="2400" spc="-1" strike="noStrike">
                <a:solidFill>
                  <a:srgbClr val="000000"/>
                </a:solidFill>
                <a:latin typeface="Book Antiqua"/>
              </a:rPr>
              <a:t>x</a:t>
            </a:r>
            <a:r>
              <a:rPr b="0" i="1" lang="en-US" sz="2400" spc="-1" strike="noStrike">
                <a:solidFill>
                  <a:srgbClr val="000000"/>
                </a:solidFill>
                <a:latin typeface="Book Antiqua"/>
              </a:rPr>
              <a:t>(n)</a:t>
            </a:r>
            <a:r>
              <a:rPr b="1" i="1" lang="en-US" sz="2400" spc="-1" strike="noStrike">
                <a:solidFill>
                  <a:srgbClr val="000000"/>
                </a:solidFill>
                <a:latin typeface="Book Antiqua"/>
              </a:rPr>
              <a:t> </a:t>
            </a:r>
            <a:r>
              <a:rPr b="0" i="1" lang="en-US" sz="2400" spc="-1" strike="noStrike">
                <a:solidFill>
                  <a:srgbClr val="000000"/>
                </a:solidFill>
                <a:latin typeface="Book Antiqua"/>
              </a:rPr>
              <a:t>– </a:t>
            </a:r>
            <a:r>
              <a:rPr b="1" i="1" lang="en-US" sz="2400" spc="-1" strike="noStrike">
                <a:solidFill>
                  <a:srgbClr val="000000"/>
                </a:solidFill>
                <a:latin typeface="Book Antiqua"/>
              </a:rPr>
              <a:t>w</a:t>
            </a:r>
            <a:r>
              <a:rPr b="0" i="1" lang="en-US" sz="2400" spc="-1" strike="noStrike" baseline="-25000">
                <a:solidFill>
                  <a:srgbClr val="000000"/>
                </a:solidFill>
                <a:latin typeface="Book Antiqua"/>
              </a:rPr>
              <a:t>j</a:t>
            </a:r>
            <a:r>
              <a:rPr b="0" i="1" lang="en-US" sz="2400" spc="-1" strike="noStrike">
                <a:solidFill>
                  <a:srgbClr val="000000"/>
                </a:solidFill>
                <a:latin typeface="Book Antiqua"/>
              </a:rPr>
              <a:t>))</a:t>
            </a:r>
            <a:endParaRPr b="0" lang="en-US" sz="2400" spc="-1" strike="noStrike">
              <a:solidFill>
                <a:srgbClr val="000000"/>
              </a:solidFill>
              <a:latin typeface="Calibri"/>
            </a:endParaRPr>
          </a:p>
          <a:p>
            <a:pPr marL="457200" indent="-457200" algn="just">
              <a:lnSpc>
                <a:spcPct val="100000"/>
              </a:lnSpc>
              <a:spcBef>
                <a:spcPts val="479"/>
              </a:spcBef>
              <a:buClr>
                <a:srgbClr val="c0504d"/>
              </a:buClr>
              <a:buFont typeface="Calibri"/>
              <a:buAutoNum type="arabicPeriod" startAt="5"/>
              <a:tabLst>
                <a:tab algn="l" pos="0"/>
              </a:tabLst>
            </a:pPr>
            <a:r>
              <a:rPr b="0" i="1" lang="en-US" sz="2400" spc="-1" strike="noStrike">
                <a:solidFill>
                  <a:srgbClr val="000000"/>
                </a:solidFill>
                <a:latin typeface="Book Antiqua"/>
              </a:rPr>
              <a:t>Continuation:</a:t>
            </a:r>
            <a:r>
              <a:rPr b="0" lang="en-US" sz="2400" spc="-1" strike="noStrike">
                <a:solidFill>
                  <a:srgbClr val="000000"/>
                </a:solidFill>
                <a:latin typeface="Book Antiqua"/>
              </a:rPr>
              <a:t> Continue with step 2 until no noticeable changes in the feature map are observed.</a:t>
            </a:r>
            <a:endParaRPr b="0" lang="en-US" sz="2400" spc="-1" strike="noStrike">
              <a:solidFill>
                <a:srgbClr val="000000"/>
              </a:solidFill>
              <a:latin typeface="Calibri"/>
            </a:endParaRPr>
          </a:p>
          <a:p>
            <a:pPr algn="just">
              <a:lnSpc>
                <a:spcPct val="100000"/>
              </a:lnSpc>
              <a:spcBef>
                <a:spcPts val="519"/>
              </a:spcBef>
              <a:buNone/>
              <a:tabLst>
                <a:tab algn="l" pos="0"/>
              </a:tabLst>
            </a:pPr>
            <a:endParaRPr b="0" lang="en-US" sz="26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99"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nSpc>
                <a:spcPct val="100000"/>
              </a:lnSpc>
              <a:spcBef>
                <a:spcPts val="479"/>
              </a:spcBef>
              <a:buNone/>
              <a:tabLst>
                <a:tab algn="l" pos="0"/>
              </a:tabLst>
            </a:pPr>
            <a:r>
              <a:rPr b="1" lang="en-US" sz="2400" spc="-1" strike="noStrike">
                <a:solidFill>
                  <a:srgbClr val="000000"/>
                </a:solidFill>
                <a:latin typeface="Book Antiqua"/>
              </a:rPr>
              <a:t>Example</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Book Antiqua"/>
              </a:rPr>
              <a:t>Consider following 1-D SOM and 3-D inputs. Show the working of SOM for the given two inputs.</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None/>
              <a:tabLst>
                <a:tab algn="l" pos="0"/>
              </a:tabLst>
            </a:pPr>
            <a:endParaRPr b="0" lang="en-US" sz="2400" spc="-1" strike="noStrike">
              <a:solidFill>
                <a:srgbClr val="000000"/>
              </a:solidFill>
              <a:latin typeface="Calibri"/>
            </a:endParaRPr>
          </a:p>
        </p:txBody>
      </p:sp>
      <p:graphicFrame>
        <p:nvGraphicFramePr>
          <p:cNvPr id="100" name="Table 43"/>
          <p:cNvGraphicFramePr/>
          <p:nvPr/>
        </p:nvGraphicFramePr>
        <p:xfrm>
          <a:off x="5562720" y="3048120"/>
          <a:ext cx="3047760" cy="1112040"/>
        </p:xfrm>
        <a:graphic>
          <a:graphicData uri="http://schemas.openxmlformats.org/drawingml/2006/table">
            <a:tbl>
              <a:tblPr/>
              <a:tblGrid>
                <a:gridCol w="1015920"/>
                <a:gridCol w="1015920"/>
                <a:gridCol w="1015920"/>
              </a:tblGrid>
              <a:tr h="370800">
                <a:tc>
                  <a:txBody>
                    <a:bodyPr anchor="t">
                      <a:noAutofit/>
                    </a:bodyPr>
                    <a:p>
                      <a:pPr>
                        <a:lnSpc>
                          <a:spcPct val="100000"/>
                        </a:lnSpc>
                        <a:buNone/>
                      </a:pPr>
                      <a:r>
                        <a:rPr b="1" i="1" lang="en-US" sz="1800" spc="-1" strike="noStrike">
                          <a:solidFill>
                            <a:srgbClr val="ffffff"/>
                          </a:solidFill>
                          <a:latin typeface="Book Antiqua"/>
                        </a:rPr>
                        <a:t>x</a:t>
                      </a:r>
                      <a:r>
                        <a:rPr b="1" i="1" lang="en-US" sz="1800" spc="-1" strike="noStrike" baseline="-25000">
                          <a:solidFill>
                            <a:srgbClr val="ffffff"/>
                          </a:solidFill>
                          <a:latin typeface="Book Antiqua"/>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tabLst>
                          <a:tab algn="l" pos="0"/>
                        </a:tabLst>
                      </a:pPr>
                      <a:r>
                        <a:rPr b="1" i="1" lang="en-US" sz="1800" spc="-1" strike="noStrike">
                          <a:solidFill>
                            <a:srgbClr val="ffffff"/>
                          </a:solidFill>
                          <a:latin typeface="Book Antiqua"/>
                        </a:rPr>
                        <a:t>x</a:t>
                      </a:r>
                      <a:r>
                        <a:rPr b="1" i="1" lang="en-US" sz="1800" spc="-1" strike="noStrike" baseline="-25000">
                          <a:solidFill>
                            <a:srgbClr val="ffffff"/>
                          </a:solidFill>
                          <a:latin typeface="Book Antiqua"/>
                        </a:rPr>
                        <a:t>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tabLst>
                          <a:tab algn="l" pos="0"/>
                        </a:tabLst>
                      </a:pPr>
                      <a:r>
                        <a:rPr b="1" i="1" lang="en-US" sz="1800" spc="-1" strike="noStrike">
                          <a:solidFill>
                            <a:srgbClr val="ffffff"/>
                          </a:solidFill>
                          <a:latin typeface="Book Antiqua"/>
                        </a:rPr>
                        <a:t>x</a:t>
                      </a:r>
                      <a:r>
                        <a:rPr b="1" i="1" lang="en-US" sz="1800" spc="-1" strike="noStrike" baseline="-25000">
                          <a:solidFill>
                            <a:srgbClr val="ffffff"/>
                          </a:solidFill>
                          <a:latin typeface="Book Antiqua"/>
                        </a:rPr>
                        <a:t>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nchor="t">
                      <a:noAutofit/>
                    </a:bodyPr>
                    <a:p>
                      <a:pPr>
                        <a:lnSpc>
                          <a:spcPct val="100000"/>
                        </a:lnSpc>
                        <a:buNone/>
                      </a:pPr>
                      <a:r>
                        <a:rPr b="0" lang="en-US" sz="1800" spc="-1" strike="noStrike">
                          <a:solidFill>
                            <a:srgbClr val="000000"/>
                          </a:solidFill>
                          <a:latin typeface="Calibri"/>
                        </a:rPr>
                        <a:t>0.1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800" spc="-1" strike="noStrike">
                          <a:solidFill>
                            <a:srgbClr val="000000"/>
                          </a:solidFill>
                          <a:latin typeface="Calibri"/>
                        </a:rPr>
                        <a:t>0.2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800" spc="-1" strike="noStrike">
                          <a:solidFill>
                            <a:srgbClr val="000000"/>
                          </a:solidFill>
                          <a:latin typeface="Calibri"/>
                        </a:rPr>
                        <a:t>0.13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nchor="t">
                      <a:noAutofit/>
                    </a:bodyPr>
                    <a:p>
                      <a:pPr>
                        <a:lnSpc>
                          <a:spcPct val="100000"/>
                        </a:lnSpc>
                        <a:buNone/>
                      </a:pPr>
                      <a:r>
                        <a:rPr b="0" lang="en-US" sz="1800" spc="-1" strike="noStrike">
                          <a:solidFill>
                            <a:srgbClr val="000000"/>
                          </a:solidFill>
                          <a:latin typeface="Calibri"/>
                        </a:rPr>
                        <a:t>0.5</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800" spc="-1" strike="noStrike">
                          <a:solidFill>
                            <a:srgbClr val="000000"/>
                          </a:solidFill>
                          <a:latin typeface="Calibri"/>
                        </a:rPr>
                        <a:t>0.3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800" spc="-1" strike="noStrike">
                          <a:solidFill>
                            <a:srgbClr val="000000"/>
                          </a:solidFill>
                          <a:latin typeface="Calibri"/>
                        </a:rPr>
                        <a:t>0.7</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101" name="Table 45"/>
          <p:cNvGraphicFramePr/>
          <p:nvPr/>
        </p:nvGraphicFramePr>
        <p:xfrm>
          <a:off x="5486400" y="4724280"/>
          <a:ext cx="3428640" cy="1112040"/>
        </p:xfrm>
        <a:graphic>
          <a:graphicData uri="http://schemas.openxmlformats.org/drawingml/2006/table">
            <a:tbl>
              <a:tblPr/>
              <a:tblGrid>
                <a:gridCol w="1143000"/>
                <a:gridCol w="1143000"/>
                <a:gridCol w="1143000"/>
              </a:tblGrid>
              <a:tr h="370800">
                <a:tc>
                  <a:txBody>
                    <a:bodyPr anchor="t">
                      <a:noAutofit/>
                    </a:bodyPr>
                    <a:p>
                      <a:pPr>
                        <a:lnSpc>
                          <a:spcPct val="100000"/>
                        </a:lnSpc>
                        <a:buNone/>
                      </a:pPr>
                      <a:r>
                        <a:rPr b="1" i="1" lang="en-US" sz="1800" spc="-1" strike="noStrike">
                          <a:solidFill>
                            <a:srgbClr val="ffffff"/>
                          </a:solidFill>
                          <a:latin typeface="Book Antiqua"/>
                        </a:rPr>
                        <a:t>w</a:t>
                      </a:r>
                      <a:r>
                        <a:rPr b="1" lang="en-US" sz="1800" spc="-1" strike="noStrike" baseline="-25000">
                          <a:solidFill>
                            <a:srgbClr val="ffffff"/>
                          </a:solidFill>
                          <a:latin typeface="Book Antiqua"/>
                        </a:rPr>
                        <a:t>11</a:t>
                      </a:r>
                      <a:r>
                        <a:rPr b="1" lang="en-US" sz="1800" spc="-1" strike="noStrike">
                          <a:solidFill>
                            <a:srgbClr val="ffffff"/>
                          </a:solidFill>
                          <a:latin typeface="Book Antiqua"/>
                        </a:rPr>
                        <a:t>=0.1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tabLst>
                          <a:tab algn="l" pos="0"/>
                        </a:tabLst>
                      </a:pPr>
                      <a:r>
                        <a:rPr b="1" i="1" lang="en-US" sz="1800" spc="-1" strike="noStrike">
                          <a:solidFill>
                            <a:srgbClr val="ffffff"/>
                          </a:solidFill>
                          <a:latin typeface="Book Antiqua"/>
                        </a:rPr>
                        <a:t>w</a:t>
                      </a:r>
                      <a:r>
                        <a:rPr b="1" lang="en-US" sz="1800" spc="-1" strike="noStrike" baseline="-25000">
                          <a:solidFill>
                            <a:srgbClr val="ffffff"/>
                          </a:solidFill>
                          <a:latin typeface="Book Antiqua"/>
                        </a:rPr>
                        <a:t>12</a:t>
                      </a:r>
                      <a:r>
                        <a:rPr b="1" lang="en-US" sz="1800" spc="-1" strike="noStrike">
                          <a:solidFill>
                            <a:srgbClr val="ffffff"/>
                          </a:solidFill>
                          <a:latin typeface="Book Antiqua"/>
                        </a:rPr>
                        <a:t>=0.2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tabLst>
                          <a:tab algn="l" pos="0"/>
                        </a:tabLst>
                      </a:pPr>
                      <a:r>
                        <a:rPr b="1" i="1" lang="en-US" sz="1800" spc="-1" strike="noStrike">
                          <a:solidFill>
                            <a:srgbClr val="ffffff"/>
                          </a:solidFill>
                          <a:latin typeface="Book Antiqua"/>
                        </a:rPr>
                        <a:t>w</a:t>
                      </a:r>
                      <a:r>
                        <a:rPr b="1" lang="en-US" sz="1800" spc="-1" strike="noStrike" baseline="-25000">
                          <a:solidFill>
                            <a:srgbClr val="ffffff"/>
                          </a:solidFill>
                          <a:latin typeface="Book Antiqua"/>
                        </a:rPr>
                        <a:t>13</a:t>
                      </a:r>
                      <a:r>
                        <a:rPr b="1" lang="en-US" sz="1800" spc="-1" strike="noStrike">
                          <a:solidFill>
                            <a:srgbClr val="ffffff"/>
                          </a:solidFill>
                          <a:latin typeface="Book Antiqua"/>
                        </a:rPr>
                        <a:t>=0.3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nchor="t">
                      <a:noAutofit/>
                    </a:bodyPr>
                    <a:p>
                      <a:pPr>
                        <a:lnSpc>
                          <a:spcPct val="100000"/>
                        </a:lnSpc>
                        <a:buNone/>
                        <a:tabLst>
                          <a:tab algn="l" pos="0"/>
                        </a:tabLst>
                      </a:pPr>
                      <a:r>
                        <a:rPr b="0" i="1" lang="en-US" sz="1800" spc="-1" strike="noStrike">
                          <a:solidFill>
                            <a:srgbClr val="000000"/>
                          </a:solidFill>
                          <a:latin typeface="Book Antiqua"/>
                        </a:rPr>
                        <a:t>w</a:t>
                      </a:r>
                      <a:r>
                        <a:rPr b="0" i="1" lang="en-US" sz="1800" spc="-1" strike="noStrike" baseline="-25000">
                          <a:solidFill>
                            <a:srgbClr val="000000"/>
                          </a:solidFill>
                          <a:latin typeface="Book Antiqua"/>
                        </a:rPr>
                        <a:t>2</a:t>
                      </a:r>
                      <a:r>
                        <a:rPr b="0" lang="en-US" sz="1800" spc="-1" strike="noStrike" baseline="-25000">
                          <a:solidFill>
                            <a:srgbClr val="000000"/>
                          </a:solidFill>
                          <a:latin typeface="Book Antiqua"/>
                        </a:rPr>
                        <a:t>1</a:t>
                      </a:r>
                      <a:r>
                        <a:rPr b="0" lang="en-US" sz="1800" spc="-1" strike="noStrike">
                          <a:solidFill>
                            <a:srgbClr val="000000"/>
                          </a:solidFill>
                          <a:latin typeface="Book Antiqua"/>
                        </a:rPr>
                        <a:t>=0.2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tabLst>
                          <a:tab algn="l" pos="0"/>
                        </a:tabLst>
                      </a:pPr>
                      <a:r>
                        <a:rPr b="0" i="1" lang="en-US" sz="1800" spc="-1" strike="noStrike">
                          <a:solidFill>
                            <a:srgbClr val="000000"/>
                          </a:solidFill>
                          <a:latin typeface="Book Antiqua"/>
                        </a:rPr>
                        <a:t>w</a:t>
                      </a:r>
                      <a:r>
                        <a:rPr b="0" lang="en-US" sz="1800" spc="-1" strike="noStrike" baseline="-25000">
                          <a:solidFill>
                            <a:srgbClr val="000000"/>
                          </a:solidFill>
                          <a:latin typeface="Book Antiqua"/>
                        </a:rPr>
                        <a:t>22</a:t>
                      </a:r>
                      <a:r>
                        <a:rPr b="0" lang="en-US" sz="1800" spc="-1" strike="noStrike">
                          <a:solidFill>
                            <a:srgbClr val="000000"/>
                          </a:solidFill>
                          <a:latin typeface="Book Antiqua"/>
                        </a:rPr>
                        <a:t>=0.4</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tabLst>
                          <a:tab algn="l" pos="0"/>
                        </a:tabLst>
                      </a:pPr>
                      <a:r>
                        <a:rPr b="0" i="1" lang="en-US" sz="1800" spc="-1" strike="noStrike">
                          <a:solidFill>
                            <a:srgbClr val="000000"/>
                          </a:solidFill>
                          <a:latin typeface="Book Antiqua"/>
                        </a:rPr>
                        <a:t>w</a:t>
                      </a:r>
                      <a:r>
                        <a:rPr b="0" lang="en-US" sz="1800" spc="-1" strike="noStrike" baseline="-25000">
                          <a:solidFill>
                            <a:srgbClr val="000000"/>
                          </a:solidFill>
                          <a:latin typeface="Book Antiqua"/>
                        </a:rPr>
                        <a:t>23</a:t>
                      </a:r>
                      <a:r>
                        <a:rPr b="0" lang="en-US" sz="1800" spc="-1" strike="noStrike">
                          <a:solidFill>
                            <a:srgbClr val="000000"/>
                          </a:solidFill>
                          <a:latin typeface="Book Antiqua"/>
                        </a:rPr>
                        <a:t>=0.6</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nchor="t">
                      <a:noAutofit/>
                    </a:bodyPr>
                    <a:p>
                      <a:pPr>
                        <a:lnSpc>
                          <a:spcPct val="100000"/>
                        </a:lnSpc>
                        <a:buNone/>
                        <a:tabLst>
                          <a:tab algn="l" pos="0"/>
                        </a:tabLst>
                      </a:pPr>
                      <a:r>
                        <a:rPr b="0" i="1" lang="en-US" sz="1800" spc="-1" strike="noStrike">
                          <a:solidFill>
                            <a:srgbClr val="000000"/>
                          </a:solidFill>
                          <a:latin typeface="Book Antiqua"/>
                        </a:rPr>
                        <a:t>w</a:t>
                      </a:r>
                      <a:r>
                        <a:rPr b="0" lang="en-US" sz="1800" spc="-1" strike="noStrike" baseline="-25000">
                          <a:solidFill>
                            <a:srgbClr val="000000"/>
                          </a:solidFill>
                          <a:latin typeface="Book Antiqua"/>
                        </a:rPr>
                        <a:t>31</a:t>
                      </a:r>
                      <a:r>
                        <a:rPr b="0" lang="en-US" sz="1800" spc="-1" strike="noStrike">
                          <a:solidFill>
                            <a:srgbClr val="000000"/>
                          </a:solidFill>
                          <a:latin typeface="Book Antiqua"/>
                        </a:rPr>
                        <a:t>=0.1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tabLst>
                          <a:tab algn="l" pos="0"/>
                        </a:tabLst>
                      </a:pPr>
                      <a:r>
                        <a:rPr b="0" i="1" lang="en-US" sz="1800" spc="-1" strike="noStrike">
                          <a:solidFill>
                            <a:srgbClr val="000000"/>
                          </a:solidFill>
                          <a:latin typeface="Book Antiqua"/>
                        </a:rPr>
                        <a:t>w</a:t>
                      </a:r>
                      <a:r>
                        <a:rPr b="0" i="1" lang="en-US" sz="1800" spc="-1" strike="noStrike" baseline="-25000">
                          <a:solidFill>
                            <a:srgbClr val="000000"/>
                          </a:solidFill>
                          <a:latin typeface="Book Antiqua"/>
                        </a:rPr>
                        <a:t>32</a:t>
                      </a:r>
                      <a:r>
                        <a:rPr b="0" lang="en-US" sz="1800" spc="-1" strike="noStrike">
                          <a:solidFill>
                            <a:srgbClr val="000000"/>
                          </a:solidFill>
                          <a:latin typeface="Book Antiqua"/>
                        </a:rPr>
                        <a:t>=0.3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tabLst>
                          <a:tab algn="l" pos="0"/>
                        </a:tabLst>
                      </a:pPr>
                      <a:r>
                        <a:rPr b="0" i="1" lang="en-US" sz="1800" spc="-1" strike="noStrike">
                          <a:solidFill>
                            <a:srgbClr val="000000"/>
                          </a:solidFill>
                          <a:latin typeface="Book Antiqua"/>
                        </a:rPr>
                        <a:t>w</a:t>
                      </a:r>
                      <a:r>
                        <a:rPr b="0" lang="en-US" sz="1800" spc="-1" strike="noStrike" baseline="-25000">
                          <a:solidFill>
                            <a:srgbClr val="000000"/>
                          </a:solidFill>
                          <a:latin typeface="Book Antiqua"/>
                        </a:rPr>
                        <a:t>33</a:t>
                      </a:r>
                      <a:r>
                        <a:rPr b="0" lang="en-US" sz="1800" spc="-1" strike="noStrike">
                          <a:solidFill>
                            <a:srgbClr val="000000"/>
                          </a:solidFill>
                          <a:latin typeface="Book Antiqua"/>
                        </a:rPr>
                        <a:t>=0.5</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02" name="TextBox 47"/>
          <p:cNvSpPr/>
          <p:nvPr/>
        </p:nvSpPr>
        <p:spPr>
          <a:xfrm>
            <a:off x="5647680" y="4343400"/>
            <a:ext cx="28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Book Antiqua"/>
              </a:rPr>
              <a:t>Initial weight matrix</a:t>
            </a:r>
            <a:endParaRPr b="0" lang="en-US" sz="1800" spc="-1" strike="noStrike">
              <a:latin typeface="Arial"/>
            </a:endParaRPr>
          </a:p>
        </p:txBody>
      </p:sp>
      <p:pic>
        <p:nvPicPr>
          <p:cNvPr id="103" name="Picture 43" descr=""/>
          <p:cNvPicPr/>
          <p:nvPr/>
        </p:nvPicPr>
        <p:blipFill>
          <a:blip r:embed="rId1"/>
          <a:stretch/>
        </p:blipFill>
        <p:spPr>
          <a:xfrm>
            <a:off x="838080" y="3124080"/>
            <a:ext cx="4122000" cy="2590560"/>
          </a:xfrm>
          <a:prstGeom prst="rect">
            <a:avLst/>
          </a:prstGeom>
          <a:ln w="9525">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105"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None/>
              <a:tabLst>
                <a:tab algn="l" pos="0"/>
              </a:tabLst>
            </a:pPr>
            <a:r>
              <a:rPr b="1" lang="en-US" sz="2400" spc="-1" strike="noStrike">
                <a:solidFill>
                  <a:srgbClr val="000000"/>
                </a:solidFill>
                <a:latin typeface="Book Antiqua"/>
              </a:rPr>
              <a:t>Solution</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1" lang="en-US" sz="2400" spc="-1" strike="noStrike" u="sng">
                <a:solidFill>
                  <a:srgbClr val="000000"/>
                </a:solidFill>
                <a:uFillTx/>
                <a:latin typeface="Book Antiqua"/>
              </a:rPr>
              <a:t>Iteration 1: </a:t>
            </a:r>
            <a:r>
              <a:rPr b="0" lang="en-US" sz="2400" spc="-1" strike="noStrike">
                <a:solidFill>
                  <a:srgbClr val="000000"/>
                </a:solidFill>
                <a:latin typeface="Book Antiqua"/>
              </a:rPr>
              <a:t>input (0.1,0.2,0.13)</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Find Euclidean distance between the input and weight vector of each output neuron</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Clearly neuron 1 is winner</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None/>
              <a:tabLst>
                <a:tab algn="l" pos="0"/>
              </a:tabLst>
            </a:pPr>
            <a:endParaRPr b="0" lang="en-US" sz="2400" spc="-1" strike="noStrike">
              <a:solidFill>
                <a:srgbClr val="000000"/>
              </a:solidFill>
              <a:latin typeface="Calibri"/>
            </a:endParaRPr>
          </a:p>
        </p:txBody>
      </p:sp>
      <p:graphicFrame>
        <p:nvGraphicFramePr>
          <p:cNvPr id="106" name="Picture 2"/>
          <p:cNvGraphicFramePr/>
          <p:nvPr/>
        </p:nvGraphicFramePr>
        <p:xfrm>
          <a:off x="439560" y="3352680"/>
          <a:ext cx="8383320" cy="1752120"/>
        </p:xfrm>
        <a:graphic>
          <a:graphicData uri="http://schemas.openxmlformats.org/presentationml/2006/ole">
            <p:oleObj progId="Equation.3" r:id="rId1" spid="">
              <p:embed/>
              <p:pic>
                <p:nvPicPr>
                  <p:cNvPr id="107" name="Picture 2" descr=""/>
                  <p:cNvPicPr/>
                  <p:nvPr/>
                </p:nvPicPr>
                <p:blipFill>
                  <a:blip r:embed="rId2"/>
                  <a:stretch/>
                </p:blipFill>
                <p:spPr>
                  <a:xfrm>
                    <a:off x="439560" y="3352680"/>
                    <a:ext cx="8383320" cy="1752120"/>
                  </a:xfrm>
                  <a:prstGeom prst="rect">
                    <a:avLst/>
                  </a:prstGeom>
                  <a:ln w="0">
                    <a:noFill/>
                  </a:ln>
                </p:spPr>
              </p:pic>
            </p:oleObj>
          </a:graphicData>
        </a:graphic>
      </p:graphicFrame>
      <p:pic>
        <p:nvPicPr>
          <p:cNvPr id="108" name="" descr=""/>
          <p:cNvPicPr/>
          <p:nvPr/>
        </p:nvPicPr>
        <p:blipFill>
          <a:blip r:embed="rId3"/>
          <a:stretch/>
        </p:blipFill>
        <p:spPr>
          <a:xfrm>
            <a:off x="431640" y="3352680"/>
            <a:ext cx="8381880" cy="175248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110"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None/>
              <a:tabLst>
                <a:tab algn="l" pos="0"/>
              </a:tabLst>
            </a:pPr>
            <a:r>
              <a:rPr b="0" lang="en-US" sz="2400" spc="-1" strike="noStrike">
                <a:solidFill>
                  <a:srgbClr val="000000"/>
                </a:solidFill>
                <a:latin typeface="Book Antiqua"/>
              </a:rPr>
              <a:t>Update weights: Assume</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We know that </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=&gt;</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1" lang="en-US" sz="2400" spc="-1" strike="noStrike">
                <a:solidFill>
                  <a:srgbClr val="000000"/>
                </a:solidFill>
                <a:latin typeface="Book Antiqua"/>
              </a:rPr>
              <a:t>	</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None/>
              <a:tabLst>
                <a:tab algn="l" pos="0"/>
              </a:tabLst>
            </a:pPr>
            <a:endParaRPr b="0" lang="en-US" sz="2400" spc="-1" strike="noStrike">
              <a:solidFill>
                <a:srgbClr val="000000"/>
              </a:solidFill>
              <a:latin typeface="Calibri"/>
            </a:endParaRPr>
          </a:p>
        </p:txBody>
      </p:sp>
      <p:graphicFrame>
        <p:nvGraphicFramePr>
          <p:cNvPr id="111" name="Picture 3"/>
          <p:cNvGraphicFramePr/>
          <p:nvPr/>
        </p:nvGraphicFramePr>
        <p:xfrm>
          <a:off x="5791320" y="2209680"/>
          <a:ext cx="3022200" cy="950400"/>
        </p:xfrm>
        <a:graphic>
          <a:graphicData uri="http://schemas.openxmlformats.org/presentationml/2006/ole">
            <p:oleObj progId="Equation.3" r:id="rId1" spid="">
              <p:embed/>
              <p:pic>
                <p:nvPicPr>
                  <p:cNvPr id="112" name="Picture 3" descr=""/>
                  <p:cNvPicPr/>
                  <p:nvPr/>
                </p:nvPicPr>
                <p:blipFill>
                  <a:blip r:embed="rId2"/>
                  <a:stretch/>
                </p:blipFill>
                <p:spPr>
                  <a:xfrm>
                    <a:off x="5791320" y="2209680"/>
                    <a:ext cx="3022200" cy="950400"/>
                  </a:xfrm>
                  <a:prstGeom prst="rect">
                    <a:avLst/>
                  </a:prstGeom>
                  <a:ln w="0">
                    <a:noFill/>
                  </a:ln>
                </p:spPr>
              </p:pic>
            </p:oleObj>
          </a:graphicData>
        </a:graphic>
      </p:graphicFrame>
      <p:graphicFrame>
        <p:nvGraphicFramePr>
          <p:cNvPr id="113" name="Picture 4"/>
          <p:cNvGraphicFramePr/>
          <p:nvPr/>
        </p:nvGraphicFramePr>
        <p:xfrm>
          <a:off x="685800" y="2590920"/>
          <a:ext cx="4719240" cy="510840"/>
        </p:xfrm>
        <a:graphic>
          <a:graphicData uri="http://schemas.openxmlformats.org/presentationml/2006/ole">
            <p:oleObj progId="Equation.3" r:id="rId3" spid="">
              <p:embed/>
              <p:pic>
                <p:nvPicPr>
                  <p:cNvPr id="114" name="Picture 4" descr=""/>
                  <p:cNvPicPr/>
                  <p:nvPr/>
                </p:nvPicPr>
                <p:blipFill>
                  <a:blip r:embed="rId4"/>
                  <a:stretch/>
                </p:blipFill>
                <p:spPr>
                  <a:xfrm>
                    <a:off x="685800" y="2590920"/>
                    <a:ext cx="4719240" cy="510840"/>
                  </a:xfrm>
                  <a:prstGeom prst="rect">
                    <a:avLst/>
                  </a:prstGeom>
                  <a:ln w="0">
                    <a:noFill/>
                  </a:ln>
                </p:spPr>
              </p:pic>
            </p:oleObj>
          </a:graphicData>
        </a:graphic>
      </p:graphicFrame>
      <p:graphicFrame>
        <p:nvGraphicFramePr>
          <p:cNvPr id="115" name="Picture 5"/>
          <p:cNvGraphicFramePr/>
          <p:nvPr/>
        </p:nvGraphicFramePr>
        <p:xfrm>
          <a:off x="3855960" y="1657440"/>
          <a:ext cx="1858680" cy="323640"/>
        </p:xfrm>
        <a:graphic>
          <a:graphicData uri="http://schemas.openxmlformats.org/presentationml/2006/ole">
            <p:oleObj progId="Equation.3" r:id="rId5" spid="">
              <p:embed/>
              <p:pic>
                <p:nvPicPr>
                  <p:cNvPr id="116" name="Picture 5" descr=""/>
                  <p:cNvPicPr/>
                  <p:nvPr/>
                </p:nvPicPr>
                <p:blipFill>
                  <a:blip r:embed="rId6"/>
                  <a:stretch/>
                </p:blipFill>
                <p:spPr>
                  <a:xfrm>
                    <a:off x="3855960" y="1657440"/>
                    <a:ext cx="1858680" cy="323640"/>
                  </a:xfrm>
                  <a:prstGeom prst="rect">
                    <a:avLst/>
                  </a:prstGeom>
                  <a:ln w="0">
                    <a:noFill/>
                  </a:ln>
                </p:spPr>
              </p:pic>
            </p:oleObj>
          </a:graphicData>
        </a:graphic>
      </p:graphicFrame>
      <p:graphicFrame>
        <p:nvGraphicFramePr>
          <p:cNvPr id="117" name="Picture 7"/>
          <p:cNvGraphicFramePr/>
          <p:nvPr/>
        </p:nvGraphicFramePr>
        <p:xfrm>
          <a:off x="712800" y="3505320"/>
          <a:ext cx="6119280" cy="1879200"/>
        </p:xfrm>
        <a:graphic>
          <a:graphicData uri="http://schemas.openxmlformats.org/presentationml/2006/ole">
            <p:oleObj progId="Equation.3" r:id="rId7" spid="">
              <p:embed/>
              <p:pic>
                <p:nvPicPr>
                  <p:cNvPr id="118" name="Picture 7" descr=""/>
                  <p:cNvPicPr/>
                  <p:nvPr/>
                </p:nvPicPr>
                <p:blipFill>
                  <a:blip r:embed="rId8"/>
                  <a:stretch/>
                </p:blipFill>
                <p:spPr>
                  <a:xfrm>
                    <a:off x="712800" y="3505320"/>
                    <a:ext cx="6119280" cy="1879200"/>
                  </a:xfrm>
                  <a:prstGeom prst="rect">
                    <a:avLst/>
                  </a:prstGeom>
                  <a:ln w="0">
                    <a:noFill/>
                  </a:ln>
                </p:spPr>
              </p:pic>
            </p:oleObj>
          </a:graphicData>
        </a:graphic>
      </p:graphicFrame>
      <p:pic>
        <p:nvPicPr>
          <p:cNvPr id="119" name="" descr=""/>
          <p:cNvPicPr/>
          <p:nvPr/>
        </p:nvPicPr>
        <p:blipFill>
          <a:blip r:embed="rId9"/>
          <a:stretch/>
        </p:blipFill>
        <p:spPr>
          <a:xfrm>
            <a:off x="5791320" y="2209680"/>
            <a:ext cx="3022560" cy="939960"/>
          </a:xfrm>
          <a:prstGeom prst="rect">
            <a:avLst/>
          </a:prstGeom>
          <a:ln w="0">
            <a:noFill/>
          </a:ln>
        </p:spPr>
      </p:pic>
      <p:pic>
        <p:nvPicPr>
          <p:cNvPr id="120" name="" descr=""/>
          <p:cNvPicPr/>
          <p:nvPr/>
        </p:nvPicPr>
        <p:blipFill>
          <a:blip r:embed="rId10"/>
          <a:stretch/>
        </p:blipFill>
        <p:spPr>
          <a:xfrm>
            <a:off x="685800" y="2590920"/>
            <a:ext cx="4711680" cy="507960"/>
          </a:xfrm>
          <a:prstGeom prst="rect">
            <a:avLst/>
          </a:prstGeom>
          <a:ln w="0">
            <a:noFill/>
          </a:ln>
        </p:spPr>
      </p:pic>
      <p:pic>
        <p:nvPicPr>
          <p:cNvPr id="121" name="" descr=""/>
          <p:cNvPicPr/>
          <p:nvPr/>
        </p:nvPicPr>
        <p:blipFill>
          <a:blip r:embed="rId11"/>
          <a:stretch/>
        </p:blipFill>
        <p:spPr>
          <a:xfrm>
            <a:off x="3848040" y="1650960"/>
            <a:ext cx="1854360" cy="317520"/>
          </a:xfrm>
          <a:prstGeom prst="rect">
            <a:avLst/>
          </a:prstGeom>
          <a:ln w="0">
            <a:noFill/>
          </a:ln>
        </p:spPr>
      </p:pic>
      <p:pic>
        <p:nvPicPr>
          <p:cNvPr id="122" name="" descr=""/>
          <p:cNvPicPr/>
          <p:nvPr/>
        </p:nvPicPr>
        <p:blipFill>
          <a:blip r:embed="rId12"/>
          <a:stretch/>
        </p:blipFill>
        <p:spPr>
          <a:xfrm>
            <a:off x="711360" y="3505320"/>
            <a:ext cx="6108840" cy="187956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124"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None/>
              <a:tabLst>
                <a:tab algn="l" pos="0"/>
              </a:tabLst>
            </a:pPr>
            <a:r>
              <a:rPr b="0" lang="en-US" sz="2400" spc="-1" strike="noStrike">
                <a:solidFill>
                  <a:srgbClr val="000000"/>
                </a:solidFill>
                <a:latin typeface="Book Antiqua"/>
              </a:rPr>
              <a:t>Similarly</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1" lang="en-US" sz="2400" spc="-1" strike="noStrike">
                <a:solidFill>
                  <a:srgbClr val="000000"/>
                </a:solidFill>
                <a:latin typeface="Book Antiqua"/>
              </a:rPr>
              <a:t>	</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None/>
              <a:tabLst>
                <a:tab algn="l" pos="0"/>
              </a:tabLst>
            </a:pPr>
            <a:endParaRPr b="0" lang="en-US" sz="2400" spc="-1" strike="noStrike">
              <a:solidFill>
                <a:srgbClr val="000000"/>
              </a:solidFill>
              <a:latin typeface="Calibri"/>
            </a:endParaRPr>
          </a:p>
        </p:txBody>
      </p:sp>
      <p:graphicFrame>
        <p:nvGraphicFramePr>
          <p:cNvPr id="125" name="Picture 5"/>
          <p:cNvGraphicFramePr/>
          <p:nvPr/>
        </p:nvGraphicFramePr>
        <p:xfrm>
          <a:off x="473040" y="1905120"/>
          <a:ext cx="6141600" cy="2163240"/>
        </p:xfrm>
        <a:graphic>
          <a:graphicData uri="http://schemas.openxmlformats.org/presentationml/2006/ole">
            <p:oleObj progId="Equation.3" r:id="rId1" spid="">
              <p:embed/>
              <p:pic>
                <p:nvPicPr>
                  <p:cNvPr id="126" name="Picture 5" descr=""/>
                  <p:cNvPicPr/>
                  <p:nvPr/>
                </p:nvPicPr>
                <p:blipFill>
                  <a:blip r:embed="rId2"/>
                  <a:stretch/>
                </p:blipFill>
                <p:spPr>
                  <a:xfrm>
                    <a:off x="473040" y="1905120"/>
                    <a:ext cx="6141600" cy="2163240"/>
                  </a:xfrm>
                  <a:prstGeom prst="rect">
                    <a:avLst/>
                  </a:prstGeom>
                  <a:ln w="0">
                    <a:noFill/>
                  </a:ln>
                </p:spPr>
              </p:pic>
            </p:oleObj>
          </a:graphicData>
        </a:graphic>
      </p:graphicFrame>
      <p:graphicFrame>
        <p:nvGraphicFramePr>
          <p:cNvPr id="127" name="Picture 6"/>
          <p:cNvGraphicFramePr/>
          <p:nvPr/>
        </p:nvGraphicFramePr>
        <p:xfrm>
          <a:off x="533520" y="4114800"/>
          <a:ext cx="5141520" cy="2134800"/>
        </p:xfrm>
        <a:graphic>
          <a:graphicData uri="http://schemas.openxmlformats.org/presentationml/2006/ole">
            <p:oleObj progId="Equation.3" r:id="rId3" spid="">
              <p:embed/>
              <p:pic>
                <p:nvPicPr>
                  <p:cNvPr id="128" name="Picture 6" descr=""/>
                  <p:cNvPicPr/>
                  <p:nvPr/>
                </p:nvPicPr>
                <p:blipFill>
                  <a:blip r:embed="rId4"/>
                  <a:stretch/>
                </p:blipFill>
                <p:spPr>
                  <a:xfrm>
                    <a:off x="533520" y="4114800"/>
                    <a:ext cx="5141520" cy="2134800"/>
                  </a:xfrm>
                  <a:prstGeom prst="rect">
                    <a:avLst/>
                  </a:prstGeom>
                  <a:ln w="0">
                    <a:noFill/>
                  </a:ln>
                </p:spPr>
              </p:pic>
            </p:oleObj>
          </a:graphicData>
        </a:graphic>
      </p:graphicFrame>
      <p:pic>
        <p:nvPicPr>
          <p:cNvPr id="129" name="" descr=""/>
          <p:cNvPicPr/>
          <p:nvPr/>
        </p:nvPicPr>
        <p:blipFill>
          <a:blip r:embed="rId5"/>
          <a:stretch/>
        </p:blipFill>
        <p:spPr>
          <a:xfrm>
            <a:off x="469800" y="1905120"/>
            <a:ext cx="6134040" cy="2158920"/>
          </a:xfrm>
          <a:prstGeom prst="rect">
            <a:avLst/>
          </a:prstGeom>
          <a:ln w="0">
            <a:noFill/>
          </a:ln>
        </p:spPr>
      </p:pic>
      <p:pic>
        <p:nvPicPr>
          <p:cNvPr id="130" name="" descr=""/>
          <p:cNvPicPr/>
          <p:nvPr/>
        </p:nvPicPr>
        <p:blipFill>
          <a:blip r:embed="rId6"/>
          <a:stretch/>
        </p:blipFill>
        <p:spPr>
          <a:xfrm>
            <a:off x="533520" y="4114800"/>
            <a:ext cx="5130720" cy="213372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132"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None/>
              <a:tabLst>
                <a:tab algn="l" pos="0"/>
              </a:tabLst>
            </a:pPr>
            <a:r>
              <a:rPr b="1" lang="en-US" sz="2400" spc="-1" strike="noStrike" u="sng">
                <a:solidFill>
                  <a:srgbClr val="000000"/>
                </a:solidFill>
                <a:uFillTx/>
                <a:latin typeface="Book Antiqua"/>
              </a:rPr>
              <a:t>Iteration 2: </a:t>
            </a:r>
            <a:r>
              <a:rPr b="0" lang="en-US" sz="2400" spc="-1" strike="noStrike">
                <a:solidFill>
                  <a:srgbClr val="000000"/>
                </a:solidFill>
                <a:latin typeface="Book Antiqua"/>
              </a:rPr>
              <a:t> input (0.5,0.3,0.7)</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Book Antiqua"/>
              </a:rPr>
              <a:t>Find Euclidean distance between the input and weight vector of each output neuron</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Clearly neuron ? is winner</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None/>
              <a:tabLst>
                <a:tab algn="l" pos="0"/>
              </a:tabLst>
            </a:pPr>
            <a:endParaRPr b="0" lang="en-US" sz="2400" spc="-1" strike="noStrike">
              <a:solidFill>
                <a:srgbClr val="000000"/>
              </a:solidFill>
              <a:latin typeface="Calibri"/>
            </a:endParaRPr>
          </a:p>
        </p:txBody>
      </p:sp>
      <p:graphicFrame>
        <p:nvGraphicFramePr>
          <p:cNvPr id="133" name="Picture 2"/>
          <p:cNvGraphicFramePr/>
          <p:nvPr/>
        </p:nvGraphicFramePr>
        <p:xfrm>
          <a:off x="838080" y="2971800"/>
          <a:ext cx="2730240" cy="1531440"/>
        </p:xfrm>
        <a:graphic>
          <a:graphicData uri="http://schemas.openxmlformats.org/presentationml/2006/ole">
            <p:oleObj progId="Equation.3" r:id="rId1" spid="">
              <p:embed/>
              <p:pic>
                <p:nvPicPr>
                  <p:cNvPr id="134" name="Picture 2" descr=""/>
                  <p:cNvPicPr/>
                  <p:nvPr/>
                </p:nvPicPr>
                <p:blipFill>
                  <a:blip r:embed="rId2"/>
                  <a:stretch/>
                </p:blipFill>
                <p:spPr>
                  <a:xfrm>
                    <a:off x="838080" y="2971800"/>
                    <a:ext cx="2730240" cy="1531440"/>
                  </a:xfrm>
                  <a:prstGeom prst="rect">
                    <a:avLst/>
                  </a:prstGeom>
                  <a:ln w="0">
                    <a:noFill/>
                  </a:ln>
                </p:spPr>
              </p:pic>
            </p:oleObj>
          </a:graphicData>
        </a:graphic>
      </p:graphicFrame>
      <p:pic>
        <p:nvPicPr>
          <p:cNvPr id="135" name="" descr=""/>
          <p:cNvPicPr/>
          <p:nvPr/>
        </p:nvPicPr>
        <p:blipFill>
          <a:blip r:embed="rId3"/>
          <a:stretch/>
        </p:blipFill>
        <p:spPr>
          <a:xfrm>
            <a:off x="838080" y="2971800"/>
            <a:ext cx="2730600" cy="152388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137"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None/>
              <a:tabLst>
                <a:tab algn="l" pos="0"/>
              </a:tabLst>
            </a:pPr>
            <a:r>
              <a:rPr b="0" lang="en-US" sz="2400" spc="-1" strike="noStrike">
                <a:solidFill>
                  <a:srgbClr val="000000"/>
                </a:solidFill>
                <a:latin typeface="Book Antiqua"/>
              </a:rPr>
              <a:t>Update weights</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1" lang="en-US" sz="2400" spc="-1" strike="noStrike">
                <a:solidFill>
                  <a:srgbClr val="000000"/>
                </a:solidFill>
                <a:latin typeface="Book Antiqua"/>
              </a:rPr>
              <a:t>	</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None/>
              <a:tabLst>
                <a:tab algn="l" pos="0"/>
              </a:tabLst>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139"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nSpc>
                <a:spcPct val="100000"/>
              </a:lnSpc>
              <a:spcBef>
                <a:spcPts val="479"/>
              </a:spcBef>
              <a:buNone/>
              <a:tabLst>
                <a:tab algn="l" pos="0"/>
              </a:tabLst>
            </a:pPr>
            <a:r>
              <a:rPr b="1" lang="en-US" sz="2400" spc="-1" strike="noStrike">
                <a:solidFill>
                  <a:srgbClr val="000000"/>
                </a:solidFill>
                <a:latin typeface="Book Antiqua"/>
              </a:rPr>
              <a:t>Example</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Book Antiqua"/>
              </a:rPr>
              <a:t>Consider following 2-D SOM and 3-D inputs. Show the working of SOM for the  inputs (0.25,0.15,0.55)</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None/>
              <a:tabLst>
                <a:tab algn="l" pos="0"/>
              </a:tabLst>
            </a:pPr>
            <a:endParaRPr b="0" lang="en-US" sz="2400" spc="-1" strike="noStrike">
              <a:solidFill>
                <a:srgbClr val="000000"/>
              </a:solidFill>
              <a:latin typeface="Calibri"/>
            </a:endParaRPr>
          </a:p>
        </p:txBody>
      </p:sp>
      <p:sp>
        <p:nvSpPr>
          <p:cNvPr id="140" name="TextBox 47"/>
          <p:cNvSpPr/>
          <p:nvPr/>
        </p:nvSpPr>
        <p:spPr>
          <a:xfrm>
            <a:off x="5647680" y="3352680"/>
            <a:ext cx="28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Book Antiqua"/>
              </a:rPr>
              <a:t>Initial weight matrix</a:t>
            </a:r>
            <a:endParaRPr b="0" lang="en-US" sz="1800" spc="-1" strike="noStrike">
              <a:latin typeface="Arial"/>
            </a:endParaRPr>
          </a:p>
        </p:txBody>
      </p:sp>
      <p:pic>
        <p:nvPicPr>
          <p:cNvPr id="141" name="Picture 2" descr=""/>
          <p:cNvPicPr/>
          <p:nvPr/>
        </p:nvPicPr>
        <p:blipFill>
          <a:blip r:embed="rId1"/>
          <a:stretch/>
        </p:blipFill>
        <p:spPr>
          <a:xfrm>
            <a:off x="533520" y="2743200"/>
            <a:ext cx="4314600" cy="3276360"/>
          </a:xfrm>
          <a:prstGeom prst="rect">
            <a:avLst/>
          </a:prstGeom>
          <a:ln w="9525">
            <a:noFill/>
          </a:ln>
        </p:spPr>
      </p:pic>
      <p:graphicFrame>
        <p:nvGraphicFramePr>
          <p:cNvPr id="142" name="Table 8"/>
          <p:cNvGraphicFramePr/>
          <p:nvPr/>
        </p:nvGraphicFramePr>
        <p:xfrm>
          <a:off x="5181480" y="3733920"/>
          <a:ext cx="3733560" cy="0"/>
        </p:xfrm>
        <a:graphic>
          <a:graphicData uri="http://schemas.openxmlformats.org/drawingml/2006/table">
            <a:tbl>
              <a:tblPr/>
              <a:tblGrid>
                <a:gridCol w="622080"/>
                <a:gridCol w="622080"/>
                <a:gridCol w="622080"/>
                <a:gridCol w="622080"/>
                <a:gridCol w="622080"/>
                <a:gridCol w="622080"/>
              </a:tblGrid>
              <a:tr h="0">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0.1</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0.2</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0.4</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0.2</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0.1</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0.2</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0.4</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0.3</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0.2</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0.5</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0.7</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0.6</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0.7</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0.5</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0.6</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0.3</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0.4</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t">
                      <a:noAutofit/>
                    </a:bodyPr>
                    <a:p>
                      <a:pPr>
                        <a:lnSpc>
                          <a:spcPct val="115000"/>
                        </a:lnSpc>
                        <a:buNone/>
                        <a:tabLst>
                          <a:tab algn="l" pos="4067280"/>
                        </a:tabLst>
                      </a:pPr>
                      <a:r>
                        <a:rPr b="0" lang="en-US" sz="1800" spc="-1" strike="noStrike">
                          <a:solidFill>
                            <a:srgbClr val="000000"/>
                          </a:solidFill>
                          <a:latin typeface="Book Antiqua"/>
                          <a:ea typeface="Calibri"/>
                        </a:rPr>
                        <a:t>0.3</a:t>
                      </a:r>
                      <a:endParaRPr b="0" lang="en-US" sz="1800" spc="-1" strike="noStrike">
                        <a:latin typeface="Arial"/>
                      </a:endParaRPr>
                    </a:p>
                  </a:txBody>
                  <a:tcPr anchor="t"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Vector Quantization</a:t>
            </a:r>
            <a:endParaRPr b="0" lang="en-US" sz="4400" spc="-1" strike="noStrike">
              <a:solidFill>
                <a:srgbClr val="000000"/>
              </a:solidFill>
              <a:latin typeface="Calibri"/>
            </a:endParaRPr>
          </a:p>
        </p:txBody>
      </p:sp>
      <p:sp>
        <p:nvSpPr>
          <p:cNvPr id="144" name="PlaceHolder 2"/>
          <p:cNvSpPr>
            <a:spLocks noGrp="1"/>
          </p:cNvSpPr>
          <p:nvPr>
            <p:ph/>
          </p:nvPr>
        </p:nvSpPr>
        <p:spPr>
          <a:xfrm>
            <a:off x="228600" y="1600200"/>
            <a:ext cx="8762760" cy="4525560"/>
          </a:xfrm>
          <a:prstGeom prst="rect">
            <a:avLst/>
          </a:prstGeom>
          <a:noFill/>
          <a:ln w="0">
            <a:noFill/>
          </a:ln>
        </p:spPr>
        <p:txBody>
          <a:bodyPr anchor="t">
            <a:normAutofit fontScale="95000"/>
          </a:bodyPr>
          <a:p>
            <a:pPr marL="343080" indent="-343080" algn="just">
              <a:lnSpc>
                <a:spcPct val="100000"/>
              </a:lnSpc>
              <a:spcBef>
                <a:spcPts val="519"/>
              </a:spcBef>
              <a:buClr>
                <a:srgbClr val="000000"/>
              </a:buClr>
              <a:buFont typeface="Arial"/>
              <a:buChar char="•"/>
            </a:pPr>
            <a:r>
              <a:rPr b="0" lang="en-US" sz="2600" spc="-1" strike="noStrike">
                <a:solidFill>
                  <a:srgbClr val="000000"/>
                </a:solidFill>
                <a:latin typeface="Book Antiqua"/>
              </a:rPr>
              <a:t>Vector quantization (VQ) is a lossy data compression technique.</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pPr>
            <a:r>
              <a:rPr b="0" lang="en-US" sz="2600" spc="-1" strike="noStrike">
                <a:solidFill>
                  <a:srgbClr val="000000"/>
                </a:solidFill>
                <a:latin typeface="Book Antiqua"/>
              </a:rPr>
              <a:t>In VQ, a codebook is used to approximate each input vector.</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pPr>
            <a:r>
              <a:rPr b="0" lang="en-US" sz="2600" spc="-1" strike="noStrike">
                <a:solidFill>
                  <a:srgbClr val="000000"/>
                </a:solidFill>
                <a:latin typeface="Book Antiqua"/>
              </a:rPr>
              <a:t>Every input vector is assigned to the nearest vector in the codebook.</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pPr>
            <a:r>
              <a:rPr b="0" lang="en-US" sz="2600" spc="-1" strike="noStrike">
                <a:solidFill>
                  <a:srgbClr val="000000"/>
                </a:solidFill>
                <a:latin typeface="Book Antiqua"/>
              </a:rPr>
              <a:t>The quantization process can be decomposed into two operations: </a:t>
            </a:r>
            <a:r>
              <a:rPr b="0" i="1" lang="en-US" sz="2600" spc="-1" strike="noStrike">
                <a:solidFill>
                  <a:srgbClr val="000000"/>
                </a:solidFill>
                <a:latin typeface="Book Antiqua"/>
              </a:rPr>
              <a:t>Encoder and Decoder</a:t>
            </a:r>
            <a:r>
              <a:rPr b="0" lang="en-US" sz="2600" spc="-1" strike="noStrike">
                <a:solidFill>
                  <a:srgbClr val="000000"/>
                </a:solidFill>
                <a:latin typeface="Book Antiqua"/>
              </a:rPr>
              <a:t>. </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pPr>
            <a:r>
              <a:rPr b="0" lang="en-US" sz="2600" spc="-1" strike="noStrike">
                <a:solidFill>
                  <a:srgbClr val="000000"/>
                </a:solidFill>
                <a:latin typeface="Book Antiqua"/>
              </a:rPr>
              <a:t>Encoder maps every input vector with some index and decoder maps every index with nearest code vector of the input vector.</a:t>
            </a:r>
            <a:endParaRPr b="0" lang="en-US" sz="26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Picture 5" descr=""/>
          <p:cNvPicPr/>
          <p:nvPr/>
        </p:nvPicPr>
        <p:blipFill>
          <a:blip r:embed="rId1"/>
          <a:stretch/>
        </p:blipFill>
        <p:spPr>
          <a:xfrm>
            <a:off x="158040" y="2362320"/>
            <a:ext cx="8985600" cy="3309480"/>
          </a:xfrm>
          <a:prstGeom prst="rect">
            <a:avLst/>
          </a:prstGeom>
          <a:ln w="9525">
            <a:noFill/>
          </a:ln>
        </p:spPr>
      </p:pic>
      <p:sp>
        <p:nvSpPr>
          <p:cNvPr id="146"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Vector Quantization</a:t>
            </a:r>
            <a:endParaRPr b="0" lang="en-US" sz="4400" spc="-1" strike="noStrike">
              <a:solidFill>
                <a:srgbClr val="000000"/>
              </a:solidFill>
              <a:latin typeface="Calibri"/>
            </a:endParaRPr>
          </a:p>
        </p:txBody>
      </p:sp>
      <p:sp>
        <p:nvSpPr>
          <p:cNvPr id="147"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Book Antiqua"/>
              </a:rPr>
              <a:t>Example: Compress the input {(1,5),(2,3),(4,3),(4,1),(6,3), (5,4), (6,3), (8,4)}  using codebook {(1,1),(3,3),(5,5), (7,7)}</a:t>
            </a:r>
            <a:endParaRPr b="0" lang="en-US" sz="2400" spc="-1" strike="noStrike">
              <a:solidFill>
                <a:srgbClr val="000000"/>
              </a:solidFill>
              <a:latin typeface="Calibri"/>
            </a:endParaRPr>
          </a:p>
          <a:p>
            <a:pPr algn="just">
              <a:lnSpc>
                <a:spcPct val="100000"/>
              </a:lnSpc>
              <a:spcBef>
                <a:spcPts val="479"/>
              </a:spcBef>
              <a:buNone/>
            </a:pPr>
            <a:endParaRPr b="0" lang="en-US" sz="2400" spc="-1" strike="noStrike">
              <a:solidFill>
                <a:srgbClr val="000000"/>
              </a:solidFill>
              <a:latin typeface="Calibri"/>
            </a:endParaRPr>
          </a:p>
          <a:p>
            <a:pPr algn="just">
              <a:lnSpc>
                <a:spcPct val="100000"/>
              </a:lnSpc>
              <a:spcBef>
                <a:spcPts val="479"/>
              </a:spcBef>
              <a:buNone/>
            </a:pPr>
            <a:endParaRPr b="0" lang="en-US" sz="2400" spc="-1" strike="noStrike">
              <a:solidFill>
                <a:srgbClr val="000000"/>
              </a:solidFill>
              <a:latin typeface="Calibri"/>
            </a:endParaRPr>
          </a:p>
          <a:p>
            <a:pPr algn="just">
              <a:lnSpc>
                <a:spcPct val="100000"/>
              </a:lnSpc>
              <a:spcBef>
                <a:spcPts val="479"/>
              </a:spcBef>
              <a:buNone/>
            </a:pPr>
            <a:endParaRPr b="0" lang="en-US" sz="2400" spc="-1" strike="noStrike">
              <a:solidFill>
                <a:srgbClr val="000000"/>
              </a:solidFill>
              <a:latin typeface="Calibri"/>
            </a:endParaRPr>
          </a:p>
          <a:p>
            <a:pPr algn="just">
              <a:lnSpc>
                <a:spcPct val="100000"/>
              </a:lnSpc>
              <a:spcBef>
                <a:spcPts val="479"/>
              </a:spcBef>
              <a:buNone/>
            </a:pPr>
            <a:endParaRPr b="0" lang="en-US" sz="2400" spc="-1" strike="noStrike">
              <a:solidFill>
                <a:srgbClr val="000000"/>
              </a:solidFill>
              <a:latin typeface="Calibri"/>
            </a:endParaRPr>
          </a:p>
          <a:p>
            <a:pPr algn="just">
              <a:lnSpc>
                <a:spcPct val="100000"/>
              </a:lnSpc>
              <a:spcBef>
                <a:spcPts val="519"/>
              </a:spcBef>
              <a:buNone/>
            </a:pPr>
            <a:endParaRPr b="0" lang="en-US" sz="2600" spc="-1" strike="noStrike">
              <a:solidFill>
                <a:srgbClr val="000000"/>
              </a:solidFill>
              <a:latin typeface="Calibri"/>
            </a:endParaRPr>
          </a:p>
        </p:txBody>
      </p:sp>
      <p:sp>
        <p:nvSpPr>
          <p:cNvPr id="148" name="AutoShape 2"/>
          <p:cNvSpPr/>
          <p:nvPr/>
        </p:nvSpPr>
        <p:spPr>
          <a:xfrm>
            <a:off x="155520" y="-144360"/>
            <a:ext cx="304560" cy="304560"/>
          </a:xfrm>
          <a:prstGeom prst="rect">
            <a:avLst/>
          </a:prstGeom>
          <a:noFill/>
          <a:ln w="0">
            <a:noFill/>
          </a:ln>
        </p:spPr>
        <p:style>
          <a:lnRef idx="0"/>
          <a:fillRef idx="0"/>
          <a:effectRef idx="0"/>
          <a:fontRef idx="minor"/>
        </p:style>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1" lang="en-US" sz="4400" spc="-1" strike="noStrike">
                <a:solidFill>
                  <a:srgbClr val="000000"/>
                </a:solidFill>
                <a:latin typeface="Book Antiqua"/>
              </a:rPr>
              <a:t>Introduction of SOM</a:t>
            </a:r>
            <a:endParaRPr b="0" lang="en-US" sz="4400" spc="-1" strike="noStrike">
              <a:solidFill>
                <a:srgbClr val="000000"/>
              </a:solidFill>
              <a:latin typeface="Calibri"/>
            </a:endParaRPr>
          </a:p>
        </p:txBody>
      </p:sp>
      <p:sp>
        <p:nvSpPr>
          <p:cNvPr id="51"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Book Antiqua"/>
              </a:rPr>
              <a:t>In SOM all inputs are fully connected with the output neurons and those neurons competes with each other. An output neuron that win the competition is called </a:t>
            </a:r>
            <a:r>
              <a:rPr b="0" i="1" lang="en-US" sz="2400" spc="-1" strike="noStrike">
                <a:solidFill>
                  <a:srgbClr val="000000"/>
                </a:solidFill>
                <a:latin typeface="Book Antiqua"/>
              </a:rPr>
              <a:t>winning neuron </a:t>
            </a:r>
            <a:r>
              <a:rPr b="0" lang="en-US" sz="2400" spc="-1" strike="noStrike">
                <a:solidFill>
                  <a:srgbClr val="000000"/>
                </a:solidFill>
                <a:latin typeface="Book Antiqua"/>
              </a:rPr>
              <a:t>or </a:t>
            </a:r>
            <a:r>
              <a:rPr b="0" i="1" lang="en-US" sz="2400" spc="-1" strike="noStrike">
                <a:solidFill>
                  <a:srgbClr val="000000"/>
                </a:solidFill>
                <a:latin typeface="Book Antiqua"/>
              </a:rPr>
              <a:t>winner takes all neuron</a:t>
            </a:r>
            <a:r>
              <a:rPr b="0" lang="en-US" sz="2400" spc="-1" strike="noStrike">
                <a:solidFill>
                  <a:srgbClr val="000000"/>
                </a:solidFill>
                <a:latin typeface="Book Antiqua"/>
              </a:rPr>
              <a:t>. </a:t>
            </a:r>
            <a:endParaRPr b="0" lang="en-US" sz="2400" spc="-1" strike="noStrike">
              <a:solidFill>
                <a:srgbClr val="000000"/>
              </a:solidFill>
              <a:latin typeface="Calibri"/>
            </a:endParaRPr>
          </a:p>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Book Antiqua"/>
              </a:rPr>
              <a:t>Synaptic weights are adjusted in the favor of winning neuron so that when same or similar input pattern is presented to the neuron there will be high chance of winning the competition for the neuron.</a:t>
            </a:r>
            <a:endParaRPr b="0" lang="en-US" sz="2400" spc="-1" strike="noStrike">
              <a:solidFill>
                <a:srgbClr val="000000"/>
              </a:solidFill>
              <a:latin typeface="Calibri"/>
            </a:endParaRPr>
          </a:p>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Book Antiqua"/>
              </a:rPr>
              <a:t>This means weights of winning neurons are updated such that Euclidean distance between the input and weights of the neuron is minimized.</a:t>
            </a: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Vector Quantization</a:t>
            </a:r>
            <a:endParaRPr b="0" lang="en-US" sz="4400" spc="-1" strike="noStrike">
              <a:solidFill>
                <a:srgbClr val="000000"/>
              </a:solidFill>
              <a:latin typeface="Calibri"/>
            </a:endParaRPr>
          </a:p>
        </p:txBody>
      </p:sp>
      <p:sp>
        <p:nvSpPr>
          <p:cNvPr id="150" name="PlaceHolder 2"/>
          <p:cNvSpPr>
            <a:spLocks noGrp="1"/>
          </p:cNvSpPr>
          <p:nvPr>
            <p:ph/>
          </p:nvPr>
        </p:nvSpPr>
        <p:spPr>
          <a:xfrm>
            <a:off x="228600" y="1600200"/>
            <a:ext cx="8762760" cy="4525560"/>
          </a:xfrm>
          <a:prstGeom prst="rect">
            <a:avLst/>
          </a:prstGeom>
          <a:noFill/>
          <a:ln w="0">
            <a:noFill/>
          </a:ln>
        </p:spPr>
        <p:txBody>
          <a:bodyPr anchor="t">
            <a:normAutofit fontScale="98000"/>
          </a:bodyPr>
          <a:p>
            <a:pPr marL="343080" indent="-343080" algn="just">
              <a:lnSpc>
                <a:spcPct val="100000"/>
              </a:lnSpc>
              <a:spcBef>
                <a:spcPts val="519"/>
              </a:spcBef>
              <a:buNone/>
              <a:tabLst>
                <a:tab algn="l" pos="0"/>
              </a:tabLst>
            </a:pPr>
            <a:r>
              <a:rPr b="0" lang="en-US" sz="2600" spc="-1" strike="noStrike" u="sng">
                <a:solidFill>
                  <a:srgbClr val="000000"/>
                </a:solidFill>
                <a:uFillTx/>
                <a:latin typeface="Book Antiqua"/>
              </a:rPr>
              <a:t>Lets take input x=(1,5)</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Thus, (1,5) is matched with (3,3)=&gt; code for (1,5) is 01</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Similarly, other inputs can be quantized </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61"/>
              </a:spcBef>
              <a:buNone/>
              <a:tabLst>
                <a:tab algn="l" pos="0"/>
              </a:tabLst>
            </a:pPr>
            <a:endParaRPr b="0" lang="en-US" sz="2800" spc="-1" strike="noStrike">
              <a:solidFill>
                <a:srgbClr val="000000"/>
              </a:solidFill>
              <a:latin typeface="Calibri"/>
            </a:endParaRPr>
          </a:p>
          <a:p>
            <a:pPr algn="just">
              <a:lnSpc>
                <a:spcPct val="100000"/>
              </a:lnSpc>
              <a:spcBef>
                <a:spcPts val="519"/>
              </a:spcBef>
              <a:buNone/>
              <a:tabLst>
                <a:tab algn="l" pos="0"/>
              </a:tabLst>
            </a:pPr>
            <a:endParaRPr b="0" lang="en-US" sz="2600" spc="-1" strike="noStrike">
              <a:solidFill>
                <a:srgbClr val="000000"/>
              </a:solidFill>
              <a:latin typeface="Calibri"/>
            </a:endParaRPr>
          </a:p>
        </p:txBody>
      </p:sp>
      <p:graphicFrame>
        <p:nvGraphicFramePr>
          <p:cNvPr id="151" name="Picture 2"/>
          <p:cNvGraphicFramePr/>
          <p:nvPr/>
        </p:nvGraphicFramePr>
        <p:xfrm>
          <a:off x="533520" y="2438280"/>
          <a:ext cx="4571640" cy="2263320"/>
        </p:xfrm>
        <a:graphic>
          <a:graphicData uri="http://schemas.openxmlformats.org/presentationml/2006/ole">
            <p:oleObj progId="Equation.3" r:id="rId1" spid="">
              <p:embed/>
              <p:pic>
                <p:nvPicPr>
                  <p:cNvPr id="152" name="Picture 2" descr=""/>
                  <p:cNvPicPr/>
                  <p:nvPr/>
                </p:nvPicPr>
                <p:blipFill>
                  <a:blip r:embed="rId2"/>
                  <a:stretch/>
                </p:blipFill>
                <p:spPr>
                  <a:xfrm>
                    <a:off x="533520" y="2438280"/>
                    <a:ext cx="4571640" cy="2263320"/>
                  </a:xfrm>
                  <a:prstGeom prst="rect">
                    <a:avLst/>
                  </a:prstGeom>
                  <a:ln w="0">
                    <a:noFill/>
                  </a:ln>
                </p:spPr>
              </p:pic>
            </p:oleObj>
          </a:graphicData>
        </a:graphic>
      </p:graphicFrame>
      <p:pic>
        <p:nvPicPr>
          <p:cNvPr id="153" name="" descr=""/>
          <p:cNvPicPr/>
          <p:nvPr/>
        </p:nvPicPr>
        <p:blipFill>
          <a:blip r:embed="rId3"/>
          <a:stretch/>
        </p:blipFill>
        <p:spPr>
          <a:xfrm>
            <a:off x="533520" y="2438280"/>
            <a:ext cx="4572000" cy="226044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Vector Quantization</a:t>
            </a:r>
            <a:endParaRPr b="0" lang="en-US" sz="4400" spc="-1" strike="noStrike">
              <a:solidFill>
                <a:srgbClr val="000000"/>
              </a:solidFill>
              <a:latin typeface="Calibri"/>
            </a:endParaRPr>
          </a:p>
        </p:txBody>
      </p:sp>
      <p:sp>
        <p:nvSpPr>
          <p:cNvPr id="155"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519"/>
              </a:spcBef>
              <a:buNone/>
              <a:tabLst>
                <a:tab algn="l" pos="0"/>
              </a:tabLst>
            </a:pPr>
            <a:r>
              <a:rPr b="0" lang="en-US" sz="2600" spc="-1" strike="noStrike">
                <a:solidFill>
                  <a:srgbClr val="000000"/>
                </a:solidFill>
                <a:latin typeface="Book Antiqua"/>
              </a:rPr>
              <a:t>Without VQ</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tabLst>
                <a:tab algn="l" pos="0"/>
              </a:tabLst>
            </a:pPr>
            <a:r>
              <a:rPr b="0" lang="en-US" sz="2600" spc="-1" strike="noStrike">
                <a:solidFill>
                  <a:srgbClr val="000000"/>
                </a:solidFill>
                <a:latin typeface="Book Antiqua"/>
              </a:rPr>
              <a:t> </a:t>
            </a:r>
            <a:r>
              <a:rPr b="0" lang="en-US" sz="2600" spc="-1" strike="noStrike">
                <a:solidFill>
                  <a:srgbClr val="000000"/>
                </a:solidFill>
                <a:latin typeface="Book Antiqua"/>
              </a:rPr>
              <a:t>We need 3 bits to represent 8 inputs</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tabLst>
                <a:tab algn="l" pos="0"/>
              </a:tabLst>
            </a:pPr>
            <a:r>
              <a:rPr b="0" lang="en-US" sz="2600" spc="-1" strike="noStrike">
                <a:solidFill>
                  <a:srgbClr val="000000"/>
                </a:solidFill>
                <a:latin typeface="Book Antiqua"/>
              </a:rPr>
              <a:t>Thus, total number of bits=8 x 3=24 bits</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After VQ:</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tabLst>
                <a:tab algn="l" pos="0"/>
              </a:tabLst>
            </a:pPr>
            <a:r>
              <a:rPr b="0" lang="en-US" sz="2600" spc="-1" strike="noStrike">
                <a:solidFill>
                  <a:srgbClr val="000000"/>
                </a:solidFill>
                <a:latin typeface="Book Antiqua"/>
              </a:rPr>
              <a:t>2 bits are needed to represent 4 code vectors</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tabLst>
                <a:tab algn="l" pos="0"/>
              </a:tabLst>
            </a:pPr>
            <a:r>
              <a:rPr b="0" lang="en-US" sz="2600" spc="-1" strike="noStrike">
                <a:solidFill>
                  <a:srgbClr val="000000"/>
                </a:solidFill>
                <a:latin typeface="Book Antiqua"/>
              </a:rPr>
              <a:t>Thus, total number of bits=8 x 2=16 bits</a:t>
            </a:r>
            <a:endParaRPr b="0" lang="en-US" sz="2600" spc="-1" strike="noStrike">
              <a:solidFill>
                <a:srgbClr val="000000"/>
              </a:solidFill>
              <a:latin typeface="Calibri"/>
            </a:endParaRPr>
          </a:p>
          <a:p>
            <a:pPr marL="343080" indent="-343080" algn="just">
              <a:lnSpc>
                <a:spcPct val="100000"/>
              </a:lnSpc>
              <a:spcBef>
                <a:spcPts val="561"/>
              </a:spcBef>
              <a:buNone/>
              <a:tabLst>
                <a:tab algn="l" pos="0"/>
              </a:tabLst>
            </a:pPr>
            <a:endParaRPr b="0" lang="en-US" sz="2800" spc="-1" strike="noStrike">
              <a:solidFill>
                <a:srgbClr val="000000"/>
              </a:solidFill>
              <a:latin typeface="Calibri"/>
            </a:endParaRPr>
          </a:p>
          <a:p>
            <a:pPr algn="just">
              <a:lnSpc>
                <a:spcPct val="100000"/>
              </a:lnSpc>
              <a:spcBef>
                <a:spcPts val="519"/>
              </a:spcBef>
              <a:buNone/>
              <a:tabLst>
                <a:tab algn="l" pos="0"/>
              </a:tabLst>
            </a:pPr>
            <a:endParaRPr b="0" lang="en-US" sz="26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sp>
        <p:nvSpPr>
          <p:cNvPr id="157" name="PlaceHolder 2"/>
          <p:cNvSpPr>
            <a:spLocks noGrp="1"/>
          </p:cNvSpPr>
          <p:nvPr>
            <p:ph/>
          </p:nvPr>
        </p:nvSpPr>
        <p:spPr>
          <a:xfrm>
            <a:off x="228600" y="1600200"/>
            <a:ext cx="8762760" cy="4525560"/>
          </a:xfrm>
          <a:prstGeom prst="rect">
            <a:avLst/>
          </a:prstGeom>
          <a:noFill/>
          <a:ln w="0">
            <a:noFill/>
          </a:ln>
        </p:spPr>
        <p:txBody>
          <a:bodyPr anchor="t">
            <a:normAutofit fontScale="97000"/>
          </a:bodyPr>
          <a:p>
            <a:pPr marL="343080" indent="-343080" algn="just">
              <a:lnSpc>
                <a:spcPct val="100000"/>
              </a:lnSpc>
              <a:spcBef>
                <a:spcPts val="519"/>
              </a:spcBef>
              <a:buClr>
                <a:srgbClr val="000000"/>
              </a:buClr>
              <a:buFont typeface="Arial"/>
              <a:buChar char="•"/>
            </a:pPr>
            <a:r>
              <a:rPr b="0" lang="en-US" sz="2600" spc="-1" strike="noStrike">
                <a:solidFill>
                  <a:srgbClr val="000000"/>
                </a:solidFill>
                <a:latin typeface="Book Antiqua"/>
              </a:rPr>
              <a:t>LVQ is prototype based supervised classification algorithm  that uses competitive learning algorithm for training  neural network.</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pPr>
            <a:r>
              <a:rPr b="0" lang="en-US" sz="2600" spc="-1" strike="noStrike">
                <a:solidFill>
                  <a:srgbClr val="000000"/>
                </a:solidFill>
                <a:latin typeface="Book Antiqua"/>
              </a:rPr>
              <a:t>Training algorithm used by LVQ is similar to SOM except slight different in weight update.</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pPr>
            <a:r>
              <a:rPr b="0" lang="en-US" sz="2600" spc="-1" strike="noStrike">
                <a:solidFill>
                  <a:srgbClr val="000000"/>
                </a:solidFill>
                <a:latin typeface="Book Antiqua"/>
              </a:rPr>
              <a:t>LVQ has two layers, one is the Input layer and the other one is the Output layer. </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pPr>
            <a:r>
              <a:rPr b="0" lang="en-US" sz="2600" spc="-1" strike="noStrike">
                <a:solidFill>
                  <a:srgbClr val="000000"/>
                </a:solidFill>
                <a:latin typeface="Book Antiqua"/>
              </a:rPr>
              <a:t>The architecture of the Learning Vector Quantization with the m number of classes in an input data and n number of input features for any sample is given below:</a:t>
            </a:r>
            <a:endParaRPr b="0" lang="en-US" sz="26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pic>
        <p:nvPicPr>
          <p:cNvPr id="159" name="Picture 2" descr=""/>
          <p:cNvPicPr/>
          <p:nvPr/>
        </p:nvPicPr>
        <p:blipFill>
          <a:blip r:embed="rId1"/>
          <a:stretch/>
        </p:blipFill>
        <p:spPr>
          <a:xfrm>
            <a:off x="1295280" y="1752480"/>
            <a:ext cx="6857640" cy="3196080"/>
          </a:xfrm>
          <a:prstGeom prst="rect">
            <a:avLst/>
          </a:prstGeom>
          <a:ln w="9525">
            <a:noFill/>
          </a:ln>
        </p:spPr>
      </p:pic>
      <p:sp>
        <p:nvSpPr>
          <p:cNvPr id="3" name="PlaceHolder 2"/>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sp>
        <p:nvSpPr>
          <p:cNvPr id="161" name="PlaceHolder 2"/>
          <p:cNvSpPr>
            <a:spLocks noGrp="1"/>
          </p:cNvSpPr>
          <p:nvPr>
            <p:ph/>
          </p:nvPr>
        </p:nvSpPr>
        <p:spPr>
          <a:xfrm>
            <a:off x="228600" y="1600200"/>
            <a:ext cx="8762760" cy="4525560"/>
          </a:xfrm>
          <a:prstGeom prst="rect">
            <a:avLst/>
          </a:prstGeom>
          <a:noFill/>
          <a:ln w="0">
            <a:noFill/>
          </a:ln>
        </p:spPr>
        <p:txBody>
          <a:bodyPr anchor="t">
            <a:normAutofit fontScale="96000"/>
          </a:bodyPr>
          <a:p>
            <a:pPr marL="343080" indent="-343080" algn="just">
              <a:lnSpc>
                <a:spcPct val="100000"/>
              </a:lnSpc>
              <a:spcBef>
                <a:spcPts val="519"/>
              </a:spcBef>
              <a:buNone/>
              <a:tabLst>
                <a:tab algn="l" pos="0"/>
              </a:tabLst>
            </a:pPr>
            <a:r>
              <a:rPr b="1" lang="en-US" sz="2600" spc="-1" strike="noStrike">
                <a:solidFill>
                  <a:srgbClr val="000000"/>
                </a:solidFill>
                <a:latin typeface="Book Antiqua"/>
              </a:rPr>
              <a:t>Algorithm</a:t>
            </a:r>
            <a:endParaRPr b="0" lang="en-US" sz="2600" spc="-1" strike="noStrike">
              <a:solidFill>
                <a:srgbClr val="000000"/>
              </a:solidFill>
              <a:latin typeface="Calibri"/>
            </a:endParaRPr>
          </a:p>
          <a:p>
            <a:pPr marL="457200" indent="-457200" algn="just">
              <a:lnSpc>
                <a:spcPct val="100000"/>
              </a:lnSpc>
              <a:spcBef>
                <a:spcPts val="479"/>
              </a:spcBef>
              <a:buClr>
                <a:srgbClr val="000000"/>
              </a:buClr>
              <a:buFont typeface="Calibri"/>
              <a:buAutoNum type="arabicPeriod"/>
              <a:tabLst>
                <a:tab algn="l" pos="0"/>
              </a:tabLst>
            </a:pPr>
            <a:r>
              <a:rPr b="0" lang="en-US" sz="2400" spc="-1" strike="noStrike">
                <a:solidFill>
                  <a:srgbClr val="000000"/>
                </a:solidFill>
                <a:latin typeface="Book Antiqua"/>
              </a:rPr>
              <a:t>From the given set of training vectors, take the first m (i.e number of clusters) training vectors and use them as weight vectors. The remaining vectors can be used for training.</a:t>
            </a:r>
            <a:endParaRPr b="0" lang="en-US" sz="2400" spc="-1" strike="noStrike">
              <a:solidFill>
                <a:srgbClr val="000000"/>
              </a:solidFill>
              <a:latin typeface="Calibri"/>
            </a:endParaRPr>
          </a:p>
          <a:p>
            <a:pPr marL="457200" indent="-457200" algn="just">
              <a:lnSpc>
                <a:spcPct val="100000"/>
              </a:lnSpc>
              <a:spcBef>
                <a:spcPts val="479"/>
              </a:spcBef>
              <a:buClr>
                <a:srgbClr val="000000"/>
              </a:buClr>
              <a:buFont typeface="Calibri"/>
              <a:buAutoNum type="arabicPeriod"/>
              <a:tabLst>
                <a:tab algn="l" pos="0"/>
              </a:tabLst>
            </a:pPr>
            <a:r>
              <a:rPr b="0" lang="en-US" sz="2400" spc="-1" strike="noStrike">
                <a:solidFill>
                  <a:srgbClr val="000000"/>
                </a:solidFill>
                <a:latin typeface="Book Antiqua"/>
              </a:rPr>
              <a:t>For each training vector x</a:t>
            </a:r>
            <a:endParaRPr b="0" lang="en-US" sz="2400" spc="-1" strike="noStrike">
              <a:solidFill>
                <a:srgbClr val="000000"/>
              </a:solidFill>
              <a:latin typeface="Calibri"/>
            </a:endParaRPr>
          </a:p>
          <a:p>
            <a:pPr lvl="1" marL="857160" indent="-457200" algn="just">
              <a:lnSpc>
                <a:spcPct val="100000"/>
              </a:lnSpc>
              <a:spcBef>
                <a:spcPts val="439"/>
              </a:spcBef>
              <a:buClr>
                <a:srgbClr val="000000"/>
              </a:buClr>
              <a:buFont typeface="Arial"/>
              <a:buChar char="•"/>
              <a:tabLst>
                <a:tab algn="l" pos="0"/>
              </a:tabLst>
            </a:pPr>
            <a:r>
              <a:rPr b="0" lang="en-US" sz="2200" spc="-1" strike="noStrike">
                <a:solidFill>
                  <a:srgbClr val="000000"/>
                </a:solidFill>
                <a:latin typeface="Book Antiqua"/>
              </a:rPr>
              <a:t>Calculate Euclidean distance between x and weight vector of each neuron</a:t>
            </a:r>
            <a:endParaRPr b="0" lang="en-US" sz="2200" spc="-1" strike="noStrike">
              <a:solidFill>
                <a:srgbClr val="000000"/>
              </a:solidFill>
              <a:latin typeface="Calibri"/>
            </a:endParaRPr>
          </a:p>
          <a:p>
            <a:pPr marL="857160" indent="-457200" algn="just">
              <a:lnSpc>
                <a:spcPct val="100000"/>
              </a:lnSpc>
              <a:spcBef>
                <a:spcPts val="439"/>
              </a:spcBef>
              <a:buNone/>
              <a:tabLst>
                <a:tab algn="l" pos="0"/>
              </a:tabLst>
            </a:pPr>
            <a:endParaRPr b="0" lang="en-US" sz="2200" spc="-1" strike="noStrike">
              <a:solidFill>
                <a:srgbClr val="000000"/>
              </a:solidFill>
              <a:latin typeface="Calibri"/>
            </a:endParaRPr>
          </a:p>
          <a:p>
            <a:pPr marL="857160" indent="-457200" algn="just">
              <a:lnSpc>
                <a:spcPct val="100000"/>
              </a:lnSpc>
              <a:spcBef>
                <a:spcPts val="439"/>
              </a:spcBef>
              <a:buNone/>
              <a:tabLst>
                <a:tab algn="l" pos="0"/>
              </a:tabLst>
            </a:pPr>
            <a:endParaRPr b="0" lang="en-US" sz="2200" spc="-1" strike="noStrike">
              <a:solidFill>
                <a:srgbClr val="000000"/>
              </a:solidFill>
              <a:latin typeface="Calibri"/>
            </a:endParaRPr>
          </a:p>
          <a:p>
            <a:pPr lvl="1" marL="857160" indent="-457200" algn="just">
              <a:lnSpc>
                <a:spcPct val="100000"/>
              </a:lnSpc>
              <a:spcBef>
                <a:spcPts val="439"/>
              </a:spcBef>
              <a:buClr>
                <a:srgbClr val="000000"/>
              </a:buClr>
              <a:buFont typeface="Arial"/>
              <a:buChar char="•"/>
              <a:tabLst>
                <a:tab algn="l" pos="0"/>
              </a:tabLst>
            </a:pPr>
            <a:r>
              <a:rPr b="0" lang="en-US" sz="2200" spc="-1" strike="noStrike">
                <a:solidFill>
                  <a:srgbClr val="000000"/>
                </a:solidFill>
                <a:latin typeface="Book Antiqua"/>
              </a:rPr>
              <a:t>Find index of winning neuron (say, J) such that Euclidean distance is minimum</a:t>
            </a:r>
            <a:r>
              <a:rPr b="0" lang="en-US" sz="2000" spc="-1" strike="noStrike">
                <a:solidFill>
                  <a:srgbClr val="000000"/>
                </a:solidFill>
                <a:latin typeface="Book Antiqua"/>
              </a:rPr>
              <a:t>.</a:t>
            </a:r>
            <a:endParaRPr b="0" lang="en-US" sz="2000" spc="-1" strike="noStrike">
              <a:solidFill>
                <a:srgbClr val="000000"/>
              </a:solidFill>
              <a:latin typeface="Calibri"/>
            </a:endParaRPr>
          </a:p>
          <a:p>
            <a:pPr algn="just">
              <a:lnSpc>
                <a:spcPct val="100000"/>
              </a:lnSpc>
              <a:spcBef>
                <a:spcPts val="519"/>
              </a:spcBef>
              <a:buNone/>
              <a:tabLst>
                <a:tab algn="l" pos="0"/>
              </a:tabLst>
            </a:pPr>
            <a:endParaRPr b="0" lang="en-US" sz="2600" spc="-1" strike="noStrike">
              <a:solidFill>
                <a:srgbClr val="000000"/>
              </a:solidFill>
              <a:latin typeface="Calibri"/>
            </a:endParaRPr>
          </a:p>
        </p:txBody>
      </p:sp>
      <p:graphicFrame>
        <p:nvGraphicFramePr>
          <p:cNvPr id="162" name="Picture 2"/>
          <p:cNvGraphicFramePr/>
          <p:nvPr/>
        </p:nvGraphicFramePr>
        <p:xfrm>
          <a:off x="1447920" y="4419720"/>
          <a:ext cx="2437920" cy="769680"/>
        </p:xfrm>
        <a:graphic>
          <a:graphicData uri="http://schemas.openxmlformats.org/presentationml/2006/ole">
            <p:oleObj progId="Equation.3" r:id="rId1" spid="">
              <p:embed/>
              <p:pic>
                <p:nvPicPr>
                  <p:cNvPr id="163" name="Picture 2" descr=""/>
                  <p:cNvPicPr/>
                  <p:nvPr/>
                </p:nvPicPr>
                <p:blipFill>
                  <a:blip r:embed="rId2"/>
                  <a:stretch/>
                </p:blipFill>
                <p:spPr>
                  <a:xfrm>
                    <a:off x="1447920" y="4419720"/>
                    <a:ext cx="2437920" cy="769680"/>
                  </a:xfrm>
                  <a:prstGeom prst="rect">
                    <a:avLst/>
                  </a:prstGeom>
                  <a:ln w="0">
                    <a:noFill/>
                  </a:ln>
                </p:spPr>
              </p:pic>
            </p:oleObj>
          </a:graphicData>
        </a:graphic>
      </p:graphicFrame>
      <p:pic>
        <p:nvPicPr>
          <p:cNvPr id="164" name="" descr=""/>
          <p:cNvPicPr/>
          <p:nvPr/>
        </p:nvPicPr>
        <p:blipFill>
          <a:blip r:embed="rId3"/>
          <a:stretch/>
        </p:blipFill>
        <p:spPr>
          <a:xfrm>
            <a:off x="1447920" y="4419720"/>
            <a:ext cx="2438280" cy="76212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sp>
        <p:nvSpPr>
          <p:cNvPr id="166"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519"/>
              </a:spcBef>
              <a:buNone/>
              <a:tabLst>
                <a:tab algn="l" pos="0"/>
              </a:tabLst>
            </a:pPr>
            <a:r>
              <a:rPr b="1" lang="en-US" sz="2600" spc="-1" strike="noStrike">
                <a:solidFill>
                  <a:srgbClr val="000000"/>
                </a:solidFill>
                <a:latin typeface="Book Antiqua"/>
              </a:rPr>
              <a:t>Algorithm contd..</a:t>
            </a:r>
            <a:endParaRPr b="0" lang="en-US" sz="2600" spc="-1" strike="noStrike">
              <a:solidFill>
                <a:srgbClr val="000000"/>
              </a:solidFill>
              <a:latin typeface="Calibri"/>
            </a:endParaRPr>
          </a:p>
          <a:p>
            <a:pPr marL="457200" indent="-457200" algn="just">
              <a:lnSpc>
                <a:spcPct val="100000"/>
              </a:lnSpc>
              <a:spcBef>
                <a:spcPts val="479"/>
              </a:spcBef>
              <a:buClr>
                <a:srgbClr val="000000"/>
              </a:buClr>
              <a:buFont typeface="Calibri"/>
              <a:buAutoNum type="arabicPeriod" startAt="3"/>
              <a:tabLst>
                <a:tab algn="l" pos="0"/>
              </a:tabLst>
            </a:pPr>
            <a:r>
              <a:rPr b="0" lang="en-US" sz="2400" spc="-1" strike="noStrike">
                <a:solidFill>
                  <a:srgbClr val="000000"/>
                </a:solidFill>
                <a:latin typeface="Book Antiqua"/>
              </a:rPr>
              <a:t>Update weights of winning neuron as below.</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marL="457200" indent="-457200" algn="just">
              <a:lnSpc>
                <a:spcPct val="100000"/>
              </a:lnSpc>
              <a:spcBef>
                <a:spcPts val="479"/>
              </a:spcBef>
              <a:buClr>
                <a:srgbClr val="000000"/>
              </a:buClr>
              <a:buFont typeface="Calibri"/>
              <a:buAutoNum type="arabicPeriod" startAt="3"/>
              <a:tabLst>
                <a:tab algn="l" pos="0"/>
              </a:tabLst>
            </a:pPr>
            <a:r>
              <a:rPr b="0" lang="en-US" sz="2400" spc="-1" strike="noStrike">
                <a:solidFill>
                  <a:srgbClr val="000000"/>
                </a:solidFill>
                <a:latin typeface="Book Antiqua"/>
              </a:rPr>
              <a:t>Repeat steps 2-3 until stopping condition is satisfied.</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	</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a:p>
            <a:pPr algn="just">
              <a:lnSpc>
                <a:spcPct val="100000"/>
              </a:lnSpc>
              <a:spcBef>
                <a:spcPts val="519"/>
              </a:spcBef>
              <a:buNone/>
              <a:tabLst>
                <a:tab algn="l" pos="0"/>
              </a:tabLst>
            </a:pPr>
            <a:endParaRPr b="0" lang="en-US" sz="2600" spc="-1" strike="noStrike">
              <a:solidFill>
                <a:srgbClr val="000000"/>
              </a:solidFill>
              <a:latin typeface="Calibri"/>
            </a:endParaRPr>
          </a:p>
        </p:txBody>
      </p:sp>
      <p:graphicFrame>
        <p:nvGraphicFramePr>
          <p:cNvPr id="167" name="Picture 2"/>
          <p:cNvGraphicFramePr/>
          <p:nvPr/>
        </p:nvGraphicFramePr>
        <p:xfrm>
          <a:off x="685800" y="2743200"/>
          <a:ext cx="4114440" cy="1074240"/>
        </p:xfrm>
        <a:graphic>
          <a:graphicData uri="http://schemas.openxmlformats.org/presentationml/2006/ole">
            <p:oleObj progId="Equation.3" r:id="rId1" spid="">
              <p:embed/>
              <p:pic>
                <p:nvPicPr>
                  <p:cNvPr id="168" name="Picture 2" descr=""/>
                  <p:cNvPicPr/>
                  <p:nvPr/>
                </p:nvPicPr>
                <p:blipFill>
                  <a:blip r:embed="rId2"/>
                  <a:stretch/>
                </p:blipFill>
                <p:spPr>
                  <a:xfrm>
                    <a:off x="685800" y="2743200"/>
                    <a:ext cx="4114440" cy="1074240"/>
                  </a:xfrm>
                  <a:prstGeom prst="rect">
                    <a:avLst/>
                  </a:prstGeom>
                  <a:ln w="0">
                    <a:noFill/>
                  </a:ln>
                </p:spPr>
              </p:pic>
            </p:oleObj>
          </a:graphicData>
        </a:graphic>
      </p:graphicFrame>
      <p:pic>
        <p:nvPicPr>
          <p:cNvPr id="169" name="" descr=""/>
          <p:cNvPicPr/>
          <p:nvPr/>
        </p:nvPicPr>
        <p:blipFill>
          <a:blip r:embed="rId3"/>
          <a:stretch/>
        </p:blipFill>
        <p:spPr>
          <a:xfrm>
            <a:off x="685800" y="2743200"/>
            <a:ext cx="4114800" cy="106668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sp>
        <p:nvSpPr>
          <p:cNvPr id="171"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519"/>
              </a:spcBef>
              <a:buNone/>
              <a:tabLst>
                <a:tab algn="l" pos="0"/>
              </a:tabLst>
            </a:pPr>
            <a:r>
              <a:rPr b="1" lang="en-US" sz="2600" spc="-1" strike="noStrike">
                <a:solidFill>
                  <a:srgbClr val="000000"/>
                </a:solidFill>
                <a:latin typeface="Book Antiqua"/>
              </a:rPr>
              <a:t>Example</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tabLst>
                <a:tab algn="l" pos="0"/>
              </a:tabLst>
            </a:pPr>
            <a:r>
              <a:rPr b="0" lang="en-US" sz="2600" spc="-1" strike="noStrike">
                <a:solidFill>
                  <a:srgbClr val="000000"/>
                </a:solidFill>
                <a:latin typeface="Book Antiqua"/>
              </a:rPr>
              <a:t>Construct an LVQ net with five vectors assigned to two classes. Given vectors along with classes is shown below.</a:t>
            </a:r>
            <a:endParaRPr b="0" lang="en-US" sz="2600" spc="-1" strike="noStrike">
              <a:solidFill>
                <a:srgbClr val="000000"/>
              </a:solidFill>
              <a:latin typeface="Calibri"/>
            </a:endParaRPr>
          </a:p>
          <a:p>
            <a:pPr algn="just">
              <a:lnSpc>
                <a:spcPct val="100000"/>
              </a:lnSpc>
              <a:spcBef>
                <a:spcPts val="519"/>
              </a:spcBef>
              <a:buNone/>
              <a:tabLst>
                <a:tab algn="l" pos="0"/>
              </a:tabLst>
            </a:pPr>
            <a:endParaRPr b="0" lang="en-US" sz="2600" spc="-1" strike="noStrike">
              <a:solidFill>
                <a:srgbClr val="000000"/>
              </a:solidFill>
              <a:latin typeface="Calibri"/>
            </a:endParaRPr>
          </a:p>
        </p:txBody>
      </p:sp>
      <p:graphicFrame>
        <p:nvGraphicFramePr>
          <p:cNvPr id="172" name="Table 5"/>
          <p:cNvGraphicFramePr/>
          <p:nvPr/>
        </p:nvGraphicFramePr>
        <p:xfrm>
          <a:off x="990720" y="3429000"/>
          <a:ext cx="3657240" cy="2224800"/>
        </p:xfrm>
        <a:graphic>
          <a:graphicData uri="http://schemas.openxmlformats.org/drawingml/2006/table">
            <a:tbl>
              <a:tblPr/>
              <a:tblGrid>
                <a:gridCol w="2286000"/>
                <a:gridCol w="1371600"/>
              </a:tblGrid>
              <a:tr h="387360">
                <a:tc>
                  <a:txBody>
                    <a:bodyPr anchor="t">
                      <a:noAutofit/>
                    </a:bodyPr>
                    <a:p>
                      <a:pPr>
                        <a:lnSpc>
                          <a:spcPct val="100000"/>
                        </a:lnSpc>
                        <a:buNone/>
                      </a:pPr>
                      <a:r>
                        <a:rPr b="1" lang="en-US" sz="2000" spc="-1" strike="noStrike">
                          <a:solidFill>
                            <a:srgbClr val="ffffff"/>
                          </a:solidFill>
                          <a:latin typeface="Book Antiqua"/>
                        </a:rPr>
                        <a:t>Vector</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pPr>
                      <a:r>
                        <a:rPr b="1" lang="en-US" sz="2000" spc="-1" strike="noStrike">
                          <a:solidFill>
                            <a:srgbClr val="ffffff"/>
                          </a:solidFill>
                          <a:latin typeface="Book Antiqua"/>
                        </a:rPr>
                        <a:t>Class</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87360">
                <a:tc>
                  <a:txBody>
                    <a:bodyPr anchor="t">
                      <a:noAutofit/>
                    </a:bodyPr>
                    <a:p>
                      <a:pPr>
                        <a:lnSpc>
                          <a:spcPct val="100000"/>
                        </a:lnSpc>
                        <a:buNone/>
                      </a:pPr>
                      <a:r>
                        <a:rPr b="0" lang="en-US" sz="2000" spc="-1" strike="noStrike">
                          <a:solidFill>
                            <a:srgbClr val="000000"/>
                          </a:solidFill>
                          <a:latin typeface="Book Antiqua"/>
                        </a:rPr>
                        <a:t>[0 0 1 1]</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2000" spc="-1" strike="noStrike">
                          <a:solidFill>
                            <a:srgbClr val="000000"/>
                          </a:solidFill>
                          <a:latin typeface="Book Antiqua"/>
                        </a:rPr>
                        <a:t>1</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nchor="t">
                      <a:noAutofit/>
                    </a:bodyPr>
                    <a:p>
                      <a:pPr>
                        <a:lnSpc>
                          <a:spcPct val="100000"/>
                        </a:lnSpc>
                        <a:buNone/>
                      </a:pPr>
                      <a:r>
                        <a:rPr b="0" lang="en-US" sz="2000" spc="-1" strike="noStrike">
                          <a:solidFill>
                            <a:srgbClr val="000000"/>
                          </a:solidFill>
                          <a:latin typeface="Book Antiqua"/>
                        </a:rPr>
                        <a:t>[1 0 0 0]</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2000" spc="-1" strike="noStrike">
                          <a:solidFill>
                            <a:srgbClr val="000000"/>
                          </a:solidFill>
                          <a:latin typeface="Book Antiqua"/>
                        </a:rPr>
                        <a:t>2</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7360">
                <a:tc>
                  <a:txBody>
                    <a:bodyPr anchor="t">
                      <a:noAutofit/>
                    </a:bodyPr>
                    <a:p>
                      <a:pPr>
                        <a:lnSpc>
                          <a:spcPct val="100000"/>
                        </a:lnSpc>
                        <a:buNone/>
                      </a:pPr>
                      <a:r>
                        <a:rPr b="0" lang="en-US" sz="2000" spc="-1" strike="noStrike">
                          <a:solidFill>
                            <a:srgbClr val="000000"/>
                          </a:solidFill>
                          <a:latin typeface="Book Antiqua"/>
                        </a:rPr>
                        <a:t>[0 0 0 1]</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2000" spc="-1" strike="noStrike">
                          <a:solidFill>
                            <a:srgbClr val="000000"/>
                          </a:solidFill>
                          <a:latin typeface="Book Antiqua"/>
                        </a:rPr>
                        <a:t>2</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nchor="t">
                      <a:noAutofit/>
                    </a:bodyPr>
                    <a:p>
                      <a:pPr>
                        <a:lnSpc>
                          <a:spcPct val="100000"/>
                        </a:lnSpc>
                        <a:buNone/>
                      </a:pPr>
                      <a:r>
                        <a:rPr b="0" lang="en-US" sz="2000" spc="-1" strike="noStrike">
                          <a:solidFill>
                            <a:srgbClr val="000000"/>
                          </a:solidFill>
                          <a:latin typeface="Book Antiqua"/>
                        </a:rPr>
                        <a:t>[1 1 0 0]</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2000" spc="-1" strike="noStrike">
                          <a:solidFill>
                            <a:srgbClr val="000000"/>
                          </a:solidFill>
                          <a:latin typeface="Book Antiqua"/>
                        </a:rPr>
                        <a:t>1</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7360">
                <a:tc>
                  <a:txBody>
                    <a:bodyPr anchor="t">
                      <a:noAutofit/>
                    </a:bodyPr>
                    <a:p>
                      <a:pPr>
                        <a:lnSpc>
                          <a:spcPct val="100000"/>
                        </a:lnSpc>
                        <a:buNone/>
                      </a:pPr>
                      <a:r>
                        <a:rPr b="0" lang="en-US" sz="2000" spc="-1" strike="noStrike">
                          <a:solidFill>
                            <a:srgbClr val="000000"/>
                          </a:solidFill>
                          <a:latin typeface="Book Antiqua"/>
                        </a:rPr>
                        <a:t>[0 1 1 0]</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2000" spc="-1" strike="noStrike">
                          <a:solidFill>
                            <a:srgbClr val="000000"/>
                          </a:solidFill>
                          <a:latin typeface="Book Antiqua"/>
                        </a:rPr>
                        <a:t>1</a:t>
                      </a:r>
                      <a:endParaRPr b="0" lang="en-US"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Picture 2" descr=""/>
          <p:cNvPicPr/>
          <p:nvPr/>
        </p:nvPicPr>
        <p:blipFill>
          <a:blip r:embed="rId1"/>
          <a:stretch/>
        </p:blipFill>
        <p:spPr>
          <a:xfrm>
            <a:off x="1219320" y="2819520"/>
            <a:ext cx="4876560" cy="3447360"/>
          </a:xfrm>
          <a:prstGeom prst="rect">
            <a:avLst/>
          </a:prstGeom>
          <a:ln w="9525">
            <a:noFill/>
          </a:ln>
        </p:spPr>
      </p:pic>
      <p:sp>
        <p:nvSpPr>
          <p:cNvPr id="174"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sp>
        <p:nvSpPr>
          <p:cNvPr id="175"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519"/>
              </a:spcBef>
              <a:buNone/>
              <a:tabLst>
                <a:tab algn="l" pos="0"/>
              </a:tabLst>
            </a:pPr>
            <a:r>
              <a:rPr b="1" lang="en-US" sz="2600" spc="-1" strike="noStrike">
                <a:solidFill>
                  <a:srgbClr val="000000"/>
                </a:solidFill>
                <a:latin typeface="Book Antiqua"/>
              </a:rPr>
              <a:t>Solution</a:t>
            </a:r>
            <a:endParaRPr b="0" lang="en-US" sz="2600" spc="-1" strike="noStrike">
              <a:solidFill>
                <a:srgbClr val="000000"/>
              </a:solidFill>
              <a:latin typeface="Calibri"/>
            </a:endParaRPr>
          </a:p>
          <a:p>
            <a:pPr marL="343080" indent="-343080" algn="just">
              <a:lnSpc>
                <a:spcPct val="100000"/>
              </a:lnSpc>
              <a:spcBef>
                <a:spcPts val="519"/>
              </a:spcBef>
              <a:buClr>
                <a:srgbClr val="000000"/>
              </a:buClr>
              <a:buFont typeface="Arial"/>
              <a:buChar char="•"/>
              <a:tabLst>
                <a:tab algn="l" pos="0"/>
              </a:tabLst>
            </a:pPr>
            <a:r>
              <a:rPr b="0" lang="en-US" sz="2600" spc="-1" strike="noStrike">
                <a:solidFill>
                  <a:srgbClr val="000000"/>
                </a:solidFill>
                <a:latin typeface="Book Antiqua"/>
              </a:rPr>
              <a:t>Here every input has four features and two classes, so draw a network with four inputs and 2 outputs.</a:t>
            </a:r>
            <a:endParaRPr b="0" lang="en-US" sz="2600" spc="-1" strike="noStrike">
              <a:solidFill>
                <a:srgbClr val="000000"/>
              </a:solidFill>
              <a:latin typeface="Calibri"/>
            </a:endParaRPr>
          </a:p>
          <a:p>
            <a:pPr algn="just">
              <a:lnSpc>
                <a:spcPct val="100000"/>
              </a:lnSpc>
              <a:spcBef>
                <a:spcPts val="519"/>
              </a:spcBef>
              <a:buNone/>
              <a:tabLst>
                <a:tab algn="l" pos="0"/>
              </a:tabLst>
            </a:pPr>
            <a:endParaRPr b="0" lang="en-US" sz="26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sp>
        <p:nvSpPr>
          <p:cNvPr id="177" name="PlaceHolder 2"/>
          <p:cNvSpPr>
            <a:spLocks noGrp="1"/>
          </p:cNvSpPr>
          <p:nvPr>
            <p:ph/>
          </p:nvPr>
        </p:nvSpPr>
        <p:spPr>
          <a:xfrm>
            <a:off x="228600" y="1600200"/>
            <a:ext cx="8762760" cy="4525560"/>
          </a:xfrm>
          <a:prstGeom prst="rect">
            <a:avLst/>
          </a:prstGeom>
          <a:noFill/>
          <a:ln w="0">
            <a:noFill/>
          </a:ln>
        </p:spPr>
        <p:txBody>
          <a:bodyPr anchor="t">
            <a:normAutofit fontScale="97000"/>
          </a:bodyPr>
          <a:p>
            <a:pPr marL="343080" indent="-343080" algn="just">
              <a:lnSpc>
                <a:spcPct val="100000"/>
              </a:lnSpc>
              <a:spcBef>
                <a:spcPts val="519"/>
              </a:spcBef>
              <a:buNone/>
              <a:tabLst>
                <a:tab algn="l" pos="0"/>
              </a:tabLst>
            </a:pPr>
            <a:r>
              <a:rPr b="1" lang="en-US" sz="2600" spc="-1" strike="noStrike">
                <a:solidFill>
                  <a:srgbClr val="000000"/>
                </a:solidFill>
                <a:latin typeface="Book Antiqua"/>
              </a:rPr>
              <a:t>Solution</a:t>
            </a:r>
            <a:endParaRPr b="0" lang="en-US" sz="2600" spc="-1" strike="noStrike">
              <a:solidFill>
                <a:srgbClr val="000000"/>
              </a:solidFill>
              <a:latin typeface="Calibri"/>
            </a:endParaRPr>
          </a:p>
          <a:p>
            <a:pPr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Initialize weigh vector                              let </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1" lang="en-US" sz="2600" spc="-1" strike="noStrike" u="sng">
                <a:solidFill>
                  <a:srgbClr val="000000"/>
                </a:solidFill>
                <a:uFillTx/>
                <a:latin typeface="Book Antiqua"/>
              </a:rPr>
              <a:t>Take First Input vector </a:t>
            </a:r>
            <a:r>
              <a:rPr b="0" lang="en-US" sz="2600" spc="-1" strike="noStrike">
                <a:solidFill>
                  <a:srgbClr val="000000"/>
                </a:solidFill>
                <a:latin typeface="Book Antiqua"/>
              </a:rPr>
              <a:t>x={0 0 0 1}</a:t>
            </a:r>
            <a:r>
              <a:rPr b="0" lang="en-US" sz="2600" spc="-1" strike="noStrike">
                <a:solidFill>
                  <a:srgbClr val="000000"/>
                </a:solidFill>
                <a:latin typeface="Book Antiqua"/>
              </a:rPr>
              <a:t>	</a:t>
            </a:r>
            <a:r>
              <a:rPr b="0" lang="en-US" sz="2600" spc="-1" strike="noStrike">
                <a:solidFill>
                  <a:srgbClr val="000000"/>
                </a:solidFill>
                <a:latin typeface="Book Antiqua"/>
              </a:rPr>
              <a:t>T=2 (i.e class 2)</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Calculate Euclidean distances:</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Thus winning neuron is j=1 (i.e. </a:t>
            </a:r>
            <a:r>
              <a:rPr b="0" i="1" lang="en-US" sz="2600" spc="-1" strike="noStrike">
                <a:solidFill>
                  <a:srgbClr val="000000"/>
                </a:solidFill>
                <a:latin typeface="Book Antiqua"/>
              </a:rPr>
              <a:t>y</a:t>
            </a:r>
            <a:r>
              <a:rPr b="0" i="1" lang="en-US" sz="2600" spc="-1" strike="noStrike" baseline="-25000">
                <a:solidFill>
                  <a:srgbClr val="000000"/>
                </a:solidFill>
                <a:latin typeface="Book Antiqua"/>
              </a:rPr>
              <a:t>1</a:t>
            </a:r>
            <a:r>
              <a:rPr b="0" lang="en-US" sz="2600" spc="-1" strike="noStrike">
                <a:solidFill>
                  <a:srgbClr val="000000"/>
                </a:solidFill>
                <a:latin typeface="Book Antiqua"/>
              </a:rPr>
              <a:t>) </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p:txBody>
      </p:sp>
      <p:graphicFrame>
        <p:nvGraphicFramePr>
          <p:cNvPr id="178" name="Picture 2"/>
          <p:cNvGraphicFramePr/>
          <p:nvPr/>
        </p:nvGraphicFramePr>
        <p:xfrm>
          <a:off x="3657600" y="1828800"/>
          <a:ext cx="1688760" cy="1752120"/>
        </p:xfrm>
        <a:graphic>
          <a:graphicData uri="http://schemas.openxmlformats.org/presentationml/2006/ole">
            <p:oleObj progId="Equation.3" r:id="rId1" spid="">
              <p:embed/>
              <p:pic>
                <p:nvPicPr>
                  <p:cNvPr id="179" name="Picture 2" descr=""/>
                  <p:cNvPicPr/>
                  <p:nvPr/>
                </p:nvPicPr>
                <p:blipFill>
                  <a:blip r:embed="rId2"/>
                  <a:stretch/>
                </p:blipFill>
                <p:spPr>
                  <a:xfrm>
                    <a:off x="3657600" y="1828800"/>
                    <a:ext cx="1688760" cy="1752120"/>
                  </a:xfrm>
                  <a:prstGeom prst="rect">
                    <a:avLst/>
                  </a:prstGeom>
                  <a:ln w="0">
                    <a:noFill/>
                  </a:ln>
                </p:spPr>
              </p:pic>
            </p:oleObj>
          </a:graphicData>
        </a:graphic>
      </p:graphicFrame>
      <p:graphicFrame>
        <p:nvGraphicFramePr>
          <p:cNvPr id="180" name="Picture 4"/>
          <p:cNvGraphicFramePr/>
          <p:nvPr/>
        </p:nvGraphicFramePr>
        <p:xfrm>
          <a:off x="6629400" y="2590920"/>
          <a:ext cx="1091880" cy="380520"/>
        </p:xfrm>
        <a:graphic>
          <a:graphicData uri="http://schemas.openxmlformats.org/presentationml/2006/ole">
            <p:oleObj progId="Equation.3" r:id="rId3" spid="">
              <p:embed/>
              <p:pic>
                <p:nvPicPr>
                  <p:cNvPr id="181" name="Picture 4" descr=""/>
                  <p:cNvPicPr/>
                  <p:nvPr/>
                </p:nvPicPr>
                <p:blipFill>
                  <a:blip r:embed="rId4"/>
                  <a:stretch/>
                </p:blipFill>
                <p:spPr>
                  <a:xfrm>
                    <a:off x="6629400" y="2590920"/>
                    <a:ext cx="1091880" cy="380520"/>
                  </a:xfrm>
                  <a:prstGeom prst="rect">
                    <a:avLst/>
                  </a:prstGeom>
                  <a:ln w="0">
                    <a:noFill/>
                  </a:ln>
                </p:spPr>
              </p:pic>
            </p:oleObj>
          </a:graphicData>
        </a:graphic>
      </p:graphicFrame>
      <p:graphicFrame>
        <p:nvGraphicFramePr>
          <p:cNvPr id="182" name="Picture 5"/>
          <p:cNvGraphicFramePr/>
          <p:nvPr/>
        </p:nvGraphicFramePr>
        <p:xfrm>
          <a:off x="457200" y="4495680"/>
          <a:ext cx="5181120" cy="879840"/>
        </p:xfrm>
        <a:graphic>
          <a:graphicData uri="http://schemas.openxmlformats.org/presentationml/2006/ole">
            <p:oleObj progId="Equation.3" r:id="rId5" spid="">
              <p:embed/>
              <p:pic>
                <p:nvPicPr>
                  <p:cNvPr id="183" name="Picture 5" descr=""/>
                  <p:cNvPicPr/>
                  <p:nvPr/>
                </p:nvPicPr>
                <p:blipFill>
                  <a:blip r:embed="rId6"/>
                  <a:stretch/>
                </p:blipFill>
                <p:spPr>
                  <a:xfrm>
                    <a:off x="457200" y="4495680"/>
                    <a:ext cx="5181120" cy="879840"/>
                  </a:xfrm>
                  <a:prstGeom prst="rect">
                    <a:avLst/>
                  </a:prstGeom>
                  <a:ln w="0">
                    <a:noFill/>
                  </a:ln>
                </p:spPr>
              </p:pic>
            </p:oleObj>
          </a:graphicData>
        </a:graphic>
      </p:graphicFrame>
      <p:pic>
        <p:nvPicPr>
          <p:cNvPr id="184" name="" descr=""/>
          <p:cNvPicPr/>
          <p:nvPr/>
        </p:nvPicPr>
        <p:blipFill>
          <a:blip r:embed="rId7"/>
          <a:stretch/>
        </p:blipFill>
        <p:spPr>
          <a:xfrm>
            <a:off x="3657600" y="1828800"/>
            <a:ext cx="1689120" cy="1739880"/>
          </a:xfrm>
          <a:prstGeom prst="rect">
            <a:avLst/>
          </a:prstGeom>
          <a:ln w="0">
            <a:noFill/>
          </a:ln>
        </p:spPr>
      </p:pic>
      <p:pic>
        <p:nvPicPr>
          <p:cNvPr id="185" name="" descr=""/>
          <p:cNvPicPr/>
          <p:nvPr/>
        </p:nvPicPr>
        <p:blipFill>
          <a:blip r:embed="rId8"/>
          <a:stretch/>
        </p:blipFill>
        <p:spPr>
          <a:xfrm>
            <a:off x="6629400" y="2590920"/>
            <a:ext cx="1092240" cy="380880"/>
          </a:xfrm>
          <a:prstGeom prst="rect">
            <a:avLst/>
          </a:prstGeom>
          <a:ln w="0">
            <a:noFill/>
          </a:ln>
        </p:spPr>
      </p:pic>
      <p:pic>
        <p:nvPicPr>
          <p:cNvPr id="186" name="" descr=""/>
          <p:cNvPicPr/>
          <p:nvPr/>
        </p:nvPicPr>
        <p:blipFill>
          <a:blip r:embed="rId9"/>
          <a:stretch/>
        </p:blipFill>
        <p:spPr>
          <a:xfrm>
            <a:off x="457200" y="4495680"/>
            <a:ext cx="5181480" cy="87624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sp>
        <p:nvSpPr>
          <p:cNvPr id="188"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None/>
              <a:tabLst>
                <a:tab algn="l" pos="0"/>
              </a:tabLst>
            </a:pPr>
            <a:r>
              <a:rPr b="1" lang="en-US" sz="2400" spc="-1" strike="noStrike">
                <a:solidFill>
                  <a:srgbClr val="000000"/>
                </a:solidFill>
                <a:latin typeface="Book Antiqua"/>
              </a:rPr>
              <a:t>Solution</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Update weights (T≠J)</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Thus, updated weight matrix is:</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r>
              <a:rPr b="0" lang="en-US" sz="2400" spc="-1" strike="noStrike">
                <a:solidFill>
                  <a:srgbClr val="000000"/>
                </a:solidFill>
                <a:latin typeface="Book Antiqua"/>
              </a:rPr>
              <a:t> </a:t>
            </a: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a:p>
            <a:pPr marL="343080" indent="-343080" algn="just">
              <a:lnSpc>
                <a:spcPct val="100000"/>
              </a:lnSpc>
              <a:spcBef>
                <a:spcPts val="479"/>
              </a:spcBef>
              <a:buNone/>
              <a:tabLst>
                <a:tab algn="l" pos="0"/>
              </a:tabLst>
            </a:pPr>
            <a:endParaRPr b="0" lang="en-US" sz="2400" spc="-1" strike="noStrike">
              <a:solidFill>
                <a:srgbClr val="000000"/>
              </a:solidFill>
              <a:latin typeface="Calibri"/>
            </a:endParaRPr>
          </a:p>
        </p:txBody>
      </p:sp>
      <p:graphicFrame>
        <p:nvGraphicFramePr>
          <p:cNvPr id="189" name="Picture 5"/>
          <p:cNvGraphicFramePr/>
          <p:nvPr/>
        </p:nvGraphicFramePr>
        <p:xfrm>
          <a:off x="533520" y="2514600"/>
          <a:ext cx="4571640" cy="1628280"/>
        </p:xfrm>
        <a:graphic>
          <a:graphicData uri="http://schemas.openxmlformats.org/presentationml/2006/ole">
            <p:oleObj progId="Equation.3" r:id="rId1" spid="">
              <p:embed/>
              <p:pic>
                <p:nvPicPr>
                  <p:cNvPr id="190" name="Picture 5" descr=""/>
                  <p:cNvPicPr/>
                  <p:nvPr/>
                </p:nvPicPr>
                <p:blipFill>
                  <a:blip r:embed="rId2"/>
                  <a:stretch/>
                </p:blipFill>
                <p:spPr>
                  <a:xfrm>
                    <a:off x="533520" y="2514600"/>
                    <a:ext cx="4571640" cy="1628280"/>
                  </a:xfrm>
                  <a:prstGeom prst="rect">
                    <a:avLst/>
                  </a:prstGeom>
                  <a:ln w="0">
                    <a:noFill/>
                  </a:ln>
                </p:spPr>
              </p:pic>
            </p:oleObj>
          </a:graphicData>
        </a:graphic>
      </p:graphicFrame>
      <p:graphicFrame>
        <p:nvGraphicFramePr>
          <p:cNvPr id="191" name="Picture 6"/>
          <p:cNvGraphicFramePr/>
          <p:nvPr/>
        </p:nvGraphicFramePr>
        <p:xfrm>
          <a:off x="1905120" y="4654080"/>
          <a:ext cx="1389600" cy="1441800"/>
        </p:xfrm>
        <a:graphic>
          <a:graphicData uri="http://schemas.openxmlformats.org/presentationml/2006/ole">
            <p:oleObj progId="Equation.3" r:id="rId3" spid="">
              <p:embed/>
              <p:pic>
                <p:nvPicPr>
                  <p:cNvPr id="192" name="Picture 6" descr=""/>
                  <p:cNvPicPr/>
                  <p:nvPr/>
                </p:nvPicPr>
                <p:blipFill>
                  <a:blip r:embed="rId4"/>
                  <a:stretch/>
                </p:blipFill>
                <p:spPr>
                  <a:xfrm>
                    <a:off x="1905120" y="4654080"/>
                    <a:ext cx="1389600" cy="1441800"/>
                  </a:xfrm>
                  <a:prstGeom prst="rect">
                    <a:avLst/>
                  </a:prstGeom>
                  <a:ln w="0">
                    <a:noFill/>
                  </a:ln>
                </p:spPr>
              </p:pic>
            </p:oleObj>
          </a:graphicData>
        </a:graphic>
      </p:graphicFrame>
      <p:pic>
        <p:nvPicPr>
          <p:cNvPr id="193" name="" descr=""/>
          <p:cNvPicPr/>
          <p:nvPr/>
        </p:nvPicPr>
        <p:blipFill>
          <a:blip r:embed="rId5"/>
          <a:stretch/>
        </p:blipFill>
        <p:spPr>
          <a:xfrm>
            <a:off x="533520" y="2514600"/>
            <a:ext cx="4559400" cy="1625760"/>
          </a:xfrm>
          <a:prstGeom prst="rect">
            <a:avLst/>
          </a:prstGeom>
          <a:ln w="0">
            <a:noFill/>
          </a:ln>
        </p:spPr>
      </p:pic>
      <p:pic>
        <p:nvPicPr>
          <p:cNvPr id="194" name="" descr=""/>
          <p:cNvPicPr/>
          <p:nvPr/>
        </p:nvPicPr>
        <p:blipFill>
          <a:blip r:embed="rId6"/>
          <a:stretch/>
        </p:blipFill>
        <p:spPr>
          <a:xfrm>
            <a:off x="1905120" y="4648320"/>
            <a:ext cx="1384200" cy="143496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1" lang="en-US" sz="4400" spc="-1" strike="noStrike">
                <a:solidFill>
                  <a:srgbClr val="000000"/>
                </a:solidFill>
                <a:latin typeface="Book Antiqua"/>
              </a:rPr>
              <a:t>Introduction of SOM</a:t>
            </a:r>
            <a:endParaRPr b="0" lang="en-US" sz="4400" spc="-1" strike="noStrike">
              <a:solidFill>
                <a:srgbClr val="000000"/>
              </a:solidFill>
              <a:latin typeface="Calibri"/>
            </a:endParaRPr>
          </a:p>
        </p:txBody>
      </p:sp>
      <p:sp>
        <p:nvSpPr>
          <p:cNvPr id="53" name="PlaceHolder 2"/>
          <p:cNvSpPr>
            <a:spLocks noGrp="1"/>
          </p:cNvSpPr>
          <p:nvPr>
            <p:ph/>
          </p:nvPr>
        </p:nvSpPr>
        <p:spPr>
          <a:xfrm>
            <a:off x="228600" y="1600200"/>
            <a:ext cx="8762760" cy="4525560"/>
          </a:xfrm>
          <a:prstGeom prst="rect">
            <a:avLst/>
          </a:prstGeom>
          <a:noFill/>
          <a:ln w="0">
            <a:noFill/>
          </a:ln>
        </p:spPr>
        <p:txBody>
          <a:bodyPr anchor="t">
            <a:normAutofit fontScale="94000"/>
          </a:bodyPr>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Book Antiqua"/>
              </a:rPr>
              <a:t>In SOM, output neurons are organized in the form of one or two dimensional lattices. Higher dimensional lattices of neurons are also possible but are not practically common.</a:t>
            </a:r>
            <a:endParaRPr b="0" lang="en-US" sz="2400" spc="-1" strike="noStrike">
              <a:solidFill>
                <a:srgbClr val="000000"/>
              </a:solidFill>
              <a:latin typeface="Calibri"/>
            </a:endParaRPr>
          </a:p>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Book Antiqua"/>
              </a:rPr>
              <a:t>SOMs are commonly used as visualization aids. They can make it easy for us humans to see relationships between vast amounts of data.</a:t>
            </a:r>
            <a:endParaRPr b="0" lang="en-US" sz="2400" spc="-1" strike="noStrike">
              <a:solidFill>
                <a:srgbClr val="000000"/>
              </a:solidFill>
              <a:latin typeface="Calibri"/>
            </a:endParaRPr>
          </a:p>
          <a:p>
            <a:pPr marL="343080" indent="-343080" algn="just">
              <a:lnSpc>
                <a:spcPct val="100000"/>
              </a:lnSpc>
              <a:spcBef>
                <a:spcPts val="479"/>
              </a:spcBef>
              <a:buClr>
                <a:srgbClr val="000000"/>
              </a:buClr>
              <a:buFont typeface="Arial"/>
              <a:buChar char="•"/>
            </a:pPr>
            <a:r>
              <a:rPr b="1" lang="en-US" sz="2400" spc="-1" strike="noStrike">
                <a:solidFill>
                  <a:srgbClr val="000000"/>
                </a:solidFill>
                <a:latin typeface="Book Antiqua"/>
              </a:rPr>
              <a:t>Example: World Poverty Map</a:t>
            </a:r>
            <a:r>
              <a:rPr b="0" lang="en-US" sz="2400" spc="-1" strike="noStrike">
                <a:solidFill>
                  <a:srgbClr val="000000"/>
                </a:solidFill>
                <a:latin typeface="Book Antiqua"/>
              </a:rPr>
              <a:t> </a:t>
            </a:r>
            <a:endParaRPr b="0" lang="en-US" sz="2400" spc="-1" strike="noStrike">
              <a:solidFill>
                <a:srgbClr val="000000"/>
              </a:solidFill>
              <a:latin typeface="Calibri"/>
            </a:endParaRPr>
          </a:p>
          <a:p>
            <a:pPr marL="343080" indent="-343080" algn="just">
              <a:lnSpc>
                <a:spcPct val="100000"/>
              </a:lnSpc>
              <a:spcBef>
                <a:spcPts val="479"/>
              </a:spcBef>
              <a:buClr>
                <a:srgbClr val="000000"/>
              </a:buClr>
              <a:buFont typeface="Arial"/>
              <a:buChar char="•"/>
            </a:pPr>
            <a:r>
              <a:rPr b="0" lang="en-US" sz="2400" spc="-1" strike="noStrike">
                <a:solidFill>
                  <a:srgbClr val="000000"/>
                </a:solidFill>
                <a:latin typeface="Book Antiqua"/>
              </a:rPr>
              <a:t>A SOM has been used to classify statistical data describing various quality-of-life factors such as state of health, nutrition, educational services etc. Countries with similar quality-of-life factors end up clustered together. </a:t>
            </a:r>
            <a:endParaRPr b="0" lang="en-US" sz="2400" spc="-1" strike="noStrike">
              <a:solidFill>
                <a:srgbClr val="000000"/>
              </a:solidFill>
              <a:latin typeface="Calibri"/>
            </a:endParaRPr>
          </a:p>
          <a:p>
            <a:pPr algn="just">
              <a:lnSpc>
                <a:spcPct val="100000"/>
              </a:lnSpc>
              <a:spcBef>
                <a:spcPts val="479"/>
              </a:spcBef>
              <a:buNone/>
            </a:pPr>
            <a:endParaRPr b="0" lang="en-US" sz="2400" spc="-1" strike="noStrike">
              <a:solidFill>
                <a:srgbClr val="000000"/>
              </a:solidFill>
              <a:latin typeface="Calibri"/>
            </a:endParaRPr>
          </a:p>
          <a:p>
            <a:pPr algn="just">
              <a:lnSpc>
                <a:spcPct val="100000"/>
              </a:lnSpc>
              <a:spcBef>
                <a:spcPts val="479"/>
              </a:spcBef>
              <a:buNone/>
            </a:pPr>
            <a:endParaRPr b="0" lang="en-US" sz="2400" spc="-1" strike="noStrike">
              <a:solidFill>
                <a:srgbClr val="000000"/>
              </a:solidFill>
              <a:latin typeface="Calibri"/>
            </a:endParaRPr>
          </a:p>
          <a:p>
            <a:pPr algn="just">
              <a:lnSpc>
                <a:spcPct val="100000"/>
              </a:lnSpc>
              <a:spcBef>
                <a:spcPts val="479"/>
              </a:spcBef>
              <a:buNone/>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sp>
        <p:nvSpPr>
          <p:cNvPr id="196"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519"/>
              </a:spcBef>
              <a:buNone/>
              <a:tabLst>
                <a:tab algn="l" pos="0"/>
              </a:tabLst>
            </a:pPr>
            <a:r>
              <a:rPr b="1" lang="en-US" sz="2600" spc="-1" strike="noStrike" u="sng">
                <a:solidFill>
                  <a:srgbClr val="000000"/>
                </a:solidFill>
                <a:uFillTx/>
                <a:latin typeface="Book Antiqua"/>
              </a:rPr>
              <a:t>Take Second Input vector </a:t>
            </a:r>
            <a:r>
              <a:rPr b="0" lang="en-US" sz="2600" spc="-1" strike="noStrike">
                <a:solidFill>
                  <a:srgbClr val="000000"/>
                </a:solidFill>
                <a:latin typeface="Book Antiqua"/>
              </a:rPr>
              <a:t>x={1 1 0 0}</a:t>
            </a:r>
            <a:r>
              <a:rPr b="0" lang="en-US" sz="2600" spc="-1" strike="noStrike">
                <a:solidFill>
                  <a:srgbClr val="000000"/>
                </a:solidFill>
                <a:latin typeface="Book Antiqua"/>
              </a:rPr>
              <a:t>	</a:t>
            </a:r>
            <a:r>
              <a:rPr b="0" lang="en-US" sz="2600" spc="-1" strike="noStrike">
                <a:solidFill>
                  <a:srgbClr val="000000"/>
                </a:solidFill>
                <a:latin typeface="Book Antiqua"/>
              </a:rPr>
              <a:t>	</a:t>
            </a:r>
            <a:r>
              <a:rPr b="0" lang="en-US" sz="2600" spc="-1" strike="noStrike">
                <a:solidFill>
                  <a:srgbClr val="000000"/>
                </a:solidFill>
                <a:latin typeface="Book Antiqua"/>
              </a:rPr>
              <a:t>T=1</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Calculate Euclidean distances:</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Thus, winning neuron is: j=2 (i.e. </a:t>
            </a:r>
            <a:r>
              <a:rPr b="0" i="1" lang="en-US" sz="2600" spc="-1" strike="noStrike">
                <a:solidFill>
                  <a:srgbClr val="000000"/>
                </a:solidFill>
                <a:latin typeface="Book Antiqua"/>
              </a:rPr>
              <a:t>y</a:t>
            </a:r>
            <a:r>
              <a:rPr b="0" i="1" lang="en-US" sz="2600" spc="-1" strike="noStrike" baseline="-25000">
                <a:solidFill>
                  <a:srgbClr val="000000"/>
                </a:solidFill>
                <a:latin typeface="Book Antiqua"/>
              </a:rPr>
              <a:t>2</a:t>
            </a:r>
            <a:r>
              <a:rPr b="0" lang="en-US" sz="2600" spc="-1" strike="noStrike">
                <a:solidFill>
                  <a:srgbClr val="000000"/>
                </a:solidFill>
                <a:latin typeface="Book Antiqua"/>
              </a:rPr>
              <a:t>)</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Update weights (T≠J)</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p:txBody>
      </p:sp>
      <p:graphicFrame>
        <p:nvGraphicFramePr>
          <p:cNvPr id="197" name="Picture 4"/>
          <p:cNvGraphicFramePr/>
          <p:nvPr/>
        </p:nvGraphicFramePr>
        <p:xfrm>
          <a:off x="380880" y="2514600"/>
          <a:ext cx="5181120" cy="812160"/>
        </p:xfrm>
        <a:graphic>
          <a:graphicData uri="http://schemas.openxmlformats.org/presentationml/2006/ole">
            <p:oleObj progId="Equation.3" r:id="rId1" spid="">
              <p:embed/>
              <p:pic>
                <p:nvPicPr>
                  <p:cNvPr id="198" name="Picture 4" descr=""/>
                  <p:cNvPicPr/>
                  <p:nvPr/>
                </p:nvPicPr>
                <p:blipFill>
                  <a:blip r:embed="rId2"/>
                  <a:stretch/>
                </p:blipFill>
                <p:spPr>
                  <a:xfrm>
                    <a:off x="380880" y="2514600"/>
                    <a:ext cx="5181120" cy="812160"/>
                  </a:xfrm>
                  <a:prstGeom prst="rect">
                    <a:avLst/>
                  </a:prstGeom>
                  <a:ln w="0">
                    <a:noFill/>
                  </a:ln>
                </p:spPr>
              </p:pic>
            </p:oleObj>
          </a:graphicData>
        </a:graphic>
      </p:graphicFrame>
      <p:graphicFrame>
        <p:nvGraphicFramePr>
          <p:cNvPr id="199" name="Picture 5"/>
          <p:cNvGraphicFramePr/>
          <p:nvPr/>
        </p:nvGraphicFramePr>
        <p:xfrm>
          <a:off x="304920" y="4419720"/>
          <a:ext cx="5486040" cy="1843920"/>
        </p:xfrm>
        <a:graphic>
          <a:graphicData uri="http://schemas.openxmlformats.org/presentationml/2006/ole">
            <p:oleObj progId="Equation.3" r:id="rId3" spid="">
              <p:embed/>
              <p:pic>
                <p:nvPicPr>
                  <p:cNvPr id="200" name="Picture 5" descr=""/>
                  <p:cNvPicPr/>
                  <p:nvPr/>
                </p:nvPicPr>
                <p:blipFill>
                  <a:blip r:embed="rId4"/>
                  <a:stretch/>
                </p:blipFill>
                <p:spPr>
                  <a:xfrm>
                    <a:off x="304920" y="4419720"/>
                    <a:ext cx="5486040" cy="1843920"/>
                  </a:xfrm>
                  <a:prstGeom prst="rect">
                    <a:avLst/>
                  </a:prstGeom>
                  <a:ln w="0">
                    <a:noFill/>
                  </a:ln>
                </p:spPr>
              </p:pic>
            </p:oleObj>
          </a:graphicData>
        </a:graphic>
      </p:graphicFrame>
      <p:pic>
        <p:nvPicPr>
          <p:cNvPr id="201" name="" descr=""/>
          <p:cNvPicPr/>
          <p:nvPr/>
        </p:nvPicPr>
        <p:blipFill>
          <a:blip r:embed="rId5"/>
          <a:stretch/>
        </p:blipFill>
        <p:spPr>
          <a:xfrm>
            <a:off x="380880" y="2514600"/>
            <a:ext cx="5181480" cy="800280"/>
          </a:xfrm>
          <a:prstGeom prst="rect">
            <a:avLst/>
          </a:prstGeom>
          <a:ln w="0">
            <a:noFill/>
          </a:ln>
        </p:spPr>
      </p:pic>
      <p:pic>
        <p:nvPicPr>
          <p:cNvPr id="202" name="" descr=""/>
          <p:cNvPicPr/>
          <p:nvPr/>
        </p:nvPicPr>
        <p:blipFill>
          <a:blip r:embed="rId6"/>
          <a:stretch/>
        </p:blipFill>
        <p:spPr>
          <a:xfrm>
            <a:off x="304920" y="4419720"/>
            <a:ext cx="5486400" cy="184140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sp>
        <p:nvSpPr>
          <p:cNvPr id="204" name="PlaceHolder 2"/>
          <p:cNvSpPr>
            <a:spLocks noGrp="1"/>
          </p:cNvSpPr>
          <p:nvPr>
            <p:ph/>
          </p:nvPr>
        </p:nvSpPr>
        <p:spPr>
          <a:xfrm>
            <a:off x="228600" y="1600200"/>
            <a:ext cx="8762760" cy="4525560"/>
          </a:xfrm>
          <a:prstGeom prst="rect">
            <a:avLst/>
          </a:prstGeom>
          <a:noFill/>
          <a:ln w="0">
            <a:noFill/>
          </a:ln>
        </p:spPr>
        <p:txBody>
          <a:bodyPr anchor="t">
            <a:normAutofit fontScale="96000"/>
          </a:bodyPr>
          <a:p>
            <a:pPr marL="343080" indent="-343080" algn="just">
              <a:lnSpc>
                <a:spcPct val="100000"/>
              </a:lnSpc>
              <a:spcBef>
                <a:spcPts val="519"/>
              </a:spcBef>
              <a:buNone/>
              <a:tabLst>
                <a:tab algn="l" pos="0"/>
              </a:tabLst>
            </a:pPr>
            <a:r>
              <a:rPr b="0" lang="en-US" sz="2600" spc="-1" strike="noStrike">
                <a:solidFill>
                  <a:srgbClr val="000000"/>
                </a:solidFill>
                <a:latin typeface="Book Antiqua"/>
              </a:rPr>
              <a:t>Thus, updated weight matrix is:</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1" lang="en-US" sz="2600" spc="-1" strike="noStrike" u="sng">
                <a:solidFill>
                  <a:srgbClr val="000000"/>
                </a:solidFill>
                <a:uFillTx/>
                <a:latin typeface="Book Antiqua"/>
              </a:rPr>
              <a:t>Take Third Input vector </a:t>
            </a:r>
            <a:r>
              <a:rPr b="0" lang="en-US" sz="2600" spc="-1" strike="noStrike">
                <a:solidFill>
                  <a:srgbClr val="000000"/>
                </a:solidFill>
                <a:latin typeface="Book Antiqua"/>
              </a:rPr>
              <a:t>x={0 1 1 0}</a:t>
            </a:r>
            <a:r>
              <a:rPr b="0" lang="en-US" sz="2600" spc="-1" strike="noStrike">
                <a:solidFill>
                  <a:srgbClr val="000000"/>
                </a:solidFill>
                <a:latin typeface="Book Antiqua"/>
              </a:rPr>
              <a:t>	</a:t>
            </a:r>
            <a:r>
              <a:rPr b="0" lang="en-US" sz="2600" spc="-1" strike="noStrike">
                <a:solidFill>
                  <a:srgbClr val="000000"/>
                </a:solidFill>
                <a:latin typeface="Book Antiqua"/>
              </a:rPr>
              <a:t>T=1</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Calculate Euclidean distances:</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 </a:t>
            </a:r>
            <a:r>
              <a:rPr b="0" lang="en-US" sz="2600" spc="-1" strike="noStrike">
                <a:solidFill>
                  <a:srgbClr val="000000"/>
                </a:solidFill>
                <a:latin typeface="Book Antiqua"/>
              </a:rPr>
              <a:t>Thus, winning neuron is: j=1 (i.e. </a:t>
            </a:r>
            <a:r>
              <a:rPr b="0" i="1" lang="en-US" sz="2600" spc="-1" strike="noStrike">
                <a:solidFill>
                  <a:srgbClr val="000000"/>
                </a:solidFill>
                <a:latin typeface="Book Antiqua"/>
              </a:rPr>
              <a:t>y</a:t>
            </a:r>
            <a:r>
              <a:rPr b="0" i="1" lang="en-US" sz="2600" spc="-1" strike="noStrike" baseline="-25000">
                <a:solidFill>
                  <a:srgbClr val="000000"/>
                </a:solidFill>
                <a:latin typeface="Book Antiqua"/>
              </a:rPr>
              <a:t>1</a:t>
            </a:r>
            <a:r>
              <a:rPr b="0" lang="en-US" sz="2600" spc="-1" strike="noStrike">
                <a:solidFill>
                  <a:srgbClr val="000000"/>
                </a:solidFill>
                <a:latin typeface="Book Antiqua"/>
              </a:rPr>
              <a:t>)</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p:txBody>
      </p:sp>
      <p:graphicFrame>
        <p:nvGraphicFramePr>
          <p:cNvPr id="205" name="Picture 3"/>
          <p:cNvGraphicFramePr/>
          <p:nvPr/>
        </p:nvGraphicFramePr>
        <p:xfrm>
          <a:off x="1752480" y="2057400"/>
          <a:ext cx="1404720" cy="1371240"/>
        </p:xfrm>
        <a:graphic>
          <a:graphicData uri="http://schemas.openxmlformats.org/presentationml/2006/ole">
            <p:oleObj progId="Equation.3" r:id="rId1" spid="">
              <p:embed/>
              <p:pic>
                <p:nvPicPr>
                  <p:cNvPr id="206" name="Picture 3" descr=""/>
                  <p:cNvPicPr/>
                  <p:nvPr/>
                </p:nvPicPr>
                <p:blipFill>
                  <a:blip r:embed="rId2"/>
                  <a:stretch/>
                </p:blipFill>
                <p:spPr>
                  <a:xfrm>
                    <a:off x="1752480" y="2057400"/>
                    <a:ext cx="1404720" cy="1371240"/>
                  </a:xfrm>
                  <a:prstGeom prst="rect">
                    <a:avLst/>
                  </a:prstGeom>
                  <a:ln w="0">
                    <a:noFill/>
                  </a:ln>
                </p:spPr>
              </p:pic>
            </p:oleObj>
          </a:graphicData>
        </a:graphic>
      </p:graphicFrame>
      <p:graphicFrame>
        <p:nvGraphicFramePr>
          <p:cNvPr id="207" name="Picture 5"/>
          <p:cNvGraphicFramePr/>
          <p:nvPr/>
        </p:nvGraphicFramePr>
        <p:xfrm>
          <a:off x="304920" y="4572000"/>
          <a:ext cx="5143320" cy="800640"/>
        </p:xfrm>
        <a:graphic>
          <a:graphicData uri="http://schemas.openxmlformats.org/presentationml/2006/ole">
            <p:oleObj progId="Equation.3" r:id="rId3" spid="">
              <p:embed/>
              <p:pic>
                <p:nvPicPr>
                  <p:cNvPr id="208" name="Picture 5" descr=""/>
                  <p:cNvPicPr/>
                  <p:nvPr/>
                </p:nvPicPr>
                <p:blipFill>
                  <a:blip r:embed="rId4"/>
                  <a:stretch/>
                </p:blipFill>
                <p:spPr>
                  <a:xfrm>
                    <a:off x="304920" y="4572000"/>
                    <a:ext cx="5143320" cy="800640"/>
                  </a:xfrm>
                  <a:prstGeom prst="rect">
                    <a:avLst/>
                  </a:prstGeom>
                  <a:ln w="0">
                    <a:noFill/>
                  </a:ln>
                </p:spPr>
              </p:pic>
            </p:oleObj>
          </a:graphicData>
        </a:graphic>
      </p:graphicFrame>
      <p:pic>
        <p:nvPicPr>
          <p:cNvPr id="209" name="" descr=""/>
          <p:cNvPicPr/>
          <p:nvPr/>
        </p:nvPicPr>
        <p:blipFill>
          <a:blip r:embed="rId5"/>
          <a:stretch/>
        </p:blipFill>
        <p:spPr>
          <a:xfrm>
            <a:off x="1752480" y="2057400"/>
            <a:ext cx="1397160" cy="1371600"/>
          </a:xfrm>
          <a:prstGeom prst="rect">
            <a:avLst/>
          </a:prstGeom>
          <a:ln w="0">
            <a:noFill/>
          </a:ln>
        </p:spPr>
      </p:pic>
      <p:pic>
        <p:nvPicPr>
          <p:cNvPr id="210" name="" descr=""/>
          <p:cNvPicPr/>
          <p:nvPr/>
        </p:nvPicPr>
        <p:blipFill>
          <a:blip r:embed="rId6"/>
          <a:stretch/>
        </p:blipFill>
        <p:spPr>
          <a:xfrm>
            <a:off x="304920" y="4572000"/>
            <a:ext cx="5143680" cy="80028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28600"/>
            <a:ext cx="822924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0000"/>
                </a:solidFill>
                <a:latin typeface="Book Antiqua"/>
              </a:rPr>
              <a:t>Learning Vector Quantization (LVQ)</a:t>
            </a:r>
            <a:endParaRPr b="0" lang="en-US" sz="4400" spc="-1" strike="noStrike">
              <a:solidFill>
                <a:srgbClr val="000000"/>
              </a:solidFill>
              <a:latin typeface="Calibri"/>
            </a:endParaRPr>
          </a:p>
        </p:txBody>
      </p:sp>
      <p:sp>
        <p:nvSpPr>
          <p:cNvPr id="212"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519"/>
              </a:spcBef>
              <a:buNone/>
              <a:tabLst>
                <a:tab algn="l" pos="0"/>
              </a:tabLst>
            </a:pPr>
            <a:r>
              <a:rPr b="0" lang="en-US" sz="2600" spc="-1" strike="noStrike">
                <a:solidFill>
                  <a:srgbClr val="000000"/>
                </a:solidFill>
                <a:latin typeface="Book Antiqua"/>
              </a:rPr>
              <a:t>Update weights (T=J)</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r>
              <a:rPr b="0" lang="en-US" sz="2600" spc="-1" strike="noStrike">
                <a:solidFill>
                  <a:srgbClr val="000000"/>
                </a:solidFill>
                <a:latin typeface="Book Antiqua"/>
              </a:rPr>
              <a:t>Thus, weigh matrix is</a:t>
            </a: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a:p>
            <a:pPr marL="343080" indent="-343080" algn="just">
              <a:lnSpc>
                <a:spcPct val="100000"/>
              </a:lnSpc>
              <a:spcBef>
                <a:spcPts val="519"/>
              </a:spcBef>
              <a:buNone/>
              <a:tabLst>
                <a:tab algn="l" pos="0"/>
              </a:tabLst>
            </a:pPr>
            <a:endParaRPr b="0" lang="en-US" sz="2600" spc="-1" strike="noStrike">
              <a:solidFill>
                <a:srgbClr val="000000"/>
              </a:solidFill>
              <a:latin typeface="Calibri"/>
            </a:endParaRPr>
          </a:p>
        </p:txBody>
      </p:sp>
      <p:graphicFrame>
        <p:nvGraphicFramePr>
          <p:cNvPr id="213" name="Picture 3"/>
          <p:cNvGraphicFramePr/>
          <p:nvPr/>
        </p:nvGraphicFramePr>
        <p:xfrm>
          <a:off x="304920" y="2209680"/>
          <a:ext cx="5216040" cy="1671480"/>
        </p:xfrm>
        <a:graphic>
          <a:graphicData uri="http://schemas.openxmlformats.org/presentationml/2006/ole">
            <p:oleObj progId="Equation.3" r:id="rId1" spid="">
              <p:embed/>
              <p:pic>
                <p:nvPicPr>
                  <p:cNvPr id="214" name="Picture 3" descr=""/>
                  <p:cNvPicPr/>
                  <p:nvPr/>
                </p:nvPicPr>
                <p:blipFill>
                  <a:blip r:embed="rId2"/>
                  <a:stretch/>
                </p:blipFill>
                <p:spPr>
                  <a:xfrm>
                    <a:off x="304920" y="2209680"/>
                    <a:ext cx="5216040" cy="1671480"/>
                  </a:xfrm>
                  <a:prstGeom prst="rect">
                    <a:avLst/>
                  </a:prstGeom>
                  <a:ln w="0">
                    <a:noFill/>
                  </a:ln>
                </p:spPr>
              </p:pic>
            </p:oleObj>
          </a:graphicData>
        </a:graphic>
      </p:graphicFrame>
      <p:graphicFrame>
        <p:nvGraphicFramePr>
          <p:cNvPr id="215" name="Picture 4"/>
          <p:cNvGraphicFramePr/>
          <p:nvPr/>
        </p:nvGraphicFramePr>
        <p:xfrm>
          <a:off x="914400" y="4495680"/>
          <a:ext cx="1639440" cy="1416240"/>
        </p:xfrm>
        <a:graphic>
          <a:graphicData uri="http://schemas.openxmlformats.org/presentationml/2006/ole">
            <p:oleObj progId="Equation.3" r:id="rId3" spid="">
              <p:embed/>
              <p:pic>
                <p:nvPicPr>
                  <p:cNvPr id="216" name="Picture 4" descr=""/>
                  <p:cNvPicPr/>
                  <p:nvPr/>
                </p:nvPicPr>
                <p:blipFill>
                  <a:blip r:embed="rId4"/>
                  <a:stretch/>
                </p:blipFill>
                <p:spPr>
                  <a:xfrm>
                    <a:off x="914400" y="4495680"/>
                    <a:ext cx="1639440" cy="1416240"/>
                  </a:xfrm>
                  <a:prstGeom prst="rect">
                    <a:avLst/>
                  </a:prstGeom>
                  <a:ln w="0">
                    <a:noFill/>
                  </a:ln>
                </p:spPr>
              </p:pic>
            </p:oleObj>
          </a:graphicData>
        </a:graphic>
      </p:graphicFrame>
      <p:pic>
        <p:nvPicPr>
          <p:cNvPr id="217" name="" descr=""/>
          <p:cNvPicPr/>
          <p:nvPr/>
        </p:nvPicPr>
        <p:blipFill>
          <a:blip r:embed="rId5"/>
          <a:stretch/>
        </p:blipFill>
        <p:spPr>
          <a:xfrm>
            <a:off x="304920" y="2209680"/>
            <a:ext cx="5207040" cy="1663560"/>
          </a:xfrm>
          <a:prstGeom prst="rect">
            <a:avLst/>
          </a:prstGeom>
          <a:ln w="0">
            <a:noFill/>
          </a:ln>
        </p:spPr>
      </p:pic>
      <p:pic>
        <p:nvPicPr>
          <p:cNvPr id="218" name="" descr=""/>
          <p:cNvPicPr/>
          <p:nvPr/>
        </p:nvPicPr>
        <p:blipFill>
          <a:blip r:embed="rId6"/>
          <a:stretch/>
        </p:blipFill>
        <p:spPr>
          <a:xfrm>
            <a:off x="914400" y="4495680"/>
            <a:ext cx="1638360" cy="1409760"/>
          </a:xfrm>
          <a:prstGeom prst="rect">
            <a:avLst/>
          </a:prstGeom>
          <a:ln w="0">
            <a:noFill/>
          </a:ln>
        </p:spPr>
      </p:pic>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1" lang="en-US" sz="4400" spc="-1" strike="noStrike">
                <a:solidFill>
                  <a:srgbClr val="000000"/>
                </a:solidFill>
                <a:latin typeface="Book Antiqua"/>
              </a:rPr>
              <a:t>Introduction of SOM</a:t>
            </a:r>
            <a:endParaRPr b="0" lang="en-US" sz="4400" spc="-1" strike="noStrike">
              <a:solidFill>
                <a:srgbClr val="000000"/>
              </a:solidFill>
              <a:latin typeface="Calibri"/>
            </a:endParaRPr>
          </a:p>
        </p:txBody>
      </p:sp>
      <p:pic>
        <p:nvPicPr>
          <p:cNvPr id="55" name="Picture 2" descr=""/>
          <p:cNvPicPr/>
          <p:nvPr/>
        </p:nvPicPr>
        <p:blipFill>
          <a:blip r:embed="rId1"/>
          <a:stretch/>
        </p:blipFill>
        <p:spPr>
          <a:xfrm>
            <a:off x="914400" y="2057400"/>
            <a:ext cx="6552720" cy="3853080"/>
          </a:xfrm>
          <a:prstGeom prst="rect">
            <a:avLst/>
          </a:prstGeom>
          <a:ln w="9525">
            <a:noFill/>
          </a:ln>
        </p:spPr>
      </p:pic>
      <p:sp>
        <p:nvSpPr>
          <p:cNvPr id="3" name="PlaceHolder 2"/>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57"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Clr>
                <a:srgbClr val="c0504d"/>
              </a:buClr>
              <a:buFont typeface="Arial"/>
              <a:buChar char="•"/>
            </a:pPr>
            <a:r>
              <a:rPr b="0" lang="en-US" sz="2400" spc="-1" strike="noStrike">
                <a:solidFill>
                  <a:srgbClr val="000000"/>
                </a:solidFill>
                <a:latin typeface="Book Antiqua"/>
              </a:rPr>
              <a:t>The main goal of the SOM is to transform an incoming pattern of arbitrary dimension into a one- or two- dimensional discrete map, and to perform this transformation adaptively in a topologically ordered fashion.</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pPr>
            <a:r>
              <a:rPr b="0" lang="en-US" sz="2400" spc="-1" strike="noStrike">
                <a:solidFill>
                  <a:srgbClr val="000000"/>
                </a:solidFill>
                <a:latin typeface="Book Antiqua"/>
              </a:rPr>
              <a:t>Each output neuron is fully connected to all the source nodes in the input layer.</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pPr>
            <a:r>
              <a:rPr b="0" lang="en-US" sz="2400" spc="-1" strike="noStrike">
                <a:solidFill>
                  <a:srgbClr val="000000"/>
                </a:solidFill>
                <a:latin typeface="Book Antiqua"/>
              </a:rPr>
              <a:t>This network represents a feedforward structure with a single computational layer consisting of neurons arranged in a 2D or 1D grid.</a:t>
            </a: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59" name="PlaceHolder 2"/>
          <p:cNvSpPr>
            <a:spLocks noGrp="1"/>
          </p:cNvSpPr>
          <p:nvPr>
            <p:ph/>
          </p:nvPr>
        </p:nvSpPr>
        <p:spPr>
          <a:xfrm>
            <a:off x="228600" y="1600200"/>
            <a:ext cx="8762760" cy="4525560"/>
          </a:xfrm>
          <a:prstGeom prst="rect">
            <a:avLst/>
          </a:prstGeom>
          <a:noFill/>
          <a:ln w="0">
            <a:noFill/>
          </a:ln>
        </p:spPr>
        <p:txBody>
          <a:bodyPr anchor="t">
            <a:normAutofit fontScale="91000"/>
          </a:bodyPr>
          <a:p>
            <a:pPr marL="343080" indent="-343080" algn="just">
              <a:lnSpc>
                <a:spcPct val="100000"/>
              </a:lnSpc>
              <a:spcBef>
                <a:spcPts val="479"/>
              </a:spcBef>
              <a:buClr>
                <a:srgbClr val="c0504d"/>
              </a:buClr>
              <a:buFont typeface="Arial"/>
              <a:buChar char="•"/>
            </a:pPr>
            <a:r>
              <a:rPr b="0" lang="en-US" sz="2400" spc="-1" strike="noStrike">
                <a:solidFill>
                  <a:srgbClr val="000000"/>
                </a:solidFill>
                <a:latin typeface="Book Antiqua"/>
              </a:rPr>
              <a:t>The algorithm which is responsible for the self-organization of the network is based on three essential steps:</a:t>
            </a:r>
            <a:endParaRPr b="0" lang="en-US" sz="2400" spc="-1" strike="noStrike">
              <a:solidFill>
                <a:srgbClr val="000000"/>
              </a:solidFill>
              <a:latin typeface="Calibri"/>
            </a:endParaRPr>
          </a:p>
          <a:p>
            <a:pPr marL="343080" indent="-343080" algn="just">
              <a:lnSpc>
                <a:spcPct val="100000"/>
              </a:lnSpc>
              <a:spcBef>
                <a:spcPts val="479"/>
              </a:spcBef>
              <a:buClr>
                <a:srgbClr val="000000"/>
              </a:buClr>
              <a:buFont typeface="Arial"/>
              <a:buChar char="•"/>
            </a:pPr>
            <a:r>
              <a:rPr b="1" lang="en-US" sz="2400" spc="-1" strike="noStrike">
                <a:solidFill>
                  <a:srgbClr val="000000"/>
                </a:solidFill>
                <a:latin typeface="Book Antiqua"/>
              </a:rPr>
              <a:t>Competition: </a:t>
            </a:r>
            <a:r>
              <a:rPr b="0" lang="en-US" sz="2400" spc="-1" strike="noStrike">
                <a:solidFill>
                  <a:srgbClr val="000000"/>
                </a:solidFill>
                <a:latin typeface="Book Antiqua"/>
              </a:rPr>
              <a:t>For each input pattern, the neurons in the network compute their respective values of a discriminant. The neuron with the largest value of discriminant function is declared winner of the competition.</a:t>
            </a:r>
            <a:endParaRPr b="0" lang="en-US" sz="2400" spc="-1" strike="noStrike">
              <a:solidFill>
                <a:srgbClr val="000000"/>
              </a:solidFill>
              <a:latin typeface="Calibri"/>
            </a:endParaRPr>
          </a:p>
          <a:p>
            <a:pPr marL="343080" indent="-343080" algn="just">
              <a:lnSpc>
                <a:spcPct val="100000"/>
              </a:lnSpc>
              <a:spcBef>
                <a:spcPts val="479"/>
              </a:spcBef>
              <a:buClr>
                <a:srgbClr val="000000"/>
              </a:buClr>
              <a:buFont typeface="Arial"/>
              <a:buChar char="•"/>
            </a:pPr>
            <a:r>
              <a:rPr b="1" lang="en-US" sz="2400" spc="-1" strike="noStrike">
                <a:solidFill>
                  <a:srgbClr val="000000"/>
                </a:solidFill>
                <a:latin typeface="Book Antiqua"/>
              </a:rPr>
              <a:t>Cooperation: </a:t>
            </a:r>
            <a:r>
              <a:rPr b="0" lang="en-US" sz="2400" spc="-1" strike="noStrike">
                <a:solidFill>
                  <a:srgbClr val="000000"/>
                </a:solidFill>
                <a:latin typeface="Book Antiqua"/>
              </a:rPr>
              <a:t>The winning neuron determines the spatial location of a topological neighborhood of excited neurons. This is definitely cooperation because exited neuron not only strengthen itself but also it strengthens neighboring neurons.</a:t>
            </a:r>
            <a:endParaRPr b="0" lang="en-US" sz="24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algn="just">
              <a:lnSpc>
                <a:spcPct val="100000"/>
              </a:lnSpc>
              <a:spcBef>
                <a:spcPts val="479"/>
              </a:spcBef>
              <a:buNone/>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61" name="PlaceHolder 2"/>
          <p:cNvSpPr>
            <a:spLocks noGrp="1"/>
          </p:cNvSpPr>
          <p:nvPr>
            <p:ph/>
          </p:nvPr>
        </p:nvSpPr>
        <p:spPr>
          <a:xfrm>
            <a:off x="228600" y="1600200"/>
            <a:ext cx="8762760" cy="4525560"/>
          </a:xfrm>
          <a:prstGeom prst="rect">
            <a:avLst/>
          </a:prstGeom>
          <a:noFill/>
          <a:ln w="0">
            <a:noFill/>
          </a:ln>
        </p:spPr>
        <p:txBody>
          <a:bodyPr anchor="t">
            <a:normAutofit/>
          </a:bodyPr>
          <a:p>
            <a:pPr marL="343080" indent="-343080" algn="just">
              <a:lnSpc>
                <a:spcPct val="100000"/>
              </a:lnSpc>
              <a:spcBef>
                <a:spcPts val="479"/>
              </a:spcBef>
              <a:buClr>
                <a:srgbClr val="000000"/>
              </a:buClr>
              <a:buFont typeface="Arial"/>
              <a:buChar char="•"/>
            </a:pPr>
            <a:r>
              <a:rPr b="1" lang="en-US" sz="2400" spc="-1" strike="noStrike">
                <a:solidFill>
                  <a:srgbClr val="000000"/>
                </a:solidFill>
                <a:latin typeface="Book Antiqua"/>
              </a:rPr>
              <a:t>Synaptic Adaptation</a:t>
            </a:r>
            <a:r>
              <a:rPr b="0" lang="en-US" sz="2400" spc="-1" strike="noStrike">
                <a:solidFill>
                  <a:srgbClr val="000000"/>
                </a:solidFill>
                <a:latin typeface="Book Antiqua"/>
              </a:rPr>
              <a:t>: This mechanism enables the excited neurons to increase their individual values of the discriminant function in relation to the input pattern through suitable adjustments applied to their synaptic weights.</a:t>
            </a:r>
            <a:endParaRPr b="0" lang="en-US" sz="2400" spc="-1" strike="noStrike">
              <a:solidFill>
                <a:srgbClr val="000000"/>
              </a:solidFill>
              <a:latin typeface="Calibri"/>
            </a:endParaRPr>
          </a:p>
          <a:p>
            <a:pPr marL="343080" indent="-343080" algn="just">
              <a:lnSpc>
                <a:spcPct val="100000"/>
              </a:lnSpc>
              <a:spcBef>
                <a:spcPts val="479"/>
              </a:spcBef>
              <a:buClr>
                <a:srgbClr val="c0504d"/>
              </a:buClr>
              <a:buSzPct val="75000"/>
              <a:buFont typeface="Arial"/>
              <a:buChar char="•"/>
            </a:pPr>
            <a:r>
              <a:rPr b="0" lang="en-US" sz="2400" spc="-1" strike="noStrike">
                <a:solidFill>
                  <a:srgbClr val="000000"/>
                </a:solidFill>
                <a:latin typeface="Book Antiqua"/>
              </a:rPr>
              <a:t>Let us examine mathematical modeling of each of above mechanism used in self organizing maps.</a:t>
            </a:r>
            <a:endParaRPr b="0" lang="en-US" sz="2400" spc="-1" strike="noStrike">
              <a:solidFill>
                <a:srgbClr val="000000"/>
              </a:solidFill>
              <a:latin typeface="Calibri"/>
            </a:endParaRPr>
          </a:p>
          <a:p>
            <a:pPr algn="just">
              <a:lnSpc>
                <a:spcPct val="100000"/>
              </a:lnSpc>
              <a:spcBef>
                <a:spcPts val="479"/>
              </a:spcBef>
              <a:buNone/>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US" sz="4400" spc="-1" strike="noStrike">
                <a:solidFill>
                  <a:srgbClr val="000000"/>
                </a:solidFill>
                <a:latin typeface="Book Antiqua"/>
              </a:rPr>
              <a:t>Self Organizing Maps</a:t>
            </a:r>
            <a:endParaRPr b="0" lang="en-US" sz="4400" spc="-1" strike="noStrike">
              <a:solidFill>
                <a:srgbClr val="000000"/>
              </a:solidFill>
              <a:latin typeface="Calibri"/>
            </a:endParaRPr>
          </a:p>
        </p:txBody>
      </p:sp>
      <p:sp>
        <p:nvSpPr>
          <p:cNvPr id="63" name="PlaceHolder 2"/>
          <p:cNvSpPr>
            <a:spLocks noGrp="1"/>
          </p:cNvSpPr>
          <p:nvPr>
            <p:ph/>
          </p:nvPr>
        </p:nvSpPr>
        <p:spPr>
          <a:xfrm>
            <a:off x="228600" y="1600200"/>
            <a:ext cx="8762760" cy="4525560"/>
          </a:xfrm>
          <a:prstGeom prst="rect">
            <a:avLst/>
          </a:prstGeom>
          <a:noFill/>
          <a:ln w="0">
            <a:noFill/>
          </a:ln>
        </p:spPr>
        <p:txBody>
          <a:bodyPr anchor="t">
            <a:normAutofit/>
          </a:bodyPr>
          <a:p>
            <a:pPr algn="just">
              <a:lnSpc>
                <a:spcPct val="100000"/>
              </a:lnSpc>
              <a:spcBef>
                <a:spcPts val="479"/>
              </a:spcBef>
              <a:buNone/>
              <a:tabLst>
                <a:tab algn="l" pos="0"/>
              </a:tabLst>
            </a:pPr>
            <a:r>
              <a:rPr b="1" lang="en-US" sz="2400" spc="-1" strike="noStrike" u="sng">
                <a:solidFill>
                  <a:srgbClr val="000000"/>
                </a:solidFill>
                <a:uFillTx/>
                <a:latin typeface="Book Antiqua"/>
              </a:rPr>
              <a:t>Competition</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Let m be the dimension of the input space. A pattern chosen randomly from input space is denoted by:</a:t>
            </a:r>
            <a:endParaRPr b="0" lang="en-US" sz="2400" spc="-1" strike="noStrike">
              <a:solidFill>
                <a:srgbClr val="000000"/>
              </a:solidFill>
              <a:latin typeface="Calibri"/>
            </a:endParaRPr>
          </a:p>
          <a:p>
            <a:pPr algn="just">
              <a:lnSpc>
                <a:spcPct val="100000"/>
              </a:lnSpc>
              <a:spcBef>
                <a:spcPts val="479"/>
              </a:spcBef>
              <a:buNone/>
              <a:tabLst>
                <a:tab algn="l" pos="0"/>
              </a:tabLst>
            </a:pPr>
            <a:r>
              <a:rPr b="1" lang="en-US" sz="2400" spc="-1" strike="noStrike">
                <a:solidFill>
                  <a:srgbClr val="000000"/>
                </a:solidFill>
                <a:latin typeface="Book Antiqua"/>
              </a:rPr>
              <a:t>	</a:t>
            </a:r>
            <a:r>
              <a:rPr b="1" lang="en-US" sz="2400" spc="-1" strike="noStrike">
                <a:solidFill>
                  <a:srgbClr val="000000"/>
                </a:solidFill>
                <a:latin typeface="Book Antiqua"/>
              </a:rPr>
              <a:t>x</a:t>
            </a:r>
            <a:r>
              <a:rPr b="0" lang="en-US" sz="2400" spc="-1" strike="noStrike">
                <a:solidFill>
                  <a:srgbClr val="000000"/>
                </a:solidFill>
                <a:latin typeface="Book Antiqua"/>
              </a:rPr>
              <a:t>=[x</a:t>
            </a:r>
            <a:r>
              <a:rPr b="0" lang="en-US" sz="2400" spc="-1" strike="noStrike" baseline="-25000">
                <a:solidFill>
                  <a:srgbClr val="000000"/>
                </a:solidFill>
                <a:latin typeface="Book Antiqua"/>
              </a:rPr>
              <a:t>1</a:t>
            </a:r>
            <a:r>
              <a:rPr b="0" lang="en-US" sz="2400" spc="-1" strike="noStrike">
                <a:solidFill>
                  <a:srgbClr val="000000"/>
                </a:solidFill>
                <a:latin typeface="Book Antiqua"/>
              </a:rPr>
              <a:t>, x</a:t>
            </a:r>
            <a:r>
              <a:rPr b="0" lang="en-US" sz="2400" spc="-1" strike="noStrike" baseline="-25000">
                <a:solidFill>
                  <a:srgbClr val="000000"/>
                </a:solidFill>
                <a:latin typeface="Book Antiqua"/>
              </a:rPr>
              <a:t>2</a:t>
            </a:r>
            <a:r>
              <a:rPr b="0" lang="en-US" sz="2400" spc="-1" strike="noStrike">
                <a:solidFill>
                  <a:srgbClr val="000000"/>
                </a:solidFill>
                <a:latin typeface="Book Antiqua"/>
              </a:rPr>
              <a:t>,…, x</a:t>
            </a:r>
            <a:r>
              <a:rPr b="0" lang="en-US" sz="2400" spc="-1" strike="noStrike" baseline="-25000">
                <a:solidFill>
                  <a:srgbClr val="000000"/>
                </a:solidFill>
                <a:latin typeface="Book Antiqua"/>
              </a:rPr>
              <a:t>m</a:t>
            </a:r>
            <a:r>
              <a:rPr b="0" lang="en-US" sz="2400" spc="-1" strike="noStrike">
                <a:solidFill>
                  <a:srgbClr val="000000"/>
                </a:solidFill>
                <a:latin typeface="Book Antiqua"/>
              </a:rPr>
              <a:t>]</a:t>
            </a:r>
            <a:r>
              <a:rPr b="0" lang="en-US" sz="2400" spc="-1" strike="noStrike" baseline="30000">
                <a:solidFill>
                  <a:srgbClr val="000000"/>
                </a:solidFill>
                <a:latin typeface="Book Antiqua"/>
              </a:rPr>
              <a:t>T</a:t>
            </a:r>
            <a:endParaRPr b="0" lang="en-US" sz="2400" spc="-1" strike="noStrike">
              <a:solidFill>
                <a:srgbClr val="000000"/>
              </a:solidFill>
              <a:latin typeface="Calibri"/>
            </a:endParaRPr>
          </a:p>
          <a:p>
            <a:pPr marL="343080" indent="-343080" algn="just">
              <a:lnSpc>
                <a:spcPct val="100000"/>
              </a:lnSpc>
              <a:spcBef>
                <a:spcPts val="479"/>
              </a:spcBef>
              <a:buClr>
                <a:srgbClr val="c0504d"/>
              </a:buClr>
              <a:buFont typeface="Arial"/>
              <a:buChar char="•"/>
              <a:tabLst>
                <a:tab algn="l" pos="0"/>
              </a:tabLst>
            </a:pPr>
            <a:r>
              <a:rPr b="0" lang="en-US" sz="2400" spc="-1" strike="noStrike">
                <a:solidFill>
                  <a:srgbClr val="000000"/>
                </a:solidFill>
                <a:latin typeface="Book Antiqua"/>
              </a:rPr>
              <a:t>The synaptic weight of each neuron in the output layer has the same dimension as the input space. We denote the weight of neuron j as:</a:t>
            </a:r>
            <a:endParaRPr b="0" lang="en-US" sz="2400" spc="-1" strike="noStrike">
              <a:solidFill>
                <a:srgbClr val="000000"/>
              </a:solidFill>
              <a:latin typeface="Calibri"/>
            </a:endParaRPr>
          </a:p>
          <a:p>
            <a:pPr algn="just">
              <a:lnSpc>
                <a:spcPct val="100000"/>
              </a:lnSpc>
              <a:spcBef>
                <a:spcPts val="479"/>
              </a:spcBef>
              <a:buNone/>
              <a:tabLst>
                <a:tab algn="l" pos="0"/>
              </a:tabLst>
            </a:pPr>
            <a:r>
              <a:rPr b="1" lang="en-US" sz="2400" spc="-1" strike="noStrike">
                <a:solidFill>
                  <a:srgbClr val="000000"/>
                </a:solidFill>
                <a:latin typeface="Book Antiqua"/>
              </a:rPr>
              <a:t>	</a:t>
            </a:r>
            <a:r>
              <a:rPr b="1" lang="en-US" sz="2400" spc="-1" strike="noStrike">
                <a:solidFill>
                  <a:srgbClr val="000000"/>
                </a:solidFill>
                <a:latin typeface="Book Antiqua"/>
              </a:rPr>
              <a:t>w</a:t>
            </a:r>
            <a:r>
              <a:rPr b="0" lang="en-US" sz="2400" spc="-1" strike="noStrike" baseline="-25000">
                <a:solidFill>
                  <a:srgbClr val="000000"/>
                </a:solidFill>
                <a:latin typeface="Book Antiqua"/>
              </a:rPr>
              <a:t>j</a:t>
            </a:r>
            <a:r>
              <a:rPr b="0" lang="en-US" sz="2400" spc="-1" strike="noStrike">
                <a:solidFill>
                  <a:srgbClr val="000000"/>
                </a:solidFill>
                <a:latin typeface="Book Antiqua"/>
              </a:rPr>
              <a:t>=[w</a:t>
            </a:r>
            <a:r>
              <a:rPr b="0" lang="en-US" sz="2400" spc="-1" strike="noStrike" baseline="-25000">
                <a:solidFill>
                  <a:srgbClr val="000000"/>
                </a:solidFill>
                <a:latin typeface="Book Antiqua"/>
              </a:rPr>
              <a:t>j1</a:t>
            </a:r>
            <a:r>
              <a:rPr b="0" lang="en-US" sz="2400" spc="-1" strike="noStrike">
                <a:solidFill>
                  <a:srgbClr val="000000"/>
                </a:solidFill>
                <a:latin typeface="Book Antiqua"/>
              </a:rPr>
              <a:t>, w</a:t>
            </a:r>
            <a:r>
              <a:rPr b="0" lang="en-US" sz="2400" spc="-1" strike="noStrike" baseline="-25000">
                <a:solidFill>
                  <a:srgbClr val="000000"/>
                </a:solidFill>
                <a:latin typeface="Book Antiqua"/>
              </a:rPr>
              <a:t>j2</a:t>
            </a:r>
            <a:r>
              <a:rPr b="0" lang="en-US" sz="2400" spc="-1" strike="noStrike">
                <a:solidFill>
                  <a:srgbClr val="000000"/>
                </a:solidFill>
                <a:latin typeface="Book Antiqua"/>
              </a:rPr>
              <a:t>,…, w</a:t>
            </a:r>
            <a:r>
              <a:rPr b="0" lang="en-US" sz="2400" spc="-1" strike="noStrike" baseline="-25000">
                <a:solidFill>
                  <a:srgbClr val="000000"/>
                </a:solidFill>
                <a:latin typeface="Book Antiqua"/>
              </a:rPr>
              <a:t>jm</a:t>
            </a:r>
            <a:r>
              <a:rPr b="0" lang="en-US" sz="2400" spc="-1" strike="noStrike">
                <a:solidFill>
                  <a:srgbClr val="000000"/>
                </a:solidFill>
                <a:latin typeface="Book Antiqua"/>
              </a:rPr>
              <a:t>]</a:t>
            </a:r>
            <a:r>
              <a:rPr b="0" lang="en-US" sz="2400" spc="-1" strike="noStrike" baseline="30000">
                <a:solidFill>
                  <a:srgbClr val="000000"/>
                </a:solidFill>
                <a:latin typeface="Book Antiqua"/>
              </a:rPr>
              <a:t>T</a:t>
            </a:r>
            <a:r>
              <a:rPr b="0" lang="en-US" sz="2400" spc="-1" strike="noStrike">
                <a:solidFill>
                  <a:srgbClr val="000000"/>
                </a:solidFill>
                <a:latin typeface="Book Antiqua"/>
              </a:rPr>
              <a:t>,   j=1,2,…,l</a:t>
            </a:r>
            <a:endParaRPr b="0" lang="en-US" sz="2400" spc="-1" strike="noStrike">
              <a:solidFill>
                <a:srgbClr val="000000"/>
              </a:solidFill>
              <a:latin typeface="Calibri"/>
            </a:endParaRPr>
          </a:p>
          <a:p>
            <a:pPr algn="just">
              <a:lnSpc>
                <a:spcPct val="100000"/>
              </a:lnSpc>
              <a:spcBef>
                <a:spcPts val="479"/>
              </a:spcBef>
              <a:buNone/>
              <a:tabLst>
                <a:tab algn="l" pos="0"/>
              </a:tabLst>
            </a:pPr>
            <a:r>
              <a:rPr b="0" lang="en-US" sz="2400" spc="-1" strike="noStrike">
                <a:solidFill>
                  <a:srgbClr val="000000"/>
                </a:solidFill>
                <a:latin typeface="Book Antiqua"/>
              </a:rPr>
              <a:t>	</a:t>
            </a:r>
            <a:r>
              <a:rPr b="0" lang="en-US" sz="2400" spc="-1" strike="noStrike">
                <a:solidFill>
                  <a:srgbClr val="000000"/>
                </a:solidFill>
                <a:latin typeface="Book Antiqua"/>
              </a:rPr>
              <a:t>Where l is the total number of neurons in the output </a:t>
            </a:r>
            <a:r>
              <a:rPr b="0" lang="en-US" sz="2400" spc="-1" strike="noStrike">
                <a:solidFill>
                  <a:srgbClr val="000000"/>
                </a:solidFill>
                <a:latin typeface="Book Antiqua"/>
              </a:rPr>
              <a:t>	</a:t>
            </a:r>
            <a:r>
              <a:rPr b="0" lang="en-US" sz="2400" spc="-1" strike="noStrike">
                <a:solidFill>
                  <a:srgbClr val="000000"/>
                </a:solidFill>
                <a:latin typeface="Book Antiqua"/>
              </a:rPr>
              <a:t>layer.</a:t>
            </a:r>
            <a:endParaRPr b="0" lang="en-US" sz="2400" spc="-1" strike="noStrike">
              <a:solidFill>
                <a:srgbClr val="000000"/>
              </a:solidFill>
              <a:latin typeface="Calibri"/>
            </a:endParaRPr>
          </a:p>
          <a:p>
            <a:pPr algn="just">
              <a:lnSpc>
                <a:spcPct val="100000"/>
              </a:lnSpc>
              <a:spcBef>
                <a:spcPts val="479"/>
              </a:spcBef>
              <a:buNone/>
              <a:tabLst>
                <a:tab algn="l" pos="0"/>
              </a:tabLst>
            </a:pPr>
            <a:endParaRPr b="0" lang="en-US" sz="2400" spc="-1" strike="noStrike">
              <a:solidFill>
                <a:srgbClr val="000000"/>
              </a:solidFill>
              <a:latin typeface="Calibri"/>
            </a:endParaRPr>
          </a:p>
        </p:txBody>
      </p:sp>
      <p:sp>
        <p:nvSpPr>
          <p:cNvPr id="4" name="PlaceHolder 3"/>
          <p:cNvSpPr>
            <a:spLocks noGrp="1"/>
          </p:cNvSpPr>
          <p:nvPr>
            <p:ph type="ftr" idx="2"/>
          </p:nvPr>
        </p:nvSpPr>
        <p:spPr/>
        <p:txBody>
          <a:bodyPr/>
          <a:p>
            <a:r>
              <a:t>ANN_CSIT                      By: Arjun Saud</a:t>
            </a: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13202</TotalTime>
  <Application>LibreOffice/7.3.7.2$Linux_X86_64 LibreOffice_project/30$Build-2</Application>
  <AppVersion>15.0000</AppVersion>
  <Words>1819</Words>
  <Paragraphs>446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2018-12-09T05:19:45Z</dcterms:created>
  <dc:creator>Hp</dc:creator>
  <dc:description/>
  <dc:language>en-US</dc:language>
  <cp:lastModifiedBy>Com</cp:lastModifiedBy>
  <dcterms:modified xsi:type="dcterms:W3CDTF">2022-03-08T06:31:30Z</dcterms:modified>
  <cp:revision>297</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12</vt:i4>
  </property>
  <property fmtid="{D5CDD505-2E9C-101B-9397-08002B2CF9AE}" pid="3" name="PresentationFormat">
    <vt:lpwstr>On-screen Show (4:3)</vt:lpwstr>
  </property>
  <property fmtid="{D5CDD505-2E9C-101B-9397-08002B2CF9AE}" pid="4" name="Slides">
    <vt:i4>42</vt:i4>
  </property>
</Properties>
</file>