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14" r:id="rId3"/>
    <p:sldId id="315" r:id="rId4"/>
    <p:sldId id="316" r:id="rId5"/>
    <p:sldId id="317" r:id="rId6"/>
    <p:sldId id="319" r:id="rId7"/>
    <p:sldId id="318" r:id="rId8"/>
    <p:sldId id="320" r:id="rId9"/>
    <p:sldId id="321" r:id="rId10"/>
    <p:sldId id="322" r:id="rId11"/>
    <p:sldId id="333" r:id="rId12"/>
    <p:sldId id="334"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77" d="100"/>
          <a:sy n="77" d="100"/>
        </p:scale>
        <p:origin x="1200" y="78"/>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7/27/2023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295401-A47B-4E13-8BC9-23B87DDAB27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95401-A47B-4E13-8BC9-23B87DDAB27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95401-A47B-4E13-8BC9-23B87DDAB27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95401-A47B-4E13-8BC9-23B87DDAB27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95401-A47B-4E13-8BC9-23B87DDAB27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95401-A47B-4E13-8BC9-23B87DDAB279}"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95401-A47B-4E13-8BC9-23B87DDAB279}" type="datetimeFigureOut">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95401-A47B-4E13-8BC9-23B87DDAB279}" type="datetimeFigureOut">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95401-A47B-4E13-8BC9-23B87DDAB279}" type="datetimeFigureOut">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95401-A47B-4E13-8BC9-23B87DDAB279}"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95401-A47B-4E13-8BC9-23B87DDAB279}"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95401-A47B-4E13-8BC9-23B87DDAB279}" type="datetimeFigureOut">
              <a:rPr lang="en-US" smtClean="0"/>
              <a:pPr/>
              <a:t>7/27/2023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wmf"/><Relationship Id="rId3" Type="http://schemas.openxmlformats.org/officeDocument/2006/relationships/image" Target="../media/image16.wmf"/><Relationship Id="rId7" Type="http://schemas.openxmlformats.org/officeDocument/2006/relationships/image" Target="../media/image14.wmf"/><Relationship Id="rId12" Type="http://schemas.openxmlformats.org/officeDocument/2006/relationships/oleObject" Target="../embeddings/oleObject19.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7.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7.wmf"/><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ctr">
              <a:buNone/>
            </a:pPr>
            <a:endParaRPr lang="en-US" sz="4200" b="1" dirty="0">
              <a:latin typeface="Book Antiqua" pitchFamily="18" charset="0"/>
            </a:endParaRPr>
          </a:p>
          <a:p>
            <a:pPr algn="ctr">
              <a:buNone/>
            </a:pPr>
            <a:r>
              <a:rPr lang="en-US" sz="4200" b="1" dirty="0">
                <a:latin typeface="Book Antiqua" pitchFamily="18" charset="0"/>
              </a:rPr>
              <a:t>Unit</a:t>
            </a:r>
            <a:r>
              <a:rPr lang="en-US" sz="4400" b="1" dirty="0">
                <a:latin typeface="Book Antiqua" pitchFamily="18" charset="0"/>
              </a:rPr>
              <a:t>-7</a:t>
            </a:r>
          </a:p>
          <a:p>
            <a:pPr algn="ctr">
              <a:buNone/>
            </a:pPr>
            <a:r>
              <a:rPr lang="en-US" sz="4200" b="1" u="sng" dirty="0">
                <a:latin typeface="Book Antiqua" pitchFamily="18" charset="0"/>
              </a:rPr>
              <a:t>Recurrent Neural Network</a:t>
            </a:r>
          </a:p>
          <a:p>
            <a:pPr>
              <a:buNone/>
            </a:pPr>
            <a:r>
              <a:rPr lang="en-US" sz="4200" b="1" dirty="0">
                <a:latin typeface="Book Antiqua" pitchFamily="18" charset="0"/>
              </a:rPr>
              <a:t>						   		</a:t>
            </a:r>
            <a:endParaRPr lang="en-US" b="1" dirty="0">
              <a:latin typeface="Book Antiqu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itchFamily="18" charset="0"/>
              </a:rPr>
              <a:t>Example:</a:t>
            </a:r>
            <a:r>
              <a:rPr lang="en-US" sz="2400" dirty="0">
                <a:latin typeface="Book Antiqua" pitchFamily="18" charset="0"/>
              </a:rPr>
              <a:t> Consider the input series {0.2,0.4,0.6, 0.8}. Show forward propagation of RNN with two nodes in hidden layer to predict next term in the series. Assume that activation function of hidden layer is sigmoid and activation in output layer is linear. </a:t>
            </a:r>
          </a:p>
          <a:p>
            <a:pPr algn="just" fontAlgn="base">
              <a:buNone/>
            </a:pPr>
            <a:r>
              <a:rPr lang="en-US" sz="2400" b="1" dirty="0">
                <a:latin typeface="Book Antiqua" pitchFamily="18" charset="0"/>
              </a:rPr>
              <a:t>Solution {</a:t>
            </a:r>
            <a:r>
              <a:rPr lang="en-US" sz="2400" dirty="0">
                <a:latin typeface="Book Antiqua" pitchFamily="18" charset="0"/>
              </a:rPr>
              <a:t>Input: 0.2 </a:t>
            </a:r>
            <a:r>
              <a:rPr lang="en-US" sz="2400" b="1" dirty="0">
                <a:latin typeface="Book Antiqua" pitchFamily="18" charset="0"/>
              </a:rPr>
              <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311297" name="Object 1"/>
          <p:cNvGraphicFramePr>
            <a:graphicFrameLocks noChangeAspect="1"/>
          </p:cNvGraphicFramePr>
          <p:nvPr/>
        </p:nvGraphicFramePr>
        <p:xfrm>
          <a:off x="1138238" y="4114800"/>
          <a:ext cx="6188075" cy="771525"/>
        </p:xfrm>
        <a:graphic>
          <a:graphicData uri="http://schemas.openxmlformats.org/presentationml/2006/ole">
            <mc:AlternateContent xmlns:mc="http://schemas.openxmlformats.org/markup-compatibility/2006">
              <mc:Choice xmlns:v="urn:schemas-microsoft-com:vml" Requires="v">
                <p:oleObj name="Equation" r:id="rId2" imgW="4228920" imgH="545760" progId="Equation.3">
                  <p:embed/>
                </p:oleObj>
              </mc:Choice>
              <mc:Fallback>
                <p:oleObj name="Equation" r:id="rId2" imgW="4228920" imgH="54576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4114800"/>
                        <a:ext cx="6188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8" name="Object 2"/>
          <p:cNvGraphicFramePr>
            <a:graphicFrameLocks noChangeAspect="1"/>
          </p:cNvGraphicFramePr>
          <p:nvPr/>
        </p:nvGraphicFramePr>
        <p:xfrm>
          <a:off x="1397000" y="5334000"/>
          <a:ext cx="2736850" cy="703263"/>
        </p:xfrm>
        <a:graphic>
          <a:graphicData uri="http://schemas.openxmlformats.org/presentationml/2006/ole">
            <mc:AlternateContent xmlns:mc="http://schemas.openxmlformats.org/markup-compatibility/2006">
              <mc:Choice xmlns:v="urn:schemas-microsoft-com:vml" Requires="v">
                <p:oleObj name="Equation" r:id="rId4" imgW="1993680" imgH="520560" progId="Equation.3">
                  <p:embed/>
                </p:oleObj>
              </mc:Choice>
              <mc:Fallback>
                <p:oleObj name="Equation" r:id="rId4" imgW="1993680" imgH="520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5334000"/>
                        <a:ext cx="273685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Computational Power of recurrent Networks</a:t>
            </a:r>
          </a:p>
        </p:txBody>
      </p:sp>
      <p:sp>
        <p:nvSpPr>
          <p:cNvPr id="5" name="Content Placeholder 4"/>
          <p:cNvSpPr>
            <a:spLocks noGrp="1"/>
          </p:cNvSpPr>
          <p:nvPr>
            <p:ph idx="1"/>
          </p:nvPr>
        </p:nvSpPr>
        <p:spPr>
          <a:xfrm>
            <a:off x="228600" y="1600200"/>
            <a:ext cx="8534400" cy="4525963"/>
          </a:xfrm>
        </p:spPr>
        <p:txBody>
          <a:bodyPr>
            <a:normAutofit fontScale="92500"/>
          </a:bodyPr>
          <a:lstStyle/>
          <a:p>
            <a:pPr algn="just"/>
            <a:r>
              <a:rPr lang="en-US" sz="2600" dirty="0">
                <a:latin typeface="Book Antiqua" pitchFamily="18" charset="0"/>
              </a:rPr>
              <a:t>Computational power of recurrent neural network is based on following theorem.</a:t>
            </a:r>
          </a:p>
          <a:p>
            <a:pPr algn="just"/>
            <a:r>
              <a:rPr lang="en-US" sz="2800" dirty="0">
                <a:latin typeface="Book Antiqua" pitchFamily="18" charset="0"/>
              </a:rPr>
              <a:t>Theorem: </a:t>
            </a:r>
            <a:r>
              <a:rPr lang="en-US" sz="2800" i="1" dirty="0">
                <a:latin typeface="Book Antiqua" pitchFamily="18" charset="0"/>
              </a:rPr>
              <a:t>All Turing machines may be simulated by fully connected recurrent networks built on neurons with sigmoidal activation functions (</a:t>
            </a:r>
            <a:r>
              <a:rPr lang="en-US" sz="2000" b="1" dirty="0">
                <a:latin typeface="Book Antiqua" pitchFamily="18" charset="0"/>
              </a:rPr>
              <a:t>(</a:t>
            </a:r>
            <a:r>
              <a:rPr lang="en-US" sz="2000" b="1" dirty="0" err="1">
                <a:latin typeface="Book Antiqua" pitchFamily="18" charset="0"/>
              </a:rPr>
              <a:t>Siegelmann</a:t>
            </a:r>
            <a:r>
              <a:rPr lang="en-US" sz="2000" b="1" dirty="0">
                <a:latin typeface="Book Antiqua" pitchFamily="18" charset="0"/>
              </a:rPr>
              <a:t> and Sontag, 1991).</a:t>
            </a:r>
            <a:endParaRPr lang="en-US" sz="2800" dirty="0">
              <a:latin typeface="Book Antiqua" pitchFamily="18" charset="0"/>
            </a:endParaRPr>
          </a:p>
          <a:p>
            <a:pPr algn="just"/>
            <a:r>
              <a:rPr lang="en-US" sz="2800" dirty="0">
                <a:latin typeface="Book Antiqua" pitchFamily="18" charset="0"/>
              </a:rPr>
              <a:t>They show that, for every computable function, there exists a finite RNN (of the form described above) that can compute it. They do this by showing that it's possible to use a RNN to explicitly simulate a pushdown automaton with two stacks. </a:t>
            </a:r>
            <a:endParaRPr lang="en-US" sz="2600" dirty="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Computational Power of recurrent Networks</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itchFamily="18" charset="0"/>
              </a:rPr>
              <a:t>This is another model that's computationally equivalent to a Turing machine. Any computable function can be computed by a Turing machine. Any Turing machine can be simulated by a pushdown automaton with two stacks. </a:t>
            </a:r>
          </a:p>
          <a:p>
            <a:pPr algn="just"/>
            <a:r>
              <a:rPr lang="en-US" sz="2600" dirty="0">
                <a:latin typeface="Book Antiqua" pitchFamily="18" charset="0"/>
              </a:rPr>
              <a:t>Any pushdown automaton with two stacks can be simulated by a RNN. Therefore, any computable function can be computed by a RNN. </a:t>
            </a:r>
          </a:p>
        </p:txBody>
      </p:sp>
    </p:spTree>
    <p:extLst>
      <p:ext uri="{BB962C8B-B14F-4D97-AF65-F5344CB8AC3E}">
        <p14:creationId xmlns:p14="http://schemas.microsoft.com/office/powerpoint/2010/main" val="17951607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BPTT is gradient based algorithm for training recurrent neural networks.</a:t>
            </a:r>
          </a:p>
          <a:p>
            <a:pPr algn="just"/>
            <a:r>
              <a:rPr lang="en-US" sz="2400" dirty="0">
                <a:latin typeface="Book Antiqua" pitchFamily="18" charset="0"/>
              </a:rPr>
              <a:t>Unrolling of RNN with T layers  looks like below, where w, u, v are weigh matrices.</a:t>
            </a:r>
          </a:p>
        </p:txBody>
      </p:sp>
      <p:pic>
        <p:nvPicPr>
          <p:cNvPr id="323586" name="Picture 2"/>
          <p:cNvPicPr>
            <a:picLocks noChangeAspect="1" noChangeArrowheads="1"/>
          </p:cNvPicPr>
          <p:nvPr/>
        </p:nvPicPr>
        <p:blipFill>
          <a:blip r:embed="rId2"/>
          <a:srcRect/>
          <a:stretch>
            <a:fillRect/>
          </a:stretch>
        </p:blipFill>
        <p:spPr bwMode="auto">
          <a:xfrm>
            <a:off x="1600200" y="3285328"/>
            <a:ext cx="5257800" cy="2840835"/>
          </a:xfrm>
          <a:prstGeom prst="rect">
            <a:avLst/>
          </a:prstGeom>
          <a:noFill/>
          <a:ln w="9525">
            <a:noFill/>
            <a:miter lim="800000"/>
            <a:headEnd/>
            <a:tailEnd/>
          </a:ln>
          <a:effectLst/>
        </p:spPr>
      </p:pic>
    </p:spTree>
    <p:extLst>
      <p:ext uri="{BB962C8B-B14F-4D97-AF65-F5344CB8AC3E}">
        <p14:creationId xmlns:p14="http://schemas.microsoft.com/office/powerpoint/2010/main" val="17951607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Let L is total loss in the RNN. Then the weights w, u, v are updated as below.</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Thus, we need to compute                                   for updating weights.</a:t>
            </a:r>
          </a:p>
          <a:p>
            <a:pPr algn="just"/>
            <a:endParaRPr lang="en-US" sz="2400" dirty="0">
              <a:latin typeface="Book Antiqua" pitchFamily="18" charset="0"/>
            </a:endParaRPr>
          </a:p>
        </p:txBody>
      </p:sp>
      <p:graphicFrame>
        <p:nvGraphicFramePr>
          <p:cNvPr id="6" name="Object 5"/>
          <p:cNvGraphicFramePr>
            <a:graphicFrameLocks noChangeAspect="1"/>
          </p:cNvGraphicFramePr>
          <p:nvPr/>
        </p:nvGraphicFramePr>
        <p:xfrm>
          <a:off x="1981200" y="2438400"/>
          <a:ext cx="1784350" cy="2572245"/>
        </p:xfrm>
        <a:graphic>
          <a:graphicData uri="http://schemas.openxmlformats.org/presentationml/2006/ole">
            <mc:AlternateContent xmlns:mc="http://schemas.openxmlformats.org/markup-compatibility/2006">
              <mc:Choice xmlns:v="urn:schemas-microsoft-com:vml" Requires="v">
                <p:oleObj name="Equation" r:id="rId2" imgW="977760" imgH="1409400" progId="Equation.3">
                  <p:embed/>
                </p:oleObj>
              </mc:Choice>
              <mc:Fallback>
                <p:oleObj name="Equation" r:id="rId2" imgW="977760" imgH="1409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38400"/>
                        <a:ext cx="1784350" cy="2572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4612" name="Object 4"/>
          <p:cNvGraphicFramePr>
            <a:graphicFrameLocks noChangeAspect="1"/>
          </p:cNvGraphicFramePr>
          <p:nvPr/>
        </p:nvGraphicFramePr>
        <p:xfrm>
          <a:off x="4419600" y="5105400"/>
          <a:ext cx="2455862" cy="395048"/>
        </p:xfrm>
        <a:graphic>
          <a:graphicData uri="http://schemas.openxmlformats.org/presentationml/2006/ole">
            <mc:AlternateContent xmlns:mc="http://schemas.openxmlformats.org/markup-compatibility/2006">
              <mc:Choice xmlns:v="urn:schemas-microsoft-com:vml" Requires="v">
                <p:oleObj name="Equation" r:id="rId4" imgW="1498320" imgH="241200" progId="Equation.3">
                  <p:embed/>
                </p:oleObj>
              </mc:Choice>
              <mc:Fallback>
                <p:oleObj name="Equation" r:id="rId4" imgW="149832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105400"/>
                        <a:ext cx="2455862" cy="39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Let L</a:t>
            </a:r>
            <a:r>
              <a:rPr lang="en-US" sz="2400" baseline="-25000" dirty="0">
                <a:latin typeface="Book Antiqua" pitchFamily="18" charset="0"/>
              </a:rPr>
              <a:t>t</a:t>
            </a:r>
            <a:r>
              <a:rPr lang="en-US" sz="2400" dirty="0">
                <a:latin typeface="Book Antiqua" pitchFamily="18" charset="0"/>
              </a:rPr>
              <a:t> is the loss at </a:t>
            </a:r>
            <a:r>
              <a:rPr lang="en-US" sz="2400" dirty="0" err="1">
                <a:latin typeface="Book Antiqua" pitchFamily="18" charset="0"/>
              </a:rPr>
              <a:t>t</a:t>
            </a:r>
            <a:r>
              <a:rPr lang="en-US" sz="2400" baseline="30000" dirty="0" err="1">
                <a:latin typeface="Book Antiqua" pitchFamily="18" charset="0"/>
              </a:rPr>
              <a:t>th</a:t>
            </a:r>
            <a:r>
              <a:rPr lang="en-US" sz="2400" dirty="0">
                <a:latin typeface="Book Antiqua" pitchFamily="18" charset="0"/>
              </a:rPr>
              <a:t> step of RNN. Then total loss of the RNN is given by.</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Loss function can be different according to need. Basically, cross-entropy or least square loss function is used. Normally, Cross-entropy loss function is used for classification problems whereas least square loss function is used for regression problems.</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p:txBody>
      </p:sp>
      <p:graphicFrame>
        <p:nvGraphicFramePr>
          <p:cNvPr id="7" name="Object 6"/>
          <p:cNvGraphicFramePr>
            <a:graphicFrameLocks noChangeAspect="1"/>
          </p:cNvGraphicFramePr>
          <p:nvPr/>
        </p:nvGraphicFramePr>
        <p:xfrm>
          <a:off x="685800" y="2514600"/>
          <a:ext cx="1221378" cy="838201"/>
        </p:xfrm>
        <a:graphic>
          <a:graphicData uri="http://schemas.openxmlformats.org/presentationml/2006/ole">
            <mc:AlternateContent xmlns:mc="http://schemas.openxmlformats.org/markup-compatibility/2006">
              <mc:Choice xmlns:v="urn:schemas-microsoft-com:vml" Requires="v">
                <p:oleObj name="Equation" r:id="rId2" imgW="647640" imgH="444240" progId="Equation.3">
                  <p:embed/>
                </p:oleObj>
              </mc:Choice>
              <mc:Fallback>
                <p:oleObj name="Equation" r:id="rId2" imgW="647640" imgH="44424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1221378" cy="838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Recall that computation of hidden state and output in RNN is performed as below:</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Recall that, we need to compute                                for BPTT. Assume that t=3</a:t>
            </a:r>
          </a:p>
          <a:p>
            <a:pPr algn="just"/>
            <a:endParaRPr lang="en-US" sz="2400" dirty="0">
              <a:latin typeface="Book Antiqua" pitchFamily="18" charset="0"/>
            </a:endParaRPr>
          </a:p>
          <a:p>
            <a:pPr algn="just"/>
            <a:r>
              <a:rPr lang="en-US" sz="2400" dirty="0">
                <a:latin typeface="Book Antiqua" pitchFamily="18" charset="0"/>
              </a:rPr>
              <a:t>Also, assume that</a:t>
            </a:r>
          </a:p>
          <a:p>
            <a:pPr algn="just"/>
            <a:endParaRPr lang="en-US" sz="2400" dirty="0">
              <a:latin typeface="Book Antiqua" pitchFamily="18" charset="0"/>
            </a:endParaRPr>
          </a:p>
        </p:txBody>
      </p:sp>
      <p:graphicFrame>
        <p:nvGraphicFramePr>
          <p:cNvPr id="326659" name="Object 3"/>
          <p:cNvGraphicFramePr>
            <a:graphicFrameLocks noChangeAspect="1"/>
          </p:cNvGraphicFramePr>
          <p:nvPr/>
        </p:nvGraphicFramePr>
        <p:xfrm>
          <a:off x="533400" y="2362200"/>
          <a:ext cx="4191000" cy="968375"/>
        </p:xfrm>
        <a:graphic>
          <a:graphicData uri="http://schemas.openxmlformats.org/presentationml/2006/ole">
            <mc:AlternateContent xmlns:mc="http://schemas.openxmlformats.org/markup-compatibility/2006">
              <mc:Choice xmlns:v="urn:schemas-microsoft-com:vml" Requires="v">
                <p:oleObj name="Equation" r:id="rId2" imgW="2070000" imgH="495000" progId="Equation.3">
                  <p:embed/>
                </p:oleObj>
              </mc:Choice>
              <mc:Fallback>
                <p:oleObj name="Equation" r:id="rId2" imgW="2070000" imgH="4950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4191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nvGraphicFramePr>
        <p:xfrm>
          <a:off x="5105400" y="2438400"/>
          <a:ext cx="2971800" cy="869950"/>
        </p:xfrm>
        <a:graphic>
          <a:graphicData uri="http://schemas.openxmlformats.org/presentationml/2006/ole">
            <mc:AlternateContent xmlns:mc="http://schemas.openxmlformats.org/markup-compatibility/2006">
              <mc:Choice xmlns:v="urn:schemas-microsoft-com:vml" Requires="v">
                <p:oleObj name="Equation" r:id="rId4" imgW="1663560" imgH="495000" progId="Equation.3">
                  <p:embed/>
                </p:oleObj>
              </mc:Choice>
              <mc:Fallback>
                <p:oleObj name="Equation" r:id="rId4" imgW="1663560" imgH="495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438400"/>
                        <a:ext cx="29718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1" name="Object 5"/>
          <p:cNvGraphicFramePr>
            <a:graphicFrameLocks noChangeAspect="1"/>
          </p:cNvGraphicFramePr>
          <p:nvPr/>
        </p:nvGraphicFramePr>
        <p:xfrm>
          <a:off x="5181600" y="3352800"/>
          <a:ext cx="2455863" cy="395288"/>
        </p:xfrm>
        <a:graphic>
          <a:graphicData uri="http://schemas.openxmlformats.org/presentationml/2006/ole">
            <mc:AlternateContent xmlns:mc="http://schemas.openxmlformats.org/markup-compatibility/2006">
              <mc:Choice xmlns:v="urn:schemas-microsoft-com:vml" Requires="v">
                <p:oleObj name="Equation" r:id="rId6" imgW="1498320" imgH="241200" progId="Equation.3">
                  <p:embed/>
                </p:oleObj>
              </mc:Choice>
              <mc:Fallback>
                <p:oleObj name="Equation" r:id="rId6" imgW="149832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3352800"/>
                        <a:ext cx="2455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698500" y="4038600"/>
          <a:ext cx="2441575" cy="471488"/>
        </p:xfrm>
        <a:graphic>
          <a:graphicData uri="http://schemas.openxmlformats.org/presentationml/2006/ole">
            <mc:AlternateContent xmlns:mc="http://schemas.openxmlformats.org/markup-compatibility/2006">
              <mc:Choice xmlns:v="urn:schemas-microsoft-com:vml" Requires="v">
                <p:oleObj name="Equation" r:id="rId8" imgW="1206360" imgH="241200" progId="Equation.3">
                  <p:embed/>
                </p:oleObj>
              </mc:Choice>
              <mc:Fallback>
                <p:oleObj name="Equation" r:id="rId8" imgW="1206360" imgH="2412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500" y="4038600"/>
                        <a:ext cx="2441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4038600" y="4038600"/>
          <a:ext cx="1452563" cy="423863"/>
        </p:xfrm>
        <a:graphic>
          <a:graphicData uri="http://schemas.openxmlformats.org/presentationml/2006/ole">
            <mc:AlternateContent xmlns:mc="http://schemas.openxmlformats.org/markup-compatibility/2006">
              <mc:Choice xmlns:v="urn:schemas-microsoft-com:vml" Requires="v">
                <p:oleObj name="Equation" r:id="rId10" imgW="812520" imgH="241200" progId="Equation.3">
                  <p:embed/>
                </p:oleObj>
              </mc:Choice>
              <mc:Fallback>
                <p:oleObj name="Equation" r:id="rId10" imgW="812520" imgH="2412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4038600"/>
                        <a:ext cx="14525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nvGraphicFramePr>
        <p:xfrm>
          <a:off x="685800" y="5029200"/>
          <a:ext cx="7510463" cy="1414463"/>
        </p:xfrm>
        <a:graphic>
          <a:graphicData uri="http://schemas.openxmlformats.org/presentationml/2006/ole">
            <mc:AlternateContent xmlns:mc="http://schemas.openxmlformats.org/markup-compatibility/2006">
              <mc:Choice xmlns:v="urn:schemas-microsoft-com:vml" Requires="v">
                <p:oleObj name="Equation" r:id="rId12" imgW="3708360" imgH="723600" progId="Equation.3">
                  <p:embed/>
                </p:oleObj>
              </mc:Choice>
              <mc:Fallback>
                <p:oleObj name="Equation" r:id="rId12" imgW="3708360" imgH="72360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5029200"/>
                        <a:ext cx="7510463"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Now,</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Here, </a:t>
            </a:r>
          </a:p>
          <a:p>
            <a:pPr algn="just"/>
            <a:r>
              <a:rPr lang="en-US" sz="2400" dirty="0">
                <a:latin typeface="Book Antiqua" pitchFamily="18" charset="0"/>
              </a:rPr>
              <a:t>In the above relation derivative of h</a:t>
            </a:r>
            <a:r>
              <a:rPr lang="en-US" sz="2400" baseline="-25000" dirty="0">
                <a:latin typeface="Book Antiqua" pitchFamily="18" charset="0"/>
              </a:rPr>
              <a:t>2</a:t>
            </a:r>
            <a:r>
              <a:rPr lang="en-US" sz="2400" dirty="0">
                <a:latin typeface="Book Antiqua" pitchFamily="18" charset="0"/>
              </a:rPr>
              <a:t> needs to be computed recursively in terms of h</a:t>
            </a:r>
            <a:r>
              <a:rPr lang="en-US" sz="2400" baseline="-25000" dirty="0">
                <a:latin typeface="Book Antiqua" pitchFamily="18" charset="0"/>
              </a:rPr>
              <a:t>1</a:t>
            </a:r>
            <a:r>
              <a:rPr lang="en-US" sz="2400" dirty="0">
                <a:latin typeface="Book Antiqua" pitchFamily="18" charset="0"/>
              </a:rPr>
              <a:t>.</a:t>
            </a:r>
          </a:p>
        </p:txBody>
      </p:sp>
      <p:graphicFrame>
        <p:nvGraphicFramePr>
          <p:cNvPr id="327688" name="Object 8"/>
          <p:cNvGraphicFramePr>
            <a:graphicFrameLocks noChangeAspect="1"/>
          </p:cNvGraphicFramePr>
          <p:nvPr/>
        </p:nvGraphicFramePr>
        <p:xfrm>
          <a:off x="393700" y="2057400"/>
          <a:ext cx="4011613" cy="968375"/>
        </p:xfrm>
        <a:graphic>
          <a:graphicData uri="http://schemas.openxmlformats.org/presentationml/2006/ole">
            <mc:AlternateContent xmlns:mc="http://schemas.openxmlformats.org/markup-compatibility/2006">
              <mc:Choice xmlns:v="urn:schemas-microsoft-com:vml" Requires="v">
                <p:oleObj name="Equation" r:id="rId2" imgW="1981080" imgH="495000" progId="Equation.3">
                  <p:embed/>
                </p:oleObj>
              </mc:Choice>
              <mc:Fallback>
                <p:oleObj name="Equation" r:id="rId2" imgW="1981080" imgH="495000" progId="Equation.3">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057400"/>
                        <a:ext cx="40116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9"/>
          <p:cNvGraphicFramePr>
            <a:graphicFrameLocks noChangeAspect="1"/>
          </p:cNvGraphicFramePr>
          <p:nvPr/>
        </p:nvGraphicFramePr>
        <p:xfrm>
          <a:off x="533400" y="3048000"/>
          <a:ext cx="5989637" cy="1687513"/>
        </p:xfrm>
        <a:graphic>
          <a:graphicData uri="http://schemas.openxmlformats.org/presentationml/2006/ole">
            <mc:AlternateContent xmlns:mc="http://schemas.openxmlformats.org/markup-compatibility/2006">
              <mc:Choice xmlns:v="urn:schemas-microsoft-com:vml" Requires="v">
                <p:oleObj name="Equation" r:id="rId4" imgW="3441600" imgH="1002960" progId="Equation.3">
                  <p:embed/>
                </p:oleObj>
              </mc:Choice>
              <mc:Fallback>
                <p:oleObj name="Equation" r:id="rId4" imgW="3441600" imgH="100296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48000"/>
                        <a:ext cx="5989637"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1676400" y="4648200"/>
          <a:ext cx="2003425" cy="471488"/>
        </p:xfrm>
        <a:graphic>
          <a:graphicData uri="http://schemas.openxmlformats.org/presentationml/2006/ole">
            <mc:AlternateContent xmlns:mc="http://schemas.openxmlformats.org/markup-compatibility/2006">
              <mc:Choice xmlns:v="urn:schemas-microsoft-com:vml" Requires="v">
                <p:oleObj name="Equation" r:id="rId6" imgW="990360" imgH="241200" progId="Equation.3">
                  <p:embed/>
                </p:oleObj>
              </mc:Choice>
              <mc:Fallback>
                <p:oleObj name="Equation" r:id="rId6" imgW="990360" imgH="2412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648200"/>
                        <a:ext cx="2003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Finally,</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Again, in the above relation, derivative of h</a:t>
            </a:r>
            <a:r>
              <a:rPr lang="en-US" sz="2400" baseline="-25000" dirty="0">
                <a:latin typeface="Book Antiqua" pitchFamily="18" charset="0"/>
              </a:rPr>
              <a:t>2</a:t>
            </a:r>
            <a:r>
              <a:rPr lang="en-US" sz="2400" dirty="0">
                <a:latin typeface="Book Antiqua" pitchFamily="18" charset="0"/>
              </a:rPr>
              <a:t> needs to be computed recursively in terms of h</a:t>
            </a:r>
            <a:r>
              <a:rPr lang="en-US" sz="2400" baseline="-25000" dirty="0">
                <a:latin typeface="Book Antiqua" pitchFamily="18" charset="0"/>
              </a:rPr>
              <a:t>1</a:t>
            </a:r>
            <a:r>
              <a:rPr lang="en-US" sz="2400" dirty="0">
                <a:latin typeface="Book Antiqua" pitchFamily="18" charset="0"/>
              </a:rPr>
              <a:t>.</a:t>
            </a:r>
          </a:p>
          <a:p>
            <a:pPr algn="just"/>
            <a:r>
              <a:rPr lang="en-US" sz="2400" dirty="0">
                <a:latin typeface="Book Antiqua" pitchFamily="18" charset="0"/>
              </a:rPr>
              <a:t>Since the derivatives                              needs to be calculated recursively by back propagating through time the algorithm is named as BPTT.</a:t>
            </a:r>
          </a:p>
          <a:p>
            <a:pPr algn="just"/>
            <a:endParaRPr lang="en-US" sz="2400" dirty="0">
              <a:latin typeface="Book Antiqua" pitchFamily="18" charset="0"/>
            </a:endParaRPr>
          </a:p>
          <a:p>
            <a:pPr algn="just"/>
            <a:endParaRPr lang="en-US" sz="2400" dirty="0">
              <a:latin typeface="Book Antiqua" pitchFamily="18" charset="0"/>
            </a:endParaRPr>
          </a:p>
        </p:txBody>
      </p:sp>
      <p:graphicFrame>
        <p:nvGraphicFramePr>
          <p:cNvPr id="327690" name="Object 10"/>
          <p:cNvGraphicFramePr>
            <a:graphicFrameLocks noChangeAspect="1"/>
          </p:cNvGraphicFramePr>
          <p:nvPr/>
        </p:nvGraphicFramePr>
        <p:xfrm>
          <a:off x="962025" y="2209800"/>
          <a:ext cx="5902325" cy="1687513"/>
        </p:xfrm>
        <a:graphic>
          <a:graphicData uri="http://schemas.openxmlformats.org/presentationml/2006/ole">
            <mc:AlternateContent xmlns:mc="http://schemas.openxmlformats.org/markup-compatibility/2006">
              <mc:Choice xmlns:v="urn:schemas-microsoft-com:vml" Requires="v">
                <p:oleObj name="Equation" r:id="rId2" imgW="3390840" imgH="1002960" progId="Equation.3">
                  <p:embed/>
                </p:oleObj>
              </mc:Choice>
              <mc:Fallback>
                <p:oleObj name="Equation" r:id="rId2" imgW="3390840" imgH="100296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209800"/>
                        <a:ext cx="590232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09" name="Object 5"/>
          <p:cNvGraphicFramePr>
            <a:graphicFrameLocks noChangeAspect="1"/>
          </p:cNvGraphicFramePr>
          <p:nvPr/>
        </p:nvGraphicFramePr>
        <p:xfrm>
          <a:off x="4038600" y="4648200"/>
          <a:ext cx="2101850" cy="395288"/>
        </p:xfrm>
        <a:graphic>
          <a:graphicData uri="http://schemas.openxmlformats.org/presentationml/2006/ole">
            <mc:AlternateContent xmlns:mc="http://schemas.openxmlformats.org/markup-compatibility/2006">
              <mc:Choice xmlns:v="urn:schemas-microsoft-com:vml" Requires="v">
                <p:oleObj name="Equation" r:id="rId4" imgW="1282680" imgH="241200" progId="Equation.3">
                  <p:embed/>
                </p:oleObj>
              </mc:Choice>
              <mc:Fallback>
                <p:oleObj name="Equation" r:id="rId4" imgW="1282680" imgH="2412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648200"/>
                        <a:ext cx="21018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buNone/>
            </a:pPr>
            <a:r>
              <a:rPr lang="en-US" sz="2400" b="1" u="sng" dirty="0">
                <a:latin typeface="Book Antiqua" pitchFamily="18" charset="0"/>
              </a:rPr>
              <a:t>Algorithm</a:t>
            </a:r>
          </a:p>
          <a:p>
            <a:pPr marL="457200" indent="-457200" algn="just">
              <a:buFont typeface="+mj-lt"/>
              <a:buAutoNum type="arabicPeriod"/>
            </a:pPr>
            <a:r>
              <a:rPr lang="en-US" sz="2400" dirty="0">
                <a:latin typeface="Book Antiqua" pitchFamily="18" charset="0"/>
              </a:rPr>
              <a:t>For </a:t>
            </a:r>
            <a:r>
              <a:rPr lang="en-US" sz="2400" dirty="0" err="1">
                <a:latin typeface="Book Antiqua" pitchFamily="18" charset="0"/>
              </a:rPr>
              <a:t>i</a:t>
            </a:r>
            <a:r>
              <a:rPr lang="en-US" sz="2400" dirty="0">
                <a:latin typeface="Book Antiqua" pitchFamily="18" charset="0"/>
              </a:rPr>
              <a:t>=1 to T Compute </a:t>
            </a:r>
            <a:r>
              <a:rPr lang="en-US" sz="2400" dirty="0" err="1">
                <a:latin typeface="Book Antiqua" pitchFamily="18" charset="0"/>
              </a:rPr>
              <a:t>y</a:t>
            </a:r>
            <a:r>
              <a:rPr lang="en-US" sz="2400" baseline="-25000" dirty="0" err="1">
                <a:latin typeface="Book Antiqua" pitchFamily="18" charset="0"/>
              </a:rPr>
              <a:t>i</a:t>
            </a:r>
            <a:r>
              <a:rPr lang="en-US" sz="2400" dirty="0">
                <a:latin typeface="Book Antiqua" pitchFamily="18" charset="0"/>
              </a:rPr>
              <a:t> and L</a:t>
            </a:r>
            <a:r>
              <a:rPr lang="en-US" sz="2400" baseline="-25000" dirty="0">
                <a:latin typeface="Book Antiqua" pitchFamily="18" charset="0"/>
              </a:rPr>
              <a:t>i </a:t>
            </a:r>
            <a:r>
              <a:rPr lang="en-US" sz="2400" dirty="0">
                <a:latin typeface="Book Antiqua" pitchFamily="18" charset="0"/>
              </a:rPr>
              <a:t>as below</a:t>
            </a:r>
          </a:p>
          <a:p>
            <a:pPr marL="457200" indent="-457200" algn="just">
              <a:buFont typeface="+mj-lt"/>
              <a:buAutoNum type="arabicPeriod"/>
            </a:pPr>
            <a:endParaRPr lang="en-US" sz="2400" dirty="0">
              <a:latin typeface="Book Antiqua" pitchFamily="18" charset="0"/>
            </a:endParaRPr>
          </a:p>
          <a:p>
            <a:pPr marL="457200" indent="-457200" algn="just">
              <a:buFont typeface="+mj-lt"/>
              <a:buAutoNum type="arabicPeriod"/>
            </a:pPr>
            <a:endParaRPr lang="en-US" sz="2400" dirty="0">
              <a:latin typeface="Book Antiqua" pitchFamily="18" charset="0"/>
            </a:endParaRPr>
          </a:p>
          <a:p>
            <a:pPr marL="457200" indent="-457200" algn="just">
              <a:buFont typeface="+mj-lt"/>
              <a:buAutoNum type="arabicPeriod"/>
            </a:pPr>
            <a:r>
              <a:rPr lang="en-US" sz="2400" dirty="0">
                <a:latin typeface="Book Antiqua" pitchFamily="18" charset="0"/>
              </a:rPr>
              <a:t>For </a:t>
            </a:r>
            <a:r>
              <a:rPr lang="en-US" sz="2400" dirty="0" err="1">
                <a:latin typeface="Book Antiqua" pitchFamily="18" charset="0"/>
              </a:rPr>
              <a:t>i</a:t>
            </a:r>
            <a:r>
              <a:rPr lang="en-US" sz="2400" dirty="0">
                <a:latin typeface="Book Antiqua" pitchFamily="18" charset="0"/>
              </a:rPr>
              <a:t>=1 to T Compute  following gradients</a:t>
            </a:r>
          </a:p>
          <a:p>
            <a:pPr marL="457200" indent="-457200" algn="just">
              <a:buFont typeface="+mj-lt"/>
              <a:buAutoNum type="arabicPeriod"/>
            </a:pPr>
            <a:endParaRPr lang="en-US" sz="2400" dirty="0">
              <a:latin typeface="Book Antiqua" pitchFamily="18" charset="0"/>
            </a:endParaRPr>
          </a:p>
          <a:p>
            <a:pPr marL="457200" indent="-457200" algn="just">
              <a:buFont typeface="+mj-lt"/>
              <a:buAutoNum type="arabicPeriod"/>
            </a:pPr>
            <a:r>
              <a:rPr lang="en-US" sz="2400" dirty="0">
                <a:latin typeface="Book Antiqua" pitchFamily="18" charset="0"/>
              </a:rPr>
              <a:t>Find total gradient by summing all local gradients</a:t>
            </a:r>
          </a:p>
          <a:p>
            <a:pPr marL="457200" indent="-457200" algn="just">
              <a:buFont typeface="+mj-lt"/>
              <a:buAutoNum type="arabicPeriod"/>
            </a:pPr>
            <a:r>
              <a:rPr lang="en-US" sz="2400" dirty="0">
                <a:latin typeface="Book Antiqua" pitchFamily="18" charset="0"/>
              </a:rPr>
              <a:t>Update weights as below</a:t>
            </a:r>
          </a:p>
          <a:p>
            <a:pPr algn="just">
              <a:buNone/>
            </a:pPr>
            <a:endParaRPr lang="en-US" sz="2400" dirty="0">
              <a:latin typeface="Book Antiqua" pitchFamily="18" charset="0"/>
            </a:endParaRPr>
          </a:p>
          <a:p>
            <a:pPr algn="just">
              <a:buNone/>
            </a:pPr>
            <a:endParaRPr lang="en-US" sz="2400" dirty="0">
              <a:latin typeface="Book Antiqua" pitchFamily="18" charset="0"/>
            </a:endParaRPr>
          </a:p>
          <a:p>
            <a:pPr algn="just">
              <a:buNone/>
            </a:pPr>
            <a:endParaRPr lang="en-US" sz="2400" baseline="-25000" dirty="0">
              <a:latin typeface="Book Antiqua" pitchFamily="18" charset="0"/>
            </a:endParaRPr>
          </a:p>
          <a:p>
            <a:pPr algn="just">
              <a:buNone/>
            </a:pPr>
            <a:endParaRPr lang="en-US" sz="2400" dirty="0">
              <a:latin typeface="Book Antiqua" pitchFamily="18" charset="0"/>
            </a:endParaRPr>
          </a:p>
        </p:txBody>
      </p:sp>
      <p:graphicFrame>
        <p:nvGraphicFramePr>
          <p:cNvPr id="329732" name="Object 4"/>
          <p:cNvGraphicFramePr>
            <a:graphicFrameLocks noChangeAspect="1"/>
          </p:cNvGraphicFramePr>
          <p:nvPr/>
        </p:nvGraphicFramePr>
        <p:xfrm>
          <a:off x="762000" y="2438400"/>
          <a:ext cx="4695825" cy="423863"/>
        </p:xfrm>
        <a:graphic>
          <a:graphicData uri="http://schemas.openxmlformats.org/presentationml/2006/ole">
            <mc:AlternateContent xmlns:mc="http://schemas.openxmlformats.org/markup-compatibility/2006">
              <mc:Choice xmlns:v="urn:schemas-microsoft-com:vml" Requires="v">
                <p:oleObj name="Equation" r:id="rId2" imgW="2628720" imgH="241200" progId="Equation.3">
                  <p:embed/>
                </p:oleObj>
              </mc:Choice>
              <mc:Fallback>
                <p:oleObj name="Equation" r:id="rId2" imgW="2628720" imgH="2412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469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nvGraphicFramePr>
        <p:xfrm>
          <a:off x="762000" y="2819400"/>
          <a:ext cx="8013700" cy="719550"/>
        </p:xfrm>
        <a:graphic>
          <a:graphicData uri="http://schemas.openxmlformats.org/presentationml/2006/ole">
            <mc:AlternateContent xmlns:mc="http://schemas.openxmlformats.org/markup-compatibility/2006">
              <mc:Choice xmlns:v="urn:schemas-microsoft-com:vml" Requires="v">
                <p:oleObj name="Equation" r:id="rId4" imgW="4775040" imgH="444240" progId="Equation.3">
                  <p:embed/>
                </p:oleObj>
              </mc:Choice>
              <mc:Fallback>
                <p:oleObj name="Equation" r:id="rId4" imgW="4775040" imgH="4442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819400"/>
                        <a:ext cx="8013700" cy="7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4" name="Object 6"/>
          <p:cNvGraphicFramePr>
            <a:graphicFrameLocks noChangeAspect="1"/>
          </p:cNvGraphicFramePr>
          <p:nvPr/>
        </p:nvGraphicFramePr>
        <p:xfrm>
          <a:off x="838200" y="3810000"/>
          <a:ext cx="2684463" cy="395288"/>
        </p:xfrm>
        <a:graphic>
          <a:graphicData uri="http://schemas.openxmlformats.org/presentationml/2006/ole">
            <mc:AlternateContent xmlns:mc="http://schemas.openxmlformats.org/markup-compatibility/2006">
              <mc:Choice xmlns:v="urn:schemas-microsoft-com:vml" Requires="v">
                <p:oleObj name="Equation" r:id="rId6" imgW="1638000" imgH="241200" progId="Equation.3">
                  <p:embed/>
                </p:oleObj>
              </mc:Choice>
              <mc:Fallback>
                <p:oleObj name="Equation" r:id="rId6" imgW="1638000" imgH="2412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810000"/>
                        <a:ext cx="26844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5" name="Object 7"/>
          <p:cNvGraphicFramePr>
            <a:graphicFrameLocks noChangeAspect="1"/>
          </p:cNvGraphicFramePr>
          <p:nvPr/>
        </p:nvGraphicFramePr>
        <p:xfrm>
          <a:off x="838200" y="5181600"/>
          <a:ext cx="6024563" cy="833437"/>
        </p:xfrm>
        <a:graphic>
          <a:graphicData uri="http://schemas.openxmlformats.org/presentationml/2006/ole">
            <mc:AlternateContent xmlns:mc="http://schemas.openxmlformats.org/markup-compatibility/2006">
              <mc:Choice xmlns:v="urn:schemas-microsoft-com:vml" Requires="v">
                <p:oleObj name="Equation" r:id="rId8" imgW="3301920" imgH="457200" progId="Equation.3">
                  <p:embed/>
                </p:oleObj>
              </mc:Choice>
              <mc:Fallback>
                <p:oleObj name="Equation" r:id="rId8" imgW="3301920" imgH="4572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5181600"/>
                        <a:ext cx="60245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itchFamily="18" charset="0"/>
              </a:rPr>
              <a:t>Recurrent Neural Network(RNN) are a type of neural Network where the output from previous step are fed as input to the current step. </a:t>
            </a:r>
          </a:p>
          <a:p>
            <a:pPr algn="just" fontAlgn="base"/>
            <a:r>
              <a:rPr lang="en-US" sz="2600" dirty="0">
                <a:latin typeface="Book Antiqua" pitchFamily="18" charset="0"/>
              </a:rPr>
              <a:t>In traditional neural networks, all the inputs and outputs are independent of each other, but in cases like when it is required to predict the next word of a sentence, the previous words are required and hence there is a need to remember the previous words.</a:t>
            </a:r>
          </a:p>
        </p:txBody>
      </p:sp>
    </p:spTree>
    <p:extLst>
      <p:ext uri="{BB962C8B-B14F-4D97-AF65-F5344CB8AC3E}">
        <p14:creationId xmlns:p14="http://schemas.microsoft.com/office/powerpoint/2010/main" val="179516074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Two main problems associated with Recurrent Neural networks are:</a:t>
            </a:r>
          </a:p>
          <a:p>
            <a:pPr marL="857250" lvl="1" indent="-457200" algn="just">
              <a:buFont typeface="+mj-lt"/>
              <a:buAutoNum type="arabicPeriod"/>
            </a:pPr>
            <a:r>
              <a:rPr lang="en-US" sz="2000" dirty="0">
                <a:latin typeface="Book Antiqua" pitchFamily="18" charset="0"/>
              </a:rPr>
              <a:t>Gradient calculations either vanish or explode</a:t>
            </a:r>
          </a:p>
          <a:p>
            <a:pPr marL="857250" lvl="1" indent="-457200" algn="just">
              <a:buFont typeface="+mj-lt"/>
              <a:buAutoNum type="arabicPeriod"/>
            </a:pPr>
            <a:r>
              <a:rPr lang="en-US" sz="2000" dirty="0">
                <a:latin typeface="Book Antiqua" pitchFamily="18" charset="0"/>
              </a:rPr>
              <a:t>Gradient calculations are expensive</a:t>
            </a:r>
          </a:p>
          <a:p>
            <a:pPr algn="just"/>
            <a:r>
              <a:rPr lang="en-US" sz="2400" dirty="0">
                <a:latin typeface="Book Antiqua" pitchFamily="18" charset="0"/>
              </a:rPr>
              <a:t> Solution to exploding gradient is gradient clipping and solution to vanishing gradient problem is to use alternate architectures like gated recurrent unit (GRU) network and Long Short-term Memory (LSTM) network. Both, GRU and LSTM are variants of RNN architecture.</a:t>
            </a:r>
          </a:p>
          <a:p>
            <a:pPr algn="just"/>
            <a:r>
              <a:rPr lang="en-US" sz="2400" dirty="0">
                <a:latin typeface="Book Antiqua" pitchFamily="18" charset="0"/>
              </a:rPr>
              <a:t>Solution to second problem is to used truncated BPTT algorithm</a:t>
            </a:r>
          </a:p>
        </p:txBody>
      </p:sp>
    </p:spTree>
    <p:extLst>
      <p:ext uri="{BB962C8B-B14F-4D97-AF65-F5344CB8AC3E}">
        <p14:creationId xmlns:p14="http://schemas.microsoft.com/office/powerpoint/2010/main" val="17951607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RNNs might have a difficulty in learning long range dependencies. For instance if we have a sentence like “The man who ate my pizza has purple hair”. In this case, the description purple hair is for the man and not for the pizza. So this is a long dependency.</a:t>
            </a:r>
          </a:p>
          <a:p>
            <a:pPr algn="just"/>
            <a:r>
              <a:rPr lang="en-US" sz="2400" dirty="0">
                <a:latin typeface="Book Antiqua" pitchFamily="18" charset="0"/>
              </a:rPr>
              <a:t>In BPTT algorithm, we need to compute gradient of loss to update weights.</a:t>
            </a:r>
          </a:p>
          <a:p>
            <a:pPr algn="just"/>
            <a:r>
              <a:rPr lang="en-US" sz="2400" dirty="0">
                <a:latin typeface="Book Antiqua" pitchFamily="18" charset="0"/>
              </a:rPr>
              <a:t>In order to compute loss we need to use recursive computation.</a:t>
            </a:r>
          </a:p>
          <a:p>
            <a:pPr algn="just"/>
            <a:r>
              <a:rPr lang="en-US" sz="2400" dirty="0">
                <a:latin typeface="Book Antiqua" pitchFamily="18" charset="0"/>
              </a:rPr>
              <a:t>For instance following two gradients can be computed as below.</a:t>
            </a:r>
          </a:p>
        </p:txBody>
      </p:sp>
    </p:spTree>
    <p:extLst>
      <p:ext uri="{BB962C8B-B14F-4D97-AF65-F5344CB8AC3E}">
        <p14:creationId xmlns:p14="http://schemas.microsoft.com/office/powerpoint/2010/main" val="17951607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In the above equations gradient of h</a:t>
            </a:r>
            <a:r>
              <a:rPr lang="en-US" sz="2400" baseline="-25000" dirty="0">
                <a:latin typeface="Book Antiqua" pitchFamily="18" charset="0"/>
              </a:rPr>
              <a:t>t-1</a:t>
            </a:r>
            <a:r>
              <a:rPr lang="en-US" sz="2400" dirty="0">
                <a:latin typeface="Book Antiqua" pitchFamily="18" charset="0"/>
              </a:rPr>
              <a:t> needs to be computed recursively in terms of h</a:t>
            </a:r>
            <a:r>
              <a:rPr lang="en-US" sz="2400" baseline="-25000" dirty="0">
                <a:latin typeface="Book Antiqua" pitchFamily="18" charset="0"/>
              </a:rPr>
              <a:t>t-2</a:t>
            </a:r>
            <a:r>
              <a:rPr lang="en-US" sz="2400" dirty="0">
                <a:latin typeface="Book Antiqua" pitchFamily="18" charset="0"/>
              </a:rPr>
              <a:t> . Thus, the weight matrix w is multiplied by many times while computing the gradients.</a:t>
            </a:r>
          </a:p>
        </p:txBody>
      </p:sp>
      <p:graphicFrame>
        <p:nvGraphicFramePr>
          <p:cNvPr id="331778" name="Object 2"/>
          <p:cNvGraphicFramePr>
            <a:graphicFrameLocks noChangeAspect="1"/>
          </p:cNvGraphicFramePr>
          <p:nvPr/>
        </p:nvGraphicFramePr>
        <p:xfrm>
          <a:off x="912813" y="1981200"/>
          <a:ext cx="4487862" cy="831850"/>
        </p:xfrm>
        <a:graphic>
          <a:graphicData uri="http://schemas.openxmlformats.org/presentationml/2006/ole">
            <mc:AlternateContent xmlns:mc="http://schemas.openxmlformats.org/markup-compatibility/2006">
              <mc:Choice xmlns:v="urn:schemas-microsoft-com:vml" Requires="v">
                <p:oleObj name="Equation" r:id="rId2" imgW="2577960" imgH="495000" progId="Equation.3">
                  <p:embed/>
                </p:oleObj>
              </mc:Choice>
              <mc:Fallback>
                <p:oleObj name="Equation" r:id="rId2" imgW="2577960" imgH="4950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1981200"/>
                        <a:ext cx="44878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79" name="Object 3"/>
          <p:cNvGraphicFramePr>
            <a:graphicFrameLocks noChangeAspect="1"/>
          </p:cNvGraphicFramePr>
          <p:nvPr>
            <p:extLst>
              <p:ext uri="{D42A27DB-BD31-4B8C-83A1-F6EECF244321}">
                <p14:modId xmlns:p14="http://schemas.microsoft.com/office/powerpoint/2010/main" val="2034712880"/>
              </p:ext>
            </p:extLst>
          </p:nvPr>
        </p:nvGraphicFramePr>
        <p:xfrm>
          <a:off x="1431925" y="2947988"/>
          <a:ext cx="3911600" cy="727075"/>
        </p:xfrm>
        <a:graphic>
          <a:graphicData uri="http://schemas.openxmlformats.org/presentationml/2006/ole">
            <mc:AlternateContent xmlns:mc="http://schemas.openxmlformats.org/markup-compatibility/2006">
              <mc:Choice xmlns:v="urn:schemas-microsoft-com:vml" Requires="v">
                <p:oleObj name="Equation" r:id="rId4" imgW="2247840" imgH="431640" progId="Equation.3">
                  <p:embed/>
                </p:oleObj>
              </mc:Choice>
              <mc:Fallback>
                <p:oleObj name="Equation" r:id="rId4" imgW="2247840" imgH="431640" progId="Equation.3">
                  <p:embed/>
                  <p:pic>
                    <p:nvPicPr>
                      <p:cNvPr id="0" name="Picture 3"/>
                      <p:cNvPicPr>
                        <a:picLocks noChangeAspect="1" noChangeArrowheads="1"/>
                      </p:cNvPicPr>
                      <p:nvPr/>
                    </p:nvPicPr>
                    <p:blipFill>
                      <a:blip r:embed="rId5"/>
                      <a:srcRect/>
                      <a:stretch>
                        <a:fillRect/>
                      </a:stretch>
                    </p:blipFill>
                    <p:spPr bwMode="auto">
                      <a:xfrm>
                        <a:off x="1431925" y="2947988"/>
                        <a:ext cx="3911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fontAlgn="base"/>
            <a:r>
              <a:rPr lang="en-US" sz="2400" dirty="0">
                <a:latin typeface="Book Antiqua" pitchFamily="18" charset="0"/>
              </a:rPr>
              <a:t>If w is small, we experience a vanishing gradient problem. And if w is large, we experience an exploding gradient problem.</a:t>
            </a:r>
          </a:p>
          <a:p>
            <a:pPr algn="just" fontAlgn="base"/>
            <a:r>
              <a:rPr lang="en-US" sz="2400" dirty="0">
                <a:latin typeface="Book Antiqua" pitchFamily="18" charset="0"/>
              </a:rPr>
              <a:t>The lower the gradient is, the harder it is for the network to update the weights and the longer it takes to get to the final result.</a:t>
            </a:r>
          </a:p>
          <a:p>
            <a:pPr algn="just" fontAlgn="base"/>
            <a:r>
              <a:rPr lang="en-US" sz="2400" dirty="0">
                <a:latin typeface="Book Antiqua" pitchFamily="18" charset="0"/>
              </a:rPr>
              <a:t>Exploding gradients are a problem where large error gradients accumulate and result in very large updates to neural network model weights during training. This has the effect of our model being unstable and unable to learn from your training data.</a:t>
            </a:r>
          </a:p>
          <a:p>
            <a:pPr algn="just" fontAlgn="base"/>
            <a:endParaRPr lang="en-US" sz="2400" dirty="0">
              <a:latin typeface="Book Antiqua" pitchFamily="18" charset="0"/>
            </a:endParaRPr>
          </a:p>
          <a:p>
            <a:pPr algn="just"/>
            <a:endParaRPr lang="en-US" sz="2400" dirty="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In BPTT algorithm we need to back propagate through entire sequence in order to compute gradient of local loss. Thus, computation of gradient of loss is time consuming process.</a:t>
            </a:r>
          </a:p>
          <a:p>
            <a:pPr algn="just"/>
            <a:r>
              <a:rPr lang="en-US" sz="2400" dirty="0">
                <a:latin typeface="Book Antiqua" pitchFamily="18" charset="0"/>
              </a:rPr>
              <a:t>The practical solution is limit the backpropagation to a maximum of window of M steps. The forward pass should still be performed over the entire sequence, but the backward pass is truncated to windows of size M.</a:t>
            </a:r>
          </a:p>
          <a:p>
            <a:pPr algn="just"/>
            <a:r>
              <a:rPr lang="en-US" sz="2400" dirty="0">
                <a:latin typeface="Book Antiqua" pitchFamily="18" charset="0"/>
              </a:rPr>
              <a:t>This modified  version of BPTT algorithm is called Truncated BPTT or TBPTT.</a:t>
            </a:r>
          </a:p>
        </p:txBody>
      </p:sp>
    </p:spTree>
    <p:extLst>
      <p:ext uri="{BB962C8B-B14F-4D97-AF65-F5344CB8AC3E}">
        <p14:creationId xmlns:p14="http://schemas.microsoft.com/office/powerpoint/2010/main" val="17951607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The TBPTT algorithm can be summarized as below:</a:t>
            </a:r>
          </a:p>
          <a:p>
            <a:pPr marL="857250" lvl="1" indent="-457200" fontAlgn="base">
              <a:buFont typeface="+mj-lt"/>
              <a:buAutoNum type="arabicPeriod"/>
            </a:pPr>
            <a:r>
              <a:rPr lang="en-US" sz="2200" dirty="0">
                <a:latin typeface="Book Antiqua" pitchFamily="18" charset="0"/>
              </a:rPr>
              <a:t>Present a sequence of k1 time steps of input and output pairs to the network.</a:t>
            </a:r>
          </a:p>
          <a:p>
            <a:pPr marL="857250" lvl="1" indent="-457200" fontAlgn="base">
              <a:buFont typeface="+mj-lt"/>
              <a:buAutoNum type="arabicPeriod"/>
            </a:pPr>
            <a:r>
              <a:rPr lang="en-US" sz="2200" dirty="0">
                <a:latin typeface="Book Antiqua" pitchFamily="18" charset="0"/>
              </a:rPr>
              <a:t>calculate and accumulate errors across k2 time steps.</a:t>
            </a:r>
          </a:p>
          <a:p>
            <a:pPr marL="857250" lvl="1" indent="-457200" fontAlgn="base">
              <a:buFont typeface="+mj-lt"/>
              <a:buAutoNum type="arabicPeriod"/>
            </a:pPr>
            <a:r>
              <a:rPr lang="en-US" sz="2200" dirty="0">
                <a:latin typeface="Book Antiqua" pitchFamily="18" charset="0"/>
              </a:rPr>
              <a:t>update weights.</a:t>
            </a:r>
          </a:p>
          <a:p>
            <a:pPr marL="857250" lvl="1" indent="-457200" fontAlgn="base">
              <a:buFont typeface="+mj-lt"/>
              <a:buAutoNum type="arabicPeriod"/>
            </a:pPr>
            <a:r>
              <a:rPr lang="en-US" sz="2200" dirty="0">
                <a:latin typeface="Book Antiqua" pitchFamily="18" charset="0"/>
              </a:rPr>
              <a:t>Repeat</a:t>
            </a:r>
          </a:p>
          <a:p>
            <a:pPr algn="just"/>
            <a:r>
              <a:rPr lang="en-US" sz="2400" dirty="0">
                <a:latin typeface="Book Antiqua" pitchFamily="18" charset="0"/>
              </a:rPr>
              <a:t>As we can clearly see that you need two parameters namely k1 and k2 for implementing TBPTT. K1 is the number of forward pass time steps between updates. This influences how fast or slow will be the training and the frequency of the weight updates. </a:t>
            </a:r>
          </a:p>
        </p:txBody>
      </p:sp>
    </p:spTree>
    <p:extLst>
      <p:ext uri="{BB962C8B-B14F-4D97-AF65-F5344CB8AC3E}">
        <p14:creationId xmlns:p14="http://schemas.microsoft.com/office/powerpoint/2010/main" val="17951607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On the other hand, k2 is the number of time steps which apply to BPTT. It should be large enough to capture the temporal structure in the problem for the network to learn.</a:t>
            </a:r>
          </a:p>
          <a:p>
            <a:pPr algn="just"/>
            <a:r>
              <a:rPr lang="en-US" sz="2400" dirty="0">
                <a:latin typeface="Book Antiqua" pitchFamily="18" charset="0"/>
              </a:rPr>
              <a:t>But the problem with TBPTT is that the network can’t learn long dependencies as in BPTT because of limit on flow of gradient due to truncation.</a:t>
            </a:r>
          </a:p>
        </p:txBody>
      </p:sp>
    </p:spTree>
    <p:extLst>
      <p:ext uri="{BB962C8B-B14F-4D97-AF65-F5344CB8AC3E}">
        <p14:creationId xmlns:p14="http://schemas.microsoft.com/office/powerpoint/2010/main" val="17951607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anose="02040602050305030304" pitchFamily="18" charset="0"/>
              </a:rPr>
              <a:t>Because of the vanishing gradient problem, RNNs cannot remember long-term dependencies in time series data. </a:t>
            </a:r>
          </a:p>
          <a:p>
            <a:pPr algn="just"/>
            <a:r>
              <a:rPr lang="en-US" sz="2600" dirty="0">
                <a:latin typeface="Book Antiqua" panose="02040602050305030304" pitchFamily="18" charset="0"/>
              </a:rPr>
              <a:t>LSTM is an RNN variant designed to address this issue. LSTM, like RNN, has a hidden state that serves as short-term memory.</a:t>
            </a:r>
          </a:p>
          <a:p>
            <a:pPr algn="just"/>
            <a:r>
              <a:rPr lang="en-US" sz="2600" dirty="0">
                <a:latin typeface="Book Antiqua" panose="02040602050305030304" pitchFamily="18" charset="0"/>
              </a:rPr>
              <a:t>Furthermore, it maintains cell state, which serves as long-term memory. </a:t>
            </a:r>
          </a:p>
          <a:p>
            <a:pPr marL="0" indent="0" algn="just">
              <a:buNone/>
            </a:pPr>
            <a:r>
              <a:rPr lang="en-US" sz="2400" dirty="0">
                <a:latin typeface="Book Antiqua" panose="02040602050305030304" pitchFamily="18" charset="0"/>
              </a:rPr>
              <a:t> </a:t>
            </a:r>
          </a:p>
        </p:txBody>
      </p:sp>
    </p:spTree>
    <p:extLst>
      <p:ext uri="{BB962C8B-B14F-4D97-AF65-F5344CB8AC3E}">
        <p14:creationId xmlns:p14="http://schemas.microsoft.com/office/powerpoint/2010/main" val="30186874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The LSTM architecture is made up of three gates: </a:t>
            </a:r>
            <a:r>
              <a:rPr lang="en-US" sz="2800" i="1" dirty="0">
                <a:latin typeface="Book Antiqua" panose="02040602050305030304" pitchFamily="18" charset="0"/>
              </a:rPr>
              <a:t>a forget gate, an input gate, and an output gate</a:t>
            </a:r>
            <a:r>
              <a:rPr lang="en-US" sz="2800" dirty="0">
                <a:latin typeface="Book Antiqua" panose="02040602050305030304" pitchFamily="18" charset="0"/>
              </a:rPr>
              <a:t>.</a:t>
            </a:r>
          </a:p>
          <a:p>
            <a:pPr algn="just"/>
            <a:r>
              <a:rPr lang="en-US" sz="2800" dirty="0">
                <a:latin typeface="Book Antiqua" panose="02040602050305030304" pitchFamily="18" charset="0"/>
              </a:rPr>
              <a:t>The forget gate is in charge of determining what information must be remembered and what can be forgotten from the previous state. </a:t>
            </a:r>
          </a:p>
          <a:p>
            <a:pPr algn="just"/>
            <a:r>
              <a:rPr lang="en-US" sz="2800" dirty="0">
                <a:latin typeface="Book Antiqua" panose="02040602050305030304" pitchFamily="18" charset="0"/>
              </a:rPr>
              <a:t>The input gate determines which information from the current input is stored in the cell state. </a:t>
            </a:r>
          </a:p>
          <a:p>
            <a:pPr algn="just"/>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p>
        </p:txBody>
      </p:sp>
    </p:spTree>
    <p:extLst>
      <p:ext uri="{BB962C8B-B14F-4D97-AF65-F5344CB8AC3E}">
        <p14:creationId xmlns:p14="http://schemas.microsoft.com/office/powerpoint/2010/main" val="10477306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Finally, the output gate determines the next hidden state value. </a:t>
            </a:r>
          </a:p>
          <a:p>
            <a:pPr algn="just"/>
            <a:r>
              <a:rPr lang="en-US" sz="2800" dirty="0">
                <a:latin typeface="Book Antiqua" panose="02040602050305030304" pitchFamily="18" charset="0"/>
              </a:rPr>
              <a:t>The LSTM network's architecture is depicted in the Figure  and mathematical formulation is given in Equation given in next slide..</a:t>
            </a:r>
          </a:p>
          <a:p>
            <a:pPr algn="just"/>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p>
        </p:txBody>
      </p:sp>
    </p:spTree>
    <p:extLst>
      <p:ext uri="{BB962C8B-B14F-4D97-AF65-F5344CB8AC3E}">
        <p14:creationId xmlns:p14="http://schemas.microsoft.com/office/powerpoint/2010/main" val="24339133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itchFamily="18" charset="0"/>
              </a:rPr>
              <a:t>Thus RNN came into existence, which solved this issue with the help of a Hidden Layer. The main and most important feature of RNN is Hidden state, which remembers some information about a sequence.</a:t>
            </a:r>
          </a:p>
          <a:p>
            <a:pPr algn="just" fontAlgn="base"/>
            <a:r>
              <a:rPr lang="en-US" sz="2600" dirty="0">
                <a:latin typeface="Book Antiqua" pitchFamily="18" charset="0"/>
              </a:rPr>
              <a:t>RNN have a </a:t>
            </a:r>
            <a:r>
              <a:rPr lang="en-US" sz="2600" b="1" dirty="0">
                <a:latin typeface="Book Antiqua" pitchFamily="18" charset="0"/>
              </a:rPr>
              <a:t>“memory”</a:t>
            </a:r>
            <a:r>
              <a:rPr lang="en-US" sz="2600" dirty="0">
                <a:latin typeface="Book Antiqua" pitchFamily="18" charset="0"/>
              </a:rPr>
              <a:t> which remembers all information about what has been calculated. It uses the same parameters for each input as it performs the same task on all the inputs or hidden states to produce the output. </a:t>
            </a:r>
          </a:p>
        </p:txBody>
      </p:sp>
    </p:spTree>
    <p:extLst>
      <p:ext uri="{BB962C8B-B14F-4D97-AF65-F5344CB8AC3E}">
        <p14:creationId xmlns:p14="http://schemas.microsoft.com/office/powerpoint/2010/main" val="179516074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grpSp>
        <p:nvGrpSpPr>
          <p:cNvPr id="6" name="Group 5"/>
          <p:cNvGrpSpPr/>
          <p:nvPr/>
        </p:nvGrpSpPr>
        <p:grpSpPr>
          <a:xfrm>
            <a:off x="838200" y="1905000"/>
            <a:ext cx="7467600" cy="3657600"/>
            <a:chOff x="0" y="0"/>
            <a:chExt cx="5610861" cy="2744951"/>
          </a:xfrm>
        </p:grpSpPr>
        <p:grpSp>
          <p:nvGrpSpPr>
            <p:cNvPr id="7" name="Group 6"/>
            <p:cNvGrpSpPr>
              <a:grpSpLocks/>
            </p:cNvGrpSpPr>
            <p:nvPr/>
          </p:nvGrpSpPr>
          <p:grpSpPr bwMode="auto">
            <a:xfrm>
              <a:off x="0" y="0"/>
              <a:ext cx="5610861" cy="2744951"/>
              <a:chOff x="2296" y="8515"/>
              <a:chExt cx="6894" cy="3479"/>
            </a:xfrm>
          </p:grpSpPr>
          <p:grpSp>
            <p:nvGrpSpPr>
              <p:cNvPr id="10" name="Group 9"/>
              <p:cNvGrpSpPr>
                <a:grpSpLocks/>
              </p:cNvGrpSpPr>
              <p:nvPr/>
            </p:nvGrpSpPr>
            <p:grpSpPr bwMode="auto">
              <a:xfrm>
                <a:off x="2296" y="8515"/>
                <a:ext cx="6894" cy="3479"/>
                <a:chOff x="1830" y="1847"/>
                <a:chExt cx="9180" cy="4201"/>
              </a:xfrm>
            </p:grpSpPr>
            <p:grpSp>
              <p:nvGrpSpPr>
                <p:cNvPr id="12" name="Group 11"/>
                <p:cNvGrpSpPr>
                  <a:grpSpLocks/>
                </p:cNvGrpSpPr>
                <p:nvPr/>
              </p:nvGrpSpPr>
              <p:grpSpPr bwMode="auto">
                <a:xfrm>
                  <a:off x="3120" y="1847"/>
                  <a:ext cx="7134" cy="3540"/>
                  <a:chOff x="3120" y="1847"/>
                  <a:chExt cx="7134" cy="3540"/>
                </a:xfrm>
              </p:grpSpPr>
              <p:sp>
                <p:nvSpPr>
                  <p:cNvPr id="24" name="AutoShape 172"/>
                  <p:cNvSpPr>
                    <a:spLocks noChangeArrowheads="1"/>
                  </p:cNvSpPr>
                  <p:nvPr/>
                </p:nvSpPr>
                <p:spPr bwMode="auto">
                  <a:xfrm>
                    <a:off x="3120" y="1847"/>
                    <a:ext cx="6345" cy="3540"/>
                  </a:xfrm>
                  <a:prstGeom prst="roundRect">
                    <a:avLst>
                      <a:gd name="adj" fmla="val 16667"/>
                    </a:avLst>
                  </a:prstGeom>
                  <a:no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3735" y="3693"/>
                    <a:ext cx="735" cy="46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r>
                      <a:rPr lang="en-US" sz="1000">
                        <a:effectLst/>
                        <a:latin typeface="Times New Roman" panose="02020603050405020304" pitchFamily="18" charset="0"/>
                      </a:rPr>
                      <a:t> </a:t>
                    </a:r>
                    <a:endParaRPr lang="en-US">
                      <a:effectLst/>
                    </a:endParaRPr>
                  </a:p>
                </p:txBody>
              </p:sp>
              <p:sp>
                <p:nvSpPr>
                  <p:cNvPr id="26" name="Rectangle 25"/>
                  <p:cNvSpPr>
                    <a:spLocks noChangeArrowheads="1"/>
                  </p:cNvSpPr>
                  <p:nvPr/>
                </p:nvSpPr>
                <p:spPr bwMode="auto">
                  <a:xfrm>
                    <a:off x="4905" y="3693"/>
                    <a:ext cx="735" cy="46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a:spLocks noChangeArrowheads="1"/>
                  </p:cNvSpPr>
                  <p:nvPr/>
                </p:nvSpPr>
                <p:spPr bwMode="auto">
                  <a:xfrm>
                    <a:off x="6075" y="3768"/>
                    <a:ext cx="870" cy="390"/>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a:spLocks noChangeArrowheads="1"/>
                  </p:cNvSpPr>
                  <p:nvPr/>
                </p:nvSpPr>
                <p:spPr bwMode="auto">
                  <a:xfrm>
                    <a:off x="7290" y="4548"/>
                    <a:ext cx="735" cy="43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a:spLocks noChangeArrowheads="1"/>
                  </p:cNvSpPr>
                  <p:nvPr/>
                </p:nvSpPr>
                <p:spPr bwMode="auto">
                  <a:xfrm>
                    <a:off x="8400" y="3723"/>
                    <a:ext cx="870" cy="390"/>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a:spLocks noChangeArrowheads="1"/>
                  </p:cNvSpPr>
                  <p:nvPr/>
                </p:nvSpPr>
                <p:spPr bwMode="auto">
                  <a:xfrm>
                    <a:off x="8640" y="4548"/>
                    <a:ext cx="480"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Oval 30"/>
                  <p:cNvSpPr>
                    <a:spLocks noChangeArrowheads="1"/>
                  </p:cNvSpPr>
                  <p:nvPr/>
                </p:nvSpPr>
                <p:spPr bwMode="auto">
                  <a:xfrm>
                    <a:off x="3840" y="2207"/>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Oval 31"/>
                  <p:cNvSpPr>
                    <a:spLocks noChangeArrowheads="1"/>
                  </p:cNvSpPr>
                  <p:nvPr/>
                </p:nvSpPr>
                <p:spPr bwMode="auto">
                  <a:xfrm>
                    <a:off x="6285" y="2207"/>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p:cNvSpPr>
                    <a:spLocks noChangeArrowheads="1"/>
                  </p:cNvSpPr>
                  <p:nvPr/>
                </p:nvSpPr>
                <p:spPr bwMode="auto">
                  <a:xfrm>
                    <a:off x="6285" y="2943"/>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AutoShape 182"/>
                  <p:cNvCxnSpPr>
                    <a:cxnSpLocks noChangeShapeType="1"/>
                  </p:cNvCxnSpPr>
                  <p:nvPr/>
                </p:nvCxnSpPr>
                <p:spPr bwMode="auto">
                  <a:xfrm>
                    <a:off x="8025" y="4773"/>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183"/>
                  <p:cNvCxnSpPr>
                    <a:cxnSpLocks noChangeShapeType="1"/>
                  </p:cNvCxnSpPr>
                  <p:nvPr/>
                </p:nvCxnSpPr>
                <p:spPr bwMode="auto">
                  <a:xfrm flipV="1">
                    <a:off x="8865" y="4113"/>
                    <a:ext cx="0" cy="435"/>
                  </a:xfrm>
                  <a:prstGeom prst="straightConnector1">
                    <a:avLst/>
                  </a:prstGeom>
                  <a:noFill/>
                  <a:ln w="9525">
                    <a:solidFill>
                      <a:srgbClr val="000000"/>
                    </a:solidFill>
                    <a:round/>
                    <a:headEnd/>
                    <a:tailEnd type="none" w="lg" len="sm"/>
                  </a:ln>
                  <a:extLst>
                    <a:ext uri="{909E8E84-426E-40DD-AFC4-6F175D3DCCD1}">
                      <a14:hiddenFill xmlns:a14="http://schemas.microsoft.com/office/drawing/2010/main">
                        <a:noFill/>
                      </a14:hiddenFill>
                    </a:ext>
                  </a:extLst>
                </p:spPr>
              </p:cxnSp>
              <p:cxnSp>
                <p:nvCxnSpPr>
                  <p:cNvPr id="36" name="AutoShape 184"/>
                  <p:cNvCxnSpPr>
                    <a:cxnSpLocks noChangeShapeType="1"/>
                  </p:cNvCxnSpPr>
                  <p:nvPr/>
                </p:nvCxnSpPr>
                <p:spPr bwMode="auto">
                  <a:xfrm flipV="1">
                    <a:off x="4110"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185"/>
                  <p:cNvCxnSpPr>
                    <a:cxnSpLocks noChangeShapeType="1"/>
                  </p:cNvCxnSpPr>
                  <p:nvPr/>
                </p:nvCxnSpPr>
                <p:spPr bwMode="auto">
                  <a:xfrm flipV="1">
                    <a:off x="5235"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186"/>
                  <p:cNvCxnSpPr>
                    <a:cxnSpLocks noChangeShapeType="1"/>
                  </p:cNvCxnSpPr>
                  <p:nvPr/>
                </p:nvCxnSpPr>
                <p:spPr bwMode="auto">
                  <a:xfrm flipV="1">
                    <a:off x="6525"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87"/>
                  <p:cNvCxnSpPr>
                    <a:cxnSpLocks noChangeShapeType="1"/>
                  </p:cNvCxnSpPr>
                  <p:nvPr/>
                </p:nvCxnSpPr>
                <p:spPr bwMode="auto">
                  <a:xfrm flipV="1">
                    <a:off x="4081" y="2673"/>
                    <a:ext cx="0" cy="10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188"/>
                  <p:cNvCxnSpPr>
                    <a:cxnSpLocks noChangeShapeType="1"/>
                  </p:cNvCxnSpPr>
                  <p:nvPr/>
                </p:nvCxnSpPr>
                <p:spPr bwMode="auto">
                  <a:xfrm>
                    <a:off x="4368" y="2433"/>
                    <a:ext cx="19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AutoShape 189"/>
                  <p:cNvCxnSpPr>
                    <a:cxnSpLocks noChangeShapeType="1"/>
                  </p:cNvCxnSpPr>
                  <p:nvPr/>
                </p:nvCxnSpPr>
                <p:spPr bwMode="auto">
                  <a:xfrm flipV="1">
                    <a:off x="6525" y="3408"/>
                    <a:ext cx="0"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190"/>
                  <p:cNvCxnSpPr>
                    <a:cxnSpLocks noChangeShapeType="1"/>
                  </p:cNvCxnSpPr>
                  <p:nvPr/>
                </p:nvCxnSpPr>
                <p:spPr bwMode="auto">
                  <a:xfrm flipV="1">
                    <a:off x="6525" y="2673"/>
                    <a:ext cx="0"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191"/>
                  <p:cNvCxnSpPr>
                    <a:cxnSpLocks noChangeShapeType="1"/>
                  </p:cNvCxnSpPr>
                  <p:nvPr/>
                </p:nvCxnSpPr>
                <p:spPr bwMode="auto">
                  <a:xfrm>
                    <a:off x="5235" y="3183"/>
                    <a:ext cx="1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AutoShape 192"/>
                  <p:cNvCxnSpPr>
                    <a:cxnSpLocks noChangeShapeType="1"/>
                  </p:cNvCxnSpPr>
                  <p:nvPr/>
                </p:nvCxnSpPr>
                <p:spPr bwMode="auto">
                  <a:xfrm>
                    <a:off x="6813" y="2433"/>
                    <a:ext cx="344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93"/>
                  <p:cNvCxnSpPr>
                    <a:cxnSpLocks noChangeShapeType="1"/>
                  </p:cNvCxnSpPr>
                  <p:nvPr/>
                </p:nvCxnSpPr>
                <p:spPr bwMode="auto">
                  <a:xfrm>
                    <a:off x="8865" y="2433"/>
                    <a:ext cx="0" cy="12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3" name="Group 12"/>
                <p:cNvGrpSpPr>
                  <a:grpSpLocks/>
                </p:cNvGrpSpPr>
                <p:nvPr/>
              </p:nvGrpSpPr>
              <p:grpSpPr bwMode="auto">
                <a:xfrm>
                  <a:off x="1830" y="2433"/>
                  <a:ext cx="5460" cy="3615"/>
                  <a:chOff x="1830" y="2433"/>
                  <a:chExt cx="5460" cy="3615"/>
                </a:xfrm>
              </p:grpSpPr>
              <p:sp>
                <p:nvSpPr>
                  <p:cNvPr id="18" name="Text Box 195"/>
                  <p:cNvSpPr txBox="1">
                    <a:spLocks noChangeArrowheads="1"/>
                  </p:cNvSpPr>
                  <p:nvPr/>
                </p:nvSpPr>
                <p:spPr bwMode="auto">
                  <a:xfrm>
                    <a:off x="1830" y="2433"/>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C</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196"/>
                  <p:cNvSpPr txBox="1">
                    <a:spLocks noChangeArrowheads="1"/>
                  </p:cNvSpPr>
                  <p:nvPr/>
                </p:nvSpPr>
                <p:spPr bwMode="auto">
                  <a:xfrm>
                    <a:off x="1830" y="4755"/>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197"/>
                  <p:cNvSpPr txBox="1">
                    <a:spLocks noChangeArrowheads="1"/>
                  </p:cNvSpPr>
                  <p:nvPr/>
                </p:nvSpPr>
                <p:spPr bwMode="auto">
                  <a:xfrm>
                    <a:off x="2535" y="5598"/>
                    <a:ext cx="57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AutoShape 198"/>
                  <p:cNvCxnSpPr>
                    <a:cxnSpLocks noChangeShapeType="1"/>
                  </p:cNvCxnSpPr>
                  <p:nvPr/>
                </p:nvCxnSpPr>
                <p:spPr bwMode="auto">
                  <a:xfrm>
                    <a:off x="1950" y="4773"/>
                    <a:ext cx="5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99"/>
                  <p:cNvCxnSpPr>
                    <a:cxnSpLocks noChangeShapeType="1"/>
                  </p:cNvCxnSpPr>
                  <p:nvPr/>
                </p:nvCxnSpPr>
                <p:spPr bwMode="auto">
                  <a:xfrm flipV="1">
                    <a:off x="2775" y="4773"/>
                    <a:ext cx="0" cy="9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00"/>
                  <p:cNvCxnSpPr>
                    <a:cxnSpLocks noChangeShapeType="1"/>
                  </p:cNvCxnSpPr>
                  <p:nvPr/>
                </p:nvCxnSpPr>
                <p:spPr bwMode="auto">
                  <a:xfrm>
                    <a:off x="1950" y="2433"/>
                    <a:ext cx="18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4" name="Group 13"/>
                <p:cNvGrpSpPr>
                  <a:grpSpLocks/>
                </p:cNvGrpSpPr>
                <p:nvPr/>
              </p:nvGrpSpPr>
              <p:grpSpPr bwMode="auto">
                <a:xfrm>
                  <a:off x="9120" y="2223"/>
                  <a:ext cx="1890" cy="2760"/>
                  <a:chOff x="9120" y="2223"/>
                  <a:chExt cx="1890" cy="2760"/>
                </a:xfrm>
              </p:grpSpPr>
              <p:sp>
                <p:nvSpPr>
                  <p:cNvPr id="15" name="Text Box 203"/>
                  <p:cNvSpPr txBox="1">
                    <a:spLocks noChangeArrowheads="1"/>
                  </p:cNvSpPr>
                  <p:nvPr/>
                </p:nvSpPr>
                <p:spPr bwMode="auto">
                  <a:xfrm>
                    <a:off x="10275" y="222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C</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04"/>
                  <p:cNvSpPr txBox="1">
                    <a:spLocks noChangeArrowheads="1"/>
                  </p:cNvSpPr>
                  <p:nvPr/>
                </p:nvSpPr>
                <p:spPr bwMode="auto">
                  <a:xfrm>
                    <a:off x="10275" y="453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208"/>
                  <p:cNvCxnSpPr>
                    <a:cxnSpLocks noChangeShapeType="1"/>
                  </p:cNvCxnSpPr>
                  <p:nvPr/>
                </p:nvCxnSpPr>
                <p:spPr bwMode="auto">
                  <a:xfrm>
                    <a:off x="9120" y="4773"/>
                    <a:ext cx="12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cxnSp>
            <p:nvCxnSpPr>
              <p:cNvPr id="11" name="AutoShape 209"/>
              <p:cNvCxnSpPr>
                <a:cxnSpLocks noChangeShapeType="1"/>
              </p:cNvCxnSpPr>
              <p:nvPr/>
            </p:nvCxnSpPr>
            <p:spPr bwMode="auto">
              <a:xfrm flipV="1">
                <a:off x="4853" y="9623"/>
                <a:ext cx="0"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8" name="Straight Connector 7"/>
            <p:cNvCxnSpPr/>
            <p:nvPr/>
          </p:nvCxnSpPr>
          <p:spPr>
            <a:xfrm flipH="1">
              <a:off x="1743075" y="0"/>
              <a:ext cx="0" cy="2313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38500" y="0"/>
              <a:ext cx="0" cy="231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2613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600200"/>
                <a:ext cx="8382000" cy="4525963"/>
              </a:xfrm>
            </p:spPr>
            <p:txBody>
              <a:bodyPr>
                <a:normAutofit fontScale="92500"/>
              </a:bodyPr>
              <a:lstStyle/>
              <a:p>
                <a:pPr marL="0" indent="0">
                  <a:buNone/>
                </a:pPr>
                <a:r>
                  <a:rPr lang="en-US" sz="2800" b="1" dirty="0">
                    <a:latin typeface="Book Antiqua" panose="02040602050305030304" pitchFamily="18" charset="0"/>
                  </a:rPr>
                  <a:t>Forget Gate</a:t>
                </a:r>
              </a:p>
              <a:p>
                <a:pPr marL="571500"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𝑓</m:t>
                              </m:r>
                            </m:sub>
                          </m:sSub>
                        </m:e>
                      </m:d>
                    </m:oMath>
                  </m:oMathPara>
                </a14:m>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Input Gate</a:t>
                </a: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𝑖</m:t>
                            </m:r>
                          </m:sub>
                        </m:sSub>
                      </m:e>
                    </m:d>
                  </m:oMath>
                </a14:m>
                <a:r>
                  <a:rPr lang="en-US" sz="2800" dirty="0">
                    <a:latin typeface="Book Antiqua" panose="02040602050305030304" pitchFamily="18" charset="0"/>
                  </a:rPr>
                  <a:t>  (</a:t>
                </a:r>
                <a:r>
                  <a:rPr lang="en-US" sz="2800" i="1" dirty="0">
                    <a:latin typeface="Book Antiqua" panose="02040602050305030304" pitchFamily="18" charset="0"/>
                  </a:rPr>
                  <a:t>Input gate</a:t>
                </a:r>
                <a:r>
                  <a:rPr lang="en-US" sz="2800" dirty="0">
                    <a:latin typeface="Book Antiqua" panose="02040602050305030304" pitchFamily="18" charset="0"/>
                  </a:rPr>
                  <a:t>)</a:t>
                </a:r>
              </a:p>
              <a:p>
                <a:pPr marL="571500" indent="0">
                  <a:buNone/>
                </a:pP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𝑐</m:t>
                            </m:r>
                          </m:sub>
                        </m:sSub>
                      </m:e>
                    </m:d>
                  </m:oMath>
                </a14:m>
                <a:r>
                  <a:rPr lang="en-US" sz="2800" dirty="0">
                    <a:latin typeface="Book Antiqua" panose="02040602050305030304" pitchFamily="18" charset="0"/>
                  </a:rPr>
                  <a:t>	(</a:t>
                </a:r>
                <a:r>
                  <a:rPr lang="en-US" sz="2800" i="1" dirty="0">
                    <a:latin typeface="Book Antiqua" panose="02040602050305030304" pitchFamily="18" charset="0"/>
                  </a:rPr>
                  <a:t>New Information</a:t>
                </a:r>
                <a:r>
                  <a:rPr lang="en-US" sz="2800" dirty="0">
                    <a:latin typeface="Book Antiqua" panose="02040602050305030304" pitchFamily="18" charset="0"/>
                  </a:rPr>
                  <a:t>)</a:t>
                </a: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e>
                    </m:d>
                  </m:oMath>
                </a14:m>
                <a:r>
                  <a:rPr lang="en-US" sz="2800" dirty="0">
                    <a:latin typeface="Book Antiqua" panose="02040602050305030304" pitchFamily="18" charset="0"/>
                  </a:rPr>
                  <a:t>      (</a:t>
                </a:r>
                <a:r>
                  <a:rPr lang="en-US" sz="2800" i="1" dirty="0">
                    <a:latin typeface="Book Antiqua" panose="02040602050305030304" pitchFamily="18" charset="0"/>
                  </a:rPr>
                  <a:t>New Cell State</a:t>
                </a:r>
                <a:r>
                  <a:rPr lang="en-US" sz="2800" dirty="0">
                    <a:latin typeface="Book Antiqua" panose="02040602050305030304" pitchFamily="18" charset="0"/>
                  </a:rPr>
                  <a:t>)</a:t>
                </a:r>
              </a:p>
              <a:p>
                <a:pPr marL="0" indent="0">
                  <a:buNone/>
                </a:pPr>
                <a:r>
                  <a:rPr lang="en-US" sz="2800" b="1" dirty="0">
                    <a:latin typeface="Book Antiqua" panose="02040602050305030304" pitchFamily="18" charset="0"/>
                  </a:rPr>
                  <a:t>Output Gate</a:t>
                </a: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𝑜</m:t>
                            </m:r>
                          </m:sub>
                        </m:sSub>
                      </m:e>
                    </m:d>
                  </m:oMath>
                </a14:m>
                <a:endParaRPr lang="en-US" sz="2800"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e>
                    </m:d>
                  </m:oMath>
                </a14:m>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600200"/>
                <a:ext cx="8382000" cy="4525963"/>
              </a:xfrm>
              <a:blipFill rotWithShape="0">
                <a:blip r:embed="rId2"/>
                <a:stretch>
                  <a:fillRect l="-1309" t="-1348"/>
                </a:stretch>
              </a:blipFill>
            </p:spPr>
            <p:txBody>
              <a:bodyPr/>
              <a:lstStyle/>
              <a:p>
                <a:r>
                  <a:rPr lang="en-US">
                    <a:noFill/>
                  </a:rPr>
                  <a:t> </a:t>
                </a:r>
              </a:p>
            </p:txBody>
          </p:sp>
        </mc:Fallback>
      </mc:AlternateContent>
    </p:spTree>
    <p:extLst>
      <p:ext uri="{BB962C8B-B14F-4D97-AF65-F5344CB8AC3E}">
        <p14:creationId xmlns:p14="http://schemas.microsoft.com/office/powerpoint/2010/main" val="422289439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Here, </a:t>
            </a:r>
            <a:r>
              <a:rPr lang="en-US" sz="2400" dirty="0" err="1">
                <a:latin typeface="Book Antiqua" panose="02040602050305030304" pitchFamily="18" charset="0"/>
              </a:rPr>
              <a:t>W</a:t>
            </a:r>
            <a:r>
              <a:rPr lang="en-US" sz="2400" i="1" baseline="-25000" dirty="0" err="1">
                <a:latin typeface="Book Antiqua" panose="02040602050305030304" pitchFamily="18" charset="0"/>
              </a:rPr>
              <a:t>f</a:t>
            </a:r>
            <a:r>
              <a:rPr lang="en-US" sz="2400" dirty="0">
                <a:latin typeface="Book Antiqua" panose="02040602050305030304" pitchFamily="18" charset="0"/>
              </a:rPr>
              <a:t> , W</a:t>
            </a:r>
            <a:r>
              <a:rPr lang="en-US" sz="2400" baseline="-25000" dirty="0">
                <a:latin typeface="Book Antiqua" panose="02040602050305030304" pitchFamily="18" charset="0"/>
              </a:rPr>
              <a:t>i</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o</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i="1" baseline="-25000" dirty="0" err="1">
                <a:latin typeface="Book Antiqua" panose="02040602050305030304" pitchFamily="18" charset="0"/>
              </a:rPr>
              <a:t>f</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baseline="-25000" dirty="0" err="1">
                <a:latin typeface="Book Antiqua" panose="02040602050305030304" pitchFamily="18" charset="0"/>
              </a:rPr>
              <a:t>i</a:t>
            </a:r>
            <a:r>
              <a:rPr lang="en-US" sz="2400" dirty="0">
                <a:latin typeface="Book Antiqua" panose="02040602050305030304" pitchFamily="18" charset="0"/>
              </a:rPr>
              <a:t>, and </a:t>
            </a:r>
            <a:r>
              <a:rPr lang="en-US" sz="2400" dirty="0" err="1">
                <a:latin typeface="Book Antiqua" panose="02040602050305030304" pitchFamily="18" charset="0"/>
              </a:rPr>
              <a:t>U</a:t>
            </a:r>
            <a:r>
              <a:rPr lang="en-US" sz="2400" baseline="-25000" dirty="0" err="1">
                <a:latin typeface="Book Antiqua" panose="02040602050305030304" pitchFamily="18" charset="0"/>
              </a:rPr>
              <a:t>o</a:t>
            </a:r>
            <a:r>
              <a:rPr lang="en-US" sz="2400" dirty="0">
                <a:latin typeface="Book Antiqua" panose="02040602050305030304" pitchFamily="18" charset="0"/>
              </a:rPr>
              <a:t> are weight matrices. </a:t>
            </a:r>
            <a:r>
              <a:rPr lang="en-US" sz="2400" i="1" dirty="0" err="1">
                <a:latin typeface="Book Antiqua" panose="02040602050305030304" pitchFamily="18" charset="0"/>
              </a:rPr>
              <a:t>x</a:t>
            </a:r>
            <a:r>
              <a:rPr lang="en-US" sz="2400" baseline="-25000" dirty="0" err="1">
                <a:latin typeface="Book Antiqua" panose="02040602050305030304" pitchFamily="18" charset="0"/>
              </a:rPr>
              <a:t>t</a:t>
            </a:r>
            <a:r>
              <a:rPr lang="en-US" sz="2400" dirty="0">
                <a:latin typeface="Book Antiqua" panose="02040602050305030304" pitchFamily="18" charset="0"/>
              </a:rPr>
              <a:t> is input at time step t,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hidden state at time t, C</a:t>
            </a:r>
            <a:r>
              <a:rPr lang="en-US" sz="2400" baseline="-25000" dirty="0">
                <a:latin typeface="Book Antiqua" panose="02040602050305030304" pitchFamily="18" charset="0"/>
              </a:rPr>
              <a:t>t</a:t>
            </a:r>
            <a:r>
              <a:rPr lang="en-US" sz="2400" dirty="0">
                <a:latin typeface="Book Antiqua" panose="02040602050305030304" pitchFamily="18" charset="0"/>
              </a:rPr>
              <a:t> is cell state at time t, </a:t>
            </a:r>
            <a:r>
              <a:rPr lang="en-US" sz="2400" dirty="0" err="1">
                <a:latin typeface="Book Antiqua" panose="02040602050305030304" pitchFamily="18" charset="0"/>
              </a:rPr>
              <a:t>O</a:t>
            </a:r>
            <a:r>
              <a:rPr lang="en-US" sz="2400" baseline="-25000" dirty="0" err="1">
                <a:latin typeface="Book Antiqua" panose="02040602050305030304" pitchFamily="18" charset="0"/>
              </a:rPr>
              <a:t>t</a:t>
            </a:r>
            <a:r>
              <a:rPr lang="en-US" sz="2400" dirty="0">
                <a:latin typeface="Book Antiqua" panose="02040602050305030304" pitchFamily="18" charset="0"/>
              </a:rPr>
              <a:t> is output at time t, and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candidate hidden state at time t. × is point-wise multiplication and + is point-wise addition.</a:t>
            </a:r>
          </a:p>
          <a:p>
            <a:pPr algn="just"/>
            <a:endParaRPr lang="en-US" sz="2400" dirty="0">
              <a:latin typeface="Book Antiqua" pitchFamily="18" charset="0"/>
            </a:endParaRPr>
          </a:p>
        </p:txBody>
      </p:sp>
    </p:spTree>
    <p:extLst>
      <p:ext uri="{BB962C8B-B14F-4D97-AF65-F5344CB8AC3E}">
        <p14:creationId xmlns:p14="http://schemas.microsoft.com/office/powerpoint/2010/main" val="40892520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GRU is another popular RNN variant that is used to solve the vanishing gradient problem. </a:t>
            </a:r>
          </a:p>
          <a:p>
            <a:pPr algn="just"/>
            <a:r>
              <a:rPr lang="en-US" sz="2800" dirty="0">
                <a:latin typeface="Book Antiqua" panose="02040602050305030304" pitchFamily="18" charset="0"/>
              </a:rPr>
              <a:t>GRU, like LSTM, employs a gating mechanism to remember long-term dependencies. However, its structure is simpler than that of LSTM. </a:t>
            </a:r>
          </a:p>
          <a:p>
            <a:pPr algn="just"/>
            <a:r>
              <a:rPr lang="en-US" sz="2800" dirty="0">
                <a:latin typeface="Book Antiqua" panose="02040602050305030304" pitchFamily="18" charset="0"/>
              </a:rPr>
              <a:t>As a result, training takes less time. GRU networks have been shown in studies to perform similarly to LSTM networks. </a:t>
            </a:r>
          </a:p>
          <a:p>
            <a:pPr algn="just"/>
            <a:r>
              <a:rPr lang="en-US" sz="2800" dirty="0">
                <a:latin typeface="Book Antiqua" panose="02040602050305030304" pitchFamily="18" charset="0"/>
              </a:rPr>
              <a:t>Unlike LSTM, GRU does not maintain a separate cell state. It only keeps a hidden state. </a:t>
            </a:r>
          </a:p>
        </p:txBody>
      </p:sp>
    </p:spTree>
    <p:extLst>
      <p:ext uri="{BB962C8B-B14F-4D97-AF65-F5344CB8AC3E}">
        <p14:creationId xmlns:p14="http://schemas.microsoft.com/office/powerpoint/2010/main" val="38837018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network only has two gates: an update gate and a reset gate. </a:t>
            </a:r>
          </a:p>
          <a:p>
            <a:pPr algn="just"/>
            <a:r>
              <a:rPr lang="en-US" sz="2800" dirty="0">
                <a:latin typeface="Book Antiqua" panose="02040602050305030304" pitchFamily="18" charset="0"/>
              </a:rPr>
              <a:t>The reset gate controls how much of the previous knowledge is erased. It is in charge of the network's short-term memory. </a:t>
            </a:r>
          </a:p>
          <a:p>
            <a:pPr algn="just"/>
            <a:r>
              <a:rPr lang="en-US" sz="2800" dirty="0">
                <a:latin typeface="Book Antiqua" panose="02040602050305030304" pitchFamily="18" charset="0"/>
              </a:rPr>
              <a:t>The update gate determines how much past knowledge must be passed on into the future. It is in charge of the network's long-term memory. </a:t>
            </a:r>
          </a:p>
          <a:p>
            <a:pPr algn="just"/>
            <a:r>
              <a:rPr lang="en-US" sz="2800" dirty="0">
                <a:latin typeface="Book Antiqua" panose="02040602050305030304" pitchFamily="18" charset="0"/>
              </a:rPr>
              <a:t>Finally, the results of both gates are used to compute the network's current hidden state. </a:t>
            </a:r>
          </a:p>
        </p:txBody>
      </p:sp>
    </p:spTree>
    <p:extLst>
      <p:ext uri="{BB962C8B-B14F-4D97-AF65-F5344CB8AC3E}">
        <p14:creationId xmlns:p14="http://schemas.microsoft.com/office/powerpoint/2010/main" val="36450080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network's architecture is depicted in the Figure given below, and its mathematical formulation is given in the Equation given in next slide.</a:t>
            </a:r>
          </a:p>
          <a:p>
            <a:pPr algn="just"/>
            <a:endParaRPr lang="en-US" sz="2800" dirty="0">
              <a:latin typeface="Book Antiqua" panose="02040602050305030304" pitchFamily="18" charset="0"/>
            </a:endParaRPr>
          </a:p>
          <a:p>
            <a:pPr algn="just"/>
            <a:endParaRPr lang="en-US" sz="2800" dirty="0">
              <a:latin typeface="Book Antiqua" pitchFamily="18" charset="0"/>
            </a:endParaRPr>
          </a:p>
        </p:txBody>
      </p:sp>
      <p:grpSp>
        <p:nvGrpSpPr>
          <p:cNvPr id="6" name="Group 5"/>
          <p:cNvGrpSpPr/>
          <p:nvPr/>
        </p:nvGrpSpPr>
        <p:grpSpPr>
          <a:xfrm>
            <a:off x="1600200" y="3001963"/>
            <a:ext cx="7162800" cy="3306762"/>
            <a:chOff x="0" y="-1"/>
            <a:chExt cx="6165849" cy="2484017"/>
          </a:xfrm>
        </p:grpSpPr>
        <p:cxnSp>
          <p:nvCxnSpPr>
            <p:cNvPr id="7" name="Straight Connector 6"/>
            <p:cNvCxnSpPr/>
            <p:nvPr/>
          </p:nvCxnSpPr>
          <p:spPr>
            <a:xfrm>
              <a:off x="971550" y="1609725"/>
              <a:ext cx="2194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0" y="-1"/>
              <a:ext cx="6165849" cy="2484017"/>
              <a:chOff x="0" y="-1"/>
              <a:chExt cx="6165849" cy="2484017"/>
            </a:xfrm>
          </p:grpSpPr>
          <p:cxnSp>
            <p:nvCxnSpPr>
              <p:cNvPr id="9" name="Straight Connector 8"/>
              <p:cNvCxnSpPr/>
              <p:nvPr/>
            </p:nvCxnSpPr>
            <p:spPr>
              <a:xfrm>
                <a:off x="1190625" y="819150"/>
                <a:ext cx="2468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1"/>
                <a:ext cx="6165849" cy="2484017"/>
                <a:chOff x="0" y="-1"/>
                <a:chExt cx="6165849" cy="2484017"/>
              </a:xfrm>
            </p:grpSpPr>
            <p:cxnSp>
              <p:nvCxnSpPr>
                <p:cNvPr id="11" name="Straight Connector 10"/>
                <p:cNvCxnSpPr>
                  <a:cxnSpLocks noChangeShapeType="1"/>
                </p:cNvCxnSpPr>
                <p:nvPr/>
              </p:nvCxnSpPr>
              <p:spPr bwMode="auto">
                <a:xfrm>
                  <a:off x="990600" y="161925"/>
                  <a:ext cx="0" cy="47548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nvGrpSpPr>
                <p:cNvPr id="12" name="Group 11"/>
                <p:cNvGrpSpPr/>
                <p:nvPr/>
              </p:nvGrpSpPr>
              <p:grpSpPr>
                <a:xfrm>
                  <a:off x="0" y="-1"/>
                  <a:ext cx="6165849" cy="2484017"/>
                  <a:chOff x="0" y="-1"/>
                  <a:chExt cx="6165849" cy="2484017"/>
                </a:xfrm>
              </p:grpSpPr>
              <p:cxnSp>
                <p:nvCxnSpPr>
                  <p:cNvPr id="13" name="Straight Connector 12"/>
                  <p:cNvCxnSpPr/>
                  <p:nvPr/>
                </p:nvCxnSpPr>
                <p:spPr>
                  <a:xfrm flipH="1">
                    <a:off x="2143125" y="152400"/>
                    <a:ext cx="280" cy="752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0" y="-1"/>
                    <a:ext cx="6165849" cy="2484017"/>
                    <a:chOff x="0" y="-1"/>
                    <a:chExt cx="6165849" cy="2484017"/>
                  </a:xfrm>
                </p:grpSpPr>
                <p:grpSp>
                  <p:nvGrpSpPr>
                    <p:cNvPr id="15" name="Group 14"/>
                    <p:cNvGrpSpPr/>
                    <p:nvPr/>
                  </p:nvGrpSpPr>
                  <p:grpSpPr>
                    <a:xfrm>
                      <a:off x="0" y="-1"/>
                      <a:ext cx="6165849" cy="2484017"/>
                      <a:chOff x="0" y="-1"/>
                      <a:chExt cx="6165849" cy="2484017"/>
                    </a:xfrm>
                  </p:grpSpPr>
                  <p:cxnSp>
                    <p:nvCxnSpPr>
                      <p:cNvPr id="17" name="Straight Connector 16"/>
                      <p:cNvCxnSpPr/>
                      <p:nvPr/>
                    </p:nvCxnSpPr>
                    <p:spPr>
                      <a:xfrm>
                        <a:off x="2333625" y="1095375"/>
                        <a:ext cx="2298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0" y="-1"/>
                        <a:ext cx="6165849" cy="2484017"/>
                        <a:chOff x="0" y="-1"/>
                        <a:chExt cx="6165849" cy="2484017"/>
                      </a:xfrm>
                    </p:grpSpPr>
                    <p:cxnSp>
                      <p:nvCxnSpPr>
                        <p:cNvPr id="19" name="Straight Connector 18"/>
                        <p:cNvCxnSpPr/>
                        <p:nvPr/>
                      </p:nvCxnSpPr>
                      <p:spPr>
                        <a:xfrm>
                          <a:off x="3552825" y="1600200"/>
                          <a:ext cx="204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0" y="-1"/>
                          <a:ext cx="6165849" cy="2484017"/>
                          <a:chOff x="0" y="-1"/>
                          <a:chExt cx="6165849" cy="2484017"/>
                        </a:xfrm>
                      </p:grpSpPr>
                      <p:cxnSp>
                        <p:nvCxnSpPr>
                          <p:cNvPr id="21" name="Straight Connector 20"/>
                          <p:cNvCxnSpPr/>
                          <p:nvPr/>
                        </p:nvCxnSpPr>
                        <p:spPr>
                          <a:xfrm>
                            <a:off x="3362325" y="1295400"/>
                            <a:ext cx="0" cy="123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1"/>
                            <a:ext cx="6165849" cy="2484017"/>
                            <a:chOff x="0" y="-1"/>
                            <a:chExt cx="6165849" cy="2484017"/>
                          </a:xfrm>
                        </p:grpSpPr>
                        <p:grpSp>
                          <p:nvGrpSpPr>
                            <p:cNvPr id="23" name="Group 22"/>
                            <p:cNvGrpSpPr/>
                            <p:nvPr/>
                          </p:nvGrpSpPr>
                          <p:grpSpPr>
                            <a:xfrm>
                              <a:off x="0" y="-1"/>
                              <a:ext cx="6165849" cy="2484017"/>
                              <a:chOff x="0" y="-1"/>
                              <a:chExt cx="6165849" cy="2484017"/>
                            </a:xfrm>
                          </p:grpSpPr>
                          <p:cxnSp>
                            <p:nvCxnSpPr>
                              <p:cNvPr id="25" name="Straight Connector 24"/>
                              <p:cNvCxnSpPr/>
                              <p:nvPr/>
                            </p:nvCxnSpPr>
                            <p:spPr>
                              <a:xfrm>
                                <a:off x="4800600" y="1009650"/>
                                <a:ext cx="4870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0" y="-1"/>
                                <a:ext cx="6165849" cy="2484017"/>
                                <a:chOff x="0" y="-1"/>
                                <a:chExt cx="6165849" cy="2484017"/>
                              </a:xfrm>
                            </p:grpSpPr>
                            <p:cxnSp>
                              <p:nvCxnSpPr>
                                <p:cNvPr id="27" name="Straight Connector 26"/>
                                <p:cNvCxnSpPr/>
                                <p:nvPr/>
                              </p:nvCxnSpPr>
                              <p:spPr>
                                <a:xfrm flipV="1">
                                  <a:off x="5486400" y="161925"/>
                                  <a:ext cx="0" cy="676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0" y="-1"/>
                                  <a:ext cx="6165849" cy="2484017"/>
                                  <a:chOff x="0" y="-1"/>
                                  <a:chExt cx="6165849" cy="2484017"/>
                                </a:xfrm>
                              </p:grpSpPr>
                              <p:cxnSp>
                                <p:nvCxnSpPr>
                                  <p:cNvPr id="29" name="Straight Connector 28"/>
                                  <p:cNvCxnSpPr/>
                                  <p:nvPr/>
                                </p:nvCxnSpPr>
                                <p:spPr>
                                  <a:xfrm>
                                    <a:off x="4591050" y="161925"/>
                                    <a:ext cx="0" cy="673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0" y="-1"/>
                                    <a:ext cx="6165849" cy="2484017"/>
                                    <a:chOff x="0" y="-1"/>
                                    <a:chExt cx="6165849" cy="2484017"/>
                                  </a:xfrm>
                                </p:grpSpPr>
                                <p:cxnSp>
                                  <p:nvCxnSpPr>
                                    <p:cNvPr id="31" name="Straight Connector 30"/>
                                    <p:cNvCxnSpPr/>
                                    <p:nvPr/>
                                  </p:nvCxnSpPr>
                                  <p:spPr>
                                    <a:xfrm flipV="1">
                                      <a:off x="5486400" y="1219200"/>
                                      <a:ext cx="0" cy="367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0" y="-1"/>
                                      <a:ext cx="6165849" cy="2484017"/>
                                      <a:chOff x="0" y="-1"/>
                                      <a:chExt cx="6165849" cy="2484017"/>
                                    </a:xfrm>
                                  </p:grpSpPr>
                                  <p:cxnSp>
                                    <p:nvCxnSpPr>
                                      <p:cNvPr id="33" name="Straight Connector 32"/>
                                      <p:cNvCxnSpPr/>
                                      <p:nvPr/>
                                    </p:nvCxnSpPr>
                                    <p:spPr>
                                      <a:xfrm>
                                        <a:off x="5238750" y="1590675"/>
                                        <a:ext cx="247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0" y="-1"/>
                                        <a:ext cx="6165849" cy="2484017"/>
                                        <a:chOff x="0" y="-1"/>
                                        <a:chExt cx="6165849" cy="2484017"/>
                                      </a:xfrm>
                                    </p:grpSpPr>
                                    <p:grpSp>
                                      <p:nvGrpSpPr>
                                        <p:cNvPr id="37" name="Group 36"/>
                                        <p:cNvGrpSpPr/>
                                        <p:nvPr/>
                                      </p:nvGrpSpPr>
                                      <p:grpSpPr>
                                        <a:xfrm>
                                          <a:off x="0" y="-1"/>
                                          <a:ext cx="6165849" cy="2484017"/>
                                          <a:chOff x="0" y="-1"/>
                                          <a:chExt cx="6165849" cy="2484017"/>
                                        </a:xfrm>
                                      </p:grpSpPr>
                                      <p:sp>
                                        <p:nvSpPr>
                                          <p:cNvPr id="41" name="Text Box 68"/>
                                          <p:cNvSpPr txBox="1">
                                            <a:spLocks noChangeArrowheads="1"/>
                                          </p:cNvSpPr>
                                          <p:nvPr/>
                                        </p:nvSpPr>
                                        <p:spPr bwMode="auto">
                                          <a:xfrm>
                                            <a:off x="4191000" y="1412933"/>
                                            <a:ext cx="341630" cy="28511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68"/>
                                          <p:cNvSpPr txBox="1">
                                            <a:spLocks noChangeArrowheads="1"/>
                                          </p:cNvSpPr>
                                          <p:nvPr/>
                                        </p:nvSpPr>
                                        <p:spPr bwMode="auto">
                                          <a:xfrm>
                                            <a:off x="4267200" y="1744287"/>
                                            <a:ext cx="523875" cy="28535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1-U</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3" name="Group 42"/>
                                          <p:cNvGrpSpPr>
                                            <a:grpSpLocks/>
                                          </p:cNvGrpSpPr>
                                          <p:nvPr/>
                                        </p:nvGrpSpPr>
                                        <p:grpSpPr bwMode="auto">
                                          <a:xfrm>
                                            <a:off x="0" y="-1"/>
                                            <a:ext cx="6165849" cy="2484017"/>
                                            <a:chOff x="2520" y="3704"/>
                                            <a:chExt cx="8070" cy="3395"/>
                                          </a:xfrm>
                                        </p:grpSpPr>
                                        <p:sp>
                                          <p:nvSpPr>
                                            <p:cNvPr id="51" name="Text Box 43"/>
                                            <p:cNvSpPr txBox="1">
                                              <a:spLocks noChangeArrowheads="1"/>
                                            </p:cNvSpPr>
                                            <p:nvPr/>
                                          </p:nvSpPr>
                                          <p:spPr bwMode="auto">
                                            <a:xfrm>
                                              <a:off x="2614" y="6694"/>
                                              <a:ext cx="615" cy="40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2" name="Straight Connector 51"/>
                                            <p:cNvCxnSpPr>
                                              <a:cxnSpLocks noChangeShapeType="1"/>
                                            </p:cNvCxnSpPr>
                                            <p:nvPr/>
                                          </p:nvCxnSpPr>
                                          <p:spPr bwMode="auto">
                                            <a:xfrm flipV="1">
                                              <a:off x="5328" y="5487"/>
                                              <a:ext cx="0" cy="15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nvGrpSpPr>
                                            <p:cNvPr id="53" name="Group 52"/>
                                            <p:cNvGrpSpPr>
                                              <a:grpSpLocks/>
                                            </p:cNvGrpSpPr>
                                            <p:nvPr/>
                                          </p:nvGrpSpPr>
                                          <p:grpSpPr bwMode="auto">
                                            <a:xfrm>
                                              <a:off x="2520" y="3704"/>
                                              <a:ext cx="8070" cy="3199"/>
                                              <a:chOff x="2520" y="3704"/>
                                              <a:chExt cx="8070" cy="3199"/>
                                            </a:xfrm>
                                          </p:grpSpPr>
                                          <p:grpSp>
                                            <p:nvGrpSpPr>
                                              <p:cNvPr id="54" name="Group 53"/>
                                              <p:cNvGrpSpPr>
                                                <a:grpSpLocks/>
                                              </p:cNvGrpSpPr>
                                              <p:nvPr/>
                                            </p:nvGrpSpPr>
                                            <p:grpSpPr bwMode="auto">
                                              <a:xfrm>
                                                <a:off x="4327" y="4910"/>
                                                <a:ext cx="2434" cy="781"/>
                                                <a:chOff x="4327" y="4910"/>
                                                <a:chExt cx="2434" cy="781"/>
                                              </a:xfrm>
                                            </p:grpSpPr>
                                            <p:sp>
                                              <p:nvSpPr>
                                                <p:cNvPr id="69" name="Text Box 69"/>
                                                <p:cNvSpPr txBox="1">
                                                  <a:spLocks noChangeArrowheads="1"/>
                                                </p:cNvSpPr>
                                                <p:nvPr/>
                                              </p:nvSpPr>
                                              <p:spPr bwMode="auto">
                                                <a:xfrm>
                                                  <a:off x="6297" y="4910"/>
                                                  <a:ext cx="464" cy="39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R</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 Box 68"/>
                                                <p:cNvSpPr txBox="1">
                                                  <a:spLocks noChangeArrowheads="1"/>
                                                </p:cNvSpPr>
                                                <p:nvPr/>
                                              </p:nvSpPr>
                                              <p:spPr bwMode="auto">
                                                <a:xfrm>
                                                  <a:off x="4327" y="5301"/>
                                                  <a:ext cx="391" cy="39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U</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5" name="Group 54"/>
                                              <p:cNvGrpSpPr>
                                                <a:grpSpLocks/>
                                              </p:cNvGrpSpPr>
                                              <p:nvPr/>
                                            </p:nvGrpSpPr>
                                            <p:grpSpPr bwMode="auto">
                                              <a:xfrm>
                                                <a:off x="3537" y="4581"/>
                                                <a:ext cx="4473" cy="1507"/>
                                                <a:chOff x="3537" y="4581"/>
                                                <a:chExt cx="4473" cy="1507"/>
                                              </a:xfrm>
                                            </p:grpSpPr>
                                            <p:sp>
                                              <p:nvSpPr>
                                                <p:cNvPr id="66" name="Text Box 49"/>
                                                <p:cNvSpPr txBox="1">
                                                  <a:spLocks noChangeArrowheads="1"/>
                                                </p:cNvSpPr>
                                                <p:nvPr/>
                                              </p:nvSpPr>
                                              <p:spPr bwMode="auto">
                                                <a:xfrm>
                                                  <a:off x="4400" y="4672"/>
                                                  <a:ext cx="426" cy="351"/>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Text Box 51"/>
                                                <p:cNvSpPr txBox="1">
                                                  <a:spLocks noChangeArrowheads="1"/>
                                                </p:cNvSpPr>
                                                <p:nvPr/>
                                              </p:nvSpPr>
                                              <p:spPr bwMode="auto">
                                                <a:xfrm>
                                                  <a:off x="7435" y="5717"/>
                                                  <a:ext cx="575" cy="371"/>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tanh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Oval 67"/>
                                                <p:cNvSpPr>
                                                  <a:spLocks noChangeArrowheads="1"/>
                                                </p:cNvSpPr>
                                                <p:nvPr/>
                                              </p:nvSpPr>
                                              <p:spPr bwMode="auto">
                                                <a:xfrm>
                                                  <a:off x="3537" y="4581"/>
                                                  <a:ext cx="540" cy="54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6" name="Group 55"/>
                                              <p:cNvGrpSpPr>
                                                <a:grpSpLocks/>
                                              </p:cNvGrpSpPr>
                                              <p:nvPr/>
                                            </p:nvGrpSpPr>
                                            <p:grpSpPr bwMode="auto">
                                              <a:xfrm>
                                                <a:off x="3105" y="3929"/>
                                                <a:ext cx="6893" cy="2974"/>
                                                <a:chOff x="3105" y="3929"/>
                                                <a:chExt cx="6893" cy="2974"/>
                                              </a:xfrm>
                                            </p:grpSpPr>
                                            <p:cxnSp>
                                              <p:nvCxnSpPr>
                                                <p:cNvPr id="62" name="Straight Connector 61"/>
                                                <p:cNvCxnSpPr>
                                                  <a:cxnSpLocks noChangeShapeType="1"/>
                                                </p:cNvCxnSpPr>
                                                <p:nvPr/>
                                              </p:nvCxnSpPr>
                                              <p:spPr bwMode="auto">
                                                <a:xfrm flipV="1">
                                                  <a:off x="6923" y="3929"/>
                                                  <a:ext cx="0" cy="10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3" name="Straight Connector 62"/>
                                                <p:cNvCxnSpPr>
                                                  <a:cxnSpLocks noChangeShapeType="1"/>
                                                </p:cNvCxnSpPr>
                                                <p:nvPr/>
                                              </p:nvCxnSpPr>
                                              <p:spPr bwMode="auto">
                                                <a:xfrm>
                                                  <a:off x="3105" y="6903"/>
                                                  <a:ext cx="6893"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a:off x="3810" y="5635"/>
                                                  <a:ext cx="1514"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a:off x="3804" y="5128"/>
                                                  <a:ext cx="0" cy="177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grpSp>
                                            <p:nvGrpSpPr>
                                              <p:cNvPr id="57" name="Group 56"/>
                                              <p:cNvGrpSpPr>
                                                <a:grpSpLocks/>
                                              </p:cNvGrpSpPr>
                                              <p:nvPr/>
                                            </p:nvGrpSpPr>
                                            <p:grpSpPr bwMode="auto">
                                              <a:xfrm>
                                                <a:off x="2520" y="3704"/>
                                                <a:ext cx="8070" cy="472"/>
                                                <a:chOff x="2520" y="3719"/>
                                                <a:chExt cx="8070" cy="472"/>
                                              </a:xfrm>
                                            </p:grpSpPr>
                                            <p:sp>
                                              <p:nvSpPr>
                                                <p:cNvPr id="58" name="Text Box 39"/>
                                                <p:cNvSpPr txBox="1">
                                                  <a:spLocks noChangeArrowheads="1"/>
                                                </p:cNvSpPr>
                                                <p:nvPr/>
                                              </p:nvSpPr>
                                              <p:spPr bwMode="auto">
                                                <a:xfrm>
                                                  <a:off x="2520" y="3719"/>
                                                  <a:ext cx="63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9" name="Group 58"/>
                                                <p:cNvGrpSpPr>
                                                  <a:grpSpLocks/>
                                                </p:cNvGrpSpPr>
                                                <p:nvPr/>
                                              </p:nvGrpSpPr>
                                              <p:grpSpPr bwMode="auto">
                                                <a:xfrm>
                                                  <a:off x="3150" y="3771"/>
                                                  <a:ext cx="7440" cy="420"/>
                                                  <a:chOff x="3150" y="3771"/>
                                                  <a:chExt cx="7440" cy="420"/>
                                                </a:xfrm>
                                              </p:grpSpPr>
                                              <p:cxnSp>
                                                <p:nvCxnSpPr>
                                                  <p:cNvPr id="60" name="Straight Connector 59"/>
                                                  <p:cNvCxnSpPr>
                                                    <a:cxnSpLocks noChangeShapeType="1"/>
                                                  </p:cNvCxnSpPr>
                                                  <p:nvPr/>
                                                </p:nvCxnSpPr>
                                                <p:spPr bwMode="auto">
                                                  <a:xfrm>
                                                    <a:off x="3150" y="3944"/>
                                                    <a:ext cx="6893" cy="0"/>
                                                  </a:xfrm>
                                                  <a:prstGeom prst="line">
                                                    <a:avLst/>
                                                  </a:prstGeom>
                                                  <a:noFill/>
                                                  <a:ln w="6350">
                                                    <a:solidFill>
                                                      <a:srgbClr val="000000"/>
                                                    </a:solidFill>
                                                    <a:miter lim="800000"/>
                                                    <a:headEnd/>
                                                    <a:tailEnd type="none" w="med" len="med"/>
                                                  </a:ln>
                                                  <a:extLst>
                                                    <a:ext uri="{909E8E84-426E-40DD-AFC4-6F175D3DCCD1}">
                                                      <a14:hiddenFill xmlns:a14="http://schemas.microsoft.com/office/drawing/2010/main">
                                                        <a:noFill/>
                                                      </a14:hiddenFill>
                                                    </a:ext>
                                                  </a:extLst>
                                                </p:spPr>
                                              </p:cxnSp>
                                              <p:sp>
                                                <p:nvSpPr>
                                                  <p:cNvPr id="61" name="Text Box 76"/>
                                                  <p:cNvSpPr txBox="1">
                                                    <a:spLocks noChangeArrowheads="1"/>
                                                  </p:cNvSpPr>
                                                  <p:nvPr/>
                                                </p:nvSpPr>
                                                <p:spPr bwMode="auto">
                                                  <a:xfrm>
                                                    <a:off x="9960" y="3771"/>
                                                    <a:ext cx="63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sp>
                                        <p:nvSpPr>
                                          <p:cNvPr id="44" name="Oval 43"/>
                                          <p:cNvSpPr>
                                            <a:spLocks noChangeArrowheads="1"/>
                                          </p:cNvSpPr>
                                          <p:nvPr/>
                                        </p:nvSpPr>
                                        <p:spPr bwMode="auto">
                                          <a:xfrm>
                                            <a:off x="1943100" y="9048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 Box 49"/>
                                          <p:cNvSpPr txBox="1">
                                            <a:spLocks noChangeArrowheads="1"/>
                                          </p:cNvSpPr>
                                          <p:nvPr/>
                                        </p:nvSpPr>
                                        <p:spPr bwMode="auto">
                                          <a:xfrm>
                                            <a:off x="2562225" y="971550"/>
                                            <a:ext cx="325563" cy="256853"/>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p:cNvSpPr>
                                            <a:spLocks noChangeArrowheads="1"/>
                                          </p:cNvSpPr>
                                          <p:nvPr/>
                                        </p:nvSpPr>
                                        <p:spPr bwMode="auto">
                                          <a:xfrm>
                                            <a:off x="3162300" y="9048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p:cNvSpPr>
                                            <a:spLocks noChangeArrowheads="1"/>
                                          </p:cNvSpPr>
                                          <p:nvPr/>
                                        </p:nvSpPr>
                                        <p:spPr bwMode="auto">
                                          <a:xfrm>
                                            <a:off x="3162300" y="1419225"/>
                                            <a:ext cx="389255" cy="39497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Oval 47"/>
                                          <p:cNvSpPr>
                                            <a:spLocks noChangeArrowheads="1"/>
                                          </p:cNvSpPr>
                                          <p:nvPr/>
                                        </p:nvSpPr>
                                        <p:spPr bwMode="auto">
                                          <a:xfrm>
                                            <a:off x="4410075" y="838200"/>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p:cNvSpPr>
                                            <a:spLocks noChangeArrowheads="1"/>
                                          </p:cNvSpPr>
                                          <p:nvPr/>
                                        </p:nvSpPr>
                                        <p:spPr bwMode="auto">
                                          <a:xfrm>
                                            <a:off x="5286375" y="8286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Oval 49"/>
                                          <p:cNvSpPr>
                                            <a:spLocks noChangeArrowheads="1"/>
                                          </p:cNvSpPr>
                                          <p:nvPr/>
                                        </p:nvSpPr>
                                        <p:spPr bwMode="auto">
                                          <a:xfrm>
                                            <a:off x="4829175" y="1400175"/>
                                            <a:ext cx="412115" cy="39497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8" name="Group 37"/>
                                        <p:cNvGrpSpPr/>
                                        <p:nvPr/>
                                      </p:nvGrpSpPr>
                                      <p:grpSpPr>
                                        <a:xfrm>
                                          <a:off x="1600200" y="1790700"/>
                                          <a:ext cx="3438525" cy="257175"/>
                                          <a:chOff x="0" y="0"/>
                                          <a:chExt cx="3438525" cy="257175"/>
                                        </a:xfrm>
                                      </p:grpSpPr>
                                      <p:cxnSp>
                                        <p:nvCxnSpPr>
                                          <p:cNvPr id="39" name="Straight Connector 38"/>
                                          <p:cNvCxnSpPr/>
                                          <p:nvPr/>
                                        </p:nvCxnSpPr>
                                        <p:spPr>
                                          <a:xfrm flipV="1">
                                            <a:off x="0" y="257175"/>
                                            <a:ext cx="3438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438525" y="0"/>
                                            <a:ext cx="0" cy="25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5" name="Straight Connector 34"/>
                                      <p:cNvCxnSpPr/>
                                      <p:nvPr/>
                                    </p:nvCxnSpPr>
                                    <p:spPr>
                                      <a:xfrm>
                                        <a:off x="4191000" y="1590675"/>
                                        <a:ext cx="6345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591050" y="1228725"/>
                                        <a:ext cx="0" cy="818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cxnSp>
                          <p:nvCxnSpPr>
                            <p:cNvPr id="24" name="Straight Connector 23"/>
                            <p:cNvCxnSpPr/>
                            <p:nvPr/>
                          </p:nvCxnSpPr>
                          <p:spPr>
                            <a:xfrm flipH="1">
                              <a:off x="1600200" y="952500"/>
                              <a:ext cx="0" cy="1088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6" name="Straight Connector 15"/>
                    <p:cNvCxnSpPr/>
                    <p:nvPr/>
                  </p:nvCxnSpPr>
                  <p:spPr>
                    <a:xfrm>
                      <a:off x="2886075" y="1095375"/>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171735848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534400" cy="4525963"/>
              </a:xfrm>
            </p:spPr>
            <p:txBody>
              <a:bodyPr>
                <a:noAutofit/>
              </a:bodyPr>
              <a:lstStyle/>
              <a:p>
                <a:pPr marL="0" indent="0" algn="just">
                  <a:buNone/>
                </a:pPr>
                <a:r>
                  <a:rPr lang="en-US" sz="2800" dirty="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𝑟</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𝑟</m:t>
                            </m:r>
                          </m:sub>
                        </m:sSub>
                      </m:e>
                    </m:d>
                  </m:oMath>
                </a14:m>
                <a:endParaRPr lang="en-US" sz="2800" dirty="0"/>
              </a:p>
              <a:p>
                <a:pPr marL="0" indent="0" algn="just">
                  <a:buNone/>
                </a:pPr>
                <a:r>
                  <a:rPr lang="en-US" sz="2800" dirty="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𝑢</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𝑢</m:t>
                            </m:r>
                          </m:sub>
                        </m:sSub>
                      </m:e>
                    </m:d>
                  </m:oMath>
                </a14:m>
                <a:endParaRPr lang="en-US" sz="2800" dirty="0">
                  <a:latin typeface="Book Antiqua" pitchFamily="18" charset="0"/>
                </a:endParaRPr>
              </a:p>
              <a:p>
                <a:pPr marL="0" indent="0" algn="just">
                  <a:buNone/>
                </a:pPr>
                <a:r>
                  <a:rPr lang="en-US" sz="2800" dirty="0">
                    <a:latin typeface="Book Antiqua" pitchFamily="18" charset="0"/>
                  </a:rPr>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h</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h</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e>
                    </m:d>
                  </m:oMath>
                </a14:m>
                <a:endParaRPr lang="en-US" sz="2800" dirty="0"/>
              </a:p>
              <a:p>
                <a:pPr marL="0" indent="0" algn="just">
                  <a:buNone/>
                </a:pPr>
                <a:r>
                  <a:rPr lang="en-US" sz="2800" dirty="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e>
                    </m:d>
                  </m:oMath>
                </a14:m>
                <a:endParaRPr lang="en-US" sz="2800" dirty="0">
                  <a:latin typeface="Book Antiqua" pitchFamily="18" charset="0"/>
                </a:endParaRPr>
              </a:p>
              <a:p>
                <a:pPr marL="0" indent="0" algn="just">
                  <a:buNone/>
                </a:pPr>
                <a:r>
                  <a:rPr lang="en-US" sz="2800" dirty="0">
                    <a:latin typeface="Book Antiqua" panose="02040602050305030304" pitchFamily="18" charset="0"/>
                  </a:rPr>
                  <a:t>Where, </a:t>
                </a:r>
                <a:r>
                  <a:rPr lang="en-US" sz="2800" dirty="0" err="1">
                    <a:latin typeface="Book Antiqua" panose="02040602050305030304" pitchFamily="18" charset="0"/>
                  </a:rPr>
                  <a:t>R</a:t>
                </a:r>
                <a:r>
                  <a:rPr lang="en-US" sz="2800" baseline="-25000" dirty="0" err="1">
                    <a:latin typeface="Book Antiqua" panose="02040602050305030304" pitchFamily="18" charset="0"/>
                  </a:rPr>
                  <a:t>t</a:t>
                </a:r>
                <a:r>
                  <a:rPr lang="en-US" sz="2800" dirty="0">
                    <a:latin typeface="Book Antiqua" panose="02040602050305030304" pitchFamily="18" charset="0"/>
                  </a:rPr>
                  <a:t> is reset gate and </a:t>
                </a:r>
                <a:r>
                  <a:rPr lang="en-US" sz="2800" dirty="0" err="1">
                    <a:latin typeface="Book Antiqua" panose="02040602050305030304" pitchFamily="18" charset="0"/>
                  </a:rPr>
                  <a:t>U</a:t>
                </a:r>
                <a:r>
                  <a:rPr lang="en-US" sz="2800" baseline="-25000" dirty="0" err="1">
                    <a:latin typeface="Book Antiqua" panose="02040602050305030304" pitchFamily="18" charset="0"/>
                  </a:rPr>
                  <a:t>t</a:t>
                </a:r>
                <a:r>
                  <a:rPr lang="en-US" sz="2800" dirty="0">
                    <a:latin typeface="Book Antiqua" panose="02040602050305030304" pitchFamily="18" charset="0"/>
                  </a:rPr>
                  <a:t> is update gate. </a:t>
                </a:r>
                <a:r>
                  <a:rPr lang="en-US" sz="2800" dirty="0" err="1">
                    <a:latin typeface="Book Antiqua" panose="02040602050305030304" pitchFamily="18" charset="0"/>
                  </a:rPr>
                  <a:t>H</a:t>
                </a:r>
                <a:r>
                  <a:rPr lang="en-US" sz="2800" baseline="30000" dirty="0" err="1">
                    <a:latin typeface="Book Antiqua" panose="02040602050305030304" pitchFamily="18" charset="0"/>
                  </a:rPr>
                  <a:t>’</a:t>
                </a:r>
                <a:r>
                  <a:rPr lang="en-US" sz="2800" baseline="-25000" dirty="0" err="1">
                    <a:latin typeface="Book Antiqua" panose="02040602050305030304" pitchFamily="18" charset="0"/>
                  </a:rPr>
                  <a:t>t</a:t>
                </a:r>
                <a:r>
                  <a:rPr lang="en-US" sz="2800" dirty="0">
                    <a:latin typeface="Book Antiqua" panose="02040602050305030304" pitchFamily="18" charset="0"/>
                  </a:rPr>
                  <a:t> and </a:t>
                </a:r>
                <a:r>
                  <a:rPr lang="en-US" sz="2800" dirty="0" err="1">
                    <a:latin typeface="Book Antiqua" panose="02040602050305030304" pitchFamily="18" charset="0"/>
                  </a:rPr>
                  <a:t>H</a:t>
                </a:r>
                <a:r>
                  <a:rPr lang="en-US" sz="2800" baseline="-25000" dirty="0" err="1">
                    <a:latin typeface="Book Antiqua" panose="02040602050305030304" pitchFamily="18" charset="0"/>
                  </a:rPr>
                  <a:t>t</a:t>
                </a:r>
                <a:r>
                  <a:rPr lang="en-US" sz="2800" dirty="0">
                    <a:latin typeface="Book Antiqua" panose="02040602050305030304" pitchFamily="18" charset="0"/>
                  </a:rPr>
                  <a:t> are candidate hidden state and hidden state. W and V are weight matrices. × is element-wise multiplication.</a:t>
                </a:r>
              </a:p>
              <a:p>
                <a:pPr marL="0" indent="0" algn="just">
                  <a:buNone/>
                </a:pPr>
                <a:endParaRPr lang="en-US" sz="2800" dirty="0">
                  <a:latin typeface="Book Antiqua"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534400" cy="4525963"/>
              </a:xfrm>
              <a:blipFill rotWithShape="0">
                <a:blip r:embed="rId2"/>
                <a:stretch>
                  <a:fillRect l="-1500" r="-1429"/>
                </a:stretch>
              </a:blipFill>
            </p:spPr>
            <p:txBody>
              <a:bodyPr/>
              <a:lstStyle/>
              <a:p>
                <a:r>
                  <a:rPr lang="en-US">
                    <a:noFill/>
                  </a:rPr>
                  <a:t> </a:t>
                </a:r>
              </a:p>
            </p:txBody>
          </p:sp>
        </mc:Fallback>
      </mc:AlternateContent>
    </p:spTree>
    <p:extLst>
      <p:ext uri="{BB962C8B-B14F-4D97-AF65-F5344CB8AC3E}">
        <p14:creationId xmlns:p14="http://schemas.microsoft.com/office/powerpoint/2010/main" val="29887358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Hopfield networks are single layer recurrent neural networks that consists of n fully connected neurons.</a:t>
            </a:r>
          </a:p>
          <a:p>
            <a:pPr algn="just"/>
            <a:r>
              <a:rPr lang="en-US" sz="2800" dirty="0">
                <a:latin typeface="Book Antiqua" pitchFamily="18" charset="0"/>
              </a:rPr>
              <a:t>This networks acts as associative memory of content addressable memory and is used for different pattern recognition problem.</a:t>
            </a:r>
          </a:p>
          <a:p>
            <a:pPr algn="just"/>
            <a:r>
              <a:rPr lang="en-US" sz="2800" dirty="0">
                <a:latin typeface="Book Antiqua" panose="02040602050305030304" pitchFamily="18" charset="0"/>
              </a:rPr>
              <a:t>An associative memory stores a set of p patterns </a:t>
            </a:r>
            <a:r>
              <a:rPr lang="en-US" sz="2800" dirty="0">
                <a:latin typeface="Book Antiqua" panose="02040602050305030304" pitchFamily="18" charset="0"/>
                <a:sym typeface="Symbol" panose="05050102010706020507" pitchFamily="18" charset="2"/>
              </a:rPr>
              <a:t>in such a way that when presented with a new pattern, the network responds by producing whichever one of the stored patterns most closely resembles</a:t>
            </a:r>
            <a:r>
              <a:rPr lang="en-US" sz="2800" baseline="-25000" dirty="0">
                <a:latin typeface="Book Antiqua" panose="02040602050305030304" pitchFamily="18" charset="0"/>
                <a:sym typeface="Symbol" panose="05050102010706020507" pitchFamily="18" charset="2"/>
              </a:rPr>
              <a:t>.</a:t>
            </a:r>
          </a:p>
          <a:p>
            <a:pPr marL="0" indent="0" algn="just">
              <a:buNone/>
            </a:pPr>
            <a:endParaRPr lang="en-US" sz="2800" dirty="0">
              <a:latin typeface="Book Antiqua" pitchFamily="18" charset="0"/>
            </a:endParaRPr>
          </a:p>
          <a:p>
            <a:pPr algn="just"/>
            <a:endParaRPr lang="en-US" sz="2800" dirty="0">
              <a:latin typeface="Book Antiqua" pitchFamily="18" charset="0"/>
            </a:endParaRPr>
          </a:p>
        </p:txBody>
      </p:sp>
    </p:spTree>
    <p:extLst>
      <p:ext uri="{BB962C8B-B14F-4D97-AF65-F5344CB8AC3E}">
        <p14:creationId xmlns:p14="http://schemas.microsoft.com/office/powerpoint/2010/main" val="124317850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In this network every neuron acts input as well as output node.</a:t>
            </a:r>
          </a:p>
          <a:p>
            <a:pPr algn="just"/>
            <a:r>
              <a:rPr lang="en-US" sz="2800" dirty="0">
                <a:latin typeface="Book Antiqua" pitchFamily="18" charset="0"/>
              </a:rPr>
              <a:t>No connection from a node to itself is allowed in this type of neural network.</a:t>
            </a:r>
          </a:p>
          <a:p>
            <a:pPr algn="just"/>
            <a:r>
              <a:rPr lang="en-US" sz="2800" dirty="0">
                <a:latin typeface="Book Antiqua" pitchFamily="18" charset="0"/>
              </a:rPr>
              <a:t>Hopfield nets can be discrete or continuous. Furthermore, Discrete Hopfield nets can be binary or bipolar.</a:t>
            </a:r>
          </a:p>
          <a:p>
            <a:pPr algn="just"/>
            <a:r>
              <a:rPr lang="en-US" sz="2800" dirty="0">
                <a:latin typeface="Book Antiqua" pitchFamily="18" charset="0"/>
              </a:rPr>
              <a:t>Binary Hopfield nets produce 0 or 1 output whereas bipolar nets produce 1 or -1 output.</a:t>
            </a: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Tree>
    <p:extLst>
      <p:ext uri="{BB962C8B-B14F-4D97-AF65-F5344CB8AC3E}">
        <p14:creationId xmlns:p14="http://schemas.microsoft.com/office/powerpoint/2010/main" val="18465037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Architecture of Hopfield network is given below.</a:t>
            </a:r>
          </a:p>
        </p:txBody>
      </p:sp>
      <p:pic>
        <p:nvPicPr>
          <p:cNvPr id="332802" name="Picture 2" descr="Artificial Neural Network - Hopfield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355849"/>
            <a:ext cx="493395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6155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itchFamily="18" charset="0"/>
              </a:rPr>
              <a:t>Thus, RNN converts the independent activations into dependent activations by providing the same weights and biases to all the layers, thus reducing the complexity of increasing parameters and memorizing each previous outputs by giving each output as input to the next hidden layer (see right part of the figure in next slide).</a:t>
            </a:r>
          </a:p>
          <a:p>
            <a:pPr algn="just" fontAlgn="base"/>
            <a:r>
              <a:rPr lang="en-US" sz="2600" dirty="0">
                <a:latin typeface="Book Antiqua" pitchFamily="18" charset="0"/>
              </a:rPr>
              <a:t>Hence layers of neural network in right side can be joined together such that the weights and bias of all the hidden layers is the same, into a single recurrent layer.</a:t>
            </a:r>
          </a:p>
          <a:p>
            <a:pPr algn="just" fontAlgn="base"/>
            <a:endParaRPr lang="en-US" sz="2600" dirty="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In this network every neuron acts input as well as output node.</a:t>
            </a:r>
          </a:p>
          <a:p>
            <a:pPr algn="just"/>
            <a:r>
              <a:rPr lang="en-US" sz="2800" dirty="0">
                <a:latin typeface="Book Antiqua" pitchFamily="18" charset="0"/>
              </a:rPr>
              <a:t>No connection from a node to itself is allowed in this type of neural network.</a:t>
            </a:r>
          </a:p>
          <a:p>
            <a:pPr algn="just"/>
            <a:r>
              <a:rPr lang="en-US" sz="2800" dirty="0">
                <a:latin typeface="Book Antiqua" pitchFamily="18" charset="0"/>
              </a:rPr>
              <a:t>Hopfield nets can be discrete or continuous. Furthermore, Discrete Hopfield nets can be binary or bipolar.</a:t>
            </a:r>
          </a:p>
          <a:p>
            <a:pPr algn="just"/>
            <a:r>
              <a:rPr lang="en-US" sz="2800" dirty="0">
                <a:latin typeface="Book Antiqua" pitchFamily="18" charset="0"/>
              </a:rPr>
              <a:t>Binary Hopfield nets produce 0 or 1 output whereas bipolar nets produce 1 or -1 output.</a:t>
            </a: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Tree>
    <p:extLst>
      <p:ext uri="{BB962C8B-B14F-4D97-AF65-F5344CB8AC3E}">
        <p14:creationId xmlns:p14="http://schemas.microsoft.com/office/powerpoint/2010/main" val="308483748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Boltzmann Machine is a kind of recurrent neural network where the nodes make binary decisions and are present with certain biases. </a:t>
            </a:r>
          </a:p>
          <a:p>
            <a:pPr algn="just"/>
            <a:r>
              <a:rPr lang="en-US" sz="2800" dirty="0">
                <a:latin typeface="Book Antiqua" panose="02040602050305030304" pitchFamily="18" charset="0"/>
              </a:rPr>
              <a:t>It consists of a network of symmetrically connected, neuron-like units that make decisions stochastically whether to be active or not. </a:t>
            </a:r>
          </a:p>
          <a:p>
            <a:pPr algn="just"/>
            <a:r>
              <a:rPr lang="en-US" sz="2800" dirty="0">
                <a:latin typeface="Book Antiqua" panose="02040602050305030304" pitchFamily="18" charset="0"/>
              </a:rPr>
              <a:t>Boltzmann machines have a simple learning algorithm that allows them to discover interesting features in datasets composed of binary vectors. </a:t>
            </a:r>
          </a:p>
        </p:txBody>
      </p:sp>
    </p:spTree>
    <p:extLst>
      <p:ext uri="{BB962C8B-B14F-4D97-AF65-F5344CB8AC3E}">
        <p14:creationId xmlns:p14="http://schemas.microsoft.com/office/powerpoint/2010/main" val="41386013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Some important points about Boltzmann Machine. </a:t>
            </a:r>
          </a:p>
          <a:p>
            <a:pPr lvl="1" algn="just"/>
            <a:r>
              <a:rPr lang="en-US" sz="2600" dirty="0">
                <a:latin typeface="Book Antiqua" panose="02040602050305030304" pitchFamily="18" charset="0"/>
              </a:rPr>
              <a:t>They use recurrent structure.</a:t>
            </a:r>
          </a:p>
          <a:p>
            <a:pPr lvl="1" algn="just"/>
            <a:r>
              <a:rPr lang="en-US" sz="2600" dirty="0">
                <a:latin typeface="Book Antiqua" panose="02040602050305030304" pitchFamily="18" charset="0"/>
              </a:rPr>
              <a:t>They consist of stochastic neurons, which have one of the two possible states, either 1 or 0.</a:t>
            </a:r>
          </a:p>
          <a:p>
            <a:pPr lvl="1" algn="just"/>
            <a:r>
              <a:rPr lang="en-US" sz="2600" dirty="0">
                <a:latin typeface="Book Antiqua" panose="02040602050305030304" pitchFamily="18" charset="0"/>
              </a:rPr>
              <a:t>Some of the neurons in this are adaptive and some are clamped.</a:t>
            </a:r>
          </a:p>
          <a:p>
            <a:pPr lvl="1" algn="just"/>
            <a:r>
              <a:rPr lang="en-US" sz="2600" dirty="0">
                <a:latin typeface="Book Antiqua" panose="02040602050305030304" pitchFamily="18" charset="0"/>
              </a:rPr>
              <a:t>If we apply simulated annealing on discrete Hopfield network, then it would become Boltzmann Machine.</a:t>
            </a:r>
          </a:p>
        </p:txBody>
      </p:sp>
    </p:spTree>
    <p:extLst>
      <p:ext uri="{BB962C8B-B14F-4D97-AF65-F5344CB8AC3E}">
        <p14:creationId xmlns:p14="http://schemas.microsoft.com/office/powerpoint/2010/main" val="116102909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main purpose of Boltzmann Machine is to optimize the solution of a problem. It is the work of Boltzmann Machine to optimize the weights and quantity related to that particular problem.</a:t>
            </a:r>
          </a:p>
          <a:p>
            <a:pPr algn="just"/>
            <a:r>
              <a:rPr lang="en-US" sz="2800" dirty="0">
                <a:latin typeface="Book Antiqua" panose="02040602050305030304" pitchFamily="18" charset="0"/>
              </a:rPr>
              <a:t>The following diagram shows the architecture of Boltzmann machine. It is clear from the diagram, that it is a two-dimensional array of units. Here, weights on interconnections between units are </a:t>
            </a:r>
            <a:r>
              <a:rPr lang="en-US" sz="2800" b="1" dirty="0">
                <a:latin typeface="Book Antiqua" panose="02040602050305030304" pitchFamily="18" charset="0"/>
              </a:rPr>
              <a:t>–p</a:t>
            </a:r>
            <a:r>
              <a:rPr lang="en-US" sz="2800" dirty="0">
                <a:latin typeface="Book Antiqua" panose="02040602050305030304" pitchFamily="18" charset="0"/>
              </a:rPr>
              <a:t> where </a:t>
            </a:r>
            <a:r>
              <a:rPr lang="en-US" sz="2800" b="1" dirty="0">
                <a:latin typeface="Book Antiqua" panose="02040602050305030304" pitchFamily="18" charset="0"/>
              </a:rPr>
              <a:t>p &gt; 0</a:t>
            </a:r>
            <a:r>
              <a:rPr lang="en-US" sz="2800" dirty="0">
                <a:latin typeface="Book Antiqua" panose="02040602050305030304" pitchFamily="18" charset="0"/>
              </a:rPr>
              <a:t>. The weights of self-connections are given by </a:t>
            </a:r>
            <a:r>
              <a:rPr lang="en-US" sz="2800" b="1" dirty="0">
                <a:latin typeface="Book Antiqua" panose="02040602050305030304" pitchFamily="18" charset="0"/>
              </a:rPr>
              <a:t>b</a:t>
            </a:r>
            <a:r>
              <a:rPr lang="en-US" sz="2800" dirty="0">
                <a:latin typeface="Book Antiqua" panose="02040602050305030304" pitchFamily="18" charset="0"/>
              </a:rPr>
              <a:t> where </a:t>
            </a:r>
            <a:r>
              <a:rPr lang="en-US" sz="2800" b="1" dirty="0">
                <a:latin typeface="Book Antiqua" panose="02040602050305030304" pitchFamily="18" charset="0"/>
              </a:rPr>
              <a:t>b &gt; 0</a:t>
            </a:r>
            <a:r>
              <a:rPr lang="en-US" sz="2800" dirty="0">
                <a:latin typeface="Book Antiqua" panose="02040602050305030304" pitchFamily="18" charset="0"/>
              </a:rPr>
              <a:t>.</a:t>
            </a:r>
          </a:p>
        </p:txBody>
      </p:sp>
    </p:spTree>
    <p:extLst>
      <p:ext uri="{BB962C8B-B14F-4D97-AF65-F5344CB8AC3E}">
        <p14:creationId xmlns:p14="http://schemas.microsoft.com/office/powerpoint/2010/main" val="14844991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pic>
        <p:nvPicPr>
          <p:cNvPr id="334850" name="Picture 2" descr="Boltz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553200" cy="426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958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pic>
        <p:nvPicPr>
          <p:cNvPr id="287746" name="Picture 2"/>
          <p:cNvPicPr>
            <a:picLocks noChangeAspect="1" noChangeArrowheads="1"/>
          </p:cNvPicPr>
          <p:nvPr/>
        </p:nvPicPr>
        <p:blipFill>
          <a:blip r:embed="rId2"/>
          <a:srcRect/>
          <a:stretch>
            <a:fillRect/>
          </a:stretch>
        </p:blipFill>
        <p:spPr bwMode="auto">
          <a:xfrm>
            <a:off x="457200" y="1295400"/>
            <a:ext cx="8248650" cy="3552825"/>
          </a:xfrm>
          <a:prstGeom prst="rect">
            <a:avLst/>
          </a:prstGeom>
          <a:noFill/>
          <a:ln w="9525">
            <a:noFill/>
            <a:miter lim="800000"/>
            <a:headEnd/>
            <a:tailEnd/>
          </a:ln>
          <a:effectLst/>
        </p:spPr>
      </p:pic>
      <p:sp>
        <p:nvSpPr>
          <p:cNvPr id="7" name="TextBox 6"/>
          <p:cNvSpPr txBox="1"/>
          <p:nvPr/>
        </p:nvSpPr>
        <p:spPr>
          <a:xfrm>
            <a:off x="1905000" y="3200400"/>
            <a:ext cx="762000" cy="461665"/>
          </a:xfrm>
          <a:prstGeom prst="rect">
            <a:avLst/>
          </a:prstGeom>
          <a:noFill/>
        </p:spPr>
        <p:txBody>
          <a:bodyPr wrap="square" rtlCol="0">
            <a:spAutoFit/>
          </a:bodyPr>
          <a:lstStyle/>
          <a:p>
            <a:r>
              <a:rPr lang="en-US" sz="2400" dirty="0">
                <a:latin typeface="Book Antiqua" pitchFamily="18" charset="0"/>
              </a:rPr>
              <a:t>≡</a:t>
            </a:r>
          </a:p>
        </p:txBody>
      </p:sp>
      <p:graphicFrame>
        <p:nvGraphicFramePr>
          <p:cNvPr id="8" name="Object 7"/>
          <p:cNvGraphicFramePr>
            <a:graphicFrameLocks noChangeAspect="1"/>
          </p:cNvGraphicFramePr>
          <p:nvPr/>
        </p:nvGraphicFramePr>
        <p:xfrm>
          <a:off x="228600" y="5029200"/>
          <a:ext cx="4191000" cy="968516"/>
        </p:xfrm>
        <a:graphic>
          <a:graphicData uri="http://schemas.openxmlformats.org/presentationml/2006/ole">
            <mc:AlternateContent xmlns:mc="http://schemas.openxmlformats.org/markup-compatibility/2006">
              <mc:Choice xmlns:v="urn:schemas-microsoft-com:vml" Requires="v">
                <p:oleObj name="Equation" r:id="rId3" imgW="2070000" imgH="495000" progId="Equation.3">
                  <p:embed/>
                </p:oleObj>
              </mc:Choice>
              <mc:Fallback>
                <p:oleObj name="Equation" r:id="rId3" imgW="2070000" imgH="495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029200"/>
                        <a:ext cx="4191000" cy="968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48" name="Object 4"/>
          <p:cNvGraphicFramePr>
            <a:graphicFrameLocks noChangeAspect="1"/>
          </p:cNvGraphicFramePr>
          <p:nvPr/>
        </p:nvGraphicFramePr>
        <p:xfrm>
          <a:off x="5334000" y="5105400"/>
          <a:ext cx="2971800" cy="914400"/>
        </p:xfrm>
        <a:graphic>
          <a:graphicData uri="http://schemas.openxmlformats.org/presentationml/2006/ole">
            <mc:AlternateContent xmlns:mc="http://schemas.openxmlformats.org/markup-compatibility/2006">
              <mc:Choice xmlns:v="urn:schemas-microsoft-com:vml" Requires="v">
                <p:oleObj name="Equation" r:id="rId5" imgW="1663560" imgH="520560" progId="Equation.3">
                  <p:embed/>
                </p:oleObj>
              </mc:Choice>
              <mc:Fallback>
                <p:oleObj name="Equation" r:id="rId5" imgW="1663560" imgH="5205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1054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b="1" dirty="0">
                <a:latin typeface="Book Antiqua" pitchFamily="18" charset="0"/>
              </a:rPr>
              <a:t>Applications of RNN</a:t>
            </a:r>
          </a:p>
          <a:p>
            <a:pPr algn="just" fontAlgn="base"/>
            <a:r>
              <a:rPr lang="en-US" sz="2600" dirty="0">
                <a:latin typeface="Book Antiqua" pitchFamily="18" charset="0"/>
              </a:rPr>
              <a:t>Time series prediction</a:t>
            </a:r>
          </a:p>
          <a:p>
            <a:pPr algn="just" fontAlgn="base"/>
            <a:r>
              <a:rPr lang="en-US" sz="2600" dirty="0">
                <a:latin typeface="Book Antiqua" pitchFamily="18" charset="0"/>
              </a:rPr>
              <a:t>Sequence prediction</a:t>
            </a:r>
          </a:p>
          <a:p>
            <a:pPr algn="just" fontAlgn="base"/>
            <a:r>
              <a:rPr lang="en-US" sz="2600" dirty="0">
                <a:latin typeface="Book Antiqua" pitchFamily="18" charset="0"/>
              </a:rPr>
              <a:t>Natural Language Processing</a:t>
            </a:r>
          </a:p>
          <a:p>
            <a:pPr algn="just" fontAlgn="base"/>
            <a:r>
              <a:rPr lang="en-US" sz="2600" dirty="0">
                <a:latin typeface="Book Antiqua" pitchFamily="18" charset="0"/>
              </a:rPr>
              <a:t>Speech processing</a:t>
            </a:r>
          </a:p>
          <a:p>
            <a:pPr algn="just" fontAlgn="base"/>
            <a:endParaRPr lang="en-US" sz="2600" dirty="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itchFamily="18" charset="0"/>
              </a:rPr>
              <a:t>Example:</a:t>
            </a:r>
            <a:r>
              <a:rPr lang="en-US" sz="2400" dirty="0">
                <a:latin typeface="Book Antiqua" pitchFamily="18" charset="0"/>
              </a:rPr>
              <a:t> Consider the word ‘dogs’. Show forward propagation of RNN with three nodes in hidden layer to predict letter </a:t>
            </a:r>
            <a:r>
              <a:rPr lang="en-US" sz="2400" b="1" dirty="0">
                <a:latin typeface="Book Antiqua" pitchFamily="18" charset="0"/>
              </a:rPr>
              <a:t>‘s’</a:t>
            </a:r>
            <a:r>
              <a:rPr lang="en-US" sz="2400" dirty="0">
                <a:latin typeface="Book Antiqua" pitchFamily="18" charset="0"/>
              </a:rPr>
              <a:t> given the letters </a:t>
            </a:r>
            <a:r>
              <a:rPr lang="en-US" sz="2400" b="1" dirty="0">
                <a:latin typeface="Book Antiqua" pitchFamily="18" charset="0"/>
              </a:rPr>
              <a:t>‘d’</a:t>
            </a:r>
            <a:r>
              <a:rPr lang="en-US" sz="2400" dirty="0">
                <a:latin typeface="Book Antiqua" pitchFamily="18" charset="0"/>
              </a:rPr>
              <a:t>, </a:t>
            </a:r>
            <a:r>
              <a:rPr lang="en-US" sz="2400" b="1" dirty="0">
                <a:latin typeface="Book Antiqua" pitchFamily="18" charset="0"/>
              </a:rPr>
              <a:t>‘o’</a:t>
            </a:r>
            <a:r>
              <a:rPr lang="en-US" sz="2400" dirty="0">
                <a:latin typeface="Book Antiqua" pitchFamily="18" charset="0"/>
              </a:rPr>
              <a:t>, and </a:t>
            </a:r>
            <a:r>
              <a:rPr lang="en-US" sz="2400" b="1" dirty="0">
                <a:latin typeface="Book Antiqua" pitchFamily="18" charset="0"/>
              </a:rPr>
              <a:t>‘g’</a:t>
            </a:r>
            <a:r>
              <a:rPr lang="en-US" sz="2400" dirty="0">
                <a:latin typeface="Book Antiqua" pitchFamily="18" charset="0"/>
              </a:rPr>
              <a:t>. Assume that hidden layer activation function is </a:t>
            </a:r>
            <a:r>
              <a:rPr lang="en-US" sz="2400" dirty="0" err="1">
                <a:latin typeface="Book Antiqua" pitchFamily="18" charset="0"/>
              </a:rPr>
              <a:t>Tanh</a:t>
            </a:r>
            <a:r>
              <a:rPr lang="en-US" sz="2400" dirty="0">
                <a:latin typeface="Book Antiqua" pitchFamily="18" charset="0"/>
              </a:rPr>
              <a:t> and activation in output layer is </a:t>
            </a:r>
            <a:r>
              <a:rPr lang="en-US" sz="2400" dirty="0" err="1">
                <a:latin typeface="Book Antiqua" pitchFamily="18" charset="0"/>
              </a:rPr>
              <a:t>softmax</a:t>
            </a:r>
            <a:r>
              <a:rPr lang="en-US" sz="2400" dirty="0">
                <a:latin typeface="Book Antiqua" pitchFamily="18" charset="0"/>
              </a:rPr>
              <a:t>. </a:t>
            </a:r>
          </a:p>
          <a:p>
            <a:pPr algn="just" fontAlgn="base">
              <a:buNone/>
            </a:pPr>
            <a:r>
              <a:rPr lang="en-US" sz="2400" b="1" dirty="0">
                <a:latin typeface="Book Antiqua" pitchFamily="18" charset="0"/>
              </a:rPr>
              <a:t>Solution</a:t>
            </a:r>
          </a:p>
          <a:p>
            <a:pPr algn="just" fontAlgn="base">
              <a:buNone/>
            </a:pPr>
            <a:r>
              <a:rPr lang="en-US" sz="2400" dirty="0">
                <a:latin typeface="Book Antiqua" pitchFamily="18" charset="0"/>
              </a:rPr>
              <a:t>One hot encoding of the input: input vocabulary{d, o, g, s}</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7" name="Table 6"/>
          <p:cNvGraphicFramePr>
            <a:graphicFrameLocks noGrp="1"/>
          </p:cNvGraphicFramePr>
          <p:nvPr/>
        </p:nvGraphicFramePr>
        <p:xfrm>
          <a:off x="609600" y="4419600"/>
          <a:ext cx="2743200" cy="1854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70840">
                <a:tc>
                  <a:txBody>
                    <a:bodyPr/>
                    <a:lstStyle/>
                    <a:p>
                      <a:r>
                        <a:rPr lang="en-US" dirty="0">
                          <a:latin typeface="Book Antiqua" pitchFamily="18" charset="0"/>
                        </a:rPr>
                        <a:t>d</a:t>
                      </a:r>
                    </a:p>
                  </a:txBody>
                  <a:tcPr/>
                </a:tc>
                <a:tc>
                  <a:txBody>
                    <a:bodyPr/>
                    <a:lstStyle/>
                    <a:p>
                      <a:r>
                        <a:rPr lang="en-US" dirty="0">
                          <a:latin typeface="Book Antiqua" pitchFamily="18" charset="0"/>
                        </a:rPr>
                        <a:t>o</a:t>
                      </a:r>
                    </a:p>
                  </a:txBody>
                  <a:tcPr/>
                </a:tc>
                <a:tc>
                  <a:txBody>
                    <a:bodyPr/>
                    <a:lstStyle/>
                    <a:p>
                      <a:r>
                        <a:rPr lang="en-US" dirty="0">
                          <a:latin typeface="Book Antiqua" pitchFamily="18" charset="0"/>
                        </a:rPr>
                        <a:t>g</a:t>
                      </a:r>
                    </a:p>
                  </a:txBody>
                  <a:tcPr/>
                </a:tc>
                <a:tc>
                  <a:txBody>
                    <a:bodyPr/>
                    <a:lstStyle/>
                    <a:p>
                      <a:r>
                        <a:rPr lang="en-US" dirty="0">
                          <a:latin typeface="Book Antiqua" pitchFamily="18" charset="0"/>
                        </a:rPr>
                        <a:t>s</a:t>
                      </a:r>
                    </a:p>
                  </a:txBody>
                  <a:tcPr/>
                </a:tc>
                <a:extLst>
                  <a:ext uri="{0D108BD9-81ED-4DB2-BD59-A6C34878D82A}">
                    <a16:rowId xmlns:a16="http://schemas.microsoft.com/office/drawing/2014/main" val="10000"/>
                  </a:ext>
                </a:extLst>
              </a:tr>
              <a:tr h="370840">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1"/>
                  </a:ext>
                </a:extLst>
              </a:tr>
              <a:tr h="370840">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2"/>
                  </a:ext>
                </a:extLst>
              </a:tr>
              <a:tr h="37084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3"/>
                  </a:ext>
                </a:extLst>
              </a:tr>
              <a:tr h="37084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dirty="0">
                <a:latin typeface="Book Antiqua" pitchFamily="18" charset="0"/>
              </a:rPr>
              <a:t>We know that: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r>
              <a:rPr lang="en-US" sz="2600" dirty="0">
                <a:latin typeface="Book Antiqua" pitchFamily="18" charset="0"/>
              </a:rPr>
              <a:t>Here, dimension of </a:t>
            </a:r>
            <a:r>
              <a:rPr lang="en-US" sz="2600" i="1" dirty="0" err="1">
                <a:latin typeface="Book Antiqua" pitchFamily="18" charset="0"/>
              </a:rPr>
              <a:t>w</a:t>
            </a:r>
            <a:r>
              <a:rPr lang="en-US" sz="2600" i="1" baseline="-25000" dirty="0" err="1">
                <a:latin typeface="Book Antiqua" pitchFamily="18" charset="0"/>
              </a:rPr>
              <a:t>h</a:t>
            </a:r>
            <a:r>
              <a:rPr lang="en-US" sz="2600" dirty="0">
                <a:latin typeface="Book Antiqua" pitchFamily="18" charset="0"/>
              </a:rPr>
              <a:t> is d × d, dimension of </a:t>
            </a:r>
            <a:r>
              <a:rPr lang="en-US" sz="2600" i="1" dirty="0" err="1">
                <a:latin typeface="Book Antiqua" pitchFamily="18" charset="0"/>
              </a:rPr>
              <a:t>w</a:t>
            </a:r>
            <a:r>
              <a:rPr lang="en-US" sz="2600" i="1" baseline="-25000" dirty="0" err="1">
                <a:latin typeface="Book Antiqua" pitchFamily="18" charset="0"/>
              </a:rPr>
              <a:t>x</a:t>
            </a:r>
            <a:r>
              <a:rPr lang="en-US" sz="2600" dirty="0">
                <a:latin typeface="Book Antiqua" pitchFamily="18" charset="0"/>
              </a:rPr>
              <a:t> is d × k, and dimension of </a:t>
            </a:r>
            <a:r>
              <a:rPr lang="en-US" sz="2600" i="1" dirty="0" err="1">
                <a:latin typeface="Book Antiqua" pitchFamily="18" charset="0"/>
              </a:rPr>
              <a:t>w</a:t>
            </a:r>
            <a:r>
              <a:rPr lang="en-US" sz="2600" i="1" baseline="-25000" dirty="0" err="1">
                <a:latin typeface="Book Antiqua" pitchFamily="18" charset="0"/>
              </a:rPr>
              <a:t>y</a:t>
            </a:r>
            <a:r>
              <a:rPr lang="en-US" sz="2600" dirty="0">
                <a:latin typeface="Book Antiqua" pitchFamily="18" charset="0"/>
              </a:rPr>
              <a:t> is k × d. Where, d is number of hidden nodes, and k is dimension of input vector.</a:t>
            </a:r>
          </a:p>
          <a:p>
            <a:pPr algn="just" fontAlgn="base">
              <a:buNone/>
            </a:pPr>
            <a:r>
              <a:rPr lang="en-US" sz="2600" dirty="0">
                <a:latin typeface="Book Antiqua" pitchFamily="18" charset="0"/>
              </a:rPr>
              <a:t>Assume that: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306178" name="Object 2"/>
          <p:cNvGraphicFramePr>
            <a:graphicFrameLocks noChangeAspect="1"/>
          </p:cNvGraphicFramePr>
          <p:nvPr/>
        </p:nvGraphicFramePr>
        <p:xfrm>
          <a:off x="381000" y="2133601"/>
          <a:ext cx="5181600" cy="420360"/>
        </p:xfrm>
        <a:graphic>
          <a:graphicData uri="http://schemas.openxmlformats.org/presentationml/2006/ole">
            <mc:AlternateContent xmlns:mc="http://schemas.openxmlformats.org/markup-compatibility/2006">
              <mc:Choice xmlns:v="urn:schemas-microsoft-com:vml" Requires="v">
                <p:oleObj name="Equation" r:id="rId2" imgW="2869920" imgH="241200" progId="Equation.3">
                  <p:embed/>
                </p:oleObj>
              </mc:Choice>
              <mc:Fallback>
                <p:oleObj name="Equation" r:id="rId2" imgW="2869920" imgH="241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1"/>
                        <a:ext cx="5181600" cy="4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381000" y="2667001"/>
          <a:ext cx="3352800" cy="424678"/>
        </p:xfrm>
        <a:graphic>
          <a:graphicData uri="http://schemas.openxmlformats.org/presentationml/2006/ole">
            <mc:AlternateContent xmlns:mc="http://schemas.openxmlformats.org/markup-compatibility/2006">
              <mc:Choice xmlns:v="urn:schemas-microsoft-com:vml" Requires="v">
                <p:oleObj name="Equation" r:id="rId4" imgW="2070000" imgH="266400" progId="Equation.3">
                  <p:embed/>
                </p:oleObj>
              </mc:Choice>
              <mc:Fallback>
                <p:oleObj name="Equation" r:id="rId4" imgW="2070000" imgH="266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667001"/>
                        <a:ext cx="3352800" cy="42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09600" y="4648200"/>
          <a:ext cx="8005590" cy="1524000"/>
        </p:xfrm>
        <a:graphic>
          <a:graphicData uri="http://schemas.openxmlformats.org/presentationml/2006/ole">
            <mc:AlternateContent xmlns:mc="http://schemas.openxmlformats.org/markup-compatibility/2006">
              <mc:Choice xmlns:v="urn:schemas-microsoft-com:vml" Requires="v">
                <p:oleObj name="Equation" r:id="rId6" imgW="5537160" imgH="1054080" progId="Equation.3">
                  <p:embed/>
                </p:oleObj>
              </mc:Choice>
              <mc:Fallback>
                <p:oleObj name="Equation" r:id="rId6" imgW="5537160" imgH="105408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648200"/>
                        <a:ext cx="800559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5791200" y="1905000"/>
          <a:ext cx="2881572" cy="1066800"/>
        </p:xfrm>
        <a:graphic>
          <a:graphicData uri="http://schemas.openxmlformats.org/presentationml/2006/ole">
            <mc:AlternateContent xmlns:mc="http://schemas.openxmlformats.org/markup-compatibility/2006">
              <mc:Choice xmlns:v="urn:schemas-microsoft-com:vml" Requires="v">
                <p:oleObj name="Equation" r:id="rId8" imgW="1879560" imgH="672840" progId="Equation.3">
                  <p:embed/>
                </p:oleObj>
              </mc:Choice>
              <mc:Fallback>
                <p:oleObj name="Equation" r:id="rId8" imgW="1879560" imgH="6728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1905000"/>
                        <a:ext cx="288157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fontAlgn="base">
              <a:buNone/>
            </a:pPr>
            <a:r>
              <a:rPr lang="en-US" sz="2600" dirty="0">
                <a:latin typeface="Book Antiqua" pitchFamily="18" charset="0"/>
              </a:rPr>
              <a:t>Thus, (for input </a:t>
            </a:r>
            <a:r>
              <a:rPr lang="en-US" sz="2600" b="1" dirty="0">
                <a:latin typeface="Book Antiqua" pitchFamily="18" charset="0"/>
              </a:rPr>
              <a:t>‘d’</a:t>
            </a:r>
            <a:r>
              <a:rPr lang="en-US" sz="2600" dirty="0">
                <a:latin typeface="Book Antiqua" pitchFamily="18" charset="0"/>
              </a:rPr>
              <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r>
              <a:rPr lang="en-US" sz="2800" dirty="0">
                <a:latin typeface="Book Antiqua" pitchFamily="18" charset="0"/>
              </a:rPr>
              <a:t>	At t=1, RNN predicts the letter “d” given the input “d”. This doesn’t make sense but it’s ok because we’ve used untrained random weights.</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306178" name="Object 2"/>
          <p:cNvGraphicFramePr>
            <a:graphicFrameLocks noChangeAspect="1"/>
          </p:cNvGraphicFramePr>
          <p:nvPr/>
        </p:nvGraphicFramePr>
        <p:xfrm>
          <a:off x="304800" y="1905000"/>
          <a:ext cx="8601599" cy="1524000"/>
        </p:xfrm>
        <a:graphic>
          <a:graphicData uri="http://schemas.openxmlformats.org/presentationml/2006/ole">
            <mc:AlternateContent xmlns:mc="http://schemas.openxmlformats.org/markup-compatibility/2006">
              <mc:Choice xmlns:v="urn:schemas-microsoft-com:vml" Requires="v">
                <p:oleObj name="Equation" r:id="rId2" imgW="5879880" imgH="1079280" progId="Equation.3">
                  <p:embed/>
                </p:oleObj>
              </mc:Choice>
              <mc:Fallback>
                <p:oleObj name="Equation" r:id="rId2" imgW="5879880" imgH="10792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0159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228600" y="3365088"/>
          <a:ext cx="6553200" cy="1456538"/>
        </p:xfrm>
        <a:graphic>
          <a:graphicData uri="http://schemas.openxmlformats.org/presentationml/2006/ole">
            <mc:AlternateContent xmlns:mc="http://schemas.openxmlformats.org/markup-compatibility/2006">
              <mc:Choice xmlns:v="urn:schemas-microsoft-com:vml" Requires="v">
                <p:oleObj name="Equation" r:id="rId4" imgW="4775040" imgH="1079280" progId="Equation.3">
                  <p:embed/>
                </p:oleObj>
              </mc:Choice>
              <mc:Fallback>
                <p:oleObj name="Equation" r:id="rId4" imgW="4775040" imgH="10792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365088"/>
                        <a:ext cx="6553200" cy="145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19518</TotalTime>
  <Words>2601</Words>
  <Application>Microsoft Office PowerPoint</Application>
  <PresentationFormat>On-screen Show (4:3)</PresentationFormat>
  <Paragraphs>276</Paragraphs>
  <Slides>44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Book Antiqua</vt:lpstr>
      <vt:lpstr>Calibri</vt:lpstr>
      <vt:lpstr>Cambria Math</vt:lpstr>
      <vt:lpstr>Times New Roman</vt:lpstr>
      <vt:lpstr>Office Theme</vt:lpstr>
      <vt:lpstr>Equation</vt:lpstr>
      <vt:lpstr>PowerPoint Presentation</vt:lpstr>
      <vt:lpstr>Introduction to RNN</vt:lpstr>
      <vt:lpstr>Introduction to RNN</vt:lpstr>
      <vt:lpstr>Introduction to RNN</vt:lpstr>
      <vt:lpstr>Introduction to RNN</vt:lpstr>
      <vt:lpstr>Introduction to RNN</vt:lpstr>
      <vt:lpstr>Forward Propagation in RNN</vt:lpstr>
      <vt:lpstr>Forward Propagation in RNN</vt:lpstr>
      <vt:lpstr>Forward Propagation in RNN</vt:lpstr>
      <vt:lpstr>Forward Propagation in RNN</vt:lpstr>
      <vt:lpstr>Computational Power of recurrent Networks</vt:lpstr>
      <vt:lpstr>Computational Power of recurrent Networks</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Long Short-term Memory</vt:lpstr>
      <vt:lpstr>Long Short-term Memory</vt:lpstr>
      <vt:lpstr>Long Short-term Memory</vt:lpstr>
      <vt:lpstr>Long Short-term Memory</vt:lpstr>
      <vt:lpstr>Long Short-term Memory</vt:lpstr>
      <vt:lpstr>Long Short-term Memory</vt:lpstr>
      <vt:lpstr>Gated Recurrent Unit Network</vt:lpstr>
      <vt:lpstr>Gated Recurrent Unit Network</vt:lpstr>
      <vt:lpstr>Gated Recurrent Unit Network</vt:lpstr>
      <vt:lpstr>Gated Recurrent Unit Network</vt:lpstr>
      <vt:lpstr>Hopfield Networks</vt:lpstr>
      <vt:lpstr>Hopfield Networks</vt:lpstr>
      <vt:lpstr>Hopfield Networks</vt:lpstr>
      <vt:lpstr>Hopfield Networks</vt:lpstr>
      <vt:lpstr>Boltzmann Machine</vt:lpstr>
      <vt:lpstr>Boltzmann Machine</vt:lpstr>
      <vt:lpstr>Boltzmann Machine</vt:lpstr>
      <vt:lpstr>Boltzmann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Babita Rimal</cp:lastModifiedBy>
  <cp:revision>386</cp:revision>
  <dcterms:created xsi:type="dcterms:W3CDTF">2018-12-09T05:19:45Z</dcterms:created>
  <dcterms:modified xsi:type="dcterms:W3CDTF">2023-07-27T10:46:24Z</dcterms:modified>
</cp:coreProperties>
</file>